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81" r:id="rId3"/>
    <p:sldId id="274" r:id="rId4"/>
    <p:sldId id="275" r:id="rId5"/>
    <p:sldId id="276" r:id="rId6"/>
    <p:sldId id="277" r:id="rId7"/>
    <p:sldId id="278" r:id="rId8"/>
    <p:sldId id="279" r:id="rId9"/>
    <p:sldId id="280" r:id="rId10"/>
    <p:sldId id="258" r:id="rId11"/>
    <p:sldId id="283" r:id="rId12"/>
    <p:sldId id="287" r:id="rId13"/>
    <p:sldId id="288" r:id="rId14"/>
    <p:sldId id="289" r:id="rId15"/>
    <p:sldId id="290" r:id="rId16"/>
    <p:sldId id="291" r:id="rId17"/>
    <p:sldId id="292" r:id="rId18"/>
    <p:sldId id="293" r:id="rId19"/>
    <p:sldId id="282" r:id="rId20"/>
    <p:sldId id="294" r:id="rId21"/>
    <p:sldId id="265" r:id="rId22"/>
    <p:sldId id="266" r:id="rId23"/>
    <p:sldId id="298" r:id="rId24"/>
    <p:sldId id="267" r:id="rId25"/>
    <p:sldId id="299" r:id="rId26"/>
    <p:sldId id="300" r:id="rId27"/>
    <p:sldId id="268" r:id="rId28"/>
    <p:sldId id="269" r:id="rId29"/>
    <p:sldId id="270" r:id="rId30"/>
    <p:sldId id="271" r:id="rId31"/>
    <p:sldId id="272" r:id="rId32"/>
    <p:sldId id="295" r:id="rId33"/>
    <p:sldId id="301" r:id="rId34"/>
    <p:sldId id="296" r:id="rId35"/>
    <p:sldId id="297" r:id="rId36"/>
    <p:sldId id="309" r:id="rId37"/>
    <p:sldId id="308" r:id="rId38"/>
    <p:sldId id="305" r:id="rId39"/>
    <p:sldId id="306" r:id="rId40"/>
    <p:sldId id="307" r:id="rId41"/>
    <p:sldId id="304"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502BB60-C1D8-4582-A185-2CEFF1315A78}"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575AB-480F-4A5B-A748-29B3B9BEDB1D}"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02BB60-C1D8-4582-A185-2CEFF1315A78}"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575AB-480F-4A5B-A748-29B3B9BEDB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502BB60-C1D8-4582-A185-2CEFF1315A78}"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575AB-480F-4A5B-A748-29B3B9BEDB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02BB60-C1D8-4582-A185-2CEFF1315A78}"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575AB-480F-4A5B-A748-29B3B9BEDB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02BB60-C1D8-4582-A185-2CEFF1315A78}" type="datetimeFigureOut">
              <a:rPr lang="en-US" smtClean="0"/>
              <a:pPr/>
              <a:t>5/20/2013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575AB-480F-4A5B-A748-29B3B9BEDB1D}"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502BB60-C1D8-4582-A185-2CEFF1315A78}" type="datetimeFigureOut">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575AB-480F-4A5B-A748-29B3B9BEDB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502BB60-C1D8-4582-A185-2CEFF1315A78}" type="datetimeFigureOut">
              <a:rPr lang="en-US" smtClean="0"/>
              <a:pPr/>
              <a:t>5/20/2013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575AB-480F-4A5B-A748-29B3B9BEDB1D}"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02BB60-C1D8-4582-A185-2CEFF1315A78}" type="datetimeFigureOut">
              <a:rPr lang="en-US" smtClean="0"/>
              <a:pPr/>
              <a:t>5/20/2013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575AB-480F-4A5B-A748-29B3B9BEDB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02BB60-C1D8-4582-A185-2CEFF1315A78}" type="datetimeFigureOut">
              <a:rPr lang="en-US" smtClean="0"/>
              <a:pPr/>
              <a:t>5/20/2013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575AB-480F-4A5B-A748-29B3B9BEDB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02BB60-C1D8-4582-A185-2CEFF1315A78}" type="datetimeFigureOut">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575AB-480F-4A5B-A748-29B3B9BEDB1D}"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02BB60-C1D8-4582-A185-2CEFF1315A78}" type="datetimeFigureOut">
              <a:rPr lang="en-US" smtClean="0"/>
              <a:pPr/>
              <a:t>5/20/2013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575AB-480F-4A5B-A748-29B3B9BEDB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3502BB60-C1D8-4582-A185-2CEFF1315A78}" type="datetimeFigureOut">
              <a:rPr lang="en-US" smtClean="0"/>
              <a:pPr/>
              <a:t>5/20/2013</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78D575AB-480F-4A5B-A748-29B3B9BEDB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Daily Operations for Acute, </a:t>
            </a:r>
            <a:r>
              <a:rPr lang="en-US" dirty="0" err="1" smtClean="0"/>
              <a:t>Inpt</a:t>
            </a:r>
            <a:r>
              <a:rPr lang="en-US" dirty="0" smtClean="0"/>
              <a:t> Rehab, and SNF</a:t>
            </a:r>
            <a:endParaRPr lang="en-US" dirty="0"/>
          </a:p>
        </p:txBody>
      </p:sp>
      <p:sp>
        <p:nvSpPr>
          <p:cNvPr id="3" name="Subtitle 2"/>
          <p:cNvSpPr>
            <a:spLocks noGrp="1"/>
          </p:cNvSpPr>
          <p:nvPr>
            <p:ph type="subTitle" idx="1"/>
          </p:nvPr>
        </p:nvSpPr>
        <p:spPr/>
        <p:txBody>
          <a:bodyPr/>
          <a:lstStyle/>
          <a:p>
            <a:r>
              <a:rPr lang="en-US" dirty="0" smtClean="0"/>
              <a:t>Med </a:t>
            </a:r>
            <a:r>
              <a:rPr lang="en-US" dirty="0" err="1" smtClean="0"/>
              <a:t>Surg</a:t>
            </a:r>
            <a:r>
              <a:rPr lang="en-US" dirty="0" smtClean="0"/>
              <a:t> II – PT </a:t>
            </a:r>
            <a:r>
              <a:rPr lang="en-US" dirty="0" err="1" smtClean="0"/>
              <a:t>Eval</a:t>
            </a:r>
            <a:r>
              <a:rPr lang="en-US" dirty="0" smtClean="0"/>
              <a:t> and POC</a:t>
            </a:r>
            <a:endParaRPr lang="en-US" dirty="0"/>
          </a:p>
        </p:txBody>
      </p:sp>
    </p:spTree>
    <p:extLst>
      <p:ext uri="{BB962C8B-B14F-4D97-AF65-F5344CB8AC3E}">
        <p14:creationId xmlns:p14="http://schemas.microsoft.com/office/powerpoint/2010/main" val="497555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4864" eaLnBrk="1" fontAlgn="auto" hangingPunct="1">
              <a:spcAft>
                <a:spcPts val="0"/>
              </a:spcAft>
              <a:defRPr/>
            </a:pPr>
            <a:r>
              <a:rPr lang="en-US" dirty="0" smtClean="0"/>
              <a:t>Productivity</a:t>
            </a:r>
            <a:endParaRPr lang="en-US" dirty="0"/>
          </a:p>
        </p:txBody>
      </p:sp>
      <p:sp>
        <p:nvSpPr>
          <p:cNvPr id="40962" name="Content Placeholder 2"/>
          <p:cNvSpPr>
            <a:spLocks noGrp="1"/>
          </p:cNvSpPr>
          <p:nvPr>
            <p:ph sz="half" idx="1"/>
          </p:nvPr>
        </p:nvSpPr>
        <p:spPr>
          <a:xfrm>
            <a:off x="914400" y="1524000"/>
            <a:ext cx="3048000" cy="4221163"/>
          </a:xfrm>
        </p:spPr>
        <p:txBody>
          <a:bodyPr>
            <a:normAutofit lnSpcReduction="10000"/>
          </a:bodyPr>
          <a:lstStyle/>
          <a:p>
            <a:pPr marL="0" indent="0" eaLnBrk="1" hangingPunct="1">
              <a:lnSpc>
                <a:spcPct val="80000"/>
              </a:lnSpc>
            </a:pPr>
            <a:r>
              <a:rPr lang="en-US" sz="2500" dirty="0" smtClean="0"/>
              <a:t>Direct </a:t>
            </a:r>
            <a:r>
              <a:rPr lang="en-US" sz="2500" dirty="0" err="1" smtClean="0"/>
              <a:t>Pt</a:t>
            </a:r>
            <a:r>
              <a:rPr lang="en-US" sz="2500" dirty="0" smtClean="0"/>
              <a:t> Care</a:t>
            </a:r>
          </a:p>
          <a:p>
            <a:pPr lvl="1" eaLnBrk="1" hangingPunct="1">
              <a:lnSpc>
                <a:spcPct val="80000"/>
              </a:lnSpc>
            </a:pPr>
            <a:r>
              <a:rPr lang="en-US" dirty="0" smtClean="0"/>
              <a:t>Acute:  9-11 </a:t>
            </a:r>
            <a:r>
              <a:rPr lang="en-US" dirty="0" err="1" smtClean="0"/>
              <a:t>pts</a:t>
            </a:r>
            <a:r>
              <a:rPr lang="en-US" dirty="0" smtClean="0"/>
              <a:t> per day</a:t>
            </a:r>
          </a:p>
          <a:p>
            <a:pPr lvl="1" eaLnBrk="1" hangingPunct="1">
              <a:lnSpc>
                <a:spcPct val="80000"/>
              </a:lnSpc>
            </a:pPr>
            <a:endParaRPr lang="en-US" dirty="0" smtClean="0"/>
          </a:p>
          <a:p>
            <a:pPr lvl="1" eaLnBrk="1" hangingPunct="1">
              <a:lnSpc>
                <a:spcPct val="80000"/>
              </a:lnSpc>
            </a:pPr>
            <a:r>
              <a:rPr lang="en-US" dirty="0" smtClean="0"/>
              <a:t>Daily </a:t>
            </a:r>
            <a:r>
              <a:rPr lang="en-US" dirty="0" err="1" smtClean="0"/>
              <a:t>vs</a:t>
            </a:r>
            <a:r>
              <a:rPr lang="en-US" dirty="0" smtClean="0"/>
              <a:t> BID</a:t>
            </a:r>
          </a:p>
          <a:p>
            <a:pPr lvl="3" eaLnBrk="1" hangingPunct="1">
              <a:lnSpc>
                <a:spcPct val="80000"/>
              </a:lnSpc>
              <a:buClr>
                <a:srgbClr val="7C984A"/>
              </a:buClr>
            </a:pPr>
            <a:endParaRPr lang="en-US" dirty="0" smtClean="0"/>
          </a:p>
        </p:txBody>
      </p:sp>
      <p:sp>
        <p:nvSpPr>
          <p:cNvPr id="40963" name="Content Placeholder 3"/>
          <p:cNvSpPr>
            <a:spLocks noGrp="1"/>
          </p:cNvSpPr>
          <p:nvPr>
            <p:ph sz="half" idx="2"/>
          </p:nvPr>
        </p:nvSpPr>
        <p:spPr>
          <a:xfrm>
            <a:off x="4648200" y="1447800"/>
            <a:ext cx="3810000" cy="4144963"/>
          </a:xfrm>
        </p:spPr>
        <p:txBody>
          <a:bodyPr>
            <a:normAutofit lnSpcReduction="10000"/>
          </a:bodyPr>
          <a:lstStyle/>
          <a:p>
            <a:pPr marL="0" indent="0" eaLnBrk="1" hangingPunct="1">
              <a:lnSpc>
                <a:spcPct val="80000"/>
              </a:lnSpc>
            </a:pPr>
            <a:r>
              <a:rPr lang="en-US" sz="2500" dirty="0" smtClean="0"/>
              <a:t>Indirect </a:t>
            </a:r>
            <a:r>
              <a:rPr lang="en-US" sz="2500" dirty="0" err="1" smtClean="0"/>
              <a:t>Pt</a:t>
            </a:r>
            <a:r>
              <a:rPr lang="en-US" sz="2500" dirty="0" smtClean="0"/>
              <a:t> Care</a:t>
            </a:r>
          </a:p>
          <a:p>
            <a:pPr lvl="1" eaLnBrk="1" hangingPunct="1">
              <a:lnSpc>
                <a:spcPct val="80000"/>
              </a:lnSpc>
            </a:pPr>
            <a:r>
              <a:rPr lang="en-US" dirty="0" smtClean="0"/>
              <a:t>Documentation</a:t>
            </a:r>
          </a:p>
          <a:p>
            <a:pPr lvl="1" eaLnBrk="1" hangingPunct="1">
              <a:lnSpc>
                <a:spcPct val="80000"/>
              </a:lnSpc>
            </a:pPr>
            <a:r>
              <a:rPr lang="en-US" dirty="0" smtClean="0"/>
              <a:t>Walking to next area</a:t>
            </a:r>
          </a:p>
          <a:p>
            <a:pPr lvl="1" eaLnBrk="1" hangingPunct="1">
              <a:lnSpc>
                <a:spcPct val="80000"/>
              </a:lnSpc>
            </a:pPr>
            <a:r>
              <a:rPr lang="en-US" dirty="0" smtClean="0"/>
              <a:t>Ordering equipment</a:t>
            </a:r>
          </a:p>
          <a:p>
            <a:pPr lvl="1" eaLnBrk="1" hangingPunct="1">
              <a:lnSpc>
                <a:spcPct val="80000"/>
              </a:lnSpc>
            </a:pPr>
            <a:r>
              <a:rPr lang="en-US" dirty="0" smtClean="0"/>
              <a:t>Communication with other disciplines</a:t>
            </a:r>
          </a:p>
          <a:p>
            <a:pPr lvl="1" eaLnBrk="1" hangingPunct="1">
              <a:lnSpc>
                <a:spcPct val="80000"/>
              </a:lnSpc>
            </a:pPr>
            <a:r>
              <a:rPr lang="en-US" dirty="0" smtClean="0"/>
              <a:t>Obtaining other equipment</a:t>
            </a:r>
          </a:p>
          <a:p>
            <a:pPr lvl="1" eaLnBrk="1" hangingPunct="1">
              <a:lnSpc>
                <a:spcPct val="80000"/>
              </a:lnSpc>
            </a:pPr>
            <a:r>
              <a:rPr lang="en-US" dirty="0" smtClean="0"/>
              <a:t>Waiting on  other disciplines</a:t>
            </a:r>
          </a:p>
          <a:p>
            <a:pPr lvl="2" eaLnBrk="1" hangingPunct="1">
              <a:lnSpc>
                <a:spcPct val="80000"/>
              </a:lnSpc>
              <a:buClr>
                <a:srgbClr val="08A1D9"/>
              </a:buClr>
            </a:pPr>
            <a:r>
              <a:rPr lang="en-US" dirty="0" smtClean="0"/>
              <a:t>For chart</a:t>
            </a:r>
          </a:p>
          <a:p>
            <a:pPr lvl="2" eaLnBrk="1" hangingPunct="1">
              <a:lnSpc>
                <a:spcPct val="80000"/>
              </a:lnSpc>
              <a:buClr>
                <a:srgbClr val="08A1D9"/>
              </a:buClr>
            </a:pPr>
            <a:r>
              <a:rPr lang="en-US" dirty="0" smtClean="0"/>
              <a:t>For speaking with </a:t>
            </a:r>
            <a:r>
              <a:rPr lang="en-US" dirty="0" err="1" smtClean="0"/>
              <a:t>pt</a:t>
            </a:r>
            <a:endParaRPr lang="en-US" dirty="0" smtClean="0"/>
          </a:p>
          <a:p>
            <a:pPr lvl="2" eaLnBrk="1" hangingPunct="1">
              <a:lnSpc>
                <a:spcPct val="80000"/>
              </a:lnSpc>
              <a:buClr>
                <a:srgbClr val="08A1D9"/>
              </a:buClr>
            </a:pPr>
            <a:r>
              <a:rPr lang="en-US" dirty="0" smtClean="0"/>
              <a:t>For care</a:t>
            </a:r>
          </a:p>
          <a:p>
            <a:pPr marL="0" indent="0" eaLnBrk="1" hangingPunct="1"/>
            <a:endParaRPr lang="en-US" dirty="0" smtClean="0"/>
          </a:p>
        </p:txBody>
      </p:sp>
    </p:spTree>
    <p:extLst>
      <p:ext uri="{BB962C8B-B14F-4D97-AF65-F5344CB8AC3E}">
        <p14:creationId xmlns:p14="http://schemas.microsoft.com/office/powerpoint/2010/main" val="718508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2743200"/>
            <a:ext cx="8229600" cy="1143000"/>
          </a:xfrm>
        </p:spPr>
        <p:txBody>
          <a:bodyPr/>
          <a:lstStyle/>
          <a:p>
            <a:r>
              <a:rPr lang="en-US" dirty="0" smtClean="0"/>
              <a:t>Inpatient Rehab/SNF</a:t>
            </a:r>
            <a:endParaRPr lang="en-US" dirty="0"/>
          </a:p>
        </p:txBody>
      </p:sp>
    </p:spTree>
    <p:extLst>
      <p:ext uri="{BB962C8B-B14F-4D97-AF65-F5344CB8AC3E}">
        <p14:creationId xmlns:p14="http://schemas.microsoft.com/office/powerpoint/2010/main" val="1806226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Beginning of the Day</a:t>
            </a:r>
            <a:endParaRPr lang="en-US" dirty="0"/>
          </a:p>
        </p:txBody>
      </p:sp>
      <p:sp>
        <p:nvSpPr>
          <p:cNvPr id="3" name="Content Placeholder 2"/>
          <p:cNvSpPr>
            <a:spLocks noGrp="1"/>
          </p:cNvSpPr>
          <p:nvPr>
            <p:ph idx="1"/>
          </p:nvPr>
        </p:nvSpPr>
        <p:spPr/>
        <p:txBody>
          <a:bodyPr>
            <a:normAutofit/>
          </a:bodyPr>
          <a:lstStyle/>
          <a:p>
            <a:r>
              <a:rPr lang="en-US" dirty="0" smtClean="0"/>
              <a:t>Collect the new consults (orders) for PT</a:t>
            </a:r>
          </a:p>
          <a:p>
            <a:pPr lvl="1"/>
            <a:r>
              <a:rPr lang="en-US" dirty="0" smtClean="0"/>
              <a:t>Some mechanism for getting PT orders to the PT Dept.</a:t>
            </a:r>
          </a:p>
          <a:p>
            <a:pPr lvl="1"/>
            <a:r>
              <a:rPr lang="en-US" dirty="0" smtClean="0"/>
              <a:t>Usually know of admission the previous day so know when you leave that night that there is an evaluation</a:t>
            </a:r>
          </a:p>
          <a:p>
            <a:pPr lvl="1"/>
            <a:r>
              <a:rPr lang="en-US" dirty="0" smtClean="0"/>
              <a:t>Written as</a:t>
            </a:r>
          </a:p>
          <a:p>
            <a:pPr lvl="2"/>
            <a:r>
              <a:rPr lang="en-US" dirty="0" smtClean="0"/>
              <a:t>PT Evaluate</a:t>
            </a:r>
          </a:p>
          <a:p>
            <a:pPr lvl="2"/>
            <a:r>
              <a:rPr lang="en-US" dirty="0" smtClean="0"/>
              <a:t>PT Evaluate and Treat</a:t>
            </a:r>
          </a:p>
          <a:p>
            <a:pPr lvl="2"/>
            <a:r>
              <a:rPr lang="en-US" dirty="0" smtClean="0"/>
              <a:t>PT for Gait Training and General Mobility</a:t>
            </a:r>
          </a:p>
          <a:p>
            <a:r>
              <a:rPr lang="en-US" dirty="0" smtClean="0"/>
              <a:t>All </a:t>
            </a:r>
            <a:r>
              <a:rPr lang="en-US" dirty="0" err="1" smtClean="0"/>
              <a:t>Pts</a:t>
            </a:r>
            <a:r>
              <a:rPr lang="en-US" dirty="0" smtClean="0"/>
              <a:t> get 3 hours of therapy so which </a:t>
            </a:r>
            <a:r>
              <a:rPr lang="en-US" dirty="0" err="1" smtClean="0"/>
              <a:t>pt</a:t>
            </a:r>
            <a:r>
              <a:rPr lang="en-US" dirty="0" smtClean="0"/>
              <a:t> gets PT/OT or PT/OT/SLP?</a:t>
            </a:r>
            <a:endParaRPr lang="en-US" dirty="0"/>
          </a:p>
        </p:txBody>
      </p:sp>
    </p:spTree>
    <p:extLst>
      <p:ext uri="{BB962C8B-B14F-4D97-AF65-F5344CB8AC3E}">
        <p14:creationId xmlns:p14="http://schemas.microsoft.com/office/powerpoint/2010/main" val="3565887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Priority</a:t>
            </a:r>
            <a:endParaRPr lang="en-US" dirty="0"/>
          </a:p>
        </p:txBody>
      </p:sp>
      <p:sp>
        <p:nvSpPr>
          <p:cNvPr id="3" name="Content Placeholder 2"/>
          <p:cNvSpPr>
            <a:spLocks noGrp="1"/>
          </p:cNvSpPr>
          <p:nvPr>
            <p:ph idx="1"/>
          </p:nvPr>
        </p:nvSpPr>
        <p:spPr/>
        <p:txBody>
          <a:bodyPr>
            <a:normAutofit/>
          </a:bodyPr>
          <a:lstStyle/>
          <a:p>
            <a:r>
              <a:rPr lang="en-US" dirty="0" smtClean="0"/>
              <a:t>Evaluations</a:t>
            </a:r>
          </a:p>
          <a:p>
            <a:pPr lvl="1"/>
            <a:r>
              <a:rPr lang="en-US" dirty="0" err="1" smtClean="0"/>
              <a:t>Jt</a:t>
            </a:r>
            <a:r>
              <a:rPr lang="en-US" dirty="0" smtClean="0"/>
              <a:t> Commission: must evaluate within 24 </a:t>
            </a:r>
            <a:r>
              <a:rPr lang="en-US" dirty="0" err="1" smtClean="0"/>
              <a:t>hrs</a:t>
            </a:r>
            <a:r>
              <a:rPr lang="en-US" dirty="0" smtClean="0"/>
              <a:t> of when the order was written</a:t>
            </a:r>
          </a:p>
          <a:p>
            <a:r>
              <a:rPr lang="en-US" dirty="0" smtClean="0"/>
              <a:t>All </a:t>
            </a:r>
            <a:r>
              <a:rPr lang="en-US" dirty="0" err="1" smtClean="0"/>
              <a:t>pts</a:t>
            </a:r>
            <a:r>
              <a:rPr lang="en-US" dirty="0" smtClean="0"/>
              <a:t> receive 3 hours of therapy</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60625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Pt</a:t>
            </a:r>
            <a:r>
              <a:rPr lang="en-US" dirty="0" smtClean="0"/>
              <a:t> List</a:t>
            </a:r>
            <a:endParaRPr lang="en-US" dirty="0"/>
          </a:p>
        </p:txBody>
      </p:sp>
      <p:sp>
        <p:nvSpPr>
          <p:cNvPr id="3" name="Content Placeholder 2"/>
          <p:cNvSpPr>
            <a:spLocks noGrp="1"/>
          </p:cNvSpPr>
          <p:nvPr>
            <p:ph idx="1"/>
          </p:nvPr>
        </p:nvSpPr>
        <p:spPr/>
        <p:txBody>
          <a:bodyPr>
            <a:normAutofit/>
          </a:bodyPr>
          <a:lstStyle/>
          <a:p>
            <a:pPr lvl="1">
              <a:buFont typeface="Arial" pitchFamily="34" charset="0"/>
              <a:buChar char="•"/>
            </a:pPr>
            <a:r>
              <a:rPr lang="en-US" dirty="0" smtClean="0"/>
              <a:t>20 Bed Unit</a:t>
            </a:r>
          </a:p>
          <a:p>
            <a:pPr lvl="2"/>
            <a:r>
              <a:rPr lang="en-US" dirty="0" smtClean="0"/>
              <a:t>2 New </a:t>
            </a:r>
            <a:r>
              <a:rPr lang="en-US" dirty="0" err="1" smtClean="0"/>
              <a:t>Evals</a:t>
            </a:r>
            <a:endParaRPr lang="en-US" dirty="0"/>
          </a:p>
          <a:p>
            <a:pPr lvl="3"/>
            <a:r>
              <a:rPr lang="en-US" dirty="0" smtClean="0"/>
              <a:t>One PT/OT/SLP so PT = 1 hour</a:t>
            </a:r>
          </a:p>
          <a:p>
            <a:pPr lvl="3"/>
            <a:r>
              <a:rPr lang="en-US" dirty="0" smtClean="0"/>
              <a:t>One PT/OT so PT = 1.5 hours</a:t>
            </a:r>
          </a:p>
          <a:p>
            <a:pPr lvl="2"/>
            <a:r>
              <a:rPr lang="en-US" dirty="0" smtClean="0"/>
              <a:t>12 Treatments</a:t>
            </a:r>
          </a:p>
          <a:p>
            <a:pPr lvl="3"/>
            <a:r>
              <a:rPr lang="en-US" dirty="0" smtClean="0"/>
              <a:t>2 PT/OT/SLP so PT = 1 hour</a:t>
            </a:r>
          </a:p>
          <a:p>
            <a:pPr lvl="3"/>
            <a:r>
              <a:rPr lang="en-US" dirty="0" smtClean="0"/>
              <a:t>8 PT/OT so PT = 1.5 hour</a:t>
            </a:r>
          </a:p>
          <a:p>
            <a:pPr lvl="2"/>
            <a:r>
              <a:rPr lang="en-US" dirty="0" smtClean="0"/>
              <a:t>6 Empty Beds</a:t>
            </a:r>
          </a:p>
        </p:txBody>
      </p:sp>
    </p:spTree>
    <p:extLst>
      <p:ext uri="{BB962C8B-B14F-4D97-AF65-F5344CB8AC3E}">
        <p14:creationId xmlns:p14="http://schemas.microsoft.com/office/powerpoint/2010/main" val="949806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 Lists</a:t>
            </a:r>
            <a:endParaRPr lang="en-US" dirty="0"/>
          </a:p>
        </p:txBody>
      </p:sp>
      <p:sp>
        <p:nvSpPr>
          <p:cNvPr id="5" name="Rectangle 1"/>
          <p:cNvSpPr>
            <a:spLocks noChangeArrowheads="1"/>
          </p:cNvSpPr>
          <p:nvPr/>
        </p:nvSpPr>
        <p:spPr bwMode="auto">
          <a:xfrm>
            <a:off x="2994025" y="3443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2"/>
          <p:cNvSpPr>
            <a:spLocks noChangeArrowheads="1"/>
          </p:cNvSpPr>
          <p:nvPr/>
        </p:nvSpPr>
        <p:spPr bwMode="auto">
          <a:xfrm>
            <a:off x="2994025" y="3443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406821538"/>
              </p:ext>
            </p:extLst>
          </p:nvPr>
        </p:nvGraphicFramePr>
        <p:xfrm>
          <a:off x="990601" y="1752601"/>
          <a:ext cx="7620000" cy="4114799"/>
        </p:xfrm>
        <a:graphic>
          <a:graphicData uri="http://schemas.openxmlformats.org/drawingml/2006/table">
            <a:tbl>
              <a:tblPr firstRow="1" firstCol="1" bandRow="1"/>
              <a:tblGrid>
                <a:gridCol w="2504807"/>
                <a:gridCol w="2912565"/>
                <a:gridCol w="2202628"/>
              </a:tblGrid>
              <a:tr h="4114799">
                <a:tc>
                  <a:txBody>
                    <a:bodyPr/>
                    <a:lstStyle/>
                    <a:p>
                      <a:pPr marL="0" marR="0">
                        <a:lnSpc>
                          <a:spcPct val="115000"/>
                        </a:lnSpc>
                        <a:spcBef>
                          <a:spcPts val="0"/>
                        </a:spcBef>
                        <a:spcAft>
                          <a:spcPts val="0"/>
                        </a:spcAft>
                      </a:pPr>
                      <a:r>
                        <a:rPr lang="en-US" sz="2400" dirty="0" smtClean="0">
                          <a:effectLst/>
                          <a:latin typeface="Calibri"/>
                          <a:ea typeface="Calibri"/>
                          <a:cs typeface="Times New Roman"/>
                        </a:rPr>
                        <a:t>1 </a:t>
                      </a:r>
                      <a:r>
                        <a:rPr lang="en-US" sz="2400" dirty="0" err="1" smtClean="0">
                          <a:effectLst/>
                          <a:latin typeface="Calibri"/>
                          <a:ea typeface="Calibri"/>
                          <a:cs typeface="Times New Roman"/>
                        </a:rPr>
                        <a:t>Evals</a:t>
                      </a:r>
                      <a:r>
                        <a:rPr lang="en-US" sz="2400" dirty="0" smtClean="0">
                          <a:effectLst/>
                          <a:latin typeface="Calibri"/>
                          <a:ea typeface="Calibri"/>
                          <a:cs typeface="Times New Roman"/>
                        </a:rPr>
                        <a:t> for 1 hour</a:t>
                      </a:r>
                    </a:p>
                    <a:p>
                      <a:pPr marL="0" marR="0">
                        <a:lnSpc>
                          <a:spcPct val="115000"/>
                        </a:lnSpc>
                        <a:spcBef>
                          <a:spcPts val="0"/>
                        </a:spcBef>
                        <a:spcAft>
                          <a:spcPts val="0"/>
                        </a:spcAft>
                      </a:pPr>
                      <a:endParaRPr lang="en-US" sz="2400" dirty="0" smtClean="0">
                        <a:effectLst/>
                        <a:latin typeface="Calibri"/>
                        <a:ea typeface="Calibri"/>
                        <a:cs typeface="Times New Roman"/>
                      </a:endParaRPr>
                    </a:p>
                    <a:p>
                      <a:pPr marL="0" marR="0">
                        <a:lnSpc>
                          <a:spcPct val="115000"/>
                        </a:lnSpc>
                        <a:spcBef>
                          <a:spcPts val="0"/>
                        </a:spcBef>
                        <a:spcAft>
                          <a:spcPts val="0"/>
                        </a:spcAft>
                      </a:pPr>
                      <a:r>
                        <a:rPr lang="en-US" sz="2400" dirty="0" smtClean="0">
                          <a:effectLst/>
                          <a:latin typeface="Calibri"/>
                          <a:ea typeface="Calibri"/>
                          <a:cs typeface="Times New Roman"/>
                        </a:rPr>
                        <a:t>4 – 1.5 </a:t>
                      </a:r>
                      <a:r>
                        <a:rPr lang="en-US" sz="2400" dirty="0" err="1" smtClean="0">
                          <a:effectLst/>
                          <a:latin typeface="Calibri"/>
                          <a:ea typeface="Calibri"/>
                          <a:cs typeface="Times New Roman"/>
                        </a:rPr>
                        <a:t>hrs</a:t>
                      </a:r>
                      <a:endParaRPr lang="en-US" sz="2400" dirty="0">
                        <a:effectLst/>
                        <a:latin typeface="Calibri"/>
                        <a:ea typeface="Calibri"/>
                        <a:cs typeface="Times New Roman"/>
                      </a:endParaRPr>
                    </a:p>
                    <a:p>
                      <a:pPr lvl="2"/>
                      <a:r>
                        <a:rPr lang="en-US" sz="2400" dirty="0">
                          <a:effectLst/>
                          <a:latin typeface="Calibri"/>
                          <a:ea typeface="Calibri"/>
                          <a:cs typeface="Times New Roman"/>
                        </a:rPr>
                        <a:t> </a:t>
                      </a:r>
                      <a:endParaRPr lang="en-US" sz="2400" dirty="0" smtClean="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dirty="0" smtClean="0">
                          <a:effectLst/>
                          <a:latin typeface="Calibri"/>
                          <a:ea typeface="Calibri"/>
                          <a:cs typeface="Times New Roman"/>
                        </a:rPr>
                        <a:t>1 </a:t>
                      </a:r>
                      <a:r>
                        <a:rPr lang="en-US" sz="2400" dirty="0" err="1" smtClean="0">
                          <a:effectLst/>
                          <a:latin typeface="Calibri"/>
                          <a:ea typeface="Calibri"/>
                          <a:cs typeface="Times New Roman"/>
                        </a:rPr>
                        <a:t>Eval</a:t>
                      </a:r>
                      <a:r>
                        <a:rPr lang="en-US" sz="2400" baseline="0" dirty="0" smtClean="0">
                          <a:effectLst/>
                          <a:latin typeface="Calibri"/>
                          <a:ea typeface="Calibri"/>
                          <a:cs typeface="Times New Roman"/>
                        </a:rPr>
                        <a:t> for 1.5 </a:t>
                      </a:r>
                      <a:r>
                        <a:rPr lang="en-US" sz="2400" baseline="0" dirty="0" err="1" smtClean="0">
                          <a:effectLst/>
                          <a:latin typeface="Calibri"/>
                          <a:ea typeface="Calibri"/>
                          <a:cs typeface="Times New Roman"/>
                        </a:rPr>
                        <a:t>hrs</a:t>
                      </a:r>
                      <a:endParaRPr lang="en-US" sz="2400" baseline="0" dirty="0" smtClean="0">
                        <a:effectLst/>
                        <a:latin typeface="Calibri"/>
                        <a:ea typeface="Calibri"/>
                        <a:cs typeface="Times New Roman"/>
                      </a:endParaRPr>
                    </a:p>
                    <a:p>
                      <a:pPr marL="0" marR="0">
                        <a:lnSpc>
                          <a:spcPct val="115000"/>
                        </a:lnSpc>
                        <a:spcBef>
                          <a:spcPts val="0"/>
                        </a:spcBef>
                        <a:spcAft>
                          <a:spcPts val="0"/>
                        </a:spcAft>
                      </a:pPr>
                      <a:endParaRPr lang="en-US" sz="2400" baseline="0" dirty="0" smtClean="0">
                        <a:effectLst/>
                        <a:latin typeface="Calibri"/>
                        <a:ea typeface="Calibri"/>
                        <a:cs typeface="Times New Roman"/>
                      </a:endParaRPr>
                    </a:p>
                    <a:p>
                      <a:pPr marL="0" marR="0">
                        <a:lnSpc>
                          <a:spcPct val="115000"/>
                        </a:lnSpc>
                        <a:spcBef>
                          <a:spcPts val="0"/>
                        </a:spcBef>
                        <a:spcAft>
                          <a:spcPts val="0"/>
                        </a:spcAft>
                      </a:pPr>
                      <a:r>
                        <a:rPr lang="en-US" sz="2400" baseline="0" dirty="0" smtClean="0">
                          <a:effectLst/>
                          <a:latin typeface="Calibri"/>
                          <a:ea typeface="Calibri"/>
                          <a:cs typeface="Times New Roman"/>
                        </a:rPr>
                        <a:t>2 – 1 </a:t>
                      </a:r>
                      <a:r>
                        <a:rPr lang="en-US" sz="2400" baseline="0" dirty="0" err="1" smtClean="0">
                          <a:effectLst/>
                          <a:latin typeface="Calibri"/>
                          <a:ea typeface="Calibri"/>
                          <a:cs typeface="Times New Roman"/>
                        </a:rPr>
                        <a:t>hrs</a:t>
                      </a:r>
                      <a:endParaRPr lang="en-US" sz="2400" baseline="0" dirty="0" smtClean="0">
                        <a:effectLst/>
                        <a:latin typeface="Calibri"/>
                        <a:ea typeface="Calibri"/>
                        <a:cs typeface="Times New Roman"/>
                      </a:endParaRPr>
                    </a:p>
                    <a:p>
                      <a:pPr marL="0" marR="0">
                        <a:lnSpc>
                          <a:spcPct val="115000"/>
                        </a:lnSpc>
                        <a:spcBef>
                          <a:spcPts val="0"/>
                        </a:spcBef>
                        <a:spcAft>
                          <a:spcPts val="0"/>
                        </a:spcAft>
                      </a:pPr>
                      <a:endParaRPr lang="en-US" sz="2400" baseline="0" dirty="0" smtClean="0">
                        <a:effectLst/>
                        <a:latin typeface="Calibri"/>
                        <a:ea typeface="Calibri"/>
                        <a:cs typeface="Times New Roman"/>
                      </a:endParaRPr>
                    </a:p>
                    <a:p>
                      <a:pPr marL="0" marR="0">
                        <a:lnSpc>
                          <a:spcPct val="115000"/>
                        </a:lnSpc>
                        <a:spcBef>
                          <a:spcPts val="0"/>
                        </a:spcBef>
                        <a:spcAft>
                          <a:spcPts val="0"/>
                        </a:spcAft>
                      </a:pPr>
                      <a:r>
                        <a:rPr lang="en-US" sz="2400" baseline="0" dirty="0" smtClean="0">
                          <a:effectLst/>
                          <a:latin typeface="Calibri"/>
                          <a:ea typeface="Calibri"/>
                          <a:cs typeface="Times New Roman"/>
                        </a:rPr>
                        <a:t>Conferences</a:t>
                      </a:r>
                      <a:endParaRPr lang="en-US" sz="2400" dirty="0">
                        <a:effectLst/>
                        <a:latin typeface="Calibri"/>
                        <a:ea typeface="Calibri"/>
                        <a:cs typeface="Times New Roman"/>
                      </a:endParaRPr>
                    </a:p>
                    <a:p>
                      <a:pPr marL="0" marR="0">
                        <a:lnSpc>
                          <a:spcPct val="115000"/>
                        </a:lnSpc>
                        <a:spcBef>
                          <a:spcPts val="0"/>
                        </a:spcBef>
                        <a:spcAft>
                          <a:spcPts val="0"/>
                        </a:spcAft>
                      </a:pPr>
                      <a:endParaRPr lang="en-US" sz="2400" dirty="0" smtClean="0">
                        <a:effectLst/>
                        <a:latin typeface="Calibri"/>
                        <a:ea typeface="Calibri"/>
                        <a:cs typeface="Times New Roman"/>
                      </a:endParaRPr>
                    </a:p>
                    <a:p>
                      <a:pPr marL="0" marR="0">
                        <a:lnSpc>
                          <a:spcPct val="115000"/>
                        </a:lnSpc>
                        <a:spcBef>
                          <a:spcPts val="0"/>
                        </a:spcBef>
                        <a:spcAft>
                          <a:spcPts val="0"/>
                        </a:spcAft>
                      </a:pPr>
                      <a:endParaRPr lang="en-US" sz="2400" dirty="0" smtClean="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2400" dirty="0">
                        <a:effectLst/>
                        <a:latin typeface="Calibri"/>
                        <a:ea typeface="Calibri"/>
                        <a:cs typeface="Times New Roman"/>
                      </a:endParaRPr>
                    </a:p>
                    <a:p>
                      <a:pPr marL="0" marR="0">
                        <a:lnSpc>
                          <a:spcPct val="115000"/>
                        </a:lnSpc>
                        <a:spcBef>
                          <a:spcPts val="0"/>
                        </a:spcBef>
                        <a:spcAft>
                          <a:spcPts val="0"/>
                        </a:spcAft>
                      </a:pPr>
                      <a:endParaRPr lang="en-US" sz="2400" dirty="0" smtClean="0">
                        <a:effectLst/>
                        <a:latin typeface="Calibri"/>
                        <a:ea typeface="Calibri"/>
                        <a:cs typeface="Times New Roman"/>
                      </a:endParaRPr>
                    </a:p>
                    <a:p>
                      <a:pPr marL="0" marR="0">
                        <a:lnSpc>
                          <a:spcPct val="115000"/>
                        </a:lnSpc>
                        <a:spcBef>
                          <a:spcPts val="0"/>
                        </a:spcBef>
                        <a:spcAft>
                          <a:spcPts val="0"/>
                        </a:spcAft>
                      </a:pPr>
                      <a:r>
                        <a:rPr lang="en-US" sz="2400" dirty="0" smtClean="0">
                          <a:effectLst/>
                          <a:latin typeface="Calibri"/>
                          <a:ea typeface="Calibri"/>
                          <a:cs typeface="Times New Roman"/>
                        </a:rPr>
                        <a:t>4 - 1.5 </a:t>
                      </a:r>
                      <a:r>
                        <a:rPr lang="en-US" sz="2400" dirty="0" err="1" smtClean="0">
                          <a:effectLst/>
                          <a:latin typeface="Calibri"/>
                          <a:ea typeface="Calibri"/>
                          <a:cs typeface="Times New Roman"/>
                        </a:rPr>
                        <a:t>hrs</a:t>
                      </a:r>
                      <a:endParaRPr lang="en-US" sz="2400" dirty="0" smtClean="0">
                        <a:effectLst/>
                        <a:latin typeface="Calibri"/>
                        <a:ea typeface="Calibri"/>
                        <a:cs typeface="Times New Roman"/>
                      </a:endParaRPr>
                    </a:p>
                    <a:p>
                      <a:pPr marL="0" marR="0">
                        <a:lnSpc>
                          <a:spcPct val="115000"/>
                        </a:lnSpc>
                        <a:spcBef>
                          <a:spcPts val="0"/>
                        </a:spcBef>
                        <a:spcAft>
                          <a:spcPts val="0"/>
                        </a:spcAft>
                      </a:pPr>
                      <a:endParaRPr lang="en-US" sz="2400" dirty="0" smtClean="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12197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PT 1</a:t>
            </a:r>
            <a:endParaRPr lang="en-US" dirty="0"/>
          </a:p>
        </p:txBody>
      </p:sp>
      <p:sp>
        <p:nvSpPr>
          <p:cNvPr id="4" name="Content Placeholder 3"/>
          <p:cNvSpPr>
            <a:spLocks noGrp="1"/>
          </p:cNvSpPr>
          <p:nvPr>
            <p:ph sz="half" idx="1"/>
          </p:nvPr>
        </p:nvSpPr>
        <p:spPr/>
        <p:txBody>
          <a:bodyPr>
            <a:normAutofit/>
          </a:bodyPr>
          <a:lstStyle/>
          <a:p>
            <a:pPr marL="0" marR="0">
              <a:lnSpc>
                <a:spcPct val="115000"/>
              </a:lnSpc>
              <a:spcBef>
                <a:spcPts val="0"/>
              </a:spcBef>
              <a:spcAft>
                <a:spcPts val="0"/>
              </a:spcAft>
            </a:pPr>
            <a:r>
              <a:rPr lang="en-US" sz="2400" dirty="0">
                <a:ea typeface="Calibri"/>
                <a:cs typeface="Times New Roman"/>
              </a:rPr>
              <a:t>1 </a:t>
            </a:r>
            <a:r>
              <a:rPr lang="en-US" sz="2400" dirty="0" err="1">
                <a:ea typeface="Calibri"/>
                <a:cs typeface="Times New Roman"/>
              </a:rPr>
              <a:t>Evals</a:t>
            </a:r>
            <a:r>
              <a:rPr lang="en-US" sz="2400" dirty="0">
                <a:ea typeface="Calibri"/>
                <a:cs typeface="Times New Roman"/>
              </a:rPr>
              <a:t> for 1 hour</a:t>
            </a:r>
          </a:p>
          <a:p>
            <a:pPr marL="0" marR="0">
              <a:lnSpc>
                <a:spcPct val="115000"/>
              </a:lnSpc>
              <a:spcBef>
                <a:spcPts val="0"/>
              </a:spcBef>
              <a:spcAft>
                <a:spcPts val="0"/>
              </a:spcAft>
            </a:pPr>
            <a:endParaRPr lang="en-US" sz="2400" dirty="0">
              <a:ea typeface="Calibri"/>
              <a:cs typeface="Times New Roman"/>
            </a:endParaRPr>
          </a:p>
          <a:p>
            <a:pPr marL="0" marR="0">
              <a:lnSpc>
                <a:spcPct val="115000"/>
              </a:lnSpc>
              <a:spcBef>
                <a:spcPts val="0"/>
              </a:spcBef>
              <a:spcAft>
                <a:spcPts val="0"/>
              </a:spcAft>
            </a:pPr>
            <a:r>
              <a:rPr lang="en-US" sz="2400" dirty="0">
                <a:ea typeface="Calibri"/>
                <a:cs typeface="Times New Roman"/>
              </a:rPr>
              <a:t>4 – 1.5 </a:t>
            </a:r>
            <a:r>
              <a:rPr lang="en-US" sz="2400" dirty="0" err="1">
                <a:ea typeface="Calibri"/>
                <a:cs typeface="Times New Roman"/>
              </a:rPr>
              <a:t>hrs</a:t>
            </a:r>
            <a:endParaRPr lang="en-US" sz="2400" dirty="0">
              <a:ea typeface="Calibri"/>
              <a:cs typeface="Times New Roman"/>
            </a:endParaRPr>
          </a:p>
          <a:p>
            <a:pPr lvl="2"/>
            <a:r>
              <a:rPr lang="en-US" sz="2400" dirty="0">
                <a:ea typeface="Calibri"/>
                <a:cs typeface="Times New Roman"/>
              </a:rPr>
              <a:t> </a:t>
            </a:r>
          </a:p>
          <a:p>
            <a:endParaRPr lang="en-US" dirty="0" smtClean="0"/>
          </a:p>
        </p:txBody>
      </p:sp>
      <p:sp>
        <p:nvSpPr>
          <p:cNvPr id="5" name="Content Placeholder 4"/>
          <p:cNvSpPr>
            <a:spLocks noGrp="1"/>
          </p:cNvSpPr>
          <p:nvPr>
            <p:ph sz="half" idx="2"/>
          </p:nvPr>
        </p:nvSpPr>
        <p:spPr>
          <a:xfrm>
            <a:off x="4648200" y="1295400"/>
            <a:ext cx="4038600" cy="5334000"/>
          </a:xfrm>
        </p:spPr>
        <p:txBody>
          <a:bodyPr>
            <a:normAutofit fontScale="92500" lnSpcReduction="10000"/>
          </a:bodyPr>
          <a:lstStyle/>
          <a:p>
            <a:r>
              <a:rPr lang="en-US" sz="2000" dirty="0" smtClean="0"/>
              <a:t>7:00-8:00 </a:t>
            </a:r>
            <a:r>
              <a:rPr lang="en-US" sz="2000" dirty="0" err="1" smtClean="0"/>
              <a:t>Eval</a:t>
            </a:r>
            <a:endParaRPr lang="en-US" sz="2000" dirty="0" smtClean="0"/>
          </a:p>
          <a:p>
            <a:r>
              <a:rPr lang="en-US" sz="2000" dirty="0" smtClean="0"/>
              <a:t>8:00-8:20 Document </a:t>
            </a:r>
            <a:r>
              <a:rPr lang="en-US" sz="2000" dirty="0" err="1" smtClean="0"/>
              <a:t>Eval</a:t>
            </a:r>
            <a:endParaRPr lang="en-US" sz="2000" dirty="0" smtClean="0"/>
          </a:p>
          <a:p>
            <a:r>
              <a:rPr lang="en-US" sz="2000" dirty="0" smtClean="0"/>
              <a:t>8:30-8:50 Prep schedule/conferences next day</a:t>
            </a:r>
          </a:p>
          <a:p>
            <a:r>
              <a:rPr lang="en-US" sz="2000" dirty="0" smtClean="0"/>
              <a:t>9:00-10:00 A</a:t>
            </a:r>
          </a:p>
          <a:p>
            <a:r>
              <a:rPr lang="en-US" sz="2000" dirty="0" smtClean="0"/>
              <a:t>9:30-10:00 D</a:t>
            </a:r>
          </a:p>
          <a:p>
            <a:r>
              <a:rPr lang="en-US" sz="2000" dirty="0" smtClean="0"/>
              <a:t>10:00-11:00 B</a:t>
            </a:r>
          </a:p>
          <a:p>
            <a:r>
              <a:rPr lang="en-US" sz="2000" dirty="0" smtClean="0"/>
              <a:t>10:30– 12:00 C</a:t>
            </a:r>
          </a:p>
          <a:p>
            <a:r>
              <a:rPr lang="en-US" sz="2000" dirty="0" smtClean="0"/>
              <a:t>12:00-12:20 Document A, D, B</a:t>
            </a:r>
          </a:p>
          <a:p>
            <a:r>
              <a:rPr lang="en-US" sz="2000" dirty="0" smtClean="0"/>
              <a:t>Lunch</a:t>
            </a:r>
          </a:p>
          <a:p>
            <a:r>
              <a:rPr lang="en-US" sz="2000" dirty="0" smtClean="0"/>
              <a:t>1:00-2:00 D</a:t>
            </a:r>
          </a:p>
          <a:p>
            <a:r>
              <a:rPr lang="en-US" sz="2000" dirty="0" smtClean="0"/>
              <a:t>1:30-2:00 A</a:t>
            </a:r>
          </a:p>
          <a:p>
            <a:r>
              <a:rPr lang="en-US" sz="2000" dirty="0" smtClean="0"/>
              <a:t>2:00-2:30 B</a:t>
            </a:r>
          </a:p>
          <a:p>
            <a:r>
              <a:rPr lang="en-US" sz="2000" dirty="0" smtClean="0"/>
              <a:t>2:30-3:15 Document C, D, A, B and order equipment, bill, update conference form for tomorrow</a:t>
            </a:r>
          </a:p>
          <a:p>
            <a:endParaRPr lang="en-US" sz="2000" dirty="0" smtClean="0"/>
          </a:p>
          <a:p>
            <a:endParaRPr lang="en-US" sz="2000" dirty="0"/>
          </a:p>
        </p:txBody>
      </p:sp>
    </p:spTree>
    <p:extLst>
      <p:ext uri="{BB962C8B-B14F-4D97-AF65-F5344CB8AC3E}">
        <p14:creationId xmlns:p14="http://schemas.microsoft.com/office/powerpoint/2010/main" val="220681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 2</a:t>
            </a:r>
            <a:endParaRPr lang="en-US" dirty="0"/>
          </a:p>
        </p:txBody>
      </p:sp>
      <p:sp>
        <p:nvSpPr>
          <p:cNvPr id="3" name="Content Placeholder 2"/>
          <p:cNvSpPr>
            <a:spLocks noGrp="1"/>
          </p:cNvSpPr>
          <p:nvPr>
            <p:ph sz="half" idx="1"/>
          </p:nvPr>
        </p:nvSpPr>
        <p:spPr/>
        <p:txBody>
          <a:bodyPr>
            <a:normAutofit/>
          </a:bodyPr>
          <a:lstStyle/>
          <a:p>
            <a:pPr marL="0" marR="0">
              <a:lnSpc>
                <a:spcPct val="115000"/>
              </a:lnSpc>
              <a:spcBef>
                <a:spcPts val="0"/>
              </a:spcBef>
              <a:spcAft>
                <a:spcPts val="0"/>
              </a:spcAft>
            </a:pPr>
            <a:r>
              <a:rPr lang="en-US" dirty="0">
                <a:ea typeface="Calibri"/>
                <a:cs typeface="Times New Roman"/>
              </a:rPr>
              <a:t>1 </a:t>
            </a:r>
            <a:r>
              <a:rPr lang="en-US" dirty="0" err="1">
                <a:ea typeface="Calibri"/>
                <a:cs typeface="Times New Roman"/>
              </a:rPr>
              <a:t>Eval</a:t>
            </a:r>
            <a:r>
              <a:rPr lang="en-US" dirty="0">
                <a:ea typeface="Calibri"/>
                <a:cs typeface="Times New Roman"/>
              </a:rPr>
              <a:t> for 1.5 </a:t>
            </a:r>
            <a:r>
              <a:rPr lang="en-US" dirty="0" err="1">
                <a:ea typeface="Calibri"/>
                <a:cs typeface="Times New Roman"/>
              </a:rPr>
              <a:t>hrs</a:t>
            </a:r>
            <a:endParaRPr lang="en-US" dirty="0">
              <a:ea typeface="Calibri"/>
              <a:cs typeface="Times New Roman"/>
            </a:endParaRPr>
          </a:p>
          <a:p>
            <a:pPr marL="0" marR="0">
              <a:lnSpc>
                <a:spcPct val="115000"/>
              </a:lnSpc>
              <a:spcBef>
                <a:spcPts val="0"/>
              </a:spcBef>
              <a:spcAft>
                <a:spcPts val="0"/>
              </a:spcAft>
            </a:pPr>
            <a:endParaRPr lang="en-US" dirty="0">
              <a:ea typeface="Calibri"/>
              <a:cs typeface="Times New Roman"/>
            </a:endParaRPr>
          </a:p>
          <a:p>
            <a:pPr marL="0" marR="0">
              <a:lnSpc>
                <a:spcPct val="115000"/>
              </a:lnSpc>
              <a:spcBef>
                <a:spcPts val="0"/>
              </a:spcBef>
              <a:spcAft>
                <a:spcPts val="0"/>
              </a:spcAft>
            </a:pPr>
            <a:r>
              <a:rPr lang="en-US" dirty="0">
                <a:ea typeface="Calibri"/>
                <a:cs typeface="Times New Roman"/>
              </a:rPr>
              <a:t>2 – 1 </a:t>
            </a:r>
            <a:r>
              <a:rPr lang="en-US" dirty="0" err="1">
                <a:ea typeface="Calibri"/>
                <a:cs typeface="Times New Roman"/>
              </a:rPr>
              <a:t>hrs</a:t>
            </a:r>
            <a:endParaRPr lang="en-US" dirty="0">
              <a:ea typeface="Calibri"/>
              <a:cs typeface="Times New Roman"/>
            </a:endParaRPr>
          </a:p>
          <a:p>
            <a:pPr marL="0" indent="0">
              <a:buNone/>
            </a:pPr>
            <a:endParaRPr lang="en-US" dirty="0"/>
          </a:p>
        </p:txBody>
      </p:sp>
      <p:sp>
        <p:nvSpPr>
          <p:cNvPr id="4" name="Content Placeholder 3"/>
          <p:cNvSpPr>
            <a:spLocks noGrp="1"/>
          </p:cNvSpPr>
          <p:nvPr>
            <p:ph sz="half" idx="2"/>
          </p:nvPr>
        </p:nvSpPr>
        <p:spPr>
          <a:xfrm>
            <a:off x="4648200" y="1143000"/>
            <a:ext cx="4267200" cy="5562600"/>
          </a:xfrm>
        </p:spPr>
        <p:txBody>
          <a:bodyPr>
            <a:normAutofit lnSpcReduction="10000"/>
          </a:bodyPr>
          <a:lstStyle/>
          <a:p>
            <a:r>
              <a:rPr lang="en-US" sz="2600" dirty="0" smtClean="0"/>
              <a:t>7:00-7:30 </a:t>
            </a:r>
            <a:r>
              <a:rPr lang="en-US" sz="2600" dirty="0" err="1" smtClean="0"/>
              <a:t>Eval</a:t>
            </a:r>
            <a:r>
              <a:rPr lang="en-US" sz="2600" dirty="0" smtClean="0"/>
              <a:t> </a:t>
            </a:r>
            <a:r>
              <a:rPr lang="en-US" sz="2600" dirty="0" err="1" smtClean="0"/>
              <a:t>hx</a:t>
            </a:r>
            <a:r>
              <a:rPr lang="en-US" sz="2600" dirty="0" smtClean="0"/>
              <a:t> and ROM/Strength</a:t>
            </a:r>
          </a:p>
          <a:p>
            <a:r>
              <a:rPr lang="en-US" sz="2600" dirty="0" smtClean="0"/>
              <a:t>7:30-8:30 1 </a:t>
            </a:r>
            <a:r>
              <a:rPr lang="en-US" sz="2600" dirty="0" err="1" smtClean="0"/>
              <a:t>hr</a:t>
            </a:r>
            <a:endParaRPr lang="en-US" sz="2600" dirty="0" smtClean="0"/>
          </a:p>
          <a:p>
            <a:r>
              <a:rPr lang="en-US" sz="2600" dirty="0" smtClean="0"/>
              <a:t>8:30-9:00 Prep for conferences</a:t>
            </a:r>
          </a:p>
          <a:p>
            <a:r>
              <a:rPr lang="en-US" sz="2600" dirty="0" smtClean="0"/>
              <a:t>9:00-11:00 Conferences</a:t>
            </a:r>
          </a:p>
          <a:p>
            <a:r>
              <a:rPr lang="en-US" sz="2600" dirty="0" smtClean="0"/>
              <a:t>11:00-12:00 1 hour</a:t>
            </a:r>
          </a:p>
          <a:p>
            <a:r>
              <a:rPr lang="en-US" sz="2600" dirty="0" smtClean="0"/>
              <a:t>12:00-12:20 Document</a:t>
            </a:r>
          </a:p>
          <a:p>
            <a:r>
              <a:rPr lang="en-US" sz="2600" dirty="0" smtClean="0"/>
              <a:t>Lunch</a:t>
            </a:r>
          </a:p>
          <a:p>
            <a:r>
              <a:rPr lang="en-US" sz="2600" dirty="0" smtClean="0"/>
              <a:t>1:00-1:30 </a:t>
            </a:r>
            <a:r>
              <a:rPr lang="en-US" sz="2600" dirty="0" err="1" smtClean="0"/>
              <a:t>Eval</a:t>
            </a:r>
            <a:endParaRPr lang="en-US" sz="2600" dirty="0" smtClean="0"/>
          </a:p>
          <a:p>
            <a:r>
              <a:rPr lang="en-US" sz="2600" dirty="0" smtClean="0"/>
              <a:t>1:30-2:30 Document</a:t>
            </a:r>
          </a:p>
          <a:p>
            <a:r>
              <a:rPr lang="en-US" sz="2600" dirty="0" smtClean="0"/>
              <a:t>2:30-3:00 </a:t>
            </a:r>
            <a:r>
              <a:rPr lang="en-US" sz="2600" dirty="0" err="1" smtClean="0"/>
              <a:t>Eval</a:t>
            </a:r>
            <a:endParaRPr lang="en-US" sz="2600" dirty="0" smtClean="0"/>
          </a:p>
          <a:p>
            <a:r>
              <a:rPr lang="en-US" sz="2600" dirty="0" smtClean="0"/>
              <a:t>3:00-3:15  Document, bill</a:t>
            </a:r>
          </a:p>
        </p:txBody>
      </p:sp>
    </p:spTree>
    <p:extLst>
      <p:ext uri="{BB962C8B-B14F-4D97-AF65-F5344CB8AC3E}">
        <p14:creationId xmlns:p14="http://schemas.microsoft.com/office/powerpoint/2010/main" val="512623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 3</a:t>
            </a:r>
            <a:endParaRPr lang="en-US" dirty="0"/>
          </a:p>
        </p:txBody>
      </p:sp>
      <p:sp>
        <p:nvSpPr>
          <p:cNvPr id="3" name="Content Placeholder 2"/>
          <p:cNvSpPr>
            <a:spLocks noGrp="1"/>
          </p:cNvSpPr>
          <p:nvPr>
            <p:ph sz="half" idx="1"/>
          </p:nvPr>
        </p:nvSpPr>
        <p:spPr/>
        <p:txBody>
          <a:bodyPr>
            <a:normAutofit fontScale="70000" lnSpcReduction="20000"/>
          </a:bodyPr>
          <a:lstStyle/>
          <a:p>
            <a:r>
              <a:rPr lang="en-US" dirty="0">
                <a:ea typeface="Calibri"/>
                <a:cs typeface="Times New Roman"/>
              </a:rPr>
              <a:t>4 - 1.5 </a:t>
            </a:r>
            <a:r>
              <a:rPr lang="en-US" dirty="0" err="1">
                <a:ea typeface="Calibri"/>
                <a:cs typeface="Times New Roman"/>
              </a:rPr>
              <a:t>hrs</a:t>
            </a:r>
            <a:endParaRPr lang="en-US" dirty="0">
              <a:ea typeface="Calibri"/>
              <a:cs typeface="Times New Roman"/>
            </a:endParaRPr>
          </a:p>
          <a:p>
            <a:endParaRPr lang="en-US" dirty="0"/>
          </a:p>
        </p:txBody>
      </p:sp>
      <p:sp>
        <p:nvSpPr>
          <p:cNvPr id="4" name="Content Placeholder 3"/>
          <p:cNvSpPr>
            <a:spLocks noGrp="1"/>
          </p:cNvSpPr>
          <p:nvPr>
            <p:ph sz="half" idx="2"/>
          </p:nvPr>
        </p:nvSpPr>
        <p:spPr/>
        <p:txBody>
          <a:bodyPr>
            <a:normAutofit fontScale="70000" lnSpcReduction="20000"/>
          </a:bodyPr>
          <a:lstStyle/>
          <a:p>
            <a:r>
              <a:rPr lang="en-US" dirty="0" smtClean="0"/>
              <a:t>8:00 – 8:30 </a:t>
            </a:r>
            <a:r>
              <a:rPr lang="en-US" dirty="0" err="1" smtClean="0"/>
              <a:t>Pt</a:t>
            </a:r>
            <a:r>
              <a:rPr lang="en-US" dirty="0" smtClean="0"/>
              <a:t> A</a:t>
            </a:r>
          </a:p>
          <a:p>
            <a:r>
              <a:rPr lang="en-US" dirty="0" smtClean="0"/>
              <a:t>8:30-9:00 Document and Prep schedule and conference forms</a:t>
            </a:r>
          </a:p>
          <a:p>
            <a:r>
              <a:rPr lang="en-US" dirty="0" smtClean="0"/>
              <a:t>9:00-10:00 </a:t>
            </a:r>
            <a:r>
              <a:rPr lang="en-US" dirty="0" err="1" smtClean="0"/>
              <a:t>Pt</a:t>
            </a:r>
            <a:r>
              <a:rPr lang="en-US" dirty="0" smtClean="0"/>
              <a:t> B</a:t>
            </a:r>
          </a:p>
          <a:p>
            <a:r>
              <a:rPr lang="en-US" dirty="0" smtClean="0"/>
              <a:t>10:00 – 11:00 </a:t>
            </a:r>
            <a:r>
              <a:rPr lang="en-US" dirty="0" err="1" smtClean="0"/>
              <a:t>Pt</a:t>
            </a:r>
            <a:r>
              <a:rPr lang="en-US" dirty="0" smtClean="0"/>
              <a:t> C</a:t>
            </a:r>
          </a:p>
          <a:p>
            <a:r>
              <a:rPr lang="en-US" dirty="0" smtClean="0"/>
              <a:t>11:00-12:00 </a:t>
            </a:r>
            <a:r>
              <a:rPr lang="en-US" dirty="0" err="1" smtClean="0"/>
              <a:t>Pt</a:t>
            </a:r>
            <a:r>
              <a:rPr lang="en-US" dirty="0" smtClean="0"/>
              <a:t> D</a:t>
            </a:r>
          </a:p>
          <a:p>
            <a:r>
              <a:rPr lang="en-US" dirty="0" smtClean="0"/>
              <a:t>12:00-12:20 Document</a:t>
            </a:r>
          </a:p>
          <a:p>
            <a:r>
              <a:rPr lang="en-US" dirty="0" smtClean="0"/>
              <a:t>Lunch</a:t>
            </a:r>
          </a:p>
          <a:p>
            <a:r>
              <a:rPr lang="en-US" dirty="0" smtClean="0"/>
              <a:t>1:00-2:00 </a:t>
            </a:r>
            <a:r>
              <a:rPr lang="en-US" dirty="0" err="1" smtClean="0"/>
              <a:t>Pt</a:t>
            </a:r>
            <a:r>
              <a:rPr lang="en-US" dirty="0" smtClean="0"/>
              <a:t> A</a:t>
            </a:r>
          </a:p>
          <a:p>
            <a:r>
              <a:rPr lang="en-US" dirty="0" smtClean="0"/>
              <a:t>1:00-1:30 </a:t>
            </a:r>
            <a:r>
              <a:rPr lang="en-US" dirty="0" err="1" smtClean="0"/>
              <a:t>Pt</a:t>
            </a:r>
            <a:r>
              <a:rPr lang="en-US" dirty="0" smtClean="0"/>
              <a:t> B</a:t>
            </a:r>
          </a:p>
          <a:p>
            <a:r>
              <a:rPr lang="en-US" dirty="0" smtClean="0"/>
              <a:t>1:30-2:00 </a:t>
            </a:r>
            <a:r>
              <a:rPr lang="en-US" dirty="0" err="1" smtClean="0"/>
              <a:t>Pt</a:t>
            </a:r>
            <a:r>
              <a:rPr lang="en-US" dirty="0" smtClean="0"/>
              <a:t> C</a:t>
            </a:r>
          </a:p>
          <a:p>
            <a:r>
              <a:rPr lang="en-US" dirty="0" smtClean="0"/>
              <a:t>2:00-2:30 </a:t>
            </a:r>
            <a:r>
              <a:rPr lang="en-US" dirty="0" err="1" smtClean="0"/>
              <a:t>Pt</a:t>
            </a:r>
            <a:r>
              <a:rPr lang="en-US" dirty="0" smtClean="0"/>
              <a:t> D</a:t>
            </a:r>
          </a:p>
          <a:p>
            <a:r>
              <a:rPr lang="en-US" dirty="0" smtClean="0"/>
              <a:t>2:30-3:15 Document, update conference sheet, billing</a:t>
            </a:r>
            <a:endParaRPr lang="en-US" dirty="0"/>
          </a:p>
        </p:txBody>
      </p:sp>
    </p:spTree>
    <p:extLst>
      <p:ext uri="{BB962C8B-B14F-4D97-AF65-F5344CB8AC3E}">
        <p14:creationId xmlns:p14="http://schemas.microsoft.com/office/powerpoint/2010/main" val="4011777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Productivity</a:t>
            </a:r>
            <a:endParaRPr lang="en-US" dirty="0"/>
          </a:p>
        </p:txBody>
      </p:sp>
      <p:sp>
        <p:nvSpPr>
          <p:cNvPr id="3" name="Content Placeholder 2"/>
          <p:cNvSpPr>
            <a:spLocks noGrp="1"/>
          </p:cNvSpPr>
          <p:nvPr>
            <p:ph sz="half" idx="1"/>
          </p:nvPr>
        </p:nvSpPr>
        <p:spPr/>
        <p:txBody>
          <a:bodyPr>
            <a:normAutofit fontScale="92500" lnSpcReduction="20000"/>
          </a:bodyPr>
          <a:lstStyle/>
          <a:p>
            <a:pPr lvl="1">
              <a:lnSpc>
                <a:spcPct val="80000"/>
              </a:lnSpc>
            </a:pPr>
            <a:r>
              <a:rPr lang="en-US" dirty="0"/>
              <a:t>Rehab:  4-6 </a:t>
            </a:r>
            <a:r>
              <a:rPr lang="en-US" dirty="0" err="1"/>
              <a:t>pts</a:t>
            </a:r>
            <a:r>
              <a:rPr lang="en-US" dirty="0"/>
              <a:t> per day</a:t>
            </a:r>
          </a:p>
          <a:p>
            <a:pPr lvl="1">
              <a:lnSpc>
                <a:spcPct val="80000"/>
              </a:lnSpc>
            </a:pPr>
            <a:r>
              <a:rPr lang="en-US" dirty="0"/>
              <a:t>SNF:  6-10 </a:t>
            </a:r>
            <a:r>
              <a:rPr lang="en-US" dirty="0" err="1"/>
              <a:t>pts</a:t>
            </a:r>
            <a:r>
              <a:rPr lang="en-US" dirty="0"/>
              <a:t> per day</a:t>
            </a:r>
          </a:p>
        </p:txBody>
      </p:sp>
      <p:sp>
        <p:nvSpPr>
          <p:cNvPr id="4" name="Content Placeholder 3"/>
          <p:cNvSpPr>
            <a:spLocks noGrp="1"/>
          </p:cNvSpPr>
          <p:nvPr>
            <p:ph sz="half" idx="2"/>
          </p:nvPr>
        </p:nvSpPr>
        <p:spPr/>
        <p:txBody>
          <a:bodyPr>
            <a:normAutofit fontScale="92500" lnSpcReduction="20000"/>
          </a:bodyPr>
          <a:lstStyle/>
          <a:p>
            <a:pPr marL="0" indent="0">
              <a:lnSpc>
                <a:spcPct val="80000"/>
              </a:lnSpc>
            </a:pPr>
            <a:r>
              <a:rPr lang="en-US" sz="2500" dirty="0"/>
              <a:t>Indirect </a:t>
            </a:r>
            <a:r>
              <a:rPr lang="en-US" sz="2500" dirty="0" err="1"/>
              <a:t>Pt</a:t>
            </a:r>
            <a:r>
              <a:rPr lang="en-US" sz="2500" dirty="0"/>
              <a:t> Care</a:t>
            </a:r>
          </a:p>
          <a:p>
            <a:pPr lvl="1">
              <a:lnSpc>
                <a:spcPct val="80000"/>
              </a:lnSpc>
            </a:pPr>
            <a:r>
              <a:rPr lang="en-US" dirty="0" smtClean="0"/>
              <a:t>Documentation with FIM</a:t>
            </a:r>
            <a:endParaRPr lang="en-US" dirty="0"/>
          </a:p>
          <a:p>
            <a:pPr lvl="1">
              <a:lnSpc>
                <a:spcPct val="80000"/>
              </a:lnSpc>
            </a:pPr>
            <a:r>
              <a:rPr lang="en-US" dirty="0"/>
              <a:t>Walking to next </a:t>
            </a:r>
            <a:r>
              <a:rPr lang="en-US" dirty="0" smtClean="0"/>
              <a:t>area</a:t>
            </a:r>
          </a:p>
          <a:p>
            <a:pPr lvl="1">
              <a:lnSpc>
                <a:spcPct val="80000"/>
              </a:lnSpc>
            </a:pPr>
            <a:r>
              <a:rPr lang="en-US" dirty="0" smtClean="0"/>
              <a:t>Cleaning Up</a:t>
            </a:r>
          </a:p>
          <a:p>
            <a:pPr lvl="1">
              <a:lnSpc>
                <a:spcPct val="80000"/>
              </a:lnSpc>
            </a:pPr>
            <a:r>
              <a:rPr lang="en-US" dirty="0" smtClean="0"/>
              <a:t>Communication Forms</a:t>
            </a:r>
          </a:p>
          <a:p>
            <a:pPr lvl="2">
              <a:lnSpc>
                <a:spcPct val="80000"/>
              </a:lnSpc>
            </a:pPr>
            <a:r>
              <a:rPr lang="en-US" dirty="0" smtClean="0"/>
              <a:t>3 </a:t>
            </a:r>
            <a:r>
              <a:rPr lang="en-US" dirty="0" err="1" smtClean="0"/>
              <a:t>hr</a:t>
            </a:r>
            <a:r>
              <a:rPr lang="en-US" dirty="0" smtClean="0"/>
              <a:t> Rule</a:t>
            </a:r>
          </a:p>
          <a:p>
            <a:pPr lvl="2">
              <a:lnSpc>
                <a:spcPct val="80000"/>
              </a:lnSpc>
            </a:pPr>
            <a:r>
              <a:rPr lang="en-US" dirty="0" smtClean="0"/>
              <a:t>Mobility</a:t>
            </a:r>
          </a:p>
          <a:p>
            <a:pPr lvl="2">
              <a:lnSpc>
                <a:spcPct val="80000"/>
              </a:lnSpc>
            </a:pPr>
            <a:r>
              <a:rPr lang="en-US" dirty="0" smtClean="0"/>
              <a:t>Conference/Weekly</a:t>
            </a:r>
            <a:endParaRPr lang="en-US" dirty="0"/>
          </a:p>
          <a:p>
            <a:pPr lvl="1">
              <a:lnSpc>
                <a:spcPct val="80000"/>
              </a:lnSpc>
            </a:pPr>
            <a:r>
              <a:rPr lang="en-US" dirty="0"/>
              <a:t>Ordering equipment</a:t>
            </a:r>
          </a:p>
          <a:p>
            <a:pPr lvl="1">
              <a:lnSpc>
                <a:spcPct val="80000"/>
              </a:lnSpc>
            </a:pPr>
            <a:r>
              <a:rPr lang="en-US" dirty="0"/>
              <a:t>Communication with other disciplines</a:t>
            </a:r>
          </a:p>
          <a:p>
            <a:pPr lvl="1">
              <a:lnSpc>
                <a:spcPct val="80000"/>
              </a:lnSpc>
            </a:pPr>
            <a:r>
              <a:rPr lang="en-US" dirty="0"/>
              <a:t>Obtaining other equipment</a:t>
            </a:r>
          </a:p>
          <a:p>
            <a:pPr lvl="1">
              <a:lnSpc>
                <a:spcPct val="80000"/>
              </a:lnSpc>
            </a:pPr>
            <a:r>
              <a:rPr lang="en-US" dirty="0"/>
              <a:t>Waiting on  other disciplines</a:t>
            </a:r>
          </a:p>
          <a:p>
            <a:pPr lvl="2">
              <a:lnSpc>
                <a:spcPct val="80000"/>
              </a:lnSpc>
              <a:buClr>
                <a:srgbClr val="08A1D9"/>
              </a:buClr>
            </a:pPr>
            <a:r>
              <a:rPr lang="en-US" dirty="0"/>
              <a:t>For chart</a:t>
            </a:r>
          </a:p>
          <a:p>
            <a:pPr lvl="2">
              <a:lnSpc>
                <a:spcPct val="80000"/>
              </a:lnSpc>
              <a:buClr>
                <a:srgbClr val="08A1D9"/>
              </a:buClr>
            </a:pPr>
            <a:r>
              <a:rPr lang="en-US" dirty="0"/>
              <a:t>For speaking with </a:t>
            </a:r>
            <a:r>
              <a:rPr lang="en-US" dirty="0" err="1"/>
              <a:t>pt</a:t>
            </a:r>
            <a:endParaRPr lang="en-US" dirty="0"/>
          </a:p>
          <a:p>
            <a:pPr lvl="2">
              <a:lnSpc>
                <a:spcPct val="80000"/>
              </a:lnSpc>
              <a:buClr>
                <a:srgbClr val="08A1D9"/>
              </a:buClr>
            </a:pPr>
            <a:r>
              <a:rPr lang="en-US" dirty="0"/>
              <a:t>For care</a:t>
            </a:r>
          </a:p>
          <a:p>
            <a:pPr marL="0" indent="0">
              <a:buNone/>
            </a:pPr>
            <a:endParaRPr lang="en-US" dirty="0"/>
          </a:p>
        </p:txBody>
      </p:sp>
    </p:spTree>
    <p:extLst>
      <p:ext uri="{BB962C8B-B14F-4D97-AF65-F5344CB8AC3E}">
        <p14:creationId xmlns:p14="http://schemas.microsoft.com/office/powerpoint/2010/main" val="2427686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2514600"/>
            <a:ext cx="8229600" cy="1143000"/>
          </a:xfrm>
        </p:spPr>
        <p:txBody>
          <a:bodyPr/>
          <a:lstStyle/>
          <a:p>
            <a:r>
              <a:rPr lang="en-US" dirty="0" smtClean="0"/>
              <a:t>Acute Care</a:t>
            </a:r>
            <a:endParaRPr lang="en-US" dirty="0"/>
          </a:p>
        </p:txBody>
      </p:sp>
    </p:spTree>
    <p:extLst>
      <p:ext uri="{BB962C8B-B14F-4D97-AF65-F5344CB8AC3E}">
        <p14:creationId xmlns:p14="http://schemas.microsoft.com/office/powerpoint/2010/main" val="3392676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Variables That Impact Productivity</a:t>
            </a:r>
            <a:endParaRPr lang="en-US" dirty="0"/>
          </a:p>
        </p:txBody>
      </p:sp>
      <p:sp>
        <p:nvSpPr>
          <p:cNvPr id="6" name="Content Placeholder 5"/>
          <p:cNvSpPr>
            <a:spLocks noGrp="1"/>
          </p:cNvSpPr>
          <p:nvPr>
            <p:ph idx="1"/>
          </p:nvPr>
        </p:nvSpPr>
        <p:spPr/>
        <p:txBody>
          <a:bodyPr/>
          <a:lstStyle/>
          <a:p>
            <a:r>
              <a:rPr lang="en-US" dirty="0" smtClean="0"/>
              <a:t>Type of clinical practice or program</a:t>
            </a:r>
          </a:p>
          <a:p>
            <a:r>
              <a:rPr lang="en-US" dirty="0" smtClean="0"/>
              <a:t>Physical space covered</a:t>
            </a:r>
          </a:p>
          <a:p>
            <a:r>
              <a:rPr lang="en-US" dirty="0" smtClean="0"/>
              <a:t>Case mix or payer mix attributes</a:t>
            </a:r>
          </a:p>
          <a:p>
            <a:r>
              <a:rPr lang="en-US" dirty="0" smtClean="0"/>
              <a:t>Receipts of skilled referrals (acute)</a:t>
            </a:r>
          </a:p>
          <a:p>
            <a:r>
              <a:rPr lang="en-US" dirty="0" smtClean="0"/>
              <a:t>ACO Accountable Care Organizations</a:t>
            </a:r>
            <a:endParaRPr lang="en-US" dirty="0"/>
          </a:p>
          <a:p>
            <a:pPr lvl="1"/>
            <a:r>
              <a:rPr lang="en-US" dirty="0" smtClean="0"/>
              <a:t>Relationship of entire continuum</a:t>
            </a:r>
          </a:p>
          <a:p>
            <a:pPr lvl="1"/>
            <a:r>
              <a:rPr lang="en-US" dirty="0" smtClean="0"/>
              <a:t>Cost reimbursement increase with good outcomes</a:t>
            </a:r>
          </a:p>
        </p:txBody>
      </p:sp>
    </p:spTree>
    <p:extLst>
      <p:ext uri="{BB962C8B-B14F-4D97-AF65-F5344CB8AC3E}">
        <p14:creationId xmlns:p14="http://schemas.microsoft.com/office/powerpoint/2010/main" val="405184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dirty="0" smtClean="0"/>
              <a:t>Holding Therapy</a:t>
            </a:r>
          </a:p>
        </p:txBody>
      </p:sp>
      <p:sp>
        <p:nvSpPr>
          <p:cNvPr id="48131" name="Content Placeholder 2"/>
          <p:cNvSpPr>
            <a:spLocks noGrp="1"/>
          </p:cNvSpPr>
          <p:nvPr>
            <p:ph idx="1"/>
          </p:nvPr>
        </p:nvSpPr>
        <p:spPr>
          <a:xfrm>
            <a:off x="457200" y="1295400"/>
            <a:ext cx="8077200" cy="4800600"/>
          </a:xfrm>
        </p:spPr>
        <p:txBody>
          <a:bodyPr>
            <a:normAutofit/>
          </a:bodyPr>
          <a:lstStyle/>
          <a:p>
            <a:pPr eaLnBrk="1" hangingPunct="1"/>
            <a:r>
              <a:rPr lang="en-US" dirty="0" smtClean="0"/>
              <a:t>Why Hold?</a:t>
            </a:r>
          </a:p>
          <a:p>
            <a:pPr lvl="1"/>
            <a:r>
              <a:rPr lang="en-US" dirty="0" smtClean="0"/>
              <a:t>Medical Status</a:t>
            </a:r>
          </a:p>
          <a:p>
            <a:pPr lvl="1"/>
            <a:r>
              <a:rPr lang="en-US" dirty="0" smtClean="0"/>
              <a:t>Tests to R/O</a:t>
            </a:r>
          </a:p>
          <a:p>
            <a:pPr lvl="1"/>
            <a:r>
              <a:rPr lang="en-US" dirty="0" err="1" smtClean="0"/>
              <a:t>Pt</a:t>
            </a:r>
            <a:r>
              <a:rPr lang="en-US" dirty="0" smtClean="0"/>
              <a:t> refusal or </a:t>
            </a:r>
            <a:r>
              <a:rPr lang="en-US" dirty="0" err="1" smtClean="0"/>
              <a:t>pt</a:t>
            </a:r>
            <a:r>
              <a:rPr lang="en-US" dirty="0" smtClean="0"/>
              <a:t> deferment</a:t>
            </a:r>
          </a:p>
          <a:p>
            <a:pPr eaLnBrk="1" hangingPunct="1"/>
            <a:r>
              <a:rPr lang="en-US" dirty="0" smtClean="0"/>
              <a:t>Use PT Decision Making</a:t>
            </a:r>
          </a:p>
          <a:p>
            <a:pPr eaLnBrk="1" hangingPunct="1"/>
            <a:r>
              <a:rPr lang="en-US" dirty="0" smtClean="0"/>
              <a:t>Document what is happening</a:t>
            </a:r>
          </a:p>
          <a:p>
            <a:pPr lvl="1"/>
            <a:r>
              <a:rPr lang="en-US" dirty="0" smtClean="0"/>
              <a:t>If acute – why was </a:t>
            </a:r>
            <a:r>
              <a:rPr lang="en-US" dirty="0" err="1" smtClean="0"/>
              <a:t>pt</a:t>
            </a:r>
            <a:r>
              <a:rPr lang="en-US" dirty="0" smtClean="0"/>
              <a:t> not evaluated or treated</a:t>
            </a:r>
          </a:p>
          <a:p>
            <a:pPr lvl="1"/>
            <a:r>
              <a:rPr lang="en-US" dirty="0"/>
              <a:t>If rehab – counts why </a:t>
            </a:r>
            <a:r>
              <a:rPr lang="en-US" dirty="0" err="1"/>
              <a:t>pt</a:t>
            </a:r>
            <a:r>
              <a:rPr lang="en-US" dirty="0"/>
              <a:t> did not receive 3 </a:t>
            </a:r>
            <a:r>
              <a:rPr lang="en-US" dirty="0" err="1"/>
              <a:t>hrs</a:t>
            </a:r>
            <a:endParaRPr lang="en-US" dirty="0"/>
          </a:p>
          <a:p>
            <a:pPr eaLnBrk="1" hangingPunct="1"/>
            <a:r>
              <a:rPr lang="en-US" dirty="0" smtClean="0"/>
              <a:t>Place on hold and check on </a:t>
            </a:r>
            <a:r>
              <a:rPr lang="en-US" dirty="0" err="1" smtClean="0"/>
              <a:t>pt</a:t>
            </a:r>
            <a:r>
              <a:rPr lang="en-US" dirty="0" smtClean="0"/>
              <a:t> daily (or every other day pending status)</a:t>
            </a:r>
          </a:p>
        </p:txBody>
      </p:sp>
    </p:spTree>
    <p:extLst>
      <p:ext uri="{BB962C8B-B14F-4D97-AF65-F5344CB8AC3E}">
        <p14:creationId xmlns:p14="http://schemas.microsoft.com/office/powerpoint/2010/main" val="11690875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smtClean="0"/>
              <a:t>Billing</a:t>
            </a:r>
          </a:p>
        </p:txBody>
      </p:sp>
      <p:sp>
        <p:nvSpPr>
          <p:cNvPr id="23554" name="Content Placeholder 2"/>
          <p:cNvSpPr>
            <a:spLocks noGrp="1"/>
          </p:cNvSpPr>
          <p:nvPr>
            <p:ph idx="1"/>
          </p:nvPr>
        </p:nvSpPr>
        <p:spPr>
          <a:xfrm>
            <a:off x="1447800" y="1524000"/>
            <a:ext cx="6477000" cy="4267200"/>
          </a:xfrm>
        </p:spPr>
        <p:txBody>
          <a:bodyPr rtlCol="0">
            <a:normAutofit/>
          </a:bodyPr>
          <a:lstStyle/>
          <a:p>
            <a:pPr>
              <a:defRPr/>
            </a:pPr>
            <a:r>
              <a:rPr lang="en-US" dirty="0" smtClean="0"/>
              <a:t>Even though DRG, PPS or RUGS </a:t>
            </a:r>
          </a:p>
          <a:p>
            <a:pPr lvl="1">
              <a:defRPr/>
            </a:pPr>
            <a:r>
              <a:rPr lang="en-US" dirty="0" smtClean="0"/>
              <a:t>Use the 8 minute rule</a:t>
            </a:r>
          </a:p>
          <a:p>
            <a:pPr marL="1143000" lvl="2" indent="-228600" eaLnBrk="1" fontAlgn="auto" hangingPunct="1">
              <a:spcAft>
                <a:spcPts val="0"/>
              </a:spcAft>
              <a:buClr>
                <a:schemeClr val="accent3"/>
              </a:buClr>
              <a:defRPr/>
            </a:pPr>
            <a:r>
              <a:rPr lang="en-US" dirty="0" smtClean="0"/>
              <a:t>Must see pt 8 minutes to bill</a:t>
            </a:r>
          </a:p>
          <a:p>
            <a:pPr marL="1143000" lvl="2" indent="-228600" eaLnBrk="1" fontAlgn="auto" hangingPunct="1">
              <a:spcAft>
                <a:spcPts val="0"/>
              </a:spcAft>
              <a:buClr>
                <a:schemeClr val="accent3"/>
              </a:buClr>
              <a:defRPr/>
            </a:pPr>
            <a:r>
              <a:rPr lang="en-US" dirty="0" smtClean="0"/>
              <a:t>8-22 min = 1 unit</a:t>
            </a:r>
          </a:p>
          <a:p>
            <a:pPr marL="1143000" lvl="2" indent="-228600" eaLnBrk="1" fontAlgn="auto" hangingPunct="1">
              <a:spcAft>
                <a:spcPts val="0"/>
              </a:spcAft>
              <a:buClr>
                <a:schemeClr val="accent3"/>
              </a:buClr>
              <a:defRPr/>
            </a:pPr>
            <a:r>
              <a:rPr lang="en-US" dirty="0" smtClean="0"/>
              <a:t>22-37 = 2 units</a:t>
            </a:r>
          </a:p>
          <a:p>
            <a:pPr marL="1143000" lvl="2" indent="-228600" eaLnBrk="1" fontAlgn="auto" hangingPunct="1">
              <a:spcAft>
                <a:spcPts val="0"/>
              </a:spcAft>
              <a:buClr>
                <a:schemeClr val="accent3"/>
              </a:buClr>
              <a:defRPr/>
            </a:pPr>
            <a:r>
              <a:rPr lang="en-US" dirty="0" smtClean="0"/>
              <a:t>38-52 = 3 units</a:t>
            </a:r>
          </a:p>
          <a:p>
            <a:pPr marL="1143000" lvl="2" indent="-228600" eaLnBrk="1" fontAlgn="auto" hangingPunct="1">
              <a:spcAft>
                <a:spcPts val="0"/>
              </a:spcAft>
              <a:buClr>
                <a:schemeClr val="accent3"/>
              </a:buClr>
              <a:defRPr/>
            </a:pPr>
            <a:r>
              <a:rPr lang="en-US" dirty="0" smtClean="0"/>
              <a:t>53-67 = 4 units</a:t>
            </a:r>
          </a:p>
          <a:p>
            <a:pPr>
              <a:defRPr/>
            </a:pPr>
            <a:r>
              <a:rPr lang="en-US" dirty="0" smtClean="0"/>
              <a:t>Submit via computer or billing sheet</a:t>
            </a:r>
          </a:p>
          <a:p>
            <a:pPr marL="742950" lvl="1" indent="-285750" eaLnBrk="1" fontAlgn="auto" hangingPunct="1">
              <a:spcAft>
                <a:spcPts val="0"/>
              </a:spcAft>
              <a:defRPr/>
            </a:pPr>
            <a:r>
              <a:rPr lang="en-US" dirty="0" err="1" smtClean="0"/>
              <a:t>Eval</a:t>
            </a:r>
            <a:r>
              <a:rPr lang="en-US" dirty="0" smtClean="0"/>
              <a:t> 15, </a:t>
            </a:r>
            <a:r>
              <a:rPr lang="en-US" dirty="0" err="1" smtClean="0"/>
              <a:t>Eval</a:t>
            </a:r>
            <a:r>
              <a:rPr lang="en-US" dirty="0" smtClean="0"/>
              <a:t> Med (30 min)</a:t>
            </a:r>
          </a:p>
          <a:p>
            <a:pPr marL="742950" lvl="1" indent="-285750" eaLnBrk="1" fontAlgn="auto" hangingPunct="1">
              <a:spcAft>
                <a:spcPts val="0"/>
              </a:spcAft>
              <a:defRPr/>
            </a:pPr>
            <a:r>
              <a:rPr lang="en-US" dirty="0" err="1" smtClean="0"/>
              <a:t>Gt</a:t>
            </a:r>
            <a:r>
              <a:rPr lang="en-US" dirty="0" smtClean="0"/>
              <a:t> 15, </a:t>
            </a:r>
            <a:r>
              <a:rPr lang="en-US" dirty="0" err="1" smtClean="0"/>
              <a:t>Ther</a:t>
            </a:r>
            <a:r>
              <a:rPr lang="en-US" dirty="0" smtClean="0"/>
              <a:t> Ex 15, </a:t>
            </a:r>
            <a:r>
              <a:rPr lang="en-US" dirty="0" err="1" smtClean="0"/>
              <a:t>Neuromus</a:t>
            </a:r>
            <a:r>
              <a:rPr lang="en-US" dirty="0" smtClean="0"/>
              <a:t> Re-</a:t>
            </a:r>
            <a:r>
              <a:rPr lang="en-US" dirty="0" err="1" smtClean="0"/>
              <a:t>ed</a:t>
            </a:r>
            <a:r>
              <a:rPr lang="en-US" dirty="0" smtClean="0"/>
              <a:t> 30</a:t>
            </a:r>
          </a:p>
        </p:txBody>
      </p:sp>
    </p:spTree>
    <p:extLst>
      <p:ext uri="{BB962C8B-B14F-4D97-AF65-F5344CB8AC3E}">
        <p14:creationId xmlns:p14="http://schemas.microsoft.com/office/powerpoint/2010/main" val="1695720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533400"/>
          </a:xfrm>
        </p:spPr>
        <p:txBody>
          <a:bodyPr>
            <a:normAutofit fontScale="90000"/>
          </a:bodyPr>
          <a:lstStyle/>
          <a:p>
            <a:r>
              <a:rPr lang="en-US" dirty="0" smtClean="0"/>
              <a:t>Communication with Other Disciplines</a:t>
            </a:r>
            <a:endParaRPr lang="en-US" dirty="0"/>
          </a:p>
        </p:txBody>
      </p:sp>
      <p:sp>
        <p:nvSpPr>
          <p:cNvPr id="3" name="Content Placeholder 2"/>
          <p:cNvSpPr>
            <a:spLocks noGrp="1"/>
          </p:cNvSpPr>
          <p:nvPr>
            <p:ph idx="1"/>
          </p:nvPr>
        </p:nvSpPr>
        <p:spPr>
          <a:xfrm>
            <a:off x="228600" y="1066800"/>
            <a:ext cx="8686800" cy="5562600"/>
          </a:xfrm>
        </p:spPr>
        <p:txBody>
          <a:bodyPr>
            <a:normAutofit fontScale="85000" lnSpcReduction="10000"/>
          </a:bodyPr>
          <a:lstStyle/>
          <a:p>
            <a:r>
              <a:rPr lang="en-US" dirty="0" smtClean="0"/>
              <a:t>Nursing</a:t>
            </a:r>
          </a:p>
          <a:p>
            <a:pPr lvl="1"/>
            <a:r>
              <a:rPr lang="en-US" dirty="0" smtClean="0"/>
              <a:t>Let RN know how </a:t>
            </a:r>
            <a:r>
              <a:rPr lang="en-US" dirty="0" err="1" smtClean="0"/>
              <a:t>pt</a:t>
            </a:r>
            <a:r>
              <a:rPr lang="en-US" dirty="0" smtClean="0"/>
              <a:t> did</a:t>
            </a:r>
          </a:p>
          <a:p>
            <a:pPr lvl="1"/>
            <a:r>
              <a:rPr lang="en-US" dirty="0" smtClean="0"/>
              <a:t>May demonstrate mobility with RN present</a:t>
            </a:r>
          </a:p>
          <a:p>
            <a:r>
              <a:rPr lang="en-US" dirty="0" smtClean="0"/>
              <a:t>Physician</a:t>
            </a:r>
          </a:p>
          <a:p>
            <a:pPr lvl="1"/>
            <a:r>
              <a:rPr lang="en-US" dirty="0" smtClean="0"/>
              <a:t>Who wrote the order, who is the primary</a:t>
            </a:r>
          </a:p>
          <a:p>
            <a:pPr lvl="2"/>
            <a:r>
              <a:rPr lang="en-US" dirty="0" smtClean="0"/>
              <a:t>Rehab :  </a:t>
            </a:r>
            <a:r>
              <a:rPr lang="en-US" dirty="0" err="1" smtClean="0"/>
              <a:t>pt</a:t>
            </a:r>
            <a:r>
              <a:rPr lang="en-US" dirty="0" smtClean="0"/>
              <a:t> is admitted by the physiatrist (PM&amp;R)</a:t>
            </a:r>
          </a:p>
          <a:p>
            <a:pPr lvl="1"/>
            <a:r>
              <a:rPr lang="en-US" dirty="0" smtClean="0"/>
              <a:t>See during the day</a:t>
            </a:r>
          </a:p>
          <a:p>
            <a:pPr lvl="1"/>
            <a:r>
              <a:rPr lang="en-US" dirty="0" smtClean="0"/>
              <a:t>Blue Communication Form</a:t>
            </a:r>
          </a:p>
          <a:p>
            <a:pPr lvl="1"/>
            <a:r>
              <a:rPr lang="en-US" dirty="0" smtClean="0"/>
              <a:t>Page</a:t>
            </a:r>
          </a:p>
          <a:p>
            <a:pPr lvl="1"/>
            <a:r>
              <a:rPr lang="en-US" dirty="0" smtClean="0"/>
              <a:t>Office</a:t>
            </a:r>
          </a:p>
          <a:p>
            <a:r>
              <a:rPr lang="en-US" dirty="0" smtClean="0"/>
              <a:t>Case Manager</a:t>
            </a:r>
          </a:p>
          <a:p>
            <a:pPr lvl="1"/>
            <a:r>
              <a:rPr lang="en-US" dirty="0" smtClean="0"/>
              <a:t>Discharge Planning</a:t>
            </a:r>
          </a:p>
          <a:p>
            <a:r>
              <a:rPr lang="en-US" dirty="0" smtClean="0"/>
              <a:t>Social Worker</a:t>
            </a:r>
          </a:p>
          <a:p>
            <a:pPr lvl="1"/>
            <a:r>
              <a:rPr lang="en-US" dirty="0" smtClean="0"/>
              <a:t>Discharge to SNF or ECF</a:t>
            </a:r>
          </a:p>
          <a:p>
            <a:r>
              <a:rPr lang="en-US" dirty="0" smtClean="0"/>
              <a:t>OT, SLP</a:t>
            </a:r>
          </a:p>
          <a:p>
            <a:r>
              <a:rPr lang="en-US" dirty="0" err="1" smtClean="0"/>
              <a:t>Resp</a:t>
            </a:r>
            <a:r>
              <a:rPr lang="en-US" dirty="0" smtClean="0"/>
              <a:t> </a:t>
            </a:r>
            <a:r>
              <a:rPr lang="en-US" dirty="0" err="1" smtClean="0"/>
              <a:t>Ther</a:t>
            </a:r>
            <a:endParaRPr lang="en-US" dirty="0" smtClean="0"/>
          </a:p>
          <a:p>
            <a:r>
              <a:rPr lang="en-US" dirty="0" smtClean="0"/>
              <a:t>Dietician</a:t>
            </a:r>
          </a:p>
          <a:p>
            <a:r>
              <a:rPr lang="en-US" dirty="0" smtClean="0"/>
              <a:t>Pharmacist</a:t>
            </a:r>
          </a:p>
        </p:txBody>
      </p:sp>
    </p:spTree>
    <p:extLst>
      <p:ext uri="{BB962C8B-B14F-4D97-AF65-F5344CB8AC3E}">
        <p14:creationId xmlns:p14="http://schemas.microsoft.com/office/powerpoint/2010/main" val="5508349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numCol="1" anchorCtr="0" compatLnSpc="1">
            <a:prstTxWarp prst="textNoShape">
              <a:avLst/>
            </a:prstTxWarp>
            <a:normAutofit fontScale="90000"/>
          </a:bodyPr>
          <a:lstStyle/>
          <a:p>
            <a:pPr eaLnBrk="1" fontAlgn="auto" hangingPunct="1">
              <a:spcAft>
                <a:spcPts val="0"/>
              </a:spcAft>
              <a:defRPr/>
            </a:pPr>
            <a:r>
              <a:rPr lang="en-US" dirty="0" smtClean="0"/>
              <a:t>Rounds/Conferences</a:t>
            </a:r>
            <a:br>
              <a:rPr lang="en-US" dirty="0" smtClean="0"/>
            </a:br>
            <a:r>
              <a:rPr lang="en-US" dirty="0" smtClean="0"/>
              <a:t>With </a:t>
            </a:r>
            <a:r>
              <a:rPr lang="en-US" dirty="0" err="1" smtClean="0"/>
              <a:t>Pt</a:t>
            </a:r>
            <a:r>
              <a:rPr lang="en-US" dirty="0" smtClean="0"/>
              <a:t>/Family Present</a:t>
            </a:r>
          </a:p>
        </p:txBody>
      </p:sp>
      <p:sp>
        <p:nvSpPr>
          <p:cNvPr id="50179" name="Content Placeholder 2"/>
          <p:cNvSpPr>
            <a:spLocks noGrp="1"/>
          </p:cNvSpPr>
          <p:nvPr>
            <p:ph idx="1"/>
          </p:nvPr>
        </p:nvSpPr>
        <p:spPr>
          <a:xfrm>
            <a:off x="914400" y="1447800"/>
            <a:ext cx="7543800" cy="4953000"/>
          </a:xfrm>
        </p:spPr>
        <p:txBody>
          <a:bodyPr>
            <a:normAutofit/>
          </a:bodyPr>
          <a:lstStyle/>
          <a:p>
            <a:pPr eaLnBrk="1" hangingPunct="1"/>
            <a:r>
              <a:rPr lang="en-US" dirty="0" smtClean="0"/>
              <a:t>Rounds in Acute</a:t>
            </a:r>
          </a:p>
          <a:p>
            <a:pPr marL="742950" lvl="1" indent="-285750" eaLnBrk="1" hangingPunct="1"/>
            <a:r>
              <a:rPr lang="en-US" dirty="0" smtClean="0"/>
              <a:t>Physician specialty</a:t>
            </a:r>
          </a:p>
          <a:p>
            <a:pPr marL="742950" lvl="1" indent="-285750" eaLnBrk="1" hangingPunct="1"/>
            <a:r>
              <a:rPr lang="en-US" dirty="0" smtClean="0"/>
              <a:t>Discuss </a:t>
            </a:r>
            <a:r>
              <a:rPr lang="en-US" dirty="0" err="1" smtClean="0"/>
              <a:t>pt</a:t>
            </a:r>
            <a:r>
              <a:rPr lang="en-US" dirty="0" smtClean="0"/>
              <a:t> case medical and physical</a:t>
            </a:r>
          </a:p>
          <a:p>
            <a:pPr marL="742950" lvl="1" indent="-285750" eaLnBrk="1" hangingPunct="1"/>
            <a:r>
              <a:rPr lang="en-US" dirty="0" smtClean="0"/>
              <a:t>Plans for current day</a:t>
            </a:r>
          </a:p>
          <a:p>
            <a:pPr marL="742950" lvl="1" indent="-285750" eaLnBrk="1" hangingPunct="1"/>
            <a:r>
              <a:rPr lang="en-US" dirty="0" smtClean="0"/>
              <a:t>Plans for discharge</a:t>
            </a:r>
          </a:p>
          <a:p>
            <a:pPr eaLnBrk="1" hangingPunct="1"/>
            <a:r>
              <a:rPr lang="en-US" dirty="0" smtClean="0"/>
              <a:t>Conferences in Rehab/SNF</a:t>
            </a:r>
          </a:p>
          <a:p>
            <a:pPr marL="742950" lvl="1" indent="-285750" eaLnBrk="1" hangingPunct="1"/>
            <a:r>
              <a:rPr lang="en-US" dirty="0" smtClean="0"/>
              <a:t>Physician, Therapies, Nursing, SW, Case Manager</a:t>
            </a:r>
          </a:p>
          <a:p>
            <a:pPr marL="742950" lvl="1" indent="-285750" eaLnBrk="1" hangingPunct="1"/>
            <a:r>
              <a:rPr lang="en-US" dirty="0" smtClean="0"/>
              <a:t>Discuss </a:t>
            </a:r>
            <a:r>
              <a:rPr lang="en-US" dirty="0" err="1" smtClean="0"/>
              <a:t>pt</a:t>
            </a:r>
            <a:r>
              <a:rPr lang="en-US" dirty="0" smtClean="0"/>
              <a:t> progress and plans for goals</a:t>
            </a:r>
          </a:p>
          <a:p>
            <a:pPr marL="742950" lvl="1" indent="-285750" eaLnBrk="1" hangingPunct="1"/>
            <a:r>
              <a:rPr lang="en-US" dirty="0" smtClean="0"/>
              <a:t>Discuss discharge</a:t>
            </a:r>
          </a:p>
        </p:txBody>
      </p:sp>
    </p:spTree>
    <p:extLst>
      <p:ext uri="{BB962C8B-B14F-4D97-AF65-F5344CB8AC3E}">
        <p14:creationId xmlns:p14="http://schemas.microsoft.com/office/powerpoint/2010/main" val="36802227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Working Side By Side With Nursing</a:t>
            </a:r>
            <a:endParaRPr lang="en-US" dirty="0"/>
          </a:p>
        </p:txBody>
      </p:sp>
      <p:sp>
        <p:nvSpPr>
          <p:cNvPr id="3" name="Content Placeholder 2"/>
          <p:cNvSpPr>
            <a:spLocks noGrp="1"/>
          </p:cNvSpPr>
          <p:nvPr>
            <p:ph idx="1"/>
          </p:nvPr>
        </p:nvSpPr>
        <p:spPr/>
        <p:txBody>
          <a:bodyPr/>
          <a:lstStyle/>
          <a:p>
            <a:r>
              <a:rPr lang="en-US" dirty="0" smtClean="0"/>
              <a:t>Flow Sheets</a:t>
            </a:r>
          </a:p>
          <a:p>
            <a:r>
              <a:rPr lang="en-US" dirty="0" smtClean="0"/>
              <a:t>Info not found in the chart</a:t>
            </a:r>
          </a:p>
          <a:p>
            <a:r>
              <a:rPr lang="en-US" dirty="0" smtClean="0"/>
              <a:t>Ask if </a:t>
            </a:r>
            <a:r>
              <a:rPr lang="en-US" dirty="0" err="1" smtClean="0"/>
              <a:t>Nsg</a:t>
            </a:r>
            <a:r>
              <a:rPr lang="en-US" dirty="0" smtClean="0"/>
              <a:t> has initiated mobility and how </a:t>
            </a:r>
            <a:r>
              <a:rPr lang="en-US" dirty="0" err="1" smtClean="0"/>
              <a:t>pt</a:t>
            </a:r>
            <a:r>
              <a:rPr lang="en-US" dirty="0" smtClean="0"/>
              <a:t> did with </a:t>
            </a:r>
            <a:r>
              <a:rPr lang="en-US" dirty="0" err="1" smtClean="0"/>
              <a:t>Nsg</a:t>
            </a:r>
            <a:endParaRPr lang="en-US" dirty="0" smtClean="0"/>
          </a:p>
          <a:p>
            <a:r>
              <a:rPr lang="en-US" dirty="0" smtClean="0"/>
              <a:t>Notify when you see signs/symptoms or </a:t>
            </a:r>
            <a:r>
              <a:rPr lang="en-US" dirty="0" err="1" smtClean="0"/>
              <a:t>pt</a:t>
            </a:r>
            <a:r>
              <a:rPr lang="en-US" dirty="0" smtClean="0"/>
              <a:t> not responding as you planned</a:t>
            </a:r>
            <a:endParaRPr lang="en-US" dirty="0"/>
          </a:p>
        </p:txBody>
      </p:sp>
    </p:spTree>
    <p:extLst>
      <p:ext uri="{BB962C8B-B14F-4D97-AF65-F5344CB8AC3E}">
        <p14:creationId xmlns:p14="http://schemas.microsoft.com/office/powerpoint/2010/main" val="37459631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Co-Treatments with OT</a:t>
            </a:r>
            <a:endParaRPr lang="en-US" dirty="0"/>
          </a:p>
        </p:txBody>
      </p:sp>
      <p:sp>
        <p:nvSpPr>
          <p:cNvPr id="3" name="Content Placeholder 2"/>
          <p:cNvSpPr>
            <a:spLocks noGrp="1"/>
          </p:cNvSpPr>
          <p:nvPr>
            <p:ph idx="1"/>
          </p:nvPr>
        </p:nvSpPr>
        <p:spPr/>
        <p:txBody>
          <a:bodyPr>
            <a:normAutofit lnSpcReduction="10000"/>
          </a:bodyPr>
          <a:lstStyle/>
          <a:p>
            <a:r>
              <a:rPr lang="en-US" dirty="0" smtClean="0"/>
              <a:t>Acute</a:t>
            </a:r>
          </a:p>
          <a:p>
            <a:pPr lvl="1"/>
            <a:r>
              <a:rPr lang="en-US" dirty="0" smtClean="0"/>
              <a:t>Similar history, specific questions about mobility versus ADLs</a:t>
            </a:r>
          </a:p>
          <a:p>
            <a:pPr lvl="1"/>
            <a:r>
              <a:rPr lang="en-US" dirty="0" smtClean="0"/>
              <a:t>OT screens UE, PT screens LE and trunk</a:t>
            </a:r>
          </a:p>
          <a:p>
            <a:pPr lvl="1"/>
            <a:r>
              <a:rPr lang="en-US" dirty="0" smtClean="0"/>
              <a:t>Two people assist </a:t>
            </a:r>
            <a:r>
              <a:rPr lang="en-US" dirty="0" err="1" smtClean="0"/>
              <a:t>pt</a:t>
            </a:r>
            <a:endParaRPr lang="en-US" dirty="0" smtClean="0"/>
          </a:p>
          <a:p>
            <a:pPr lvl="1"/>
            <a:r>
              <a:rPr lang="en-US" dirty="0" smtClean="0"/>
              <a:t>PT performs bed mobility and transfer to chair, OT performs bathing/grooming, PT performs gait training, OT performs dressing while sitting</a:t>
            </a:r>
          </a:p>
          <a:p>
            <a:endParaRPr lang="en-US" dirty="0"/>
          </a:p>
          <a:p>
            <a:r>
              <a:rPr lang="en-US" dirty="0" smtClean="0"/>
              <a:t>Rehab/SNF</a:t>
            </a:r>
          </a:p>
          <a:p>
            <a:pPr lvl="1"/>
            <a:r>
              <a:rPr lang="en-US" dirty="0" smtClean="0"/>
              <a:t>Time must now be divided between disciplines</a:t>
            </a:r>
          </a:p>
          <a:p>
            <a:pPr lvl="1"/>
            <a:r>
              <a:rPr lang="en-US" dirty="0" smtClean="0"/>
              <a:t>Both must be performing skilled interventions</a:t>
            </a:r>
          </a:p>
          <a:p>
            <a:pPr lvl="2"/>
            <a:r>
              <a:rPr lang="en-US" dirty="0" smtClean="0"/>
              <a:t>Ex:  Modified </a:t>
            </a:r>
            <a:r>
              <a:rPr lang="en-US" dirty="0" err="1" smtClean="0"/>
              <a:t>plantigrade</a:t>
            </a:r>
            <a:r>
              <a:rPr lang="en-US" dirty="0" smtClean="0"/>
              <a:t> position where PT is facilitating trunk and knee management while OT is facilitating UE stabilization and elbow management</a:t>
            </a:r>
            <a:endParaRPr lang="en-US" dirty="0"/>
          </a:p>
        </p:txBody>
      </p:sp>
    </p:spTree>
    <p:extLst>
      <p:ext uri="{BB962C8B-B14F-4D97-AF65-F5344CB8AC3E}">
        <p14:creationId xmlns:p14="http://schemas.microsoft.com/office/powerpoint/2010/main" val="37431910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smtClean="0"/>
              <a:t>Committees</a:t>
            </a:r>
          </a:p>
        </p:txBody>
      </p:sp>
      <p:sp>
        <p:nvSpPr>
          <p:cNvPr id="51203" name="Content Placeholder 2"/>
          <p:cNvSpPr>
            <a:spLocks noGrp="1"/>
          </p:cNvSpPr>
          <p:nvPr>
            <p:ph idx="1"/>
          </p:nvPr>
        </p:nvSpPr>
        <p:spPr>
          <a:xfrm>
            <a:off x="457200" y="1295400"/>
            <a:ext cx="8229600" cy="5410200"/>
          </a:xfrm>
        </p:spPr>
        <p:txBody>
          <a:bodyPr>
            <a:normAutofit/>
          </a:bodyPr>
          <a:lstStyle/>
          <a:p>
            <a:pPr eaLnBrk="1" hangingPunct="1"/>
            <a:r>
              <a:rPr lang="en-US" dirty="0" smtClean="0"/>
              <a:t>Rounds</a:t>
            </a:r>
          </a:p>
          <a:p>
            <a:pPr eaLnBrk="1" hangingPunct="1"/>
            <a:r>
              <a:rPr lang="en-US" dirty="0" smtClean="0"/>
              <a:t>QI for specialty</a:t>
            </a:r>
          </a:p>
          <a:p>
            <a:pPr marL="742950" lvl="1" indent="-285750" eaLnBrk="1" hangingPunct="1"/>
            <a:r>
              <a:rPr lang="en-US" dirty="0" smtClean="0"/>
              <a:t>Total joint programs</a:t>
            </a:r>
          </a:p>
          <a:p>
            <a:pPr marL="742950" lvl="1" indent="-285750" eaLnBrk="1" hangingPunct="1"/>
            <a:r>
              <a:rPr lang="en-US" dirty="0" smtClean="0"/>
              <a:t>CVA programs</a:t>
            </a:r>
          </a:p>
          <a:p>
            <a:pPr marL="742950" lvl="1" indent="-285750" eaLnBrk="1" hangingPunct="1"/>
            <a:r>
              <a:rPr lang="en-US" dirty="0" smtClean="0"/>
              <a:t>Lifting</a:t>
            </a:r>
          </a:p>
          <a:p>
            <a:pPr eaLnBrk="1" hangingPunct="1"/>
            <a:r>
              <a:rPr lang="en-US" dirty="0" smtClean="0"/>
              <a:t>Cost containment</a:t>
            </a:r>
          </a:p>
          <a:p>
            <a:pPr eaLnBrk="1" hangingPunct="1"/>
            <a:r>
              <a:rPr lang="en-US" dirty="0" smtClean="0"/>
              <a:t>Team building</a:t>
            </a:r>
          </a:p>
          <a:p>
            <a:pPr eaLnBrk="1" hangingPunct="1"/>
            <a:r>
              <a:rPr lang="en-US" dirty="0" smtClean="0"/>
              <a:t>Education</a:t>
            </a:r>
          </a:p>
          <a:p>
            <a:pPr lvl="1"/>
            <a:r>
              <a:rPr lang="en-US" dirty="0" smtClean="0"/>
              <a:t>Lifting</a:t>
            </a:r>
          </a:p>
          <a:p>
            <a:pPr lvl="1"/>
            <a:r>
              <a:rPr lang="en-US" dirty="0" smtClean="0"/>
              <a:t>Mobility</a:t>
            </a:r>
          </a:p>
          <a:p>
            <a:pPr eaLnBrk="1" hangingPunct="1"/>
            <a:endParaRPr lang="en-US" dirty="0" smtClean="0"/>
          </a:p>
        </p:txBody>
      </p:sp>
    </p:spTree>
    <p:extLst>
      <p:ext uri="{BB962C8B-B14F-4D97-AF65-F5344CB8AC3E}">
        <p14:creationId xmlns:p14="http://schemas.microsoft.com/office/powerpoint/2010/main" val="15700220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smtClean="0"/>
              <a:t>Students</a:t>
            </a:r>
          </a:p>
        </p:txBody>
      </p:sp>
      <p:sp>
        <p:nvSpPr>
          <p:cNvPr id="52227" name="Content Placeholder 2"/>
          <p:cNvSpPr>
            <a:spLocks noGrp="1"/>
          </p:cNvSpPr>
          <p:nvPr>
            <p:ph idx="1"/>
          </p:nvPr>
        </p:nvSpPr>
        <p:spPr/>
        <p:txBody>
          <a:bodyPr>
            <a:normAutofit/>
          </a:bodyPr>
          <a:lstStyle/>
          <a:p>
            <a:pPr eaLnBrk="1" hangingPunct="1"/>
            <a:r>
              <a:rPr lang="en-US" dirty="0" smtClean="0"/>
              <a:t>Clinical Instructor</a:t>
            </a:r>
          </a:p>
          <a:p>
            <a:pPr lvl="1"/>
            <a:r>
              <a:rPr lang="en-US" dirty="0" smtClean="0"/>
              <a:t>One year experience</a:t>
            </a:r>
          </a:p>
          <a:p>
            <a:pPr lvl="1"/>
            <a:r>
              <a:rPr lang="en-US" dirty="0" smtClean="0"/>
              <a:t>Teaching and Learning Principles</a:t>
            </a:r>
          </a:p>
          <a:p>
            <a:pPr lvl="1"/>
            <a:r>
              <a:rPr lang="en-US" dirty="0" smtClean="0"/>
              <a:t>Use of clinical environment</a:t>
            </a:r>
          </a:p>
          <a:p>
            <a:pPr eaLnBrk="1" hangingPunct="1"/>
            <a:endParaRPr lang="en-US" dirty="0"/>
          </a:p>
          <a:p>
            <a:pPr eaLnBrk="1" hangingPunct="1"/>
            <a:r>
              <a:rPr lang="en-US" dirty="0" smtClean="0"/>
              <a:t>Center Coordinator for Clinical Education</a:t>
            </a:r>
          </a:p>
          <a:p>
            <a:pPr lvl="1"/>
            <a:r>
              <a:rPr lang="en-US" dirty="0" smtClean="0"/>
              <a:t>CI for one year experience</a:t>
            </a:r>
          </a:p>
          <a:p>
            <a:pPr lvl="1"/>
            <a:r>
              <a:rPr lang="en-US" dirty="0" smtClean="0"/>
              <a:t>Organize the clinical experiences between schools and staff</a:t>
            </a:r>
          </a:p>
          <a:p>
            <a:pPr lvl="1"/>
            <a:r>
              <a:rPr lang="en-US" dirty="0" smtClean="0"/>
              <a:t>May be a CI along with CCCE</a:t>
            </a:r>
          </a:p>
        </p:txBody>
      </p:sp>
    </p:spTree>
    <p:extLst>
      <p:ext uri="{BB962C8B-B14F-4D97-AF65-F5344CB8AC3E}">
        <p14:creationId xmlns:p14="http://schemas.microsoft.com/office/powerpoint/2010/main" val="1096424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smtClean="0"/>
              <a:t>Equipment</a:t>
            </a:r>
          </a:p>
        </p:txBody>
      </p:sp>
      <p:sp>
        <p:nvSpPr>
          <p:cNvPr id="53251" name="Content Placeholder 2"/>
          <p:cNvSpPr>
            <a:spLocks noGrp="1"/>
          </p:cNvSpPr>
          <p:nvPr>
            <p:ph idx="1"/>
          </p:nvPr>
        </p:nvSpPr>
        <p:spPr>
          <a:xfrm>
            <a:off x="609600" y="1371600"/>
            <a:ext cx="8001000" cy="5181600"/>
          </a:xfrm>
        </p:spPr>
        <p:txBody>
          <a:bodyPr>
            <a:normAutofit lnSpcReduction="10000"/>
          </a:bodyPr>
          <a:lstStyle/>
          <a:p>
            <a:pPr eaLnBrk="1" hangingPunct="1"/>
            <a:r>
              <a:rPr lang="en-US" dirty="0" smtClean="0"/>
              <a:t>PT </a:t>
            </a:r>
            <a:r>
              <a:rPr lang="en-US" dirty="0" err="1" smtClean="0"/>
              <a:t>Dept</a:t>
            </a:r>
            <a:r>
              <a:rPr lang="en-US" dirty="0" smtClean="0"/>
              <a:t> Equipment/Area</a:t>
            </a:r>
          </a:p>
          <a:p>
            <a:pPr lvl="1"/>
            <a:r>
              <a:rPr lang="en-US" dirty="0" smtClean="0"/>
              <a:t>Parallel bars, </a:t>
            </a:r>
            <a:r>
              <a:rPr lang="en-US" dirty="0" err="1" smtClean="0"/>
              <a:t>NuStep</a:t>
            </a:r>
            <a:r>
              <a:rPr lang="en-US" dirty="0" smtClean="0"/>
              <a:t>, </a:t>
            </a:r>
            <a:r>
              <a:rPr lang="en-US" dirty="0" err="1" smtClean="0"/>
              <a:t>Wts</a:t>
            </a:r>
            <a:r>
              <a:rPr lang="en-US" dirty="0" smtClean="0"/>
              <a:t>, </a:t>
            </a:r>
            <a:r>
              <a:rPr lang="en-US" dirty="0" err="1" smtClean="0"/>
              <a:t>Theraband</a:t>
            </a:r>
            <a:endParaRPr lang="en-US" dirty="0" smtClean="0"/>
          </a:p>
          <a:p>
            <a:r>
              <a:rPr lang="en-US" dirty="0"/>
              <a:t>Assistive Devices </a:t>
            </a:r>
          </a:p>
          <a:p>
            <a:pPr lvl="1"/>
            <a:r>
              <a:rPr lang="en-US" dirty="0" smtClean="0"/>
              <a:t>PT </a:t>
            </a:r>
            <a:r>
              <a:rPr lang="en-US" dirty="0" err="1" smtClean="0"/>
              <a:t>Dept</a:t>
            </a:r>
            <a:r>
              <a:rPr lang="en-US" dirty="0" smtClean="0"/>
              <a:t> versus Floor Equipment</a:t>
            </a:r>
          </a:p>
          <a:p>
            <a:pPr marL="742950" lvl="1" indent="-285750" eaLnBrk="1" hangingPunct="1"/>
            <a:r>
              <a:rPr lang="en-US" dirty="0" smtClean="0"/>
              <a:t>Walker, w/c, canes, crutches, slide boards</a:t>
            </a:r>
          </a:p>
          <a:p>
            <a:pPr eaLnBrk="1" hangingPunct="1"/>
            <a:r>
              <a:rPr lang="en-US" dirty="0" smtClean="0"/>
              <a:t>Hoyer Lifts</a:t>
            </a:r>
          </a:p>
          <a:p>
            <a:pPr eaLnBrk="1" hangingPunct="1"/>
            <a:r>
              <a:rPr lang="en-US" dirty="0" smtClean="0"/>
              <a:t>CPM Machines</a:t>
            </a:r>
          </a:p>
          <a:p>
            <a:pPr eaLnBrk="1" hangingPunct="1"/>
            <a:r>
              <a:rPr lang="en-US" dirty="0" smtClean="0"/>
              <a:t>Hospital Beds</a:t>
            </a:r>
          </a:p>
          <a:p>
            <a:pPr eaLnBrk="1" hangingPunct="1"/>
            <a:r>
              <a:rPr lang="en-US" dirty="0" smtClean="0"/>
              <a:t>Medical Equipment</a:t>
            </a:r>
          </a:p>
          <a:p>
            <a:pPr eaLnBrk="1" hangingPunct="1"/>
            <a:r>
              <a:rPr lang="en-US" dirty="0" smtClean="0"/>
              <a:t>Laundry</a:t>
            </a:r>
          </a:p>
          <a:p>
            <a:pPr marL="742950" lvl="1" indent="-285750" eaLnBrk="1" hangingPunct="1"/>
            <a:r>
              <a:rPr lang="en-US" dirty="0" smtClean="0"/>
              <a:t>Gowns, linen, wash cloths</a:t>
            </a:r>
          </a:p>
          <a:p>
            <a:pPr eaLnBrk="1" hangingPunct="1"/>
            <a:r>
              <a:rPr lang="en-US" dirty="0" smtClean="0"/>
              <a:t>Patient care needs</a:t>
            </a:r>
          </a:p>
          <a:p>
            <a:pPr marL="742950" lvl="1" indent="-285750" eaLnBrk="1" hangingPunct="1"/>
            <a:r>
              <a:rPr lang="en-US" dirty="0" smtClean="0"/>
              <a:t>Basins, ADL items, </a:t>
            </a:r>
            <a:r>
              <a:rPr lang="en-US" dirty="0" err="1" smtClean="0"/>
              <a:t>footies</a:t>
            </a:r>
            <a:endParaRPr lang="en-US" dirty="0" smtClean="0"/>
          </a:p>
        </p:txBody>
      </p:sp>
    </p:spTree>
    <p:extLst>
      <p:ext uri="{BB962C8B-B14F-4D97-AF65-F5344CB8AC3E}">
        <p14:creationId xmlns:p14="http://schemas.microsoft.com/office/powerpoint/2010/main" val="2776552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Beginning of the Day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Collect the new consults (orders) for PT</a:t>
            </a:r>
          </a:p>
          <a:p>
            <a:pPr lvl="1"/>
            <a:r>
              <a:rPr lang="en-US" dirty="0" smtClean="0"/>
              <a:t>Some mechanism for getting PT orders to the PT Dept.</a:t>
            </a:r>
          </a:p>
          <a:p>
            <a:pPr lvl="1"/>
            <a:r>
              <a:rPr lang="en-US" dirty="0" smtClean="0"/>
              <a:t>Written at all hours of the day and night</a:t>
            </a:r>
          </a:p>
          <a:p>
            <a:pPr lvl="1"/>
            <a:r>
              <a:rPr lang="en-US" dirty="0" smtClean="0"/>
              <a:t>Written as</a:t>
            </a:r>
          </a:p>
          <a:p>
            <a:pPr lvl="2"/>
            <a:r>
              <a:rPr lang="en-US" dirty="0" smtClean="0"/>
              <a:t>PT Evaluate</a:t>
            </a:r>
          </a:p>
          <a:p>
            <a:pPr lvl="2"/>
            <a:r>
              <a:rPr lang="en-US" dirty="0" smtClean="0"/>
              <a:t>PT Evaluate and Treat</a:t>
            </a:r>
          </a:p>
          <a:p>
            <a:pPr lvl="2"/>
            <a:r>
              <a:rPr lang="en-US" dirty="0" smtClean="0"/>
              <a:t>PT for Gait Training</a:t>
            </a:r>
          </a:p>
          <a:p>
            <a:pPr lvl="2"/>
            <a:r>
              <a:rPr lang="en-US" dirty="0" smtClean="0"/>
              <a:t>PT for ROM 2x per day</a:t>
            </a:r>
          </a:p>
          <a:p>
            <a:pPr lvl="2"/>
            <a:r>
              <a:rPr lang="en-US" dirty="0" smtClean="0"/>
              <a:t>Continue with ambulation 3x/day in hallway</a:t>
            </a:r>
          </a:p>
          <a:p>
            <a:r>
              <a:rPr lang="en-US" dirty="0" smtClean="0"/>
              <a:t>Organize the day’s list – how do you split the </a:t>
            </a:r>
            <a:r>
              <a:rPr lang="en-US" dirty="0" err="1" smtClean="0"/>
              <a:t>pts</a:t>
            </a:r>
            <a:r>
              <a:rPr lang="en-US" dirty="0" smtClean="0"/>
              <a:t> up between PT and PTAs?</a:t>
            </a:r>
          </a:p>
          <a:p>
            <a:pPr lvl="1"/>
            <a:r>
              <a:rPr lang="en-US" dirty="0" smtClean="0"/>
              <a:t>Teams</a:t>
            </a:r>
          </a:p>
          <a:p>
            <a:pPr lvl="1"/>
            <a:r>
              <a:rPr lang="en-US" dirty="0" smtClean="0"/>
              <a:t>Specialty/</a:t>
            </a:r>
            <a:r>
              <a:rPr lang="en-US" dirty="0" err="1" smtClean="0"/>
              <a:t>Pt</a:t>
            </a:r>
            <a:r>
              <a:rPr lang="en-US" dirty="0" smtClean="0"/>
              <a:t> Population</a:t>
            </a:r>
          </a:p>
          <a:p>
            <a:pPr lvl="1"/>
            <a:r>
              <a:rPr lang="en-US" dirty="0" smtClean="0"/>
              <a:t>Number of staff to </a:t>
            </a:r>
            <a:r>
              <a:rPr lang="en-US" dirty="0" err="1" smtClean="0"/>
              <a:t>pt</a:t>
            </a:r>
            <a:r>
              <a:rPr lang="en-US" dirty="0" smtClean="0"/>
              <a:t> population</a:t>
            </a:r>
          </a:p>
          <a:p>
            <a:pPr lvl="2"/>
            <a:r>
              <a:rPr lang="en-US" dirty="0" smtClean="0"/>
              <a:t>Ex.  Flint Area Hospitals – orders, philosophy of mobility</a:t>
            </a:r>
          </a:p>
          <a:p>
            <a:pPr lvl="2"/>
            <a:r>
              <a:rPr lang="en-US" dirty="0" smtClean="0"/>
              <a:t>McLaren – 6 PTs to 45 </a:t>
            </a:r>
            <a:r>
              <a:rPr lang="en-US" dirty="0" err="1" smtClean="0"/>
              <a:t>pts</a:t>
            </a:r>
            <a:endParaRPr lang="en-US" dirty="0" smtClean="0"/>
          </a:p>
          <a:p>
            <a:pPr lvl="2"/>
            <a:r>
              <a:rPr lang="en-US" dirty="0" err="1" smtClean="0"/>
              <a:t>Genesys</a:t>
            </a:r>
            <a:r>
              <a:rPr lang="en-US" dirty="0" smtClean="0"/>
              <a:t> – 5 PTs to 90 </a:t>
            </a:r>
            <a:r>
              <a:rPr lang="en-US" dirty="0" err="1" smtClean="0"/>
              <a:t>pts</a:t>
            </a:r>
            <a:endParaRPr lang="en-US" dirty="0" smtClean="0"/>
          </a:p>
          <a:p>
            <a:pPr lvl="2"/>
            <a:r>
              <a:rPr lang="en-US" dirty="0" smtClean="0"/>
              <a:t>Hurley – 4 PTs to 45 </a:t>
            </a:r>
            <a:r>
              <a:rPr lang="en-US" dirty="0" err="1" smtClean="0"/>
              <a:t>pts</a:t>
            </a:r>
            <a:endParaRPr lang="en-US" dirty="0" smtClean="0"/>
          </a:p>
          <a:p>
            <a:endParaRPr lang="en-US" dirty="0"/>
          </a:p>
          <a:p>
            <a:r>
              <a:rPr lang="en-US" dirty="0" smtClean="0"/>
              <a:t>How will you prioritize the patient list?</a:t>
            </a:r>
            <a:endParaRPr lang="en-US" dirty="0"/>
          </a:p>
        </p:txBody>
      </p:sp>
    </p:spTree>
    <p:extLst>
      <p:ext uri="{BB962C8B-B14F-4D97-AF65-F5344CB8AC3E}">
        <p14:creationId xmlns:p14="http://schemas.microsoft.com/office/powerpoint/2010/main" val="29670116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smtClean="0"/>
              <a:t>Signage</a:t>
            </a:r>
          </a:p>
        </p:txBody>
      </p:sp>
      <p:sp>
        <p:nvSpPr>
          <p:cNvPr id="54275" name="Content Placeholder 2"/>
          <p:cNvSpPr>
            <a:spLocks noGrp="1"/>
          </p:cNvSpPr>
          <p:nvPr>
            <p:ph idx="1"/>
          </p:nvPr>
        </p:nvSpPr>
        <p:spPr/>
        <p:txBody>
          <a:bodyPr>
            <a:normAutofit/>
          </a:bodyPr>
          <a:lstStyle/>
          <a:p>
            <a:pPr eaLnBrk="1" hangingPunct="1"/>
            <a:r>
              <a:rPr lang="en-US" dirty="0" smtClean="0"/>
              <a:t>Dry Erase Boards</a:t>
            </a:r>
          </a:p>
          <a:p>
            <a:pPr lvl="1"/>
            <a:r>
              <a:rPr lang="en-US" dirty="0" smtClean="0"/>
              <a:t>In room</a:t>
            </a:r>
          </a:p>
          <a:p>
            <a:pPr lvl="1"/>
            <a:r>
              <a:rPr lang="en-US" dirty="0" smtClean="0"/>
              <a:t>General mobility and assistance</a:t>
            </a:r>
          </a:p>
          <a:p>
            <a:pPr eaLnBrk="1" hangingPunct="1"/>
            <a:r>
              <a:rPr lang="en-US" dirty="0" smtClean="0"/>
              <a:t>Signs outside of rooms</a:t>
            </a:r>
          </a:p>
          <a:p>
            <a:pPr lvl="1"/>
            <a:r>
              <a:rPr lang="en-US" dirty="0" smtClean="0"/>
              <a:t>Warning </a:t>
            </a:r>
          </a:p>
          <a:p>
            <a:pPr eaLnBrk="1" hangingPunct="1"/>
            <a:r>
              <a:rPr lang="en-US" dirty="0" smtClean="0"/>
              <a:t>Signs inside room</a:t>
            </a:r>
          </a:p>
          <a:p>
            <a:pPr lvl="1"/>
            <a:r>
              <a:rPr lang="en-US" dirty="0" smtClean="0"/>
              <a:t>SLP Swallow Instructions</a:t>
            </a:r>
          </a:p>
          <a:p>
            <a:pPr lvl="1"/>
            <a:r>
              <a:rPr lang="en-US" dirty="0" smtClean="0"/>
              <a:t>Nursing No BP in L arm, </a:t>
            </a:r>
            <a:r>
              <a:rPr lang="en-US" dirty="0" err="1" smtClean="0"/>
              <a:t>pt</a:t>
            </a:r>
            <a:r>
              <a:rPr lang="en-US" dirty="0" smtClean="0"/>
              <a:t> blind</a:t>
            </a:r>
          </a:p>
        </p:txBody>
      </p:sp>
    </p:spTree>
    <p:extLst>
      <p:ext uri="{BB962C8B-B14F-4D97-AF65-F5344CB8AC3E}">
        <p14:creationId xmlns:p14="http://schemas.microsoft.com/office/powerpoint/2010/main" val="22078004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en-US" dirty="0" smtClean="0"/>
              <a:t>Family – Acute Care</a:t>
            </a:r>
          </a:p>
        </p:txBody>
      </p:sp>
      <p:sp>
        <p:nvSpPr>
          <p:cNvPr id="55299" name="Content Placeholder 2"/>
          <p:cNvSpPr>
            <a:spLocks noGrp="1"/>
          </p:cNvSpPr>
          <p:nvPr>
            <p:ph idx="1"/>
          </p:nvPr>
        </p:nvSpPr>
        <p:spPr>
          <a:xfrm>
            <a:off x="609600" y="1371600"/>
            <a:ext cx="8153400" cy="5257800"/>
          </a:xfrm>
        </p:spPr>
        <p:txBody>
          <a:bodyPr/>
          <a:lstStyle/>
          <a:p>
            <a:pPr eaLnBrk="1" hangingPunct="1"/>
            <a:r>
              <a:rPr lang="en-US" dirty="0" smtClean="0"/>
              <a:t>Ask </a:t>
            </a:r>
            <a:r>
              <a:rPr lang="en-US" dirty="0" err="1" smtClean="0"/>
              <a:t>pt</a:t>
            </a:r>
            <a:r>
              <a:rPr lang="en-US" dirty="0" smtClean="0"/>
              <a:t> if family may stay</a:t>
            </a:r>
          </a:p>
          <a:p>
            <a:pPr lvl="1"/>
            <a:r>
              <a:rPr lang="en-US" dirty="0" smtClean="0"/>
              <a:t>Need for training</a:t>
            </a:r>
          </a:p>
          <a:p>
            <a:pPr eaLnBrk="1" hangingPunct="1"/>
            <a:r>
              <a:rPr lang="en-US" dirty="0" smtClean="0"/>
              <a:t>PT to determine if family interfering with PT session</a:t>
            </a:r>
          </a:p>
          <a:p>
            <a:pPr lvl="1"/>
            <a:r>
              <a:rPr lang="en-US" dirty="0" smtClean="0"/>
              <a:t>May ask family to wait in waiting area or go to cafeteria ~ 30 minutes</a:t>
            </a:r>
          </a:p>
          <a:p>
            <a:pPr lvl="1"/>
            <a:r>
              <a:rPr lang="en-US" dirty="0" smtClean="0"/>
              <a:t>Children should be asked to leave for session</a:t>
            </a:r>
          </a:p>
          <a:p>
            <a:pPr eaLnBrk="1" hangingPunct="1"/>
            <a:r>
              <a:rPr lang="en-US" dirty="0" smtClean="0"/>
              <a:t>Ask </a:t>
            </a:r>
            <a:r>
              <a:rPr lang="en-US" dirty="0" err="1" smtClean="0"/>
              <a:t>pt</a:t>
            </a:r>
            <a:r>
              <a:rPr lang="en-US" dirty="0" smtClean="0"/>
              <a:t> how much info given to family</a:t>
            </a:r>
          </a:p>
          <a:p>
            <a:pPr eaLnBrk="1" hangingPunct="1"/>
            <a:endParaRPr lang="en-US" dirty="0" smtClean="0"/>
          </a:p>
        </p:txBody>
      </p:sp>
    </p:spTree>
    <p:extLst>
      <p:ext uri="{BB962C8B-B14F-4D97-AF65-F5344CB8AC3E}">
        <p14:creationId xmlns:p14="http://schemas.microsoft.com/office/powerpoint/2010/main" val="39563261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 Rehab</a:t>
            </a:r>
            <a:endParaRPr lang="en-US" dirty="0"/>
          </a:p>
        </p:txBody>
      </p:sp>
      <p:sp>
        <p:nvSpPr>
          <p:cNvPr id="3" name="Content Placeholder 2"/>
          <p:cNvSpPr>
            <a:spLocks noGrp="1"/>
          </p:cNvSpPr>
          <p:nvPr>
            <p:ph idx="1"/>
          </p:nvPr>
        </p:nvSpPr>
        <p:spPr/>
        <p:txBody>
          <a:bodyPr/>
          <a:lstStyle/>
          <a:p>
            <a:r>
              <a:rPr lang="en-US" dirty="0" smtClean="0"/>
              <a:t>Family is encouraged to join PT session</a:t>
            </a:r>
          </a:p>
          <a:p>
            <a:pPr lvl="1"/>
            <a:r>
              <a:rPr lang="en-US" dirty="0" smtClean="0"/>
              <a:t>Family training</a:t>
            </a:r>
          </a:p>
          <a:p>
            <a:pPr lvl="1"/>
            <a:r>
              <a:rPr lang="en-US" dirty="0" smtClean="0"/>
              <a:t>Family education</a:t>
            </a:r>
          </a:p>
          <a:p>
            <a:pPr marL="457200" lvl="1" indent="0">
              <a:buNone/>
            </a:pPr>
            <a:endParaRPr lang="en-US" dirty="0"/>
          </a:p>
          <a:p>
            <a:pPr marL="457200" lvl="1" indent="0">
              <a:buNone/>
            </a:pPr>
            <a:r>
              <a:rPr lang="en-US" dirty="0" smtClean="0"/>
              <a:t>Transitional Apartment</a:t>
            </a:r>
          </a:p>
          <a:p>
            <a:pPr marL="457200" lvl="1" indent="0">
              <a:buNone/>
            </a:pPr>
            <a:r>
              <a:rPr lang="en-US" dirty="0"/>
              <a:t>	</a:t>
            </a:r>
            <a:r>
              <a:rPr lang="en-US" dirty="0" smtClean="0"/>
              <a:t>Used to show </a:t>
            </a:r>
            <a:r>
              <a:rPr lang="en-US" dirty="0" err="1" smtClean="0"/>
              <a:t>pt</a:t>
            </a:r>
            <a:r>
              <a:rPr lang="en-US" dirty="0" smtClean="0"/>
              <a:t>/family can go home</a:t>
            </a:r>
          </a:p>
          <a:p>
            <a:pPr marL="457200" lvl="1" indent="0">
              <a:buNone/>
            </a:pPr>
            <a:r>
              <a:rPr lang="en-US" dirty="0"/>
              <a:t>	</a:t>
            </a:r>
            <a:r>
              <a:rPr lang="en-US" dirty="0" smtClean="0"/>
              <a:t>Used to show </a:t>
            </a:r>
            <a:r>
              <a:rPr lang="en-US" dirty="0" err="1" smtClean="0"/>
              <a:t>pt</a:t>
            </a:r>
            <a:r>
              <a:rPr lang="en-US" dirty="0" smtClean="0"/>
              <a:t>/family cannot go home</a:t>
            </a:r>
            <a:endParaRPr lang="en-US" dirty="0"/>
          </a:p>
        </p:txBody>
      </p:sp>
    </p:spTree>
    <p:extLst>
      <p:ext uri="{BB962C8B-B14F-4D97-AF65-F5344CB8AC3E}">
        <p14:creationId xmlns:p14="http://schemas.microsoft.com/office/powerpoint/2010/main" val="20044599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Pt</a:t>
            </a:r>
            <a:r>
              <a:rPr lang="en-US" dirty="0" smtClean="0"/>
              <a:t> Refusal/Deferment</a:t>
            </a:r>
            <a:endParaRPr lang="en-US" dirty="0"/>
          </a:p>
        </p:txBody>
      </p:sp>
      <p:sp>
        <p:nvSpPr>
          <p:cNvPr id="3" name="Content Placeholder 2"/>
          <p:cNvSpPr>
            <a:spLocks noGrp="1"/>
          </p:cNvSpPr>
          <p:nvPr>
            <p:ph idx="1"/>
          </p:nvPr>
        </p:nvSpPr>
        <p:spPr/>
        <p:txBody>
          <a:bodyPr>
            <a:normAutofit/>
          </a:bodyPr>
          <a:lstStyle/>
          <a:p>
            <a:r>
              <a:rPr lang="en-US" dirty="0" smtClean="0"/>
              <a:t>Refusal</a:t>
            </a:r>
          </a:p>
          <a:p>
            <a:pPr lvl="1"/>
            <a:r>
              <a:rPr lang="en-US" dirty="0" smtClean="0"/>
              <a:t>States no therapy</a:t>
            </a:r>
          </a:p>
          <a:p>
            <a:pPr lvl="1"/>
            <a:r>
              <a:rPr lang="en-US" dirty="0" smtClean="0"/>
              <a:t>Right to refuse/Responsibility to follow physician recommendations</a:t>
            </a:r>
          </a:p>
          <a:p>
            <a:pPr lvl="1"/>
            <a:r>
              <a:rPr lang="en-US" dirty="0" smtClean="0"/>
              <a:t>Techniques</a:t>
            </a:r>
          </a:p>
          <a:p>
            <a:pPr lvl="2"/>
            <a:r>
              <a:rPr lang="en-US" dirty="0" smtClean="0"/>
              <a:t>Ask why and get to the root of the problem</a:t>
            </a:r>
          </a:p>
          <a:p>
            <a:pPr lvl="2"/>
            <a:r>
              <a:rPr lang="en-US" dirty="0" smtClean="0"/>
              <a:t>See if </a:t>
            </a:r>
            <a:r>
              <a:rPr lang="en-US" dirty="0" err="1" smtClean="0"/>
              <a:t>pt</a:t>
            </a:r>
            <a:r>
              <a:rPr lang="en-US" dirty="0" smtClean="0"/>
              <a:t> will try a small task to give </a:t>
            </a:r>
            <a:r>
              <a:rPr lang="en-US" dirty="0" err="1" smtClean="0"/>
              <a:t>pt</a:t>
            </a:r>
            <a:r>
              <a:rPr lang="en-US" dirty="0" smtClean="0"/>
              <a:t> confidence in self and in PT</a:t>
            </a:r>
          </a:p>
          <a:p>
            <a:pPr lvl="2"/>
            <a:r>
              <a:rPr lang="en-US" dirty="0" smtClean="0"/>
              <a:t>Team meeting</a:t>
            </a:r>
          </a:p>
          <a:p>
            <a:pPr lvl="2"/>
            <a:r>
              <a:rPr lang="en-US" dirty="0" smtClean="0"/>
              <a:t>Leave the door open</a:t>
            </a:r>
          </a:p>
          <a:p>
            <a:r>
              <a:rPr lang="en-US" dirty="0" smtClean="0"/>
              <a:t>Deferment</a:t>
            </a:r>
          </a:p>
          <a:p>
            <a:pPr lvl="1"/>
            <a:r>
              <a:rPr lang="en-US" dirty="0" smtClean="0"/>
              <a:t>States would like therapy to come at another time</a:t>
            </a:r>
          </a:p>
          <a:p>
            <a:pPr lvl="1"/>
            <a:r>
              <a:rPr lang="en-US" dirty="0" smtClean="0"/>
              <a:t>Techniques</a:t>
            </a:r>
          </a:p>
          <a:p>
            <a:pPr lvl="2"/>
            <a:r>
              <a:rPr lang="en-US" dirty="0" smtClean="0"/>
              <a:t>Ask what is the best time the </a:t>
            </a:r>
            <a:r>
              <a:rPr lang="en-US" dirty="0" err="1" smtClean="0"/>
              <a:t>pt</a:t>
            </a:r>
            <a:r>
              <a:rPr lang="en-US" dirty="0" smtClean="0"/>
              <a:t> would like therapy</a:t>
            </a:r>
          </a:p>
          <a:p>
            <a:pPr lvl="2"/>
            <a:r>
              <a:rPr lang="en-US" dirty="0" smtClean="0"/>
              <a:t>Sign a contract with PT</a:t>
            </a:r>
          </a:p>
        </p:txBody>
      </p:sp>
    </p:spTree>
    <p:extLst>
      <p:ext uri="{BB962C8B-B14F-4D97-AF65-F5344CB8AC3E}">
        <p14:creationId xmlns:p14="http://schemas.microsoft.com/office/powerpoint/2010/main" val="27456916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Eval</a:t>
            </a:r>
            <a:endParaRPr lang="en-US" dirty="0"/>
          </a:p>
        </p:txBody>
      </p:sp>
      <p:sp>
        <p:nvSpPr>
          <p:cNvPr id="3" name="Content Placeholder 2"/>
          <p:cNvSpPr>
            <a:spLocks noGrp="1"/>
          </p:cNvSpPr>
          <p:nvPr>
            <p:ph idx="1"/>
          </p:nvPr>
        </p:nvSpPr>
        <p:spPr/>
        <p:txBody>
          <a:bodyPr/>
          <a:lstStyle/>
          <a:p>
            <a:r>
              <a:rPr lang="en-US" dirty="0" smtClean="0"/>
              <a:t>Outcome Measurements</a:t>
            </a:r>
          </a:p>
          <a:p>
            <a:r>
              <a:rPr lang="en-US" dirty="0" smtClean="0"/>
              <a:t>FIM</a:t>
            </a:r>
          </a:p>
          <a:p>
            <a:r>
              <a:rPr lang="en-US" dirty="0" smtClean="0"/>
              <a:t>3 or 6 min walk</a:t>
            </a:r>
          </a:p>
          <a:p>
            <a:r>
              <a:rPr lang="en-US" dirty="0" err="1" smtClean="0"/>
              <a:t>Gt</a:t>
            </a:r>
            <a:r>
              <a:rPr lang="en-US" dirty="0" smtClean="0"/>
              <a:t> speed</a:t>
            </a:r>
          </a:p>
          <a:p>
            <a:r>
              <a:rPr lang="en-US" dirty="0" smtClean="0"/>
              <a:t>5 Rep sit to stand</a:t>
            </a:r>
          </a:p>
          <a:p>
            <a:r>
              <a:rPr lang="en-US" dirty="0" smtClean="0"/>
              <a:t>Dionne Egress Test</a:t>
            </a:r>
            <a:endParaRPr lang="en-US" dirty="0"/>
          </a:p>
        </p:txBody>
      </p:sp>
    </p:spTree>
    <p:extLst>
      <p:ext uri="{BB962C8B-B14F-4D97-AF65-F5344CB8AC3E}">
        <p14:creationId xmlns:p14="http://schemas.microsoft.com/office/powerpoint/2010/main" val="33481456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334962"/>
          </a:xfrm>
        </p:spPr>
        <p:txBody>
          <a:bodyPr>
            <a:normAutofit fontScale="90000"/>
          </a:bodyPr>
          <a:lstStyle/>
          <a:p>
            <a:r>
              <a:rPr lang="en-US" dirty="0" smtClean="0"/>
              <a:t>The Dionne Egress Test</a:t>
            </a:r>
            <a:endParaRPr lang="en-US" dirty="0"/>
          </a:p>
        </p:txBody>
      </p:sp>
      <p:sp>
        <p:nvSpPr>
          <p:cNvPr id="3" name="Content Placeholder 2"/>
          <p:cNvSpPr>
            <a:spLocks noGrp="1"/>
          </p:cNvSpPr>
          <p:nvPr>
            <p:ph idx="1"/>
          </p:nvPr>
        </p:nvSpPr>
        <p:spPr>
          <a:xfrm>
            <a:off x="457200" y="990600"/>
            <a:ext cx="8229600" cy="5867400"/>
          </a:xfrm>
        </p:spPr>
        <p:txBody>
          <a:bodyPr>
            <a:noAutofit/>
          </a:bodyPr>
          <a:lstStyle/>
          <a:p>
            <a:pPr marL="0" indent="0">
              <a:buNone/>
            </a:pPr>
            <a:r>
              <a:rPr lang="en-US" sz="1200" i="1" dirty="0" smtClean="0"/>
              <a:t>Purpose</a:t>
            </a:r>
            <a:r>
              <a:rPr lang="en-US" sz="1200" i="1" dirty="0"/>
              <a:t>: To facilitate the safe progression of a patient's debut transfer through repetitions.</a:t>
            </a:r>
            <a:r>
              <a:rPr lang="en-US" sz="1200" dirty="0"/>
              <a:t> </a:t>
            </a:r>
          </a:p>
          <a:p>
            <a:r>
              <a:rPr lang="en-US" sz="1200" b="1" dirty="0"/>
              <a:t>Test 1</a:t>
            </a:r>
            <a:r>
              <a:rPr lang="en-US" sz="1200" b="1" dirty="0" smtClean="0"/>
              <a:t>:</a:t>
            </a:r>
          </a:p>
          <a:p>
            <a:pPr lvl="1"/>
            <a:r>
              <a:rPr lang="en-US" sz="1200" dirty="0" smtClean="0"/>
              <a:t> </a:t>
            </a:r>
            <a:r>
              <a:rPr lang="en-US" sz="1200" dirty="0"/>
              <a:t>Three reps of sit-to-stand</a:t>
            </a:r>
            <a:r>
              <a:rPr lang="en-US" sz="1200" dirty="0" smtClean="0"/>
              <a:t>.</a:t>
            </a:r>
          </a:p>
          <a:p>
            <a:pPr lvl="2"/>
            <a:r>
              <a:rPr lang="en-US" sz="1200" dirty="0" smtClean="0"/>
              <a:t>The </a:t>
            </a:r>
            <a:r>
              <a:rPr lang="en-US" sz="1200" dirty="0"/>
              <a:t>first rep in this progression is actually a clearing test, in which the patient elevates from and clears the support surface by only one to two inches. The purpose of the clearing rep is to verify </a:t>
            </a:r>
            <a:r>
              <a:rPr lang="en-US" sz="1200" dirty="0" err="1"/>
              <a:t>weightbearing</a:t>
            </a:r>
            <a:r>
              <a:rPr lang="en-US" sz="1200" dirty="0"/>
              <a:t> ability and that the patient is able to perform the task without physical assistance. The clearing test also allows the guarding caregivers to pause and request feedback verifying that all participants are safe during the initial rep. </a:t>
            </a:r>
          </a:p>
          <a:p>
            <a:pPr lvl="1"/>
            <a:r>
              <a:rPr lang="en-US" sz="1200" dirty="0" smtClean="0"/>
              <a:t>The </a:t>
            </a:r>
            <a:r>
              <a:rPr lang="en-US" sz="1200" dirty="0"/>
              <a:t>patient then completes two subsequent full sit-to-stand reps to demonstrate consistency of physical antigravity performance. The total sit-to-stand progression demonstrates leg press ability and is critical to evaluate the ability to rise from the target surface, such as a bedside commode, during the return effort. </a:t>
            </a:r>
          </a:p>
          <a:p>
            <a:r>
              <a:rPr lang="en-US" sz="1200" b="1" dirty="0"/>
              <a:t>Test 2:</a:t>
            </a:r>
            <a:r>
              <a:rPr lang="en-US" sz="1200" dirty="0"/>
              <a:t> </a:t>
            </a:r>
            <a:endParaRPr lang="en-US" sz="1200" dirty="0" smtClean="0"/>
          </a:p>
          <a:p>
            <a:pPr lvl="1"/>
            <a:r>
              <a:rPr lang="en-US" sz="1200" dirty="0" smtClean="0"/>
              <a:t>Three </a:t>
            </a:r>
            <a:r>
              <a:rPr lang="en-US" sz="1200" dirty="0"/>
              <a:t>steps of marching in place. There are situations in which a patient may have sufficient strength to raise a leg from the floor and advance it toward the target surface, but that same leg may lack the strength to support the patient's entire bodyweight. </a:t>
            </a:r>
            <a:endParaRPr lang="en-US" sz="1200" dirty="0" smtClean="0"/>
          </a:p>
          <a:p>
            <a:pPr lvl="2"/>
            <a:r>
              <a:rPr lang="en-US" sz="1200" dirty="0" smtClean="0"/>
              <a:t>It </a:t>
            </a:r>
            <a:r>
              <a:rPr lang="en-US" sz="1200" dirty="0"/>
              <a:t>is critical to test both the strength required to elevate each leg, and the ability of each leg to support the patient's total bodyweight during a single leg stance. </a:t>
            </a:r>
          </a:p>
          <a:p>
            <a:pPr lvl="2"/>
            <a:r>
              <a:rPr lang="en-US" sz="1200" dirty="0"/>
              <a:t>Marching in place at the starting surface allows caregivers to test consistency and to redirect the patient back to a sitting position through the safe use of guarding </a:t>
            </a:r>
            <a:r>
              <a:rPr lang="en-US" sz="1200" dirty="0" smtClean="0"/>
              <a:t>techniques</a:t>
            </a:r>
          </a:p>
          <a:p>
            <a:r>
              <a:rPr lang="en-US" sz="1200" dirty="0" smtClean="0"/>
              <a:t>Test </a:t>
            </a:r>
            <a:r>
              <a:rPr lang="en-US" sz="1200" dirty="0"/>
              <a:t>3:</a:t>
            </a:r>
          </a:p>
          <a:p>
            <a:pPr lvl="1"/>
            <a:r>
              <a:rPr lang="en-US" sz="1200" dirty="0" smtClean="0"/>
              <a:t>Advance </a:t>
            </a:r>
            <a:r>
              <a:rPr lang="en-US" sz="1200" dirty="0"/>
              <a:t>step and return each foot. Before the patient is allowed to step away from the starting surface to the target surface, a last test of endurance and function must be performed. There are both orthopedic and neurological causes that may render a patient unable to step backward. </a:t>
            </a:r>
          </a:p>
          <a:p>
            <a:pPr lvl="2"/>
            <a:r>
              <a:rPr lang="en-US" sz="1200" dirty="0" smtClean="0"/>
              <a:t>While </a:t>
            </a:r>
            <a:r>
              <a:rPr lang="en-US" sz="1200" dirty="0"/>
              <a:t>guarding positions are maintained at the bed's edge or starting surface, the patient is requested to advance one leg forward and then return it to the starting position. The task is repeated in the other leg. </a:t>
            </a:r>
          </a:p>
          <a:p>
            <a:pPr lvl="2"/>
            <a:r>
              <a:rPr lang="en-US" sz="1200" dirty="0"/>
              <a:t>Should a patient be unable to retreat a leg, the caregivers cue the patient to shift backwards onto the trailing leg and sit. Note that the patient always has a trailing leg touching the starting surface for possible retreat in this last endurance test. </a:t>
            </a:r>
          </a:p>
          <a:p>
            <a:endParaRPr lang="en-US" sz="1400" dirty="0"/>
          </a:p>
        </p:txBody>
      </p:sp>
    </p:spTree>
    <p:extLst>
      <p:ext uri="{BB962C8B-B14F-4D97-AF65-F5344CB8AC3E}">
        <p14:creationId xmlns:p14="http://schemas.microsoft.com/office/powerpoint/2010/main" val="34529648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Evaluation</a:t>
            </a:r>
            <a:endParaRPr lang="en-US" dirty="0"/>
          </a:p>
        </p:txBody>
      </p:sp>
      <p:sp>
        <p:nvSpPr>
          <p:cNvPr id="3" name="Content Placeholder 2"/>
          <p:cNvSpPr>
            <a:spLocks noGrp="1"/>
          </p:cNvSpPr>
          <p:nvPr>
            <p:ph idx="1"/>
          </p:nvPr>
        </p:nvSpPr>
        <p:spPr/>
        <p:txBody>
          <a:bodyPr>
            <a:normAutofit lnSpcReduction="10000"/>
          </a:bodyPr>
          <a:lstStyle/>
          <a:p>
            <a:r>
              <a:rPr lang="en-US" b="1" dirty="0" smtClean="0"/>
              <a:t>LTG/STG – Patient Goals with PT input</a:t>
            </a:r>
            <a:endParaRPr lang="en-US" dirty="0"/>
          </a:p>
          <a:p>
            <a:pPr lvl="1"/>
            <a:r>
              <a:rPr lang="en-US" dirty="0"/>
              <a:t>LTG(s) focus on broad functional tasks.  They include an activity that the patient should be able to perform in a safe </a:t>
            </a:r>
            <a:r>
              <a:rPr lang="en-US" dirty="0" smtClean="0"/>
              <a:t>setting at home.</a:t>
            </a:r>
          </a:p>
          <a:p>
            <a:pPr lvl="2"/>
            <a:r>
              <a:rPr lang="en-US" dirty="0" smtClean="0"/>
              <a:t>Need to balance </a:t>
            </a:r>
            <a:r>
              <a:rPr lang="en-US" dirty="0" err="1" smtClean="0"/>
              <a:t>pt’s</a:t>
            </a:r>
            <a:r>
              <a:rPr lang="en-US" dirty="0" smtClean="0"/>
              <a:t> function, </a:t>
            </a:r>
            <a:r>
              <a:rPr lang="en-US" dirty="0" err="1" smtClean="0"/>
              <a:t>pt’s</a:t>
            </a:r>
            <a:r>
              <a:rPr lang="en-US" dirty="0" smtClean="0"/>
              <a:t> wishes activities of home</a:t>
            </a:r>
            <a:endParaRPr lang="en-US" dirty="0"/>
          </a:p>
          <a:p>
            <a:pPr marL="0" indent="0">
              <a:buNone/>
            </a:pPr>
            <a:r>
              <a:rPr lang="en-US" dirty="0"/>
              <a:t> </a:t>
            </a:r>
          </a:p>
          <a:p>
            <a:pPr lvl="1"/>
            <a:r>
              <a:rPr lang="en-US" dirty="0"/>
              <a:t>STG(s) break the LTG down into pieces or numerous tasks that the therapist can work on individually.  When the STG is met, it brings the patient closer to the LTG task.</a:t>
            </a:r>
          </a:p>
          <a:p>
            <a:pPr marL="0" indent="0">
              <a:buNone/>
            </a:pPr>
            <a:r>
              <a:rPr lang="en-US" dirty="0"/>
              <a:t> </a:t>
            </a:r>
          </a:p>
          <a:p>
            <a:pPr lvl="1"/>
            <a:r>
              <a:rPr lang="en-US" b="1" dirty="0"/>
              <a:t>In acute settings, the LTG and STG may be the same goals for a patient with a relatively short stay which averages 4-7 days.</a:t>
            </a:r>
            <a:endParaRPr lang="en-US" dirty="0"/>
          </a:p>
          <a:p>
            <a:pPr marL="0" indent="0">
              <a:buNone/>
            </a:pPr>
            <a:r>
              <a:rPr lang="en-US" dirty="0" smtClean="0"/>
              <a:t>	</a:t>
            </a:r>
            <a:r>
              <a:rPr lang="en-US" dirty="0"/>
              <a:t> </a:t>
            </a:r>
          </a:p>
          <a:p>
            <a:pPr lvl="1"/>
            <a:r>
              <a:rPr lang="en-US" dirty="0"/>
              <a:t>In long term settings, there is usually a LTG set with a month time span and STG(s) are set for weekly time periods.</a:t>
            </a:r>
          </a:p>
          <a:p>
            <a:endParaRPr lang="en-US" dirty="0"/>
          </a:p>
        </p:txBody>
      </p:sp>
    </p:spTree>
    <p:extLst>
      <p:ext uri="{BB962C8B-B14F-4D97-AF65-F5344CB8AC3E}">
        <p14:creationId xmlns:p14="http://schemas.microsoft.com/office/powerpoint/2010/main" val="5969312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Daily/Progress</a:t>
            </a:r>
            <a:endParaRPr lang="en-US" dirty="0"/>
          </a:p>
        </p:txBody>
      </p:sp>
      <p:sp>
        <p:nvSpPr>
          <p:cNvPr id="3" name="Content Placeholder 2"/>
          <p:cNvSpPr>
            <a:spLocks noGrp="1"/>
          </p:cNvSpPr>
          <p:nvPr>
            <p:ph idx="1"/>
          </p:nvPr>
        </p:nvSpPr>
        <p:spPr/>
        <p:txBody>
          <a:bodyPr>
            <a:normAutofit/>
          </a:bodyPr>
          <a:lstStyle/>
          <a:p>
            <a:r>
              <a:rPr lang="en-US" dirty="0" err="1" smtClean="0"/>
              <a:t>Pt</a:t>
            </a:r>
            <a:r>
              <a:rPr lang="en-US" dirty="0" smtClean="0"/>
              <a:t> tolerated treatment – well, fair, poor</a:t>
            </a:r>
          </a:p>
          <a:p>
            <a:pPr lvl="1"/>
            <a:r>
              <a:rPr lang="en-US" dirty="0" smtClean="0"/>
              <a:t>Present signs and symptoms</a:t>
            </a:r>
          </a:p>
          <a:p>
            <a:pPr lvl="1"/>
            <a:r>
              <a:rPr lang="en-US" dirty="0" smtClean="0"/>
              <a:t>Absent signs and symptoms</a:t>
            </a:r>
          </a:p>
          <a:p>
            <a:r>
              <a:rPr lang="en-US" dirty="0" smtClean="0"/>
              <a:t>What changed or remained the same from the </a:t>
            </a:r>
            <a:r>
              <a:rPr lang="en-US" dirty="0" err="1" smtClean="0"/>
              <a:t>eval</a:t>
            </a:r>
            <a:r>
              <a:rPr lang="en-US" dirty="0" smtClean="0"/>
              <a:t> or the previous day?</a:t>
            </a:r>
          </a:p>
          <a:p>
            <a:pPr lvl="1"/>
            <a:r>
              <a:rPr lang="en-US" dirty="0" smtClean="0"/>
              <a:t>What goals progressed?  Why?</a:t>
            </a:r>
          </a:p>
          <a:p>
            <a:pPr lvl="1"/>
            <a:r>
              <a:rPr lang="en-US" dirty="0" smtClean="0"/>
              <a:t>What did not progress?  Why?</a:t>
            </a:r>
          </a:p>
          <a:p>
            <a:r>
              <a:rPr lang="en-US" dirty="0" smtClean="0"/>
              <a:t>Any change in equipment so ordering can take place?</a:t>
            </a:r>
          </a:p>
          <a:p>
            <a:r>
              <a:rPr lang="en-US" dirty="0" smtClean="0"/>
              <a:t>Any change in D/C destination?</a:t>
            </a:r>
          </a:p>
        </p:txBody>
      </p:sp>
    </p:spTree>
    <p:extLst>
      <p:ext uri="{BB962C8B-B14F-4D97-AF65-F5344CB8AC3E}">
        <p14:creationId xmlns:p14="http://schemas.microsoft.com/office/powerpoint/2010/main" val="42428109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normAutofit fontScale="90000"/>
          </a:bodyPr>
          <a:lstStyle/>
          <a:p>
            <a:r>
              <a:rPr lang="en-US" sz="3600" smtClean="0"/>
              <a:t>Interventions:  Communicate, Coordinate, Documentation</a:t>
            </a:r>
          </a:p>
        </p:txBody>
      </p:sp>
      <p:sp>
        <p:nvSpPr>
          <p:cNvPr id="9220" name="Rectangle 3"/>
          <p:cNvSpPr>
            <a:spLocks noGrp="1" noChangeArrowheads="1"/>
          </p:cNvSpPr>
          <p:nvPr>
            <p:ph idx="1"/>
          </p:nvPr>
        </p:nvSpPr>
        <p:spPr/>
        <p:txBody>
          <a:bodyPr/>
          <a:lstStyle/>
          <a:p>
            <a:r>
              <a:rPr lang="en-US" sz="2800" smtClean="0"/>
              <a:t>Communicate</a:t>
            </a:r>
          </a:p>
          <a:p>
            <a:pPr lvl="1"/>
            <a:r>
              <a:rPr lang="en-US" sz="2400" smtClean="0"/>
              <a:t>With nursing pre/post PT services</a:t>
            </a:r>
          </a:p>
          <a:p>
            <a:pPr lvl="1"/>
            <a:r>
              <a:rPr lang="en-US" sz="2400" smtClean="0"/>
              <a:t>Obtain clarifying information</a:t>
            </a:r>
          </a:p>
          <a:p>
            <a:r>
              <a:rPr lang="en-US" sz="2800" smtClean="0"/>
              <a:t>Coordinate</a:t>
            </a:r>
          </a:p>
          <a:p>
            <a:pPr lvl="1"/>
            <a:r>
              <a:rPr lang="en-US" sz="2400" smtClean="0"/>
              <a:t>Around daily routine (bath, bathroom, tests)</a:t>
            </a:r>
          </a:p>
          <a:p>
            <a:pPr lvl="1"/>
            <a:r>
              <a:rPr lang="en-US" sz="2400" smtClean="0"/>
              <a:t>With other disciplines (enhance specific instructions, observe pt compliance, co-eval or co-treat)</a:t>
            </a:r>
          </a:p>
          <a:p>
            <a:r>
              <a:rPr lang="en-US" sz="2800" smtClean="0"/>
              <a:t>Document</a:t>
            </a:r>
          </a:p>
          <a:p>
            <a:pPr lvl="1"/>
            <a:r>
              <a:rPr lang="en-US" sz="2400" smtClean="0"/>
              <a:t>Immediately after 1-2 patients</a:t>
            </a:r>
          </a:p>
        </p:txBody>
      </p:sp>
      <p:sp>
        <p:nvSpPr>
          <p:cNvPr id="6" name="Slide Number Placeholder 5"/>
          <p:cNvSpPr>
            <a:spLocks noGrp="1"/>
          </p:cNvSpPr>
          <p:nvPr>
            <p:ph type="sldNum" sz="quarter" idx="12"/>
          </p:nvPr>
        </p:nvSpPr>
        <p:spPr/>
        <p:txBody>
          <a:bodyPr/>
          <a:lstStyle/>
          <a:p>
            <a:pPr>
              <a:defRPr/>
            </a:pPr>
            <a:fld id="{702F566B-D5FA-4E40-8D92-21889CD5508E}" type="slidenum">
              <a:rPr lang="en-US"/>
              <a:pPr>
                <a:defRPr/>
              </a:pPr>
              <a:t>38</a:t>
            </a:fld>
            <a:endParaRPr lang="en-US"/>
          </a:p>
        </p:txBody>
      </p:sp>
    </p:spTree>
    <p:extLst>
      <p:ext uri="{BB962C8B-B14F-4D97-AF65-F5344CB8AC3E}">
        <p14:creationId xmlns:p14="http://schemas.microsoft.com/office/powerpoint/2010/main" val="5617134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sz="3600" smtClean="0"/>
              <a:t>Interventions:  Patient Education</a:t>
            </a:r>
          </a:p>
        </p:txBody>
      </p:sp>
      <p:sp>
        <p:nvSpPr>
          <p:cNvPr id="10244" name="Rectangle 3"/>
          <p:cNvSpPr>
            <a:spLocks noGrp="1" noChangeArrowheads="1"/>
          </p:cNvSpPr>
          <p:nvPr>
            <p:ph idx="1"/>
          </p:nvPr>
        </p:nvSpPr>
        <p:spPr/>
        <p:txBody>
          <a:bodyPr/>
          <a:lstStyle/>
          <a:p>
            <a:pPr>
              <a:lnSpc>
                <a:spcPct val="90000"/>
              </a:lnSpc>
            </a:pPr>
            <a:r>
              <a:rPr lang="en-US" smtClean="0"/>
              <a:t>Precautions</a:t>
            </a:r>
          </a:p>
          <a:p>
            <a:pPr>
              <a:lnSpc>
                <a:spcPct val="90000"/>
              </a:lnSpc>
            </a:pPr>
            <a:r>
              <a:rPr lang="en-US" smtClean="0"/>
              <a:t>Contraindications</a:t>
            </a:r>
          </a:p>
          <a:p>
            <a:pPr>
              <a:lnSpc>
                <a:spcPct val="90000"/>
              </a:lnSpc>
            </a:pPr>
            <a:r>
              <a:rPr lang="en-US" smtClean="0"/>
              <a:t>Signs and symptoms of infection</a:t>
            </a:r>
          </a:p>
          <a:p>
            <a:pPr>
              <a:lnSpc>
                <a:spcPct val="90000"/>
              </a:lnSpc>
            </a:pPr>
            <a:r>
              <a:rPr lang="en-US" smtClean="0"/>
              <a:t>Protection of incision/wound</a:t>
            </a:r>
          </a:p>
          <a:p>
            <a:pPr>
              <a:lnSpc>
                <a:spcPct val="90000"/>
              </a:lnSpc>
            </a:pPr>
            <a:r>
              <a:rPr lang="en-US" smtClean="0"/>
              <a:t>Use of equipment</a:t>
            </a:r>
          </a:p>
          <a:p>
            <a:pPr>
              <a:lnSpc>
                <a:spcPct val="90000"/>
              </a:lnSpc>
            </a:pPr>
            <a:r>
              <a:rPr lang="en-US" smtClean="0"/>
              <a:t>When to contact physician or emergency</a:t>
            </a:r>
          </a:p>
          <a:p>
            <a:pPr>
              <a:lnSpc>
                <a:spcPct val="90000"/>
              </a:lnSpc>
            </a:pPr>
            <a:r>
              <a:rPr lang="en-US" smtClean="0"/>
              <a:t>HEP – verbal or written</a:t>
            </a:r>
          </a:p>
        </p:txBody>
      </p:sp>
      <p:sp>
        <p:nvSpPr>
          <p:cNvPr id="6" name="Slide Number Placeholder 5"/>
          <p:cNvSpPr>
            <a:spLocks noGrp="1"/>
          </p:cNvSpPr>
          <p:nvPr>
            <p:ph type="sldNum" sz="quarter" idx="12"/>
          </p:nvPr>
        </p:nvSpPr>
        <p:spPr/>
        <p:txBody>
          <a:bodyPr/>
          <a:lstStyle/>
          <a:p>
            <a:pPr>
              <a:defRPr/>
            </a:pPr>
            <a:fld id="{70CDE536-515A-4F5A-B4FA-DFA9E408A964}" type="slidenum">
              <a:rPr lang="en-US"/>
              <a:pPr>
                <a:defRPr/>
              </a:pPr>
              <a:t>39</a:t>
            </a:fld>
            <a:endParaRPr lang="en-US"/>
          </a:p>
        </p:txBody>
      </p:sp>
    </p:spTree>
    <p:extLst>
      <p:ext uri="{BB962C8B-B14F-4D97-AF65-F5344CB8AC3E}">
        <p14:creationId xmlns:p14="http://schemas.microsoft.com/office/powerpoint/2010/main" val="677117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Priority</a:t>
            </a:r>
            <a:endParaRPr lang="en-US" dirty="0"/>
          </a:p>
        </p:txBody>
      </p:sp>
      <p:sp>
        <p:nvSpPr>
          <p:cNvPr id="3" name="Content Placeholder 2"/>
          <p:cNvSpPr>
            <a:spLocks noGrp="1"/>
          </p:cNvSpPr>
          <p:nvPr>
            <p:ph idx="1"/>
          </p:nvPr>
        </p:nvSpPr>
        <p:spPr/>
        <p:txBody>
          <a:bodyPr>
            <a:normAutofit/>
          </a:bodyPr>
          <a:lstStyle/>
          <a:p>
            <a:r>
              <a:rPr lang="en-US" dirty="0" smtClean="0"/>
              <a:t>Evaluations</a:t>
            </a:r>
          </a:p>
          <a:p>
            <a:pPr lvl="1"/>
            <a:r>
              <a:rPr lang="en-US" dirty="0" err="1" smtClean="0"/>
              <a:t>Jt</a:t>
            </a:r>
            <a:r>
              <a:rPr lang="en-US" dirty="0" smtClean="0"/>
              <a:t> Commission: must evaluate within 24 </a:t>
            </a:r>
            <a:r>
              <a:rPr lang="en-US" dirty="0" err="1" smtClean="0"/>
              <a:t>hrs</a:t>
            </a:r>
            <a:r>
              <a:rPr lang="en-US" dirty="0" smtClean="0"/>
              <a:t> of when the order was written</a:t>
            </a:r>
          </a:p>
          <a:p>
            <a:r>
              <a:rPr lang="en-US" dirty="0" smtClean="0"/>
              <a:t>Patient Population</a:t>
            </a:r>
          </a:p>
          <a:p>
            <a:pPr lvl="1"/>
            <a:r>
              <a:rPr lang="en-US" dirty="0" smtClean="0"/>
              <a:t>Type of surgery such as orthopedics</a:t>
            </a:r>
          </a:p>
          <a:p>
            <a:pPr lvl="1"/>
            <a:r>
              <a:rPr lang="en-US" dirty="0" smtClean="0"/>
              <a:t>Specialty Centers such as Stroke Center</a:t>
            </a:r>
          </a:p>
          <a:p>
            <a:r>
              <a:rPr lang="en-US" dirty="0" smtClean="0"/>
              <a:t>Short LOS</a:t>
            </a:r>
          </a:p>
          <a:p>
            <a:pPr lvl="1"/>
            <a:r>
              <a:rPr lang="en-US" dirty="0"/>
              <a:t>Acuity but shows progression to home</a:t>
            </a:r>
          </a:p>
          <a:p>
            <a:pPr lvl="1"/>
            <a:r>
              <a:rPr lang="en-US" dirty="0"/>
              <a:t>Shows progression to </a:t>
            </a:r>
            <a:r>
              <a:rPr lang="en-US" dirty="0" smtClean="0"/>
              <a:t>rehab</a:t>
            </a:r>
          </a:p>
          <a:p>
            <a:pPr lvl="1"/>
            <a:r>
              <a:rPr lang="en-US" dirty="0" smtClean="0"/>
              <a:t>Limited time (ex ER Observation)</a:t>
            </a:r>
            <a:endParaRPr lang="en-US" dirty="0"/>
          </a:p>
          <a:p>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180773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0" y="457200"/>
            <a:ext cx="8229600" cy="762000"/>
          </a:xfrm>
        </p:spPr>
        <p:txBody>
          <a:bodyPr>
            <a:normAutofit fontScale="90000"/>
          </a:bodyPr>
          <a:lstStyle/>
          <a:p>
            <a:pPr eaLnBrk="1" hangingPunct="1">
              <a:defRPr/>
            </a:pPr>
            <a:r>
              <a:rPr lang="en-US" dirty="0" smtClean="0">
                <a:effectLst>
                  <a:outerShdw blurRad="38100" dist="38100" dir="2700000" algn="tl">
                    <a:srgbClr val="C0C0C0"/>
                  </a:outerShdw>
                </a:effectLst>
              </a:rPr>
              <a:t>PT Examination/Interventions</a:t>
            </a:r>
            <a:br>
              <a:rPr lang="en-US" dirty="0" smtClean="0">
                <a:effectLst>
                  <a:outerShdw blurRad="38100" dist="38100" dir="2700000" algn="tl">
                    <a:srgbClr val="C0C0C0"/>
                  </a:outerShdw>
                </a:effectLst>
              </a:rPr>
            </a:br>
            <a:r>
              <a:rPr lang="en-US" dirty="0" smtClean="0">
                <a:effectLst>
                  <a:outerShdw blurRad="38100" dist="38100" dir="2700000" algn="tl">
                    <a:srgbClr val="C0C0C0"/>
                  </a:outerShdw>
                </a:effectLst>
              </a:rPr>
              <a:t>Low Function</a:t>
            </a:r>
          </a:p>
        </p:txBody>
      </p:sp>
      <p:sp>
        <p:nvSpPr>
          <p:cNvPr id="28675" name="Rectangle 3"/>
          <p:cNvSpPr>
            <a:spLocks noGrp="1" noChangeArrowheads="1"/>
          </p:cNvSpPr>
          <p:nvPr>
            <p:ph type="body" idx="4294967295"/>
          </p:nvPr>
        </p:nvSpPr>
        <p:spPr>
          <a:xfrm>
            <a:off x="32657" y="1524000"/>
            <a:ext cx="8229600" cy="4953000"/>
          </a:xfrm>
        </p:spPr>
        <p:txBody>
          <a:bodyPr>
            <a:normAutofit fontScale="92500" lnSpcReduction="20000"/>
          </a:bodyPr>
          <a:lstStyle/>
          <a:p>
            <a:pPr eaLnBrk="1" hangingPunct="1">
              <a:lnSpc>
                <a:spcPct val="80000"/>
              </a:lnSpc>
              <a:defRPr/>
            </a:pPr>
            <a:r>
              <a:rPr lang="en-US" sz="2800" dirty="0" smtClean="0">
                <a:effectLst>
                  <a:outerShdw blurRad="38100" dist="38100" dir="2700000" algn="tl">
                    <a:srgbClr val="C0C0C0"/>
                  </a:outerShdw>
                </a:effectLst>
              </a:rPr>
              <a:t>ROM</a:t>
            </a:r>
          </a:p>
          <a:p>
            <a:pPr lvl="1" eaLnBrk="1" hangingPunct="1">
              <a:lnSpc>
                <a:spcPct val="80000"/>
              </a:lnSpc>
              <a:defRPr/>
            </a:pPr>
            <a:r>
              <a:rPr lang="en-US" sz="2400" dirty="0" smtClean="0">
                <a:effectLst>
                  <a:outerShdw blurRad="38100" dist="38100" dir="2700000" algn="tl">
                    <a:srgbClr val="C0C0C0"/>
                  </a:outerShdw>
                </a:effectLst>
              </a:rPr>
              <a:t>PROM, AAROM, AROM (strength with gravity as assistance)</a:t>
            </a:r>
          </a:p>
          <a:p>
            <a:pPr eaLnBrk="1" hangingPunct="1">
              <a:lnSpc>
                <a:spcPct val="80000"/>
              </a:lnSpc>
              <a:defRPr/>
            </a:pPr>
            <a:r>
              <a:rPr lang="en-US" sz="2800" dirty="0" smtClean="0">
                <a:effectLst>
                  <a:outerShdw blurRad="38100" dist="38100" dir="2700000" algn="tl">
                    <a:srgbClr val="C0C0C0"/>
                  </a:outerShdw>
                </a:effectLst>
              </a:rPr>
              <a:t>Manual</a:t>
            </a:r>
          </a:p>
          <a:p>
            <a:pPr lvl="1" eaLnBrk="1" hangingPunct="1">
              <a:lnSpc>
                <a:spcPct val="80000"/>
              </a:lnSpc>
              <a:defRPr/>
            </a:pPr>
            <a:r>
              <a:rPr lang="en-US" sz="2400" dirty="0" smtClean="0">
                <a:effectLst>
                  <a:outerShdw blurRad="38100" dist="38100" dir="2700000" algn="tl">
                    <a:srgbClr val="C0C0C0"/>
                  </a:outerShdw>
                </a:effectLst>
              </a:rPr>
              <a:t>Resisted isometrics or </a:t>
            </a:r>
            <a:r>
              <a:rPr lang="en-US" sz="2400" dirty="0" err="1" smtClean="0">
                <a:effectLst>
                  <a:outerShdw blurRad="38100" dist="38100" dir="2700000" algn="tl">
                    <a:srgbClr val="C0C0C0"/>
                  </a:outerShdw>
                </a:effectLst>
              </a:rPr>
              <a:t>isotonics</a:t>
            </a:r>
            <a:endParaRPr lang="en-US" sz="2400" dirty="0" smtClean="0">
              <a:effectLst>
                <a:outerShdw blurRad="38100" dist="38100" dir="2700000" algn="tl">
                  <a:srgbClr val="C0C0C0"/>
                </a:outerShdw>
              </a:effectLst>
            </a:endParaRPr>
          </a:p>
          <a:p>
            <a:pPr lvl="1" eaLnBrk="1" hangingPunct="1">
              <a:lnSpc>
                <a:spcPct val="80000"/>
              </a:lnSpc>
              <a:defRPr/>
            </a:pPr>
            <a:r>
              <a:rPr lang="en-US" sz="2400" dirty="0" smtClean="0">
                <a:effectLst>
                  <a:outerShdw blurRad="38100" dist="38100" dir="2700000" algn="tl">
                    <a:srgbClr val="C0C0C0"/>
                  </a:outerShdw>
                </a:effectLst>
              </a:rPr>
              <a:t>Peripheral Joints – foot/ankle, Chest</a:t>
            </a:r>
          </a:p>
          <a:p>
            <a:pPr lvl="1" eaLnBrk="1" hangingPunct="1">
              <a:lnSpc>
                <a:spcPct val="80000"/>
              </a:lnSpc>
              <a:defRPr/>
            </a:pPr>
            <a:r>
              <a:rPr lang="en-US" sz="2400" dirty="0" smtClean="0">
                <a:effectLst>
                  <a:outerShdw blurRad="38100" dist="38100" dir="2700000" algn="tl">
                    <a:srgbClr val="C0C0C0"/>
                  </a:outerShdw>
                </a:effectLst>
              </a:rPr>
              <a:t>Soft tissue</a:t>
            </a:r>
          </a:p>
          <a:p>
            <a:pPr eaLnBrk="1" hangingPunct="1">
              <a:lnSpc>
                <a:spcPct val="80000"/>
              </a:lnSpc>
              <a:defRPr/>
            </a:pPr>
            <a:r>
              <a:rPr lang="en-US" sz="2800" dirty="0" smtClean="0">
                <a:effectLst>
                  <a:outerShdw blurRad="38100" dist="38100" dir="2700000" algn="tl">
                    <a:srgbClr val="C0C0C0"/>
                  </a:outerShdw>
                </a:effectLst>
              </a:rPr>
              <a:t>Sensory </a:t>
            </a:r>
            <a:r>
              <a:rPr lang="en-US" sz="2800" dirty="0" err="1" smtClean="0">
                <a:effectLst>
                  <a:outerShdw blurRad="38100" dist="38100" dir="2700000" algn="tl">
                    <a:srgbClr val="C0C0C0"/>
                  </a:outerShdw>
                </a:effectLst>
              </a:rPr>
              <a:t>Stim</a:t>
            </a:r>
            <a:endParaRPr lang="en-US" sz="2800" dirty="0" smtClean="0">
              <a:effectLst>
                <a:outerShdw blurRad="38100" dist="38100" dir="2700000" algn="tl">
                  <a:srgbClr val="C0C0C0"/>
                </a:outerShdw>
              </a:effectLst>
            </a:endParaRPr>
          </a:p>
          <a:p>
            <a:pPr lvl="1" eaLnBrk="1" hangingPunct="1">
              <a:lnSpc>
                <a:spcPct val="80000"/>
              </a:lnSpc>
              <a:defRPr/>
            </a:pPr>
            <a:r>
              <a:rPr lang="en-US" sz="2400" dirty="0" smtClean="0">
                <a:effectLst>
                  <a:outerShdw blurRad="38100" dist="38100" dir="2700000" algn="tl">
                    <a:srgbClr val="C0C0C0"/>
                  </a:outerShdw>
                </a:effectLst>
              </a:rPr>
              <a:t>Performed with movement</a:t>
            </a:r>
          </a:p>
          <a:p>
            <a:pPr lvl="1" eaLnBrk="1" hangingPunct="1">
              <a:lnSpc>
                <a:spcPct val="80000"/>
              </a:lnSpc>
              <a:defRPr/>
            </a:pPr>
            <a:r>
              <a:rPr lang="en-US" sz="2400" dirty="0" smtClean="0">
                <a:effectLst>
                  <a:outerShdw blurRad="38100" dist="38100" dir="2700000" algn="tl">
                    <a:srgbClr val="C0C0C0"/>
                  </a:outerShdw>
                </a:effectLst>
              </a:rPr>
              <a:t>Joint compression</a:t>
            </a:r>
          </a:p>
          <a:p>
            <a:pPr eaLnBrk="1" hangingPunct="1">
              <a:lnSpc>
                <a:spcPct val="80000"/>
              </a:lnSpc>
              <a:defRPr/>
            </a:pPr>
            <a:r>
              <a:rPr lang="en-US" sz="2800" dirty="0" smtClean="0">
                <a:effectLst>
                  <a:outerShdw blurRad="38100" dist="38100" dir="2700000" algn="tl">
                    <a:srgbClr val="C0C0C0"/>
                  </a:outerShdw>
                </a:effectLst>
              </a:rPr>
              <a:t>Splinting/Positioning</a:t>
            </a:r>
          </a:p>
          <a:p>
            <a:pPr eaLnBrk="1" hangingPunct="1">
              <a:lnSpc>
                <a:spcPct val="80000"/>
              </a:lnSpc>
              <a:defRPr/>
            </a:pPr>
            <a:r>
              <a:rPr lang="en-US" sz="2800" dirty="0" smtClean="0">
                <a:effectLst>
                  <a:outerShdw blurRad="38100" dist="38100" dir="2700000" algn="tl">
                    <a:srgbClr val="C0C0C0"/>
                  </a:outerShdw>
                </a:effectLst>
              </a:rPr>
              <a:t>Pain Management</a:t>
            </a:r>
          </a:p>
          <a:p>
            <a:pPr eaLnBrk="1" hangingPunct="1">
              <a:lnSpc>
                <a:spcPct val="80000"/>
              </a:lnSpc>
              <a:defRPr/>
            </a:pPr>
            <a:r>
              <a:rPr lang="en-US" sz="2800" dirty="0" smtClean="0">
                <a:effectLst>
                  <a:outerShdw blurRad="38100" dist="38100" dir="2700000" algn="tl">
                    <a:srgbClr val="C0C0C0"/>
                  </a:outerShdw>
                </a:effectLst>
              </a:rPr>
              <a:t>Breathing/Coughing</a:t>
            </a:r>
          </a:p>
          <a:p>
            <a:pPr eaLnBrk="1" hangingPunct="1">
              <a:lnSpc>
                <a:spcPct val="80000"/>
              </a:lnSpc>
              <a:defRPr/>
            </a:pPr>
            <a:r>
              <a:rPr lang="en-US" sz="2800" dirty="0" smtClean="0">
                <a:effectLst>
                  <a:outerShdw blurRad="38100" dist="38100" dir="2700000" algn="tl">
                    <a:srgbClr val="C0C0C0"/>
                  </a:outerShdw>
                </a:effectLst>
              </a:rPr>
              <a:t>Mobility</a:t>
            </a:r>
          </a:p>
          <a:p>
            <a:pPr lvl="1">
              <a:lnSpc>
                <a:spcPct val="80000"/>
              </a:lnSpc>
              <a:defRPr/>
            </a:pPr>
            <a:r>
              <a:rPr lang="en-US" sz="2400" dirty="0" smtClean="0">
                <a:effectLst>
                  <a:outerShdw blurRad="38100" dist="38100" dir="2700000" algn="tl">
                    <a:srgbClr val="C0C0C0"/>
                  </a:outerShdw>
                </a:effectLst>
              </a:rPr>
              <a:t>Bed mobility:  rolling, bridging</a:t>
            </a:r>
          </a:p>
          <a:p>
            <a:pPr lvl="1">
              <a:lnSpc>
                <a:spcPct val="80000"/>
              </a:lnSpc>
              <a:defRPr/>
            </a:pPr>
            <a:r>
              <a:rPr lang="en-US" sz="2400" dirty="0" smtClean="0">
                <a:effectLst>
                  <a:outerShdw blurRad="38100" dist="38100" dir="2700000" algn="tl">
                    <a:srgbClr val="C0C0C0"/>
                  </a:outerShdw>
                </a:effectLst>
              </a:rPr>
              <a:t>Sitting:  balance</a:t>
            </a:r>
          </a:p>
          <a:p>
            <a:pPr eaLnBrk="1" hangingPunct="1">
              <a:lnSpc>
                <a:spcPct val="80000"/>
              </a:lnSpc>
              <a:defRPr/>
            </a:pPr>
            <a:r>
              <a:rPr lang="en-US" sz="2800" dirty="0" smtClean="0">
                <a:effectLst>
                  <a:outerShdw blurRad="38100" dist="38100" dir="2700000" algn="tl">
                    <a:srgbClr val="C0C0C0"/>
                  </a:outerShdw>
                </a:effectLst>
              </a:rPr>
              <a:t>Education</a:t>
            </a:r>
          </a:p>
        </p:txBody>
      </p:sp>
    </p:spTree>
    <p:extLst>
      <p:ext uri="{BB962C8B-B14F-4D97-AF65-F5344CB8AC3E}">
        <p14:creationId xmlns:p14="http://schemas.microsoft.com/office/powerpoint/2010/main" val="28663321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228600" y="457200"/>
            <a:ext cx="7477125" cy="687387"/>
          </a:xfrm>
        </p:spPr>
        <p:txBody>
          <a:bodyPr>
            <a:normAutofit fontScale="90000"/>
          </a:bodyPr>
          <a:lstStyle/>
          <a:p>
            <a:r>
              <a:rPr lang="en-US" sz="3600" dirty="0" smtClean="0"/>
              <a:t>Interventions:  Procedural Interventions</a:t>
            </a:r>
            <a:br>
              <a:rPr lang="en-US" sz="3600" dirty="0" smtClean="0"/>
            </a:br>
            <a:r>
              <a:rPr lang="en-US" sz="3600" dirty="0" smtClean="0"/>
              <a:t>Mid to High Function</a:t>
            </a:r>
          </a:p>
        </p:txBody>
      </p:sp>
      <p:sp>
        <p:nvSpPr>
          <p:cNvPr id="11268" name="Rectangle 3"/>
          <p:cNvSpPr>
            <a:spLocks noGrp="1" noChangeArrowheads="1"/>
          </p:cNvSpPr>
          <p:nvPr>
            <p:ph idx="1"/>
          </p:nvPr>
        </p:nvSpPr>
        <p:spPr>
          <a:xfrm>
            <a:off x="228600" y="1251857"/>
            <a:ext cx="7386638" cy="5638800"/>
          </a:xfrm>
        </p:spPr>
        <p:txBody>
          <a:bodyPr>
            <a:normAutofit fontScale="92500" lnSpcReduction="10000"/>
          </a:bodyPr>
          <a:lstStyle/>
          <a:p>
            <a:pPr>
              <a:lnSpc>
                <a:spcPct val="80000"/>
              </a:lnSpc>
            </a:pPr>
            <a:r>
              <a:rPr lang="en-US" sz="2000" dirty="0" err="1" smtClean="0"/>
              <a:t>Ther</a:t>
            </a:r>
            <a:r>
              <a:rPr lang="en-US" sz="2000" dirty="0" smtClean="0"/>
              <a:t> Ex</a:t>
            </a:r>
          </a:p>
          <a:p>
            <a:pPr lvl="1">
              <a:lnSpc>
                <a:spcPct val="80000"/>
              </a:lnSpc>
            </a:pPr>
            <a:r>
              <a:rPr lang="en-US" sz="1800" dirty="0" smtClean="0"/>
              <a:t>ROM</a:t>
            </a:r>
          </a:p>
          <a:p>
            <a:pPr lvl="1">
              <a:lnSpc>
                <a:spcPct val="80000"/>
              </a:lnSpc>
            </a:pPr>
            <a:r>
              <a:rPr lang="en-US" sz="1800" dirty="0" smtClean="0"/>
              <a:t>Strength:  use of manual resistance, </a:t>
            </a:r>
            <a:r>
              <a:rPr lang="en-US" sz="1800" dirty="0" err="1" smtClean="0"/>
              <a:t>theraband</a:t>
            </a:r>
            <a:r>
              <a:rPr lang="en-US" sz="1800" dirty="0" smtClean="0"/>
              <a:t>, cuff </a:t>
            </a:r>
            <a:r>
              <a:rPr lang="en-US" sz="1800" dirty="0" err="1" smtClean="0"/>
              <a:t>wts</a:t>
            </a:r>
            <a:r>
              <a:rPr lang="en-US" sz="1800" dirty="0" smtClean="0"/>
              <a:t>, sitting and standing targeted muscle groups</a:t>
            </a:r>
          </a:p>
          <a:p>
            <a:pPr lvl="1">
              <a:lnSpc>
                <a:spcPct val="80000"/>
              </a:lnSpc>
            </a:pPr>
            <a:r>
              <a:rPr lang="en-US" sz="1800" dirty="0" smtClean="0"/>
              <a:t>Aerobic</a:t>
            </a:r>
          </a:p>
          <a:p>
            <a:pPr lvl="1">
              <a:lnSpc>
                <a:spcPct val="80000"/>
              </a:lnSpc>
            </a:pPr>
            <a:r>
              <a:rPr lang="en-US" sz="1800" dirty="0" smtClean="0"/>
              <a:t>Locomotion:  transfers and gait, wheelchair propel</a:t>
            </a:r>
          </a:p>
          <a:p>
            <a:pPr lvl="1">
              <a:lnSpc>
                <a:spcPct val="80000"/>
              </a:lnSpc>
            </a:pPr>
            <a:r>
              <a:rPr lang="en-US" sz="1800" dirty="0" smtClean="0"/>
              <a:t>Relaxation</a:t>
            </a:r>
          </a:p>
          <a:p>
            <a:pPr>
              <a:lnSpc>
                <a:spcPct val="80000"/>
              </a:lnSpc>
            </a:pPr>
            <a:r>
              <a:rPr lang="en-US" sz="2000" dirty="0" smtClean="0"/>
              <a:t>Self Care</a:t>
            </a:r>
          </a:p>
          <a:p>
            <a:pPr>
              <a:lnSpc>
                <a:spcPct val="80000"/>
              </a:lnSpc>
            </a:pPr>
            <a:r>
              <a:rPr lang="en-US" sz="2000" dirty="0" smtClean="0"/>
              <a:t>Work/Play</a:t>
            </a:r>
          </a:p>
          <a:p>
            <a:pPr>
              <a:lnSpc>
                <a:spcPct val="80000"/>
              </a:lnSpc>
            </a:pPr>
            <a:r>
              <a:rPr lang="en-US" sz="2000" dirty="0" smtClean="0"/>
              <a:t>Assistive Devices/Adaptive Equipment</a:t>
            </a:r>
          </a:p>
          <a:p>
            <a:pPr lvl="1">
              <a:lnSpc>
                <a:spcPct val="80000"/>
              </a:lnSpc>
            </a:pPr>
            <a:r>
              <a:rPr lang="en-US" sz="1600" dirty="0" smtClean="0"/>
              <a:t>Advanced Balance</a:t>
            </a:r>
          </a:p>
          <a:p>
            <a:pPr>
              <a:lnSpc>
                <a:spcPct val="80000"/>
              </a:lnSpc>
            </a:pPr>
            <a:r>
              <a:rPr lang="en-US" sz="2000" dirty="0" smtClean="0"/>
              <a:t>Airway Clearance</a:t>
            </a:r>
          </a:p>
          <a:p>
            <a:pPr>
              <a:lnSpc>
                <a:spcPct val="80000"/>
              </a:lnSpc>
            </a:pPr>
            <a:r>
              <a:rPr lang="en-US" sz="2000" dirty="0" smtClean="0"/>
              <a:t>Integument</a:t>
            </a:r>
          </a:p>
          <a:p>
            <a:pPr>
              <a:lnSpc>
                <a:spcPct val="80000"/>
              </a:lnSpc>
            </a:pPr>
            <a:r>
              <a:rPr lang="en-US" sz="2000" dirty="0" smtClean="0"/>
              <a:t>Manual</a:t>
            </a:r>
          </a:p>
          <a:p>
            <a:pPr>
              <a:lnSpc>
                <a:spcPct val="80000"/>
              </a:lnSpc>
            </a:pPr>
            <a:r>
              <a:rPr lang="en-US" sz="2000" dirty="0" smtClean="0"/>
              <a:t>Physical Agents</a:t>
            </a:r>
          </a:p>
          <a:p>
            <a:pPr>
              <a:lnSpc>
                <a:spcPct val="80000"/>
              </a:lnSpc>
            </a:pPr>
            <a:r>
              <a:rPr lang="en-US" sz="2000" dirty="0" err="1" smtClean="0"/>
              <a:t>Electrophysical</a:t>
            </a:r>
            <a:r>
              <a:rPr lang="en-US" sz="2000" dirty="0" smtClean="0"/>
              <a:t> Agents</a:t>
            </a:r>
          </a:p>
          <a:p>
            <a:pPr>
              <a:lnSpc>
                <a:spcPct val="80000"/>
              </a:lnSpc>
            </a:pPr>
            <a:r>
              <a:rPr lang="en-US" sz="2000" dirty="0" smtClean="0"/>
              <a:t>Functional Mobility – Gait, stairs</a:t>
            </a:r>
          </a:p>
          <a:p>
            <a:pPr>
              <a:lnSpc>
                <a:spcPct val="80000"/>
              </a:lnSpc>
            </a:pPr>
            <a:r>
              <a:rPr lang="en-US" sz="2000" dirty="0" smtClean="0"/>
              <a:t>Outcome Measures</a:t>
            </a:r>
          </a:p>
          <a:p>
            <a:pPr>
              <a:lnSpc>
                <a:spcPct val="80000"/>
              </a:lnSpc>
            </a:pPr>
            <a:endParaRPr lang="en-US" sz="2000" dirty="0" smtClean="0"/>
          </a:p>
          <a:p>
            <a:pPr>
              <a:lnSpc>
                <a:spcPct val="80000"/>
              </a:lnSpc>
            </a:pPr>
            <a:r>
              <a:rPr lang="en-US" sz="2000" dirty="0" smtClean="0"/>
              <a:t>Need to learn how to modify techniques or </a:t>
            </a:r>
            <a:r>
              <a:rPr lang="en-US" sz="2000" dirty="0" err="1" smtClean="0"/>
              <a:t>pt</a:t>
            </a:r>
            <a:r>
              <a:rPr lang="en-US" sz="2000" dirty="0" smtClean="0"/>
              <a:t> positions to achieve the goals of the exercise</a:t>
            </a:r>
          </a:p>
          <a:p>
            <a:pPr>
              <a:lnSpc>
                <a:spcPct val="80000"/>
              </a:lnSpc>
            </a:pPr>
            <a:endParaRPr lang="en-US" sz="2000" dirty="0" smtClean="0"/>
          </a:p>
        </p:txBody>
      </p:sp>
      <p:sp>
        <p:nvSpPr>
          <p:cNvPr id="6" name="Slide Number Placeholder 5"/>
          <p:cNvSpPr>
            <a:spLocks noGrp="1"/>
          </p:cNvSpPr>
          <p:nvPr>
            <p:ph type="sldNum" sz="quarter" idx="12"/>
          </p:nvPr>
        </p:nvSpPr>
        <p:spPr/>
        <p:txBody>
          <a:bodyPr/>
          <a:lstStyle/>
          <a:p>
            <a:pPr>
              <a:defRPr/>
            </a:pPr>
            <a:fld id="{2BA54257-8DCA-445F-9981-18375F6CA736}" type="slidenum">
              <a:rPr lang="en-US"/>
              <a:pPr>
                <a:defRPr/>
              </a:pPr>
              <a:t>41</a:t>
            </a:fld>
            <a:endParaRPr lang="en-US"/>
          </a:p>
        </p:txBody>
      </p:sp>
    </p:spTree>
    <p:extLst>
      <p:ext uri="{BB962C8B-B14F-4D97-AF65-F5344CB8AC3E}">
        <p14:creationId xmlns:p14="http://schemas.microsoft.com/office/powerpoint/2010/main" val="3221204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Pt</a:t>
            </a:r>
            <a:r>
              <a:rPr lang="en-US" dirty="0" smtClean="0"/>
              <a:t> List</a:t>
            </a:r>
            <a:endParaRPr lang="en-US" dirty="0"/>
          </a:p>
        </p:txBody>
      </p:sp>
      <p:sp>
        <p:nvSpPr>
          <p:cNvPr id="3" name="Content Placeholder 2"/>
          <p:cNvSpPr>
            <a:spLocks noGrp="1"/>
          </p:cNvSpPr>
          <p:nvPr>
            <p:ph idx="1"/>
          </p:nvPr>
        </p:nvSpPr>
        <p:spPr/>
        <p:txBody>
          <a:bodyPr>
            <a:normAutofit/>
          </a:bodyPr>
          <a:lstStyle/>
          <a:p>
            <a:r>
              <a:rPr lang="en-US" dirty="0" smtClean="0"/>
              <a:t>15 New </a:t>
            </a:r>
            <a:r>
              <a:rPr lang="en-US" dirty="0" err="1" smtClean="0"/>
              <a:t>evals</a:t>
            </a:r>
            <a:endParaRPr lang="en-US" dirty="0" smtClean="0"/>
          </a:p>
          <a:p>
            <a:r>
              <a:rPr lang="en-US" dirty="0" smtClean="0"/>
              <a:t>30 Treatments</a:t>
            </a:r>
          </a:p>
          <a:p>
            <a:pPr lvl="1"/>
            <a:r>
              <a:rPr lang="en-US" dirty="0" smtClean="0"/>
              <a:t>10 may go home today</a:t>
            </a:r>
          </a:p>
          <a:p>
            <a:pPr lvl="2"/>
            <a:r>
              <a:rPr lang="en-US" dirty="0" smtClean="0"/>
              <a:t>7 are in the </a:t>
            </a:r>
            <a:r>
              <a:rPr lang="en-US" dirty="0" err="1" smtClean="0"/>
              <a:t>Jt</a:t>
            </a:r>
            <a:r>
              <a:rPr lang="en-US" dirty="0" smtClean="0"/>
              <a:t> Program (TKA/THA)</a:t>
            </a:r>
          </a:p>
          <a:p>
            <a:pPr lvl="2"/>
            <a:r>
              <a:rPr lang="en-US" dirty="0" smtClean="0"/>
              <a:t>3 are general surgery</a:t>
            </a:r>
          </a:p>
          <a:p>
            <a:pPr lvl="1"/>
            <a:r>
              <a:rPr lang="en-US" dirty="0" smtClean="0"/>
              <a:t>7 are potential rehab candidates</a:t>
            </a:r>
          </a:p>
          <a:p>
            <a:pPr lvl="1"/>
            <a:r>
              <a:rPr lang="en-US" dirty="0" smtClean="0"/>
              <a:t>3 are in ICU on hold</a:t>
            </a:r>
          </a:p>
          <a:p>
            <a:pPr lvl="1"/>
            <a:r>
              <a:rPr lang="en-US" dirty="0" smtClean="0"/>
              <a:t>5 are day 2-3</a:t>
            </a:r>
          </a:p>
          <a:p>
            <a:pPr lvl="1"/>
            <a:r>
              <a:rPr lang="en-US" dirty="0" smtClean="0"/>
              <a:t>5 are to be seen every other day with 3 of them to be seen today</a:t>
            </a:r>
          </a:p>
          <a:p>
            <a:pPr lvl="1"/>
            <a:endParaRPr lang="en-US" dirty="0" smtClean="0"/>
          </a:p>
        </p:txBody>
      </p:sp>
    </p:spTree>
    <p:extLst>
      <p:ext uri="{BB962C8B-B14F-4D97-AF65-F5344CB8AC3E}">
        <p14:creationId xmlns:p14="http://schemas.microsoft.com/office/powerpoint/2010/main" val="3807253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 Lists</a:t>
            </a:r>
            <a:endParaRPr lang="en-US" dirty="0"/>
          </a:p>
        </p:txBody>
      </p:sp>
      <p:sp>
        <p:nvSpPr>
          <p:cNvPr id="5" name="Rectangle 1"/>
          <p:cNvSpPr>
            <a:spLocks noChangeArrowheads="1"/>
          </p:cNvSpPr>
          <p:nvPr/>
        </p:nvSpPr>
        <p:spPr bwMode="auto">
          <a:xfrm>
            <a:off x="2994025" y="3443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2"/>
          <p:cNvSpPr>
            <a:spLocks noChangeArrowheads="1"/>
          </p:cNvSpPr>
          <p:nvPr/>
        </p:nvSpPr>
        <p:spPr bwMode="auto">
          <a:xfrm>
            <a:off x="2994025" y="3443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85763017"/>
              </p:ext>
            </p:extLst>
          </p:nvPr>
        </p:nvGraphicFramePr>
        <p:xfrm>
          <a:off x="990601" y="1752601"/>
          <a:ext cx="7620000" cy="4626864"/>
        </p:xfrm>
        <a:graphic>
          <a:graphicData uri="http://schemas.openxmlformats.org/drawingml/2006/table">
            <a:tbl>
              <a:tblPr firstRow="1" firstCol="1" bandRow="1"/>
              <a:tblGrid>
                <a:gridCol w="2504807"/>
                <a:gridCol w="2912565"/>
                <a:gridCol w="2202628"/>
              </a:tblGrid>
              <a:tr h="4114799">
                <a:tc>
                  <a:txBody>
                    <a:bodyPr/>
                    <a:lstStyle/>
                    <a:p>
                      <a:pPr marL="0" marR="0">
                        <a:lnSpc>
                          <a:spcPct val="115000"/>
                        </a:lnSpc>
                        <a:spcBef>
                          <a:spcPts val="0"/>
                        </a:spcBef>
                        <a:spcAft>
                          <a:spcPts val="0"/>
                        </a:spcAft>
                      </a:pPr>
                      <a:r>
                        <a:rPr lang="en-US" sz="2400" dirty="0">
                          <a:effectLst/>
                          <a:latin typeface="Calibri"/>
                          <a:ea typeface="Calibri"/>
                          <a:cs typeface="Times New Roman"/>
                        </a:rPr>
                        <a:t>8 </a:t>
                      </a:r>
                      <a:r>
                        <a:rPr lang="en-US" sz="2400" dirty="0" err="1">
                          <a:effectLst/>
                          <a:latin typeface="Calibri"/>
                          <a:ea typeface="Calibri"/>
                          <a:cs typeface="Times New Roman"/>
                        </a:rPr>
                        <a:t>Evals</a:t>
                      </a:r>
                      <a:endParaRPr lang="en-US" sz="2400" dirty="0">
                        <a:effectLst/>
                        <a:latin typeface="Calibri"/>
                        <a:ea typeface="Calibri"/>
                        <a:cs typeface="Times New Roman"/>
                      </a:endParaRPr>
                    </a:p>
                    <a:p>
                      <a:pPr marL="0" marR="0">
                        <a:lnSpc>
                          <a:spcPct val="115000"/>
                        </a:lnSpc>
                        <a:spcBef>
                          <a:spcPts val="0"/>
                        </a:spcBef>
                        <a:spcAft>
                          <a:spcPts val="0"/>
                        </a:spcAft>
                      </a:pPr>
                      <a:r>
                        <a:rPr lang="en-US" sz="2400" dirty="0">
                          <a:effectLst/>
                          <a:latin typeface="Calibri"/>
                          <a:ea typeface="Calibri"/>
                          <a:cs typeface="Times New Roman"/>
                        </a:rPr>
                        <a:t>3 Rehab </a:t>
                      </a:r>
                      <a:endParaRPr lang="en-US" sz="2400" dirty="0" smtClean="0">
                        <a:effectLst/>
                        <a:latin typeface="Calibri"/>
                        <a:ea typeface="Calibri"/>
                        <a:cs typeface="Times New Roman"/>
                      </a:endParaRPr>
                    </a:p>
                    <a:p>
                      <a:pPr marL="0" marR="0">
                        <a:lnSpc>
                          <a:spcPct val="115000"/>
                        </a:lnSpc>
                        <a:spcBef>
                          <a:spcPts val="0"/>
                        </a:spcBef>
                        <a:spcAft>
                          <a:spcPts val="0"/>
                        </a:spcAft>
                      </a:pPr>
                      <a:r>
                        <a:rPr lang="en-US" sz="2400" dirty="0" smtClean="0">
                          <a:effectLst/>
                          <a:latin typeface="Calibri"/>
                          <a:ea typeface="Calibri"/>
                          <a:cs typeface="Times New Roman"/>
                        </a:rPr>
                        <a:t>    Candidates</a:t>
                      </a:r>
                      <a:endParaRPr lang="en-US" sz="2400" dirty="0">
                        <a:effectLst/>
                        <a:latin typeface="Calibri"/>
                        <a:ea typeface="Calibri"/>
                        <a:cs typeface="Times New Roman"/>
                      </a:endParaRPr>
                    </a:p>
                    <a:p>
                      <a:pPr marL="0" marR="0">
                        <a:lnSpc>
                          <a:spcPct val="115000"/>
                        </a:lnSpc>
                        <a:spcBef>
                          <a:spcPts val="0"/>
                        </a:spcBef>
                        <a:spcAft>
                          <a:spcPts val="0"/>
                        </a:spcAft>
                      </a:pPr>
                      <a:r>
                        <a:rPr lang="en-US" sz="2400" dirty="0">
                          <a:effectLst/>
                          <a:latin typeface="Calibri"/>
                          <a:ea typeface="Calibri"/>
                          <a:cs typeface="Times New Roman"/>
                        </a:rPr>
                        <a:t>5 day 2-3</a:t>
                      </a:r>
                    </a:p>
                    <a:p>
                      <a:pPr marL="0" marR="0">
                        <a:lnSpc>
                          <a:spcPct val="115000"/>
                        </a:lnSpc>
                        <a:spcBef>
                          <a:spcPts val="0"/>
                        </a:spcBef>
                        <a:spcAft>
                          <a:spcPts val="0"/>
                        </a:spcAft>
                      </a:pPr>
                      <a:r>
                        <a:rPr lang="en-US" sz="2400" dirty="0">
                          <a:effectLst/>
                          <a:latin typeface="Calibri"/>
                          <a:ea typeface="Calibri"/>
                          <a:cs typeface="Times New Roman"/>
                        </a:rPr>
                        <a:t>1 Seen Today</a:t>
                      </a:r>
                    </a:p>
                    <a:p>
                      <a:pPr marL="0" marR="0">
                        <a:lnSpc>
                          <a:spcPct val="115000"/>
                        </a:lnSpc>
                        <a:spcBef>
                          <a:spcPts val="0"/>
                        </a:spcBef>
                        <a:spcAft>
                          <a:spcPts val="0"/>
                        </a:spcAft>
                      </a:pPr>
                      <a:r>
                        <a:rPr lang="en-US" sz="2400" dirty="0">
                          <a:effectLst/>
                          <a:latin typeface="Calibri"/>
                          <a:ea typeface="Calibri"/>
                          <a:cs typeface="Times New Roman"/>
                        </a:rPr>
                        <a:t>Check on 1 ICU </a:t>
                      </a:r>
                      <a:endParaRPr lang="en-US" sz="2400" dirty="0" smtClean="0">
                        <a:effectLst/>
                        <a:latin typeface="Calibri"/>
                        <a:ea typeface="Calibri"/>
                        <a:cs typeface="Times New Roman"/>
                      </a:endParaRPr>
                    </a:p>
                    <a:p>
                      <a:pPr marL="0" marR="0">
                        <a:lnSpc>
                          <a:spcPct val="115000"/>
                        </a:lnSpc>
                        <a:spcBef>
                          <a:spcPts val="0"/>
                        </a:spcBef>
                        <a:spcAft>
                          <a:spcPts val="0"/>
                        </a:spcAft>
                      </a:pPr>
                      <a:r>
                        <a:rPr lang="en-US" sz="2400" dirty="0" smtClean="0">
                          <a:effectLst/>
                          <a:latin typeface="Calibri"/>
                          <a:ea typeface="Calibri"/>
                          <a:cs typeface="Times New Roman"/>
                        </a:rPr>
                        <a:t>    Hold</a:t>
                      </a:r>
                      <a:endParaRPr lang="en-US" sz="2400" dirty="0">
                        <a:effectLst/>
                        <a:latin typeface="Calibri"/>
                        <a:ea typeface="Calibri"/>
                        <a:cs typeface="Times New Roman"/>
                      </a:endParaRPr>
                    </a:p>
                    <a:p>
                      <a:pPr marL="0" marR="0">
                        <a:lnSpc>
                          <a:spcPct val="115000"/>
                        </a:lnSpc>
                        <a:spcBef>
                          <a:spcPts val="0"/>
                        </a:spcBef>
                        <a:spcAft>
                          <a:spcPts val="0"/>
                        </a:spcAft>
                      </a:pPr>
                      <a:r>
                        <a:rPr lang="en-US" sz="2400" dirty="0">
                          <a:effectLst/>
                          <a:latin typeface="Calibri"/>
                          <a:ea typeface="Calibri"/>
                          <a:cs typeface="Times New Roman"/>
                        </a:rPr>
                        <a:t> </a:t>
                      </a:r>
                      <a:endParaRPr lang="en-US" sz="2400" dirty="0" smtClean="0">
                        <a:effectLst/>
                        <a:latin typeface="Calibri"/>
                        <a:ea typeface="Calibri"/>
                        <a:cs typeface="Times New Roman"/>
                      </a:endParaRPr>
                    </a:p>
                    <a:p>
                      <a:pPr marL="0" marR="0">
                        <a:lnSpc>
                          <a:spcPct val="115000"/>
                        </a:lnSpc>
                        <a:spcBef>
                          <a:spcPts val="0"/>
                        </a:spcBef>
                        <a:spcAft>
                          <a:spcPts val="0"/>
                        </a:spcAft>
                      </a:pPr>
                      <a:r>
                        <a:rPr lang="en-US" sz="2400" dirty="0" smtClean="0">
                          <a:effectLst/>
                          <a:latin typeface="Calibri"/>
                          <a:ea typeface="Calibri"/>
                          <a:cs typeface="Times New Roman"/>
                        </a:rPr>
                        <a:t>18 </a:t>
                      </a:r>
                      <a:r>
                        <a:rPr lang="en-US" sz="2400" dirty="0" err="1" smtClean="0">
                          <a:effectLst/>
                          <a:latin typeface="Calibri"/>
                          <a:ea typeface="Calibri"/>
                          <a:cs typeface="Times New Roman"/>
                        </a:rPr>
                        <a:t>pts</a:t>
                      </a:r>
                      <a:endParaRPr lang="en-US" sz="2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dirty="0">
                          <a:effectLst/>
                          <a:latin typeface="Calibri"/>
                          <a:ea typeface="Calibri"/>
                          <a:cs typeface="Times New Roman"/>
                        </a:rPr>
                        <a:t>5 </a:t>
                      </a:r>
                      <a:r>
                        <a:rPr lang="en-US" sz="2400" dirty="0" err="1">
                          <a:effectLst/>
                          <a:latin typeface="Calibri"/>
                          <a:ea typeface="Calibri"/>
                          <a:cs typeface="Times New Roman"/>
                        </a:rPr>
                        <a:t>Evals</a:t>
                      </a:r>
                      <a:endParaRPr lang="en-US" sz="2400" dirty="0">
                        <a:effectLst/>
                        <a:latin typeface="Calibri"/>
                        <a:ea typeface="Calibri"/>
                        <a:cs typeface="Times New Roman"/>
                      </a:endParaRPr>
                    </a:p>
                    <a:p>
                      <a:pPr marL="0" marR="0">
                        <a:lnSpc>
                          <a:spcPct val="115000"/>
                        </a:lnSpc>
                        <a:spcBef>
                          <a:spcPts val="0"/>
                        </a:spcBef>
                        <a:spcAft>
                          <a:spcPts val="0"/>
                        </a:spcAft>
                      </a:pPr>
                      <a:r>
                        <a:rPr lang="en-US" sz="2400" dirty="0">
                          <a:effectLst/>
                          <a:latin typeface="Calibri"/>
                          <a:ea typeface="Calibri"/>
                          <a:cs typeface="Times New Roman"/>
                        </a:rPr>
                        <a:t>3 General Surgery </a:t>
                      </a:r>
                    </a:p>
                    <a:p>
                      <a:pPr marL="0" marR="0">
                        <a:lnSpc>
                          <a:spcPct val="115000"/>
                        </a:lnSpc>
                        <a:spcBef>
                          <a:spcPts val="0"/>
                        </a:spcBef>
                        <a:spcAft>
                          <a:spcPts val="0"/>
                        </a:spcAft>
                      </a:pPr>
                      <a:r>
                        <a:rPr lang="en-US" sz="2400" dirty="0">
                          <a:effectLst/>
                          <a:latin typeface="Calibri"/>
                          <a:ea typeface="Calibri"/>
                          <a:cs typeface="Times New Roman"/>
                        </a:rPr>
                        <a:t>    Home Today</a:t>
                      </a:r>
                    </a:p>
                    <a:p>
                      <a:pPr marL="0" marR="0">
                        <a:lnSpc>
                          <a:spcPct val="115000"/>
                        </a:lnSpc>
                        <a:spcBef>
                          <a:spcPts val="0"/>
                        </a:spcBef>
                        <a:spcAft>
                          <a:spcPts val="0"/>
                        </a:spcAft>
                      </a:pPr>
                      <a:r>
                        <a:rPr lang="en-US" sz="2400" dirty="0">
                          <a:effectLst/>
                          <a:latin typeface="Calibri"/>
                          <a:ea typeface="Calibri"/>
                          <a:cs typeface="Times New Roman"/>
                        </a:rPr>
                        <a:t>5 Rehab Candidates</a:t>
                      </a:r>
                    </a:p>
                    <a:p>
                      <a:pPr marL="0" marR="0">
                        <a:lnSpc>
                          <a:spcPct val="115000"/>
                        </a:lnSpc>
                        <a:spcBef>
                          <a:spcPts val="0"/>
                        </a:spcBef>
                        <a:spcAft>
                          <a:spcPts val="0"/>
                        </a:spcAft>
                      </a:pPr>
                      <a:r>
                        <a:rPr lang="en-US" sz="2400" dirty="0">
                          <a:effectLst/>
                          <a:latin typeface="Calibri"/>
                          <a:ea typeface="Calibri"/>
                          <a:cs typeface="Times New Roman"/>
                        </a:rPr>
                        <a:t>2 Seen Today</a:t>
                      </a:r>
                    </a:p>
                    <a:p>
                      <a:pPr marL="0" marR="0">
                        <a:lnSpc>
                          <a:spcPct val="115000"/>
                        </a:lnSpc>
                        <a:spcBef>
                          <a:spcPts val="0"/>
                        </a:spcBef>
                        <a:spcAft>
                          <a:spcPts val="0"/>
                        </a:spcAft>
                      </a:pPr>
                      <a:r>
                        <a:rPr lang="en-US" sz="2400" dirty="0">
                          <a:effectLst/>
                          <a:latin typeface="Calibri"/>
                          <a:ea typeface="Calibri"/>
                          <a:cs typeface="Times New Roman"/>
                        </a:rPr>
                        <a:t>Check on 1 ICU </a:t>
                      </a:r>
                      <a:r>
                        <a:rPr lang="en-US" sz="2400" dirty="0" smtClean="0">
                          <a:effectLst/>
                          <a:latin typeface="Calibri"/>
                          <a:ea typeface="Calibri"/>
                          <a:cs typeface="Times New Roman"/>
                        </a:rPr>
                        <a:t>Hold</a:t>
                      </a:r>
                    </a:p>
                    <a:p>
                      <a:pPr marL="0" marR="0">
                        <a:lnSpc>
                          <a:spcPct val="115000"/>
                        </a:lnSpc>
                        <a:spcBef>
                          <a:spcPts val="0"/>
                        </a:spcBef>
                        <a:spcAft>
                          <a:spcPts val="0"/>
                        </a:spcAft>
                      </a:pPr>
                      <a:endParaRPr lang="en-US" sz="2400" dirty="0" smtClean="0">
                        <a:effectLst/>
                        <a:latin typeface="Calibri"/>
                        <a:ea typeface="Calibri"/>
                        <a:cs typeface="Times New Roman"/>
                      </a:endParaRPr>
                    </a:p>
                    <a:p>
                      <a:pPr marL="0" marR="0">
                        <a:lnSpc>
                          <a:spcPct val="115000"/>
                        </a:lnSpc>
                        <a:spcBef>
                          <a:spcPts val="0"/>
                        </a:spcBef>
                        <a:spcAft>
                          <a:spcPts val="0"/>
                        </a:spcAft>
                      </a:pPr>
                      <a:endParaRPr lang="en-US" sz="2400" dirty="0" smtClean="0">
                        <a:effectLst/>
                        <a:latin typeface="Calibri"/>
                        <a:ea typeface="Calibri"/>
                        <a:cs typeface="Times New Roman"/>
                      </a:endParaRPr>
                    </a:p>
                    <a:p>
                      <a:pPr marL="0" marR="0">
                        <a:lnSpc>
                          <a:spcPct val="115000"/>
                        </a:lnSpc>
                        <a:spcBef>
                          <a:spcPts val="0"/>
                        </a:spcBef>
                        <a:spcAft>
                          <a:spcPts val="0"/>
                        </a:spcAft>
                      </a:pPr>
                      <a:r>
                        <a:rPr lang="en-US" sz="2400" dirty="0" smtClean="0">
                          <a:effectLst/>
                          <a:latin typeface="Calibri"/>
                          <a:ea typeface="Calibri"/>
                          <a:cs typeface="Times New Roman"/>
                        </a:rPr>
                        <a:t>16 </a:t>
                      </a:r>
                      <a:r>
                        <a:rPr lang="en-US" sz="2400" dirty="0" err="1" smtClean="0">
                          <a:effectLst/>
                          <a:latin typeface="Calibri"/>
                          <a:ea typeface="Calibri"/>
                          <a:cs typeface="Times New Roman"/>
                        </a:rPr>
                        <a:t>pts</a:t>
                      </a:r>
                      <a:endParaRPr lang="en-US" sz="2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dirty="0">
                          <a:effectLst/>
                          <a:latin typeface="Calibri"/>
                          <a:ea typeface="Calibri"/>
                          <a:cs typeface="Times New Roman"/>
                        </a:rPr>
                        <a:t>2 </a:t>
                      </a:r>
                      <a:r>
                        <a:rPr lang="en-US" sz="2400" dirty="0" err="1">
                          <a:effectLst/>
                          <a:latin typeface="Calibri"/>
                          <a:ea typeface="Calibri"/>
                          <a:cs typeface="Times New Roman"/>
                        </a:rPr>
                        <a:t>Evals</a:t>
                      </a:r>
                      <a:endParaRPr lang="en-US" sz="2400" dirty="0">
                        <a:effectLst/>
                        <a:latin typeface="Calibri"/>
                        <a:ea typeface="Calibri"/>
                        <a:cs typeface="Times New Roman"/>
                      </a:endParaRPr>
                    </a:p>
                    <a:p>
                      <a:pPr marL="0" marR="0">
                        <a:lnSpc>
                          <a:spcPct val="115000"/>
                        </a:lnSpc>
                        <a:spcBef>
                          <a:spcPts val="0"/>
                        </a:spcBef>
                        <a:spcAft>
                          <a:spcPts val="0"/>
                        </a:spcAft>
                      </a:pPr>
                      <a:r>
                        <a:rPr lang="en-US" sz="2400" dirty="0">
                          <a:effectLst/>
                          <a:latin typeface="Calibri"/>
                          <a:ea typeface="Calibri"/>
                          <a:cs typeface="Times New Roman"/>
                        </a:rPr>
                        <a:t>7 </a:t>
                      </a:r>
                      <a:r>
                        <a:rPr lang="en-US" sz="2400" dirty="0" err="1">
                          <a:effectLst/>
                          <a:latin typeface="Calibri"/>
                          <a:ea typeface="Calibri"/>
                          <a:cs typeface="Times New Roman"/>
                        </a:rPr>
                        <a:t>Jt</a:t>
                      </a:r>
                      <a:r>
                        <a:rPr lang="en-US" sz="2400" dirty="0">
                          <a:effectLst/>
                          <a:latin typeface="Calibri"/>
                          <a:ea typeface="Calibri"/>
                          <a:cs typeface="Times New Roman"/>
                        </a:rPr>
                        <a:t> Program     </a:t>
                      </a:r>
                    </a:p>
                    <a:p>
                      <a:pPr marL="0" marR="0">
                        <a:lnSpc>
                          <a:spcPct val="115000"/>
                        </a:lnSpc>
                        <a:spcBef>
                          <a:spcPts val="0"/>
                        </a:spcBef>
                        <a:spcAft>
                          <a:spcPts val="0"/>
                        </a:spcAft>
                      </a:pPr>
                      <a:r>
                        <a:rPr lang="en-US" sz="2400" dirty="0">
                          <a:effectLst/>
                          <a:latin typeface="Calibri"/>
                          <a:ea typeface="Calibri"/>
                          <a:cs typeface="Times New Roman"/>
                        </a:rPr>
                        <a:t>   (TKA/THA</a:t>
                      </a:r>
                      <a:r>
                        <a:rPr lang="en-US" sz="2400" dirty="0" smtClean="0">
                          <a:effectLst/>
                          <a:latin typeface="Calibri"/>
                          <a:ea typeface="Calibri"/>
                          <a:cs typeface="Times New Roman"/>
                        </a:rPr>
                        <a:t>)</a:t>
                      </a:r>
                    </a:p>
                    <a:p>
                      <a:pPr marL="0" marR="0">
                        <a:lnSpc>
                          <a:spcPct val="115000"/>
                        </a:lnSpc>
                        <a:spcBef>
                          <a:spcPts val="0"/>
                        </a:spcBef>
                        <a:spcAft>
                          <a:spcPts val="0"/>
                        </a:spcAft>
                      </a:pPr>
                      <a:r>
                        <a:rPr lang="en-US" sz="2400" dirty="0" smtClean="0">
                          <a:effectLst/>
                          <a:latin typeface="Calibri"/>
                          <a:ea typeface="Calibri"/>
                          <a:cs typeface="Times New Roman"/>
                        </a:rPr>
                        <a:t>    </a:t>
                      </a:r>
                      <a:r>
                        <a:rPr lang="en-US" sz="2400" dirty="0">
                          <a:effectLst/>
                          <a:latin typeface="Calibri"/>
                          <a:ea typeface="Calibri"/>
                          <a:cs typeface="Times New Roman"/>
                        </a:rPr>
                        <a:t>seen BID</a:t>
                      </a:r>
                    </a:p>
                    <a:p>
                      <a:pPr marL="0" marR="0">
                        <a:lnSpc>
                          <a:spcPct val="115000"/>
                        </a:lnSpc>
                        <a:spcBef>
                          <a:spcPts val="0"/>
                        </a:spcBef>
                        <a:spcAft>
                          <a:spcPts val="0"/>
                        </a:spcAft>
                      </a:pPr>
                      <a:r>
                        <a:rPr lang="en-US" sz="2400" dirty="0">
                          <a:effectLst/>
                          <a:latin typeface="Calibri"/>
                          <a:ea typeface="Calibri"/>
                          <a:cs typeface="Times New Roman"/>
                        </a:rPr>
                        <a:t>Check on 1 ICU </a:t>
                      </a:r>
                      <a:endParaRPr lang="en-US" sz="2400" dirty="0" smtClean="0">
                        <a:effectLst/>
                        <a:latin typeface="Calibri"/>
                        <a:ea typeface="Calibri"/>
                        <a:cs typeface="Times New Roman"/>
                      </a:endParaRPr>
                    </a:p>
                    <a:p>
                      <a:pPr marL="0" marR="0">
                        <a:lnSpc>
                          <a:spcPct val="115000"/>
                        </a:lnSpc>
                        <a:spcBef>
                          <a:spcPts val="0"/>
                        </a:spcBef>
                        <a:spcAft>
                          <a:spcPts val="0"/>
                        </a:spcAft>
                      </a:pPr>
                      <a:r>
                        <a:rPr lang="en-US" sz="2400" dirty="0" smtClean="0">
                          <a:effectLst/>
                          <a:latin typeface="Calibri"/>
                          <a:ea typeface="Calibri"/>
                          <a:cs typeface="Times New Roman"/>
                        </a:rPr>
                        <a:t>    Hold</a:t>
                      </a:r>
                    </a:p>
                    <a:p>
                      <a:pPr marL="0" marR="0">
                        <a:lnSpc>
                          <a:spcPct val="115000"/>
                        </a:lnSpc>
                        <a:spcBef>
                          <a:spcPts val="0"/>
                        </a:spcBef>
                        <a:spcAft>
                          <a:spcPts val="0"/>
                        </a:spcAft>
                      </a:pPr>
                      <a:endParaRPr lang="en-US" sz="2400" dirty="0" smtClean="0">
                        <a:effectLst/>
                        <a:latin typeface="Calibri"/>
                        <a:ea typeface="Calibri"/>
                        <a:cs typeface="Times New Roman"/>
                      </a:endParaRPr>
                    </a:p>
                    <a:p>
                      <a:pPr marL="0" marR="0">
                        <a:lnSpc>
                          <a:spcPct val="115000"/>
                        </a:lnSpc>
                        <a:spcBef>
                          <a:spcPts val="0"/>
                        </a:spcBef>
                        <a:spcAft>
                          <a:spcPts val="0"/>
                        </a:spcAft>
                      </a:pPr>
                      <a:endParaRPr lang="en-US" sz="2400" dirty="0" smtClean="0">
                        <a:effectLst/>
                        <a:latin typeface="Calibri"/>
                        <a:ea typeface="Calibri"/>
                        <a:cs typeface="Times New Roman"/>
                      </a:endParaRPr>
                    </a:p>
                    <a:p>
                      <a:pPr marL="0" marR="0">
                        <a:lnSpc>
                          <a:spcPct val="115000"/>
                        </a:lnSpc>
                        <a:spcBef>
                          <a:spcPts val="0"/>
                        </a:spcBef>
                        <a:spcAft>
                          <a:spcPts val="0"/>
                        </a:spcAft>
                      </a:pPr>
                      <a:r>
                        <a:rPr lang="en-US" sz="2400" dirty="0" smtClean="0">
                          <a:effectLst/>
                          <a:latin typeface="Calibri"/>
                          <a:ea typeface="Calibri"/>
                          <a:cs typeface="Times New Roman"/>
                        </a:rPr>
                        <a:t>10 </a:t>
                      </a:r>
                      <a:r>
                        <a:rPr lang="en-US" sz="2400" dirty="0" err="1" smtClean="0">
                          <a:effectLst/>
                          <a:latin typeface="Calibri"/>
                          <a:ea typeface="Calibri"/>
                          <a:cs typeface="Times New Roman"/>
                        </a:rPr>
                        <a:t>pts</a:t>
                      </a:r>
                      <a:r>
                        <a:rPr lang="en-US" sz="2400" dirty="0" smtClean="0">
                          <a:effectLst/>
                          <a:latin typeface="Calibri"/>
                          <a:ea typeface="Calibri"/>
                          <a:cs typeface="Times New Roman"/>
                        </a:rPr>
                        <a:t> with 7 BID but</a:t>
                      </a:r>
                      <a:r>
                        <a:rPr lang="en-US" sz="2400" baseline="0" dirty="0" smtClean="0">
                          <a:effectLst/>
                          <a:latin typeface="Calibri"/>
                          <a:ea typeface="Calibri"/>
                          <a:cs typeface="Times New Roman"/>
                        </a:rPr>
                        <a:t> have assistance</a:t>
                      </a:r>
                      <a:endParaRPr lang="en-US" sz="2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26930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PT 1</a:t>
            </a:r>
            <a:endParaRPr lang="en-US" dirty="0"/>
          </a:p>
        </p:txBody>
      </p:sp>
      <p:sp>
        <p:nvSpPr>
          <p:cNvPr id="4" name="Content Placeholder 3"/>
          <p:cNvSpPr>
            <a:spLocks noGrp="1"/>
          </p:cNvSpPr>
          <p:nvPr>
            <p:ph sz="half" idx="1"/>
          </p:nvPr>
        </p:nvSpPr>
        <p:spPr/>
        <p:txBody>
          <a:bodyPr>
            <a:normAutofit fontScale="92500" lnSpcReduction="20000"/>
          </a:bodyPr>
          <a:lstStyle/>
          <a:p>
            <a:r>
              <a:rPr lang="en-US" dirty="0" smtClean="0"/>
              <a:t>8 </a:t>
            </a:r>
            <a:r>
              <a:rPr lang="en-US" dirty="0" err="1" smtClean="0"/>
              <a:t>Evals</a:t>
            </a:r>
            <a:endParaRPr lang="en-US" dirty="0" smtClean="0"/>
          </a:p>
          <a:p>
            <a:pPr lvl="1"/>
            <a:r>
              <a:rPr lang="en-US" dirty="0"/>
              <a:t>In am 7 </a:t>
            </a:r>
            <a:r>
              <a:rPr lang="en-US" dirty="0" err="1"/>
              <a:t>evals</a:t>
            </a:r>
            <a:r>
              <a:rPr lang="en-US" dirty="0"/>
              <a:t>, two hold</a:t>
            </a:r>
          </a:p>
          <a:p>
            <a:pPr lvl="1"/>
            <a:r>
              <a:rPr lang="en-US" dirty="0"/>
              <a:t>In pm 1 </a:t>
            </a:r>
            <a:r>
              <a:rPr lang="en-US" dirty="0" err="1"/>
              <a:t>evals</a:t>
            </a:r>
            <a:endParaRPr lang="en-US" dirty="0" smtClean="0"/>
          </a:p>
          <a:p>
            <a:r>
              <a:rPr lang="en-US" dirty="0" smtClean="0"/>
              <a:t>Treatments</a:t>
            </a:r>
          </a:p>
          <a:p>
            <a:pPr lvl="1"/>
            <a:r>
              <a:rPr lang="en-US" dirty="0" smtClean="0"/>
              <a:t>ICU off hold with </a:t>
            </a:r>
            <a:r>
              <a:rPr lang="en-US" dirty="0" err="1" smtClean="0"/>
              <a:t>trt</a:t>
            </a:r>
            <a:endParaRPr lang="en-US" dirty="0" smtClean="0"/>
          </a:p>
          <a:p>
            <a:pPr lvl="1"/>
            <a:r>
              <a:rPr lang="en-US" dirty="0" smtClean="0"/>
              <a:t>See Today</a:t>
            </a:r>
          </a:p>
          <a:p>
            <a:pPr lvl="1"/>
            <a:r>
              <a:rPr lang="en-US" dirty="0" smtClean="0"/>
              <a:t>One rehab candidate, one rehab candidate d/c to rehab</a:t>
            </a:r>
          </a:p>
          <a:p>
            <a:pPr lvl="1"/>
            <a:r>
              <a:rPr lang="en-US" dirty="0" smtClean="0"/>
              <a:t>One Day 2-3</a:t>
            </a:r>
          </a:p>
          <a:p>
            <a:pPr lvl="1"/>
            <a:endParaRPr lang="en-US" dirty="0"/>
          </a:p>
          <a:p>
            <a:pPr marL="457200" lvl="1" indent="0">
              <a:buNone/>
            </a:pPr>
            <a:r>
              <a:rPr lang="en-US" dirty="0" smtClean="0"/>
              <a:t>Two </a:t>
            </a:r>
            <a:r>
              <a:rPr lang="en-US" dirty="0" err="1" smtClean="0"/>
              <a:t>evals</a:t>
            </a:r>
            <a:r>
              <a:rPr lang="en-US" dirty="0" smtClean="0"/>
              <a:t> hold, 4 Day 2-3 not seen</a:t>
            </a:r>
          </a:p>
        </p:txBody>
      </p:sp>
      <p:sp>
        <p:nvSpPr>
          <p:cNvPr id="5" name="Content Placeholder 4"/>
          <p:cNvSpPr>
            <a:spLocks noGrp="1"/>
          </p:cNvSpPr>
          <p:nvPr>
            <p:ph sz="half" idx="2"/>
          </p:nvPr>
        </p:nvSpPr>
        <p:spPr>
          <a:xfrm>
            <a:off x="4648200" y="1295400"/>
            <a:ext cx="4038600" cy="5334000"/>
          </a:xfrm>
        </p:spPr>
        <p:txBody>
          <a:bodyPr>
            <a:normAutofit fontScale="92500" lnSpcReduction="20000"/>
          </a:bodyPr>
          <a:lstStyle/>
          <a:p>
            <a:r>
              <a:rPr lang="en-US" sz="2000" dirty="0" smtClean="0"/>
              <a:t>7:00-7:30 Get list ready and prep</a:t>
            </a:r>
          </a:p>
          <a:p>
            <a:r>
              <a:rPr lang="en-US" sz="2000" dirty="0" smtClean="0"/>
              <a:t>7:30-8:15 </a:t>
            </a:r>
            <a:r>
              <a:rPr lang="en-US" sz="2000" dirty="0" err="1" smtClean="0"/>
              <a:t>Eval</a:t>
            </a:r>
            <a:endParaRPr lang="en-US" sz="2000" dirty="0" smtClean="0"/>
          </a:p>
          <a:p>
            <a:r>
              <a:rPr lang="en-US" sz="2000" dirty="0" smtClean="0"/>
              <a:t>8:30 – 9:15 </a:t>
            </a:r>
            <a:r>
              <a:rPr lang="en-US" sz="2000" dirty="0" err="1" smtClean="0"/>
              <a:t>Eval</a:t>
            </a:r>
            <a:endParaRPr lang="en-US" sz="2000" dirty="0" smtClean="0"/>
          </a:p>
          <a:p>
            <a:r>
              <a:rPr lang="en-US" sz="2000" dirty="0" smtClean="0"/>
              <a:t>9:20-9:25 </a:t>
            </a:r>
            <a:r>
              <a:rPr lang="en-US" sz="2000" dirty="0" err="1" smtClean="0"/>
              <a:t>Eval</a:t>
            </a:r>
            <a:r>
              <a:rPr lang="en-US" sz="2000" dirty="0" smtClean="0"/>
              <a:t> but test pending</a:t>
            </a:r>
          </a:p>
          <a:p>
            <a:r>
              <a:rPr lang="en-US" sz="2000" dirty="0" smtClean="0"/>
              <a:t>9:30-9:35 </a:t>
            </a:r>
            <a:r>
              <a:rPr lang="en-US" sz="2000" dirty="0" err="1" smtClean="0"/>
              <a:t>Eval</a:t>
            </a:r>
            <a:r>
              <a:rPr lang="en-US" sz="2000" dirty="0" smtClean="0"/>
              <a:t> but test pending</a:t>
            </a:r>
          </a:p>
          <a:p>
            <a:r>
              <a:rPr lang="en-US" sz="2000" dirty="0" smtClean="0"/>
              <a:t>9:35-9:10:10 </a:t>
            </a:r>
            <a:r>
              <a:rPr lang="en-US" sz="2000" dirty="0" err="1" smtClean="0"/>
              <a:t>Eval</a:t>
            </a:r>
            <a:endParaRPr lang="en-US" sz="2000" dirty="0" smtClean="0"/>
          </a:p>
          <a:p>
            <a:r>
              <a:rPr lang="en-US" sz="2000" dirty="0" smtClean="0"/>
              <a:t>10:10-11:00  </a:t>
            </a:r>
            <a:r>
              <a:rPr lang="en-US" sz="2000" dirty="0" err="1" smtClean="0"/>
              <a:t>Eval</a:t>
            </a:r>
            <a:endParaRPr lang="en-US" sz="2000" dirty="0" smtClean="0"/>
          </a:p>
          <a:p>
            <a:r>
              <a:rPr lang="en-US" sz="2000" dirty="0" smtClean="0"/>
              <a:t>11:00-12:00 </a:t>
            </a:r>
            <a:r>
              <a:rPr lang="en-US" sz="2000" dirty="0" err="1" smtClean="0"/>
              <a:t>Eval</a:t>
            </a:r>
            <a:endParaRPr lang="en-US" sz="2000" dirty="0" smtClean="0"/>
          </a:p>
          <a:p>
            <a:r>
              <a:rPr lang="en-US" sz="2000" dirty="0" smtClean="0"/>
              <a:t>12:00-12:20 ICU off hold</a:t>
            </a:r>
          </a:p>
          <a:p>
            <a:pPr marL="0" indent="0">
              <a:buNone/>
            </a:pPr>
            <a:r>
              <a:rPr lang="en-US" sz="2000" dirty="0" smtClean="0"/>
              <a:t>Lunch</a:t>
            </a:r>
          </a:p>
          <a:p>
            <a:pPr marL="0" indent="0">
              <a:buNone/>
            </a:pPr>
            <a:r>
              <a:rPr lang="en-US" sz="2000" dirty="0" smtClean="0"/>
              <a:t>1:00-1:40 </a:t>
            </a:r>
            <a:r>
              <a:rPr lang="en-US" sz="2000" dirty="0" err="1" smtClean="0"/>
              <a:t>Eval</a:t>
            </a:r>
            <a:endParaRPr lang="en-US" sz="2000" dirty="0" smtClean="0"/>
          </a:p>
          <a:p>
            <a:pPr marL="0" indent="0">
              <a:buNone/>
            </a:pPr>
            <a:r>
              <a:rPr lang="en-US" sz="2000" dirty="0" smtClean="0"/>
              <a:t>1:40-2:10 See Today</a:t>
            </a:r>
          </a:p>
          <a:p>
            <a:pPr marL="0" indent="0">
              <a:buNone/>
            </a:pPr>
            <a:r>
              <a:rPr lang="en-US" sz="2000" dirty="0" smtClean="0"/>
              <a:t>1:40-2:15 Rehab Candidate</a:t>
            </a:r>
          </a:p>
          <a:p>
            <a:pPr marL="0" indent="0">
              <a:buNone/>
            </a:pPr>
            <a:r>
              <a:rPr lang="en-US" sz="2000" dirty="0" smtClean="0"/>
              <a:t>2:15-3:00 Day 2-3</a:t>
            </a:r>
          </a:p>
          <a:p>
            <a:pPr marL="0" indent="0">
              <a:buNone/>
            </a:pPr>
            <a:r>
              <a:rPr lang="en-US" sz="2000" dirty="0" smtClean="0"/>
              <a:t>3:00-3:15 Billing for day, prep for tomorrow</a:t>
            </a:r>
          </a:p>
          <a:p>
            <a:endParaRPr lang="en-US" sz="2000" dirty="0" smtClean="0"/>
          </a:p>
          <a:p>
            <a:endParaRPr lang="en-US" sz="2000" dirty="0"/>
          </a:p>
        </p:txBody>
      </p:sp>
    </p:spTree>
    <p:extLst>
      <p:ext uri="{BB962C8B-B14F-4D97-AF65-F5344CB8AC3E}">
        <p14:creationId xmlns:p14="http://schemas.microsoft.com/office/powerpoint/2010/main" val="2697578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 2</a:t>
            </a:r>
            <a:endParaRPr lang="en-US" dirty="0"/>
          </a:p>
        </p:txBody>
      </p:sp>
      <p:sp>
        <p:nvSpPr>
          <p:cNvPr id="3" name="Content Placeholder 2"/>
          <p:cNvSpPr>
            <a:spLocks noGrp="1"/>
          </p:cNvSpPr>
          <p:nvPr>
            <p:ph sz="half" idx="1"/>
          </p:nvPr>
        </p:nvSpPr>
        <p:spPr/>
        <p:txBody>
          <a:bodyPr>
            <a:normAutofit fontScale="77500" lnSpcReduction="20000"/>
          </a:bodyPr>
          <a:lstStyle/>
          <a:p>
            <a:pPr marL="0" marR="0">
              <a:lnSpc>
                <a:spcPct val="115000"/>
              </a:lnSpc>
              <a:spcBef>
                <a:spcPts val="0"/>
              </a:spcBef>
              <a:spcAft>
                <a:spcPts val="0"/>
              </a:spcAft>
            </a:pPr>
            <a:r>
              <a:rPr lang="en-US" dirty="0">
                <a:ea typeface="Calibri"/>
                <a:cs typeface="Times New Roman"/>
              </a:rPr>
              <a:t>5 </a:t>
            </a:r>
            <a:r>
              <a:rPr lang="en-US" dirty="0" err="1" smtClean="0">
                <a:ea typeface="Calibri"/>
                <a:cs typeface="Times New Roman"/>
              </a:rPr>
              <a:t>Evals</a:t>
            </a:r>
            <a:endParaRPr lang="en-US" dirty="0" smtClean="0">
              <a:ea typeface="Calibri"/>
              <a:cs typeface="Times New Roman"/>
            </a:endParaRPr>
          </a:p>
          <a:p>
            <a:pPr marL="400050" lvl="1">
              <a:lnSpc>
                <a:spcPct val="115000"/>
              </a:lnSpc>
              <a:spcBef>
                <a:spcPts val="0"/>
              </a:spcBef>
            </a:pPr>
            <a:r>
              <a:rPr lang="en-US" dirty="0" smtClean="0">
                <a:ea typeface="Calibri"/>
                <a:cs typeface="Times New Roman"/>
              </a:rPr>
              <a:t>In am 4 </a:t>
            </a:r>
            <a:r>
              <a:rPr lang="en-US" dirty="0" err="1" smtClean="0">
                <a:ea typeface="Calibri"/>
                <a:cs typeface="Times New Roman"/>
              </a:rPr>
              <a:t>evals</a:t>
            </a:r>
            <a:endParaRPr lang="en-US" dirty="0" smtClean="0">
              <a:ea typeface="Calibri"/>
              <a:cs typeface="Times New Roman"/>
            </a:endParaRPr>
          </a:p>
          <a:p>
            <a:pPr marL="400050" lvl="1">
              <a:lnSpc>
                <a:spcPct val="115000"/>
              </a:lnSpc>
              <a:spcBef>
                <a:spcPts val="0"/>
              </a:spcBef>
            </a:pPr>
            <a:r>
              <a:rPr lang="en-US" dirty="0" smtClean="0">
                <a:ea typeface="Calibri"/>
                <a:cs typeface="Times New Roman"/>
              </a:rPr>
              <a:t>In pm 1 </a:t>
            </a:r>
            <a:r>
              <a:rPr lang="en-US" dirty="0" err="1" smtClean="0">
                <a:ea typeface="Calibri"/>
                <a:cs typeface="Times New Roman"/>
              </a:rPr>
              <a:t>eval</a:t>
            </a:r>
            <a:endParaRPr lang="en-US" dirty="0">
              <a:ea typeface="Calibri"/>
              <a:cs typeface="Times New Roman"/>
            </a:endParaRPr>
          </a:p>
          <a:p>
            <a:pPr marL="0" marR="0">
              <a:lnSpc>
                <a:spcPct val="115000"/>
              </a:lnSpc>
              <a:spcBef>
                <a:spcPts val="0"/>
              </a:spcBef>
              <a:spcAft>
                <a:spcPts val="0"/>
              </a:spcAft>
            </a:pPr>
            <a:r>
              <a:rPr lang="en-US" dirty="0">
                <a:ea typeface="Calibri"/>
                <a:cs typeface="Times New Roman"/>
              </a:rPr>
              <a:t>3 General Surgery </a:t>
            </a:r>
          </a:p>
          <a:p>
            <a:pPr marL="0" marR="0" indent="0">
              <a:lnSpc>
                <a:spcPct val="115000"/>
              </a:lnSpc>
              <a:spcBef>
                <a:spcPts val="0"/>
              </a:spcBef>
              <a:spcAft>
                <a:spcPts val="0"/>
              </a:spcAft>
              <a:buNone/>
            </a:pPr>
            <a:r>
              <a:rPr lang="en-US" dirty="0" smtClean="0">
                <a:ea typeface="Calibri"/>
                <a:cs typeface="Times New Roman"/>
              </a:rPr>
              <a:t>    Home Today</a:t>
            </a:r>
          </a:p>
          <a:p>
            <a:pPr lvl="1">
              <a:lnSpc>
                <a:spcPct val="115000"/>
              </a:lnSpc>
              <a:spcBef>
                <a:spcPts val="0"/>
              </a:spcBef>
            </a:pPr>
            <a:r>
              <a:rPr lang="en-US" dirty="0" smtClean="0">
                <a:ea typeface="Calibri"/>
                <a:cs typeface="Times New Roman"/>
              </a:rPr>
              <a:t>In am 3 Gen </a:t>
            </a:r>
            <a:r>
              <a:rPr lang="en-US" dirty="0" err="1" smtClean="0">
                <a:ea typeface="Calibri"/>
                <a:cs typeface="Times New Roman"/>
              </a:rPr>
              <a:t>Surg</a:t>
            </a:r>
            <a:endParaRPr lang="en-US" dirty="0">
              <a:ea typeface="Calibri"/>
              <a:cs typeface="Times New Roman"/>
            </a:endParaRPr>
          </a:p>
          <a:p>
            <a:pPr marL="0" marR="0">
              <a:lnSpc>
                <a:spcPct val="115000"/>
              </a:lnSpc>
              <a:spcBef>
                <a:spcPts val="0"/>
              </a:spcBef>
              <a:spcAft>
                <a:spcPts val="0"/>
              </a:spcAft>
            </a:pPr>
            <a:r>
              <a:rPr lang="en-US" dirty="0">
                <a:ea typeface="Calibri"/>
                <a:cs typeface="Times New Roman"/>
              </a:rPr>
              <a:t>5 Rehab </a:t>
            </a:r>
            <a:r>
              <a:rPr lang="en-US" dirty="0" smtClean="0">
                <a:ea typeface="Calibri"/>
                <a:cs typeface="Times New Roman"/>
              </a:rPr>
              <a:t>Candidates</a:t>
            </a:r>
          </a:p>
          <a:p>
            <a:pPr marL="400050" lvl="1">
              <a:lnSpc>
                <a:spcPct val="115000"/>
              </a:lnSpc>
              <a:spcBef>
                <a:spcPts val="0"/>
              </a:spcBef>
            </a:pPr>
            <a:r>
              <a:rPr lang="en-US" dirty="0" smtClean="0">
                <a:ea typeface="Calibri"/>
                <a:cs typeface="Times New Roman"/>
              </a:rPr>
              <a:t>In pm Rehab</a:t>
            </a:r>
            <a:endParaRPr lang="en-US" dirty="0">
              <a:ea typeface="Calibri"/>
              <a:cs typeface="Times New Roman"/>
            </a:endParaRPr>
          </a:p>
          <a:p>
            <a:pPr marL="0" marR="0">
              <a:lnSpc>
                <a:spcPct val="115000"/>
              </a:lnSpc>
              <a:spcBef>
                <a:spcPts val="0"/>
              </a:spcBef>
              <a:spcAft>
                <a:spcPts val="0"/>
              </a:spcAft>
            </a:pPr>
            <a:r>
              <a:rPr lang="en-US" dirty="0">
                <a:ea typeface="Calibri"/>
                <a:cs typeface="Times New Roman"/>
              </a:rPr>
              <a:t>2 Seen </a:t>
            </a:r>
            <a:r>
              <a:rPr lang="en-US" dirty="0" smtClean="0">
                <a:ea typeface="Calibri"/>
                <a:cs typeface="Times New Roman"/>
              </a:rPr>
              <a:t>Today</a:t>
            </a:r>
          </a:p>
          <a:p>
            <a:pPr marL="400050" lvl="1">
              <a:lnSpc>
                <a:spcPct val="115000"/>
              </a:lnSpc>
              <a:spcBef>
                <a:spcPts val="0"/>
              </a:spcBef>
            </a:pPr>
            <a:r>
              <a:rPr lang="en-US" dirty="0" smtClean="0">
                <a:ea typeface="Calibri"/>
                <a:cs typeface="Times New Roman"/>
              </a:rPr>
              <a:t>In pm See Today</a:t>
            </a:r>
            <a:endParaRPr lang="en-US" dirty="0">
              <a:ea typeface="Calibri"/>
              <a:cs typeface="Times New Roman"/>
            </a:endParaRPr>
          </a:p>
          <a:p>
            <a:pPr marL="0" marR="0">
              <a:lnSpc>
                <a:spcPct val="115000"/>
              </a:lnSpc>
              <a:spcBef>
                <a:spcPts val="0"/>
              </a:spcBef>
              <a:spcAft>
                <a:spcPts val="0"/>
              </a:spcAft>
            </a:pPr>
            <a:r>
              <a:rPr lang="en-US" dirty="0">
                <a:ea typeface="Calibri"/>
                <a:cs typeface="Times New Roman"/>
              </a:rPr>
              <a:t>Check on 1 ICU </a:t>
            </a:r>
            <a:r>
              <a:rPr lang="en-US" dirty="0" smtClean="0">
                <a:ea typeface="Calibri"/>
                <a:cs typeface="Times New Roman"/>
              </a:rPr>
              <a:t>Hold</a:t>
            </a:r>
          </a:p>
          <a:p>
            <a:pPr marL="400050" lvl="1">
              <a:lnSpc>
                <a:spcPct val="115000"/>
              </a:lnSpc>
              <a:spcBef>
                <a:spcPts val="0"/>
              </a:spcBef>
            </a:pPr>
            <a:r>
              <a:rPr lang="en-US" dirty="0" smtClean="0">
                <a:ea typeface="Calibri"/>
                <a:cs typeface="Times New Roman"/>
              </a:rPr>
              <a:t>In pm Check</a:t>
            </a:r>
            <a:endParaRPr lang="en-US" dirty="0">
              <a:ea typeface="Calibri"/>
              <a:cs typeface="Times New Roman"/>
            </a:endParaRPr>
          </a:p>
          <a:p>
            <a:pPr marL="0" indent="0">
              <a:buNone/>
            </a:pPr>
            <a:endParaRPr lang="en-US" dirty="0"/>
          </a:p>
        </p:txBody>
      </p:sp>
      <p:sp>
        <p:nvSpPr>
          <p:cNvPr id="4" name="Content Placeholder 3"/>
          <p:cNvSpPr>
            <a:spLocks noGrp="1"/>
          </p:cNvSpPr>
          <p:nvPr>
            <p:ph sz="half" idx="2"/>
          </p:nvPr>
        </p:nvSpPr>
        <p:spPr>
          <a:xfrm>
            <a:off x="4648200" y="1143000"/>
            <a:ext cx="4267200" cy="5562600"/>
          </a:xfrm>
        </p:spPr>
        <p:txBody>
          <a:bodyPr>
            <a:normAutofit fontScale="77500" lnSpcReduction="20000"/>
          </a:bodyPr>
          <a:lstStyle/>
          <a:p>
            <a:r>
              <a:rPr lang="en-US" sz="2600" dirty="0" smtClean="0"/>
              <a:t>7:00-7:30 Prep/list</a:t>
            </a:r>
          </a:p>
          <a:p>
            <a:r>
              <a:rPr lang="en-US" sz="2600" dirty="0" smtClean="0"/>
              <a:t>7:30-8:15 </a:t>
            </a:r>
            <a:r>
              <a:rPr lang="en-US" sz="2600" dirty="0" err="1" smtClean="0"/>
              <a:t>Eval</a:t>
            </a:r>
            <a:endParaRPr lang="en-US" sz="2600" dirty="0" smtClean="0"/>
          </a:p>
          <a:p>
            <a:r>
              <a:rPr lang="en-US" sz="2600" dirty="0" smtClean="0"/>
              <a:t>8:20-9:00 </a:t>
            </a:r>
            <a:r>
              <a:rPr lang="en-US" sz="2600" dirty="0" err="1" smtClean="0"/>
              <a:t>Eval</a:t>
            </a:r>
            <a:endParaRPr lang="en-US" sz="2600" dirty="0" smtClean="0"/>
          </a:p>
          <a:p>
            <a:r>
              <a:rPr lang="en-US" sz="2600" dirty="0" smtClean="0"/>
              <a:t>9:10 – 9:40 </a:t>
            </a:r>
            <a:r>
              <a:rPr lang="en-US" sz="2600" dirty="0" err="1" smtClean="0"/>
              <a:t>Eval</a:t>
            </a:r>
            <a:endParaRPr lang="en-US" sz="2600" dirty="0" smtClean="0"/>
          </a:p>
          <a:p>
            <a:r>
              <a:rPr lang="en-US" sz="2600" dirty="0" smtClean="0"/>
              <a:t>9:45-10:30 </a:t>
            </a:r>
            <a:r>
              <a:rPr lang="en-US" sz="2600" dirty="0" err="1" smtClean="0"/>
              <a:t>Eval</a:t>
            </a:r>
            <a:endParaRPr lang="en-US" sz="2600" dirty="0" smtClean="0"/>
          </a:p>
          <a:p>
            <a:r>
              <a:rPr lang="en-US" sz="2600" dirty="0" smtClean="0"/>
              <a:t>10:45 – 11:15 Gen </a:t>
            </a:r>
            <a:r>
              <a:rPr lang="en-US" sz="2600" dirty="0" err="1" smtClean="0"/>
              <a:t>Surg</a:t>
            </a:r>
            <a:endParaRPr lang="en-US" sz="2600" dirty="0" smtClean="0"/>
          </a:p>
          <a:p>
            <a:r>
              <a:rPr lang="en-US" sz="2600" dirty="0" smtClean="0"/>
              <a:t>11:15-11:35 Gen </a:t>
            </a:r>
            <a:r>
              <a:rPr lang="en-US" sz="2600" dirty="0" err="1" smtClean="0"/>
              <a:t>Surg</a:t>
            </a:r>
            <a:endParaRPr lang="en-US" sz="2600" dirty="0" smtClean="0"/>
          </a:p>
          <a:p>
            <a:r>
              <a:rPr lang="en-US" sz="2600" dirty="0" smtClean="0"/>
              <a:t>11:45-12:15 Gen </a:t>
            </a:r>
            <a:r>
              <a:rPr lang="en-US" sz="2600" dirty="0" err="1" smtClean="0"/>
              <a:t>Surg</a:t>
            </a:r>
            <a:endParaRPr lang="en-US" sz="2600" dirty="0" smtClean="0"/>
          </a:p>
          <a:p>
            <a:r>
              <a:rPr lang="en-US" sz="2600" dirty="0" smtClean="0"/>
              <a:t>Lunch</a:t>
            </a:r>
          </a:p>
          <a:p>
            <a:r>
              <a:rPr lang="en-US" sz="2600" dirty="0" smtClean="0"/>
              <a:t>1:00 – 1:45 </a:t>
            </a:r>
            <a:r>
              <a:rPr lang="en-US" sz="2600" dirty="0" err="1" smtClean="0"/>
              <a:t>Eval</a:t>
            </a:r>
            <a:endParaRPr lang="en-US" sz="2600" dirty="0" smtClean="0"/>
          </a:p>
          <a:p>
            <a:r>
              <a:rPr lang="en-US" sz="2600" dirty="0" smtClean="0"/>
              <a:t>1:50-2:10 Rehab Candidate</a:t>
            </a:r>
          </a:p>
          <a:p>
            <a:r>
              <a:rPr lang="en-US" sz="2600" dirty="0" smtClean="0"/>
              <a:t>2:15-2:45 Rehab Candidate</a:t>
            </a:r>
          </a:p>
          <a:p>
            <a:r>
              <a:rPr lang="en-US" sz="2600" dirty="0" smtClean="0"/>
              <a:t>2:50-3:05 See Today</a:t>
            </a:r>
          </a:p>
          <a:p>
            <a:r>
              <a:rPr lang="en-US" sz="2600" dirty="0" smtClean="0"/>
              <a:t>3:05-3:15 Billing, Prep for next day</a:t>
            </a:r>
          </a:p>
          <a:p>
            <a:endParaRPr lang="en-US" sz="2600" dirty="0"/>
          </a:p>
          <a:p>
            <a:r>
              <a:rPr lang="en-US" sz="2600" dirty="0" smtClean="0"/>
              <a:t>Did not see 2 rehab candidate, 1 See Today, Did not check on ICU Hold</a:t>
            </a:r>
          </a:p>
          <a:p>
            <a:endParaRPr lang="en-US" dirty="0"/>
          </a:p>
        </p:txBody>
      </p:sp>
    </p:spTree>
    <p:extLst>
      <p:ext uri="{BB962C8B-B14F-4D97-AF65-F5344CB8AC3E}">
        <p14:creationId xmlns:p14="http://schemas.microsoft.com/office/powerpoint/2010/main" val="3486564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 3</a:t>
            </a:r>
            <a:endParaRPr lang="en-US" dirty="0"/>
          </a:p>
        </p:txBody>
      </p:sp>
      <p:sp>
        <p:nvSpPr>
          <p:cNvPr id="3" name="Content Placeholder 2"/>
          <p:cNvSpPr>
            <a:spLocks noGrp="1"/>
          </p:cNvSpPr>
          <p:nvPr>
            <p:ph sz="half" idx="1"/>
          </p:nvPr>
        </p:nvSpPr>
        <p:spPr/>
        <p:txBody>
          <a:bodyPr>
            <a:normAutofit fontScale="92500" lnSpcReduction="20000"/>
          </a:bodyPr>
          <a:lstStyle/>
          <a:p>
            <a:pPr marL="0" marR="0">
              <a:lnSpc>
                <a:spcPct val="115000"/>
              </a:lnSpc>
              <a:spcBef>
                <a:spcPts val="0"/>
              </a:spcBef>
              <a:spcAft>
                <a:spcPts val="0"/>
              </a:spcAft>
            </a:pPr>
            <a:r>
              <a:rPr lang="en-US" dirty="0">
                <a:ea typeface="Calibri"/>
                <a:cs typeface="Times New Roman"/>
              </a:rPr>
              <a:t>2 </a:t>
            </a:r>
            <a:r>
              <a:rPr lang="en-US" dirty="0" err="1" smtClean="0">
                <a:ea typeface="Calibri"/>
                <a:cs typeface="Times New Roman"/>
              </a:rPr>
              <a:t>Evals</a:t>
            </a:r>
            <a:endParaRPr lang="en-US" dirty="0" smtClean="0">
              <a:ea typeface="Calibri"/>
              <a:cs typeface="Times New Roman"/>
            </a:endParaRPr>
          </a:p>
          <a:p>
            <a:pPr marL="400050" lvl="1">
              <a:lnSpc>
                <a:spcPct val="115000"/>
              </a:lnSpc>
              <a:spcBef>
                <a:spcPts val="0"/>
              </a:spcBef>
            </a:pPr>
            <a:r>
              <a:rPr lang="en-US" dirty="0" smtClean="0">
                <a:ea typeface="Calibri"/>
                <a:cs typeface="Times New Roman"/>
              </a:rPr>
              <a:t>In am</a:t>
            </a:r>
            <a:endParaRPr lang="en-US" dirty="0">
              <a:ea typeface="Calibri"/>
              <a:cs typeface="Times New Roman"/>
            </a:endParaRPr>
          </a:p>
          <a:p>
            <a:pPr marL="0" marR="0">
              <a:lnSpc>
                <a:spcPct val="115000"/>
              </a:lnSpc>
              <a:spcBef>
                <a:spcPts val="0"/>
              </a:spcBef>
              <a:spcAft>
                <a:spcPts val="0"/>
              </a:spcAft>
            </a:pPr>
            <a:r>
              <a:rPr lang="en-US" dirty="0">
                <a:ea typeface="Calibri"/>
                <a:cs typeface="Times New Roman"/>
              </a:rPr>
              <a:t>7 </a:t>
            </a:r>
            <a:r>
              <a:rPr lang="en-US" dirty="0" err="1">
                <a:ea typeface="Calibri"/>
                <a:cs typeface="Times New Roman"/>
              </a:rPr>
              <a:t>Jt</a:t>
            </a:r>
            <a:r>
              <a:rPr lang="en-US" dirty="0">
                <a:ea typeface="Calibri"/>
                <a:cs typeface="Times New Roman"/>
              </a:rPr>
              <a:t> Program  </a:t>
            </a:r>
            <a:endParaRPr lang="en-US" dirty="0" smtClean="0">
              <a:ea typeface="Calibri"/>
              <a:cs typeface="Times New Roman"/>
            </a:endParaRPr>
          </a:p>
          <a:p>
            <a:pPr marL="0" marR="0" indent="0">
              <a:lnSpc>
                <a:spcPct val="115000"/>
              </a:lnSpc>
              <a:spcBef>
                <a:spcPts val="0"/>
              </a:spcBef>
              <a:spcAft>
                <a:spcPts val="0"/>
              </a:spcAft>
              <a:buNone/>
            </a:pPr>
            <a:r>
              <a:rPr lang="en-US" dirty="0">
                <a:ea typeface="Calibri"/>
                <a:cs typeface="Times New Roman"/>
              </a:rPr>
              <a:t> </a:t>
            </a:r>
            <a:r>
              <a:rPr lang="en-US" dirty="0" smtClean="0">
                <a:ea typeface="Calibri"/>
                <a:cs typeface="Times New Roman"/>
              </a:rPr>
              <a:t>   (</a:t>
            </a:r>
            <a:r>
              <a:rPr lang="en-US" dirty="0">
                <a:ea typeface="Calibri"/>
                <a:cs typeface="Times New Roman"/>
              </a:rPr>
              <a:t>TKA/THA</a:t>
            </a:r>
            <a:r>
              <a:rPr lang="en-US" dirty="0" smtClean="0">
                <a:ea typeface="Calibri"/>
                <a:cs typeface="Times New Roman"/>
              </a:rPr>
              <a:t>) seen </a:t>
            </a:r>
            <a:r>
              <a:rPr lang="en-US" dirty="0">
                <a:ea typeface="Calibri"/>
                <a:cs typeface="Times New Roman"/>
              </a:rPr>
              <a:t>BID</a:t>
            </a:r>
          </a:p>
          <a:p>
            <a:pPr marL="0" marR="0">
              <a:lnSpc>
                <a:spcPct val="115000"/>
              </a:lnSpc>
              <a:spcBef>
                <a:spcPts val="0"/>
              </a:spcBef>
              <a:spcAft>
                <a:spcPts val="0"/>
              </a:spcAft>
            </a:pPr>
            <a:r>
              <a:rPr lang="en-US" dirty="0">
                <a:ea typeface="Calibri"/>
                <a:cs typeface="Times New Roman"/>
              </a:rPr>
              <a:t>Check on 1 ICU </a:t>
            </a:r>
            <a:endParaRPr lang="en-US" dirty="0" smtClean="0">
              <a:ea typeface="Calibri"/>
              <a:cs typeface="Times New Roman"/>
            </a:endParaRPr>
          </a:p>
          <a:p>
            <a:pPr marL="0" marR="0" indent="0">
              <a:lnSpc>
                <a:spcPct val="115000"/>
              </a:lnSpc>
              <a:spcBef>
                <a:spcPts val="0"/>
              </a:spcBef>
              <a:spcAft>
                <a:spcPts val="0"/>
              </a:spcAft>
              <a:buNone/>
            </a:pPr>
            <a:r>
              <a:rPr lang="en-US" dirty="0" smtClean="0">
                <a:ea typeface="Calibri"/>
                <a:cs typeface="Times New Roman"/>
              </a:rPr>
              <a:t>    </a:t>
            </a:r>
            <a:r>
              <a:rPr lang="en-US" dirty="0">
                <a:ea typeface="Calibri"/>
                <a:cs typeface="Times New Roman"/>
              </a:rPr>
              <a:t>Hold</a:t>
            </a:r>
          </a:p>
          <a:p>
            <a:pPr marL="0" marR="0">
              <a:lnSpc>
                <a:spcPct val="115000"/>
              </a:lnSpc>
              <a:spcBef>
                <a:spcPts val="0"/>
              </a:spcBef>
              <a:spcAft>
                <a:spcPts val="0"/>
              </a:spcAft>
            </a:pPr>
            <a:endParaRPr lang="en-US" dirty="0">
              <a:ea typeface="Calibri"/>
              <a:cs typeface="Times New Roman"/>
            </a:endParaRPr>
          </a:p>
          <a:p>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7:00 – 7:30 List/prep</a:t>
            </a:r>
          </a:p>
          <a:p>
            <a:r>
              <a:rPr lang="en-US" dirty="0" smtClean="0"/>
              <a:t>7:30-8:15 </a:t>
            </a:r>
            <a:r>
              <a:rPr lang="en-US" dirty="0" err="1" smtClean="0"/>
              <a:t>Eval</a:t>
            </a:r>
            <a:endParaRPr lang="en-US" dirty="0" smtClean="0"/>
          </a:p>
          <a:p>
            <a:r>
              <a:rPr lang="en-US" dirty="0" smtClean="0"/>
              <a:t>8:20-9:00 </a:t>
            </a:r>
            <a:r>
              <a:rPr lang="en-US" dirty="0" err="1" smtClean="0"/>
              <a:t>Eval</a:t>
            </a:r>
            <a:endParaRPr lang="en-US" dirty="0" smtClean="0"/>
          </a:p>
          <a:p>
            <a:r>
              <a:rPr lang="en-US" dirty="0" smtClean="0"/>
              <a:t>9:00-11:30 </a:t>
            </a:r>
            <a:r>
              <a:rPr lang="en-US" dirty="0" err="1" smtClean="0"/>
              <a:t>Jt</a:t>
            </a:r>
            <a:r>
              <a:rPr lang="en-US" dirty="0" smtClean="0"/>
              <a:t> Program</a:t>
            </a:r>
          </a:p>
          <a:p>
            <a:r>
              <a:rPr lang="en-US" dirty="0" smtClean="0"/>
              <a:t>11:30-11:50 Notes</a:t>
            </a:r>
          </a:p>
          <a:p>
            <a:r>
              <a:rPr lang="en-US" dirty="0" smtClean="0"/>
              <a:t>11:55 – 12:10 Check on ICU</a:t>
            </a:r>
          </a:p>
          <a:p>
            <a:r>
              <a:rPr lang="en-US" dirty="0" smtClean="0"/>
              <a:t>Lunch</a:t>
            </a:r>
          </a:p>
          <a:p>
            <a:r>
              <a:rPr lang="en-US" dirty="0" smtClean="0"/>
              <a:t>1:00-2:45 </a:t>
            </a:r>
            <a:r>
              <a:rPr lang="en-US" dirty="0" err="1" smtClean="0"/>
              <a:t>Jt</a:t>
            </a:r>
            <a:r>
              <a:rPr lang="en-US" dirty="0" smtClean="0"/>
              <a:t> Program</a:t>
            </a:r>
          </a:p>
          <a:p>
            <a:r>
              <a:rPr lang="en-US" dirty="0" smtClean="0"/>
              <a:t>2:45-3:00 Notes</a:t>
            </a:r>
          </a:p>
          <a:p>
            <a:r>
              <a:rPr lang="en-US" dirty="0" smtClean="0"/>
              <a:t>3:00-3:15 Billing</a:t>
            </a:r>
            <a:endParaRPr lang="en-US" dirty="0"/>
          </a:p>
        </p:txBody>
      </p:sp>
    </p:spTree>
    <p:extLst>
      <p:ext uri="{BB962C8B-B14F-4D97-AF65-F5344CB8AC3E}">
        <p14:creationId xmlns:p14="http://schemas.microsoft.com/office/powerpoint/2010/main" val="20456108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600</TotalTime>
  <Words>2401</Words>
  <Application>Microsoft Office PowerPoint</Application>
  <PresentationFormat>On-screen Show (4:3)</PresentationFormat>
  <Paragraphs>504</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Clarity</vt:lpstr>
      <vt:lpstr>Daily Operations for Acute, Inpt Rehab, and SNF</vt:lpstr>
      <vt:lpstr>Acute Care</vt:lpstr>
      <vt:lpstr>Beginning of the Day</vt:lpstr>
      <vt:lpstr>Priority</vt:lpstr>
      <vt:lpstr>Pt List</vt:lpstr>
      <vt:lpstr>PT Lists</vt:lpstr>
      <vt:lpstr>PT 1</vt:lpstr>
      <vt:lpstr>PT 2</vt:lpstr>
      <vt:lpstr>PT 3</vt:lpstr>
      <vt:lpstr>Productivity</vt:lpstr>
      <vt:lpstr>Inpatient Rehab/SNF</vt:lpstr>
      <vt:lpstr>Beginning of the Day</vt:lpstr>
      <vt:lpstr>Priority</vt:lpstr>
      <vt:lpstr>Pt List</vt:lpstr>
      <vt:lpstr>PT Lists</vt:lpstr>
      <vt:lpstr>PT 1</vt:lpstr>
      <vt:lpstr>PT 2</vt:lpstr>
      <vt:lpstr>PT 3</vt:lpstr>
      <vt:lpstr>Productivity</vt:lpstr>
      <vt:lpstr>Variables That Impact Productivity</vt:lpstr>
      <vt:lpstr>Holding Therapy</vt:lpstr>
      <vt:lpstr>Billing</vt:lpstr>
      <vt:lpstr>Communication with Other Disciplines</vt:lpstr>
      <vt:lpstr>Rounds/Conferences With Pt/Family Present</vt:lpstr>
      <vt:lpstr>Working Side By Side With Nursing</vt:lpstr>
      <vt:lpstr>Co-Treatments with OT</vt:lpstr>
      <vt:lpstr>Committees</vt:lpstr>
      <vt:lpstr>Students</vt:lpstr>
      <vt:lpstr>Equipment</vt:lpstr>
      <vt:lpstr>Signage</vt:lpstr>
      <vt:lpstr>Family – Acute Care</vt:lpstr>
      <vt:lpstr>Family - Rehab</vt:lpstr>
      <vt:lpstr>Pt Refusal/Deferment</vt:lpstr>
      <vt:lpstr>Eval</vt:lpstr>
      <vt:lpstr>The Dionne Egress Test</vt:lpstr>
      <vt:lpstr>Assessment Evaluation</vt:lpstr>
      <vt:lpstr>Assessment Daily/Progress</vt:lpstr>
      <vt:lpstr>Interventions:  Communicate, Coordinate, Documentation</vt:lpstr>
      <vt:lpstr>Interventions:  Patient Education</vt:lpstr>
      <vt:lpstr>PT Examination/Interventions Low Function</vt:lpstr>
      <vt:lpstr>Interventions:  Procedural Interventions Mid to High Function</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LoVasco, Laura</dc:creator>
  <cp:lastModifiedBy>SWEET, CHRISTINA</cp:lastModifiedBy>
  <cp:revision>24</cp:revision>
  <dcterms:created xsi:type="dcterms:W3CDTF">2012-05-15T04:18:51Z</dcterms:created>
  <dcterms:modified xsi:type="dcterms:W3CDTF">2013-05-20T12:37:03Z</dcterms:modified>
</cp:coreProperties>
</file>