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1" r:id="rId19"/>
    <p:sldId id="279" r:id="rId20"/>
    <p:sldId id="277" r:id="rId21"/>
    <p:sldId id="278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FAE8B75-29FE-4610-BBA9-151370D8DB53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E90B82-6539-4315-ACEB-6DA20B3386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Lymphedema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Part 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Lymphedema</a:t>
            </a:r>
            <a:r>
              <a:rPr lang="en-US" dirty="0" smtClean="0"/>
              <a:t> </a:t>
            </a:r>
            <a:r>
              <a:rPr lang="en-US" dirty="0" err="1" smtClean="0"/>
              <a:t>Banadaging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multi-layered bandaging system</a:t>
            </a:r>
          </a:p>
          <a:p>
            <a:r>
              <a:rPr lang="en-US" dirty="0" smtClean="0"/>
              <a:t>Creates compression 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 err="1" smtClean="0"/>
              <a:t>reabsorption</a:t>
            </a:r>
            <a:endParaRPr lang="en-US" dirty="0" smtClean="0"/>
          </a:p>
          <a:p>
            <a:pPr lvl="1"/>
            <a:r>
              <a:rPr lang="en-US" dirty="0" smtClean="0"/>
              <a:t>Decrease </a:t>
            </a:r>
            <a:r>
              <a:rPr lang="en-US" dirty="0" err="1" smtClean="0"/>
              <a:t>ultrafiltration</a:t>
            </a:r>
            <a:endParaRPr lang="en-US" dirty="0" smtClean="0"/>
          </a:p>
          <a:p>
            <a:r>
              <a:rPr lang="en-US" dirty="0" smtClean="0"/>
              <a:t>Uses short stretch bandages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Stretch Bandages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Contain no elastic threads</a:t>
            </a:r>
          </a:p>
          <a:p>
            <a:r>
              <a:rPr lang="en-US" dirty="0" smtClean="0"/>
              <a:t>Stretches to only 50%</a:t>
            </a:r>
          </a:p>
          <a:p>
            <a:r>
              <a:rPr lang="en-US" dirty="0" smtClean="0"/>
              <a:t>Pure cotton</a:t>
            </a:r>
          </a:p>
          <a:p>
            <a:r>
              <a:rPr lang="en-US" dirty="0" smtClean="0"/>
              <a:t>Like a soft </a:t>
            </a:r>
            <a:r>
              <a:rPr lang="en-US" dirty="0" smtClean="0"/>
              <a:t>cast: no soft spots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Working Pressure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Resting Pressure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Does not yield to fluid refilling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Constriction generated by elastic thread</a:t>
            </a:r>
          </a:p>
          <a:p>
            <a:r>
              <a:rPr lang="en-US" dirty="0" smtClean="0"/>
              <a:t>Can cause tourniquet effect, soft tissue damage, or loss of sensation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Pressure Vs. Resting Pressure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Methods of Compression Bandaging Application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Apply graduated widths of compression bandages</a:t>
            </a:r>
          </a:p>
          <a:p>
            <a:r>
              <a:rPr lang="en-US" dirty="0" smtClean="0"/>
              <a:t>Each bandage should be applied from distal to proximal</a:t>
            </a:r>
          </a:p>
          <a:p>
            <a:r>
              <a:rPr lang="en-US" dirty="0" smtClean="0"/>
              <a:t>Use uniform spacing and tension</a:t>
            </a:r>
          </a:p>
          <a:p>
            <a:r>
              <a:rPr lang="en-US" dirty="0" smtClean="0"/>
              <a:t>Use lotion prior to application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Bandaging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Tricofix</a:t>
            </a:r>
            <a:r>
              <a:rPr lang="en-US" dirty="0" smtClean="0"/>
              <a:t>/ </a:t>
            </a:r>
            <a:r>
              <a:rPr lang="en-US" dirty="0" err="1" smtClean="0"/>
              <a:t>Tg</a:t>
            </a:r>
            <a:r>
              <a:rPr lang="en-US" dirty="0" smtClean="0"/>
              <a:t>- Tubular Gauze </a:t>
            </a:r>
            <a:r>
              <a:rPr lang="en-US" dirty="0" err="1" smtClean="0"/>
              <a:t>stockinette</a:t>
            </a:r>
            <a:endParaRPr lang="en-US" dirty="0" smtClean="0"/>
          </a:p>
          <a:p>
            <a:pPr lvl="1"/>
            <a:r>
              <a:rPr lang="en-US" dirty="0" smtClean="0"/>
              <a:t>Can use as a chip bag of foam for high compression area, fold over at end</a:t>
            </a:r>
            <a:endParaRPr lang="en-US" dirty="0" smtClean="0"/>
          </a:p>
          <a:p>
            <a:r>
              <a:rPr lang="en-US" dirty="0" err="1" smtClean="0"/>
              <a:t>Artiflex</a:t>
            </a:r>
            <a:r>
              <a:rPr lang="en-US" dirty="0" smtClean="0"/>
              <a:t>/</a:t>
            </a:r>
            <a:r>
              <a:rPr lang="en-US" dirty="0" err="1" smtClean="0"/>
              <a:t>Cellona</a:t>
            </a:r>
            <a:r>
              <a:rPr lang="en-US" dirty="0" smtClean="0"/>
              <a:t> synthetic cotton padding </a:t>
            </a:r>
            <a:r>
              <a:rPr lang="en-US" dirty="0" smtClean="0"/>
              <a:t>bandages</a:t>
            </a:r>
          </a:p>
          <a:p>
            <a:pPr lvl="1"/>
            <a:r>
              <a:rPr lang="en-US" dirty="0" smtClean="0"/>
              <a:t>Malleolus, skin folds</a:t>
            </a:r>
            <a:endParaRPr lang="en-US" dirty="0" smtClean="0"/>
          </a:p>
          <a:p>
            <a:r>
              <a:rPr lang="en-US" dirty="0" smtClean="0"/>
              <a:t>Other padding</a:t>
            </a:r>
          </a:p>
          <a:p>
            <a:r>
              <a:rPr lang="en-US" dirty="0" err="1" smtClean="0"/>
              <a:t>Elastomull</a:t>
            </a:r>
            <a:r>
              <a:rPr lang="en-US" dirty="0" smtClean="0"/>
              <a:t>/ </a:t>
            </a:r>
            <a:r>
              <a:rPr lang="en-US" dirty="0" err="1" smtClean="0"/>
              <a:t>Transelast</a:t>
            </a:r>
            <a:r>
              <a:rPr lang="en-US" dirty="0" smtClean="0"/>
              <a:t> Classic </a:t>
            </a:r>
            <a:r>
              <a:rPr lang="en-US" dirty="0" smtClean="0"/>
              <a:t>gauze</a:t>
            </a:r>
          </a:p>
          <a:p>
            <a:pPr lvl="1"/>
            <a:r>
              <a:rPr lang="en-US" dirty="0" smtClean="0"/>
              <a:t>Fingers and toes, wrap to get toes softened up</a:t>
            </a:r>
            <a:endParaRPr lang="en-US" dirty="0" smtClean="0"/>
          </a:p>
          <a:p>
            <a:r>
              <a:rPr lang="en-US" dirty="0" err="1" smtClean="0"/>
              <a:t>Isoband</a:t>
            </a:r>
            <a:r>
              <a:rPr lang="en-US" dirty="0" smtClean="0"/>
              <a:t>/</a:t>
            </a:r>
            <a:r>
              <a:rPr lang="en-US" dirty="0" err="1" smtClean="0"/>
              <a:t>Idealbinde</a:t>
            </a:r>
            <a:r>
              <a:rPr lang="en-US" dirty="0" smtClean="0"/>
              <a:t> short stretch cotton </a:t>
            </a:r>
            <a:r>
              <a:rPr lang="en-US" dirty="0" smtClean="0"/>
              <a:t>bandages</a:t>
            </a:r>
          </a:p>
          <a:p>
            <a:pPr lvl="1"/>
            <a:r>
              <a:rPr lang="en-US" dirty="0" smtClean="0"/>
              <a:t>Not for compression really, just padding still</a:t>
            </a:r>
            <a:endParaRPr lang="en-US" dirty="0" smtClean="0"/>
          </a:p>
          <a:p>
            <a:r>
              <a:rPr lang="en-US" dirty="0" err="1" smtClean="0"/>
              <a:t>Comprilan</a:t>
            </a:r>
            <a:r>
              <a:rPr lang="en-US" dirty="0" smtClean="0"/>
              <a:t>/ </a:t>
            </a:r>
            <a:r>
              <a:rPr lang="en-US" dirty="0" err="1" smtClean="0"/>
              <a:t>Rosidal</a:t>
            </a:r>
            <a:r>
              <a:rPr lang="en-US" dirty="0" smtClean="0"/>
              <a:t> K short stretch cotton </a:t>
            </a:r>
            <a:r>
              <a:rPr lang="en-US" dirty="0" smtClean="0"/>
              <a:t>bandages</a:t>
            </a:r>
          </a:p>
          <a:p>
            <a:pPr lvl="1"/>
            <a:r>
              <a:rPr lang="en-US" dirty="0" smtClean="0"/>
              <a:t>6-10cm for decreasing compression, tape not hook.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 and Considerations for use of Foam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Improved comfort</a:t>
            </a:r>
          </a:p>
          <a:p>
            <a:r>
              <a:rPr lang="en-US" dirty="0" smtClean="0"/>
              <a:t>Even pressure distribution</a:t>
            </a:r>
          </a:p>
          <a:p>
            <a:r>
              <a:rPr lang="en-US" dirty="0" smtClean="0"/>
              <a:t>Increase protection for skin over bony prominences</a:t>
            </a:r>
          </a:p>
          <a:p>
            <a:r>
              <a:rPr lang="en-US" dirty="0" smtClean="0"/>
              <a:t>Custom tailored pressure for odd shapes and sizes of areas</a:t>
            </a:r>
          </a:p>
          <a:p>
            <a:r>
              <a:rPr lang="en-US" dirty="0" smtClean="0"/>
              <a:t>Caution for allergic reaction</a:t>
            </a:r>
          </a:p>
          <a:p>
            <a:r>
              <a:rPr lang="en-US" dirty="0" smtClean="0"/>
              <a:t>Aggressive response where foam overlaps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 and Maintenance of Bandages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Washing</a:t>
            </a:r>
          </a:p>
          <a:p>
            <a:r>
              <a:rPr lang="en-US" dirty="0" smtClean="0"/>
              <a:t>Drying</a:t>
            </a:r>
          </a:p>
          <a:p>
            <a:r>
              <a:rPr lang="en-US" dirty="0" smtClean="0"/>
              <a:t>Re-rolling</a:t>
            </a:r>
          </a:p>
          <a:p>
            <a:r>
              <a:rPr lang="en-US" dirty="0" smtClean="0"/>
              <a:t>Re-ordering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Tips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 with Physician</a:t>
            </a:r>
          </a:p>
          <a:p>
            <a:r>
              <a:rPr lang="en-US" dirty="0" smtClean="0"/>
              <a:t>Use compression</a:t>
            </a:r>
          </a:p>
          <a:p>
            <a:r>
              <a:rPr lang="en-US" dirty="0" smtClean="0"/>
              <a:t>Maintain hydration</a:t>
            </a:r>
          </a:p>
          <a:p>
            <a:r>
              <a:rPr lang="en-US" dirty="0" smtClean="0"/>
              <a:t>Monitor environmental temperatures</a:t>
            </a:r>
          </a:p>
          <a:p>
            <a:r>
              <a:rPr lang="en-US" dirty="0" smtClean="0"/>
              <a:t>May need to adapt exercises to patient</a:t>
            </a:r>
          </a:p>
          <a:p>
            <a:r>
              <a:rPr lang="en-US" dirty="0" smtClean="0"/>
              <a:t>Need to “ease into” intensity of exercise</a:t>
            </a:r>
          </a:p>
          <a:p>
            <a:r>
              <a:rPr lang="en-US" dirty="0" smtClean="0"/>
              <a:t>Don’t wear tight or restrictive clothing</a:t>
            </a:r>
          </a:p>
          <a:p>
            <a:r>
              <a:rPr lang="en-US" dirty="0" smtClean="0"/>
              <a:t>Start exercises twice a day for 15 minutes each session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Upper Extremity </a:t>
            </a:r>
            <a:r>
              <a:rPr lang="en-US" dirty="0" err="1" smtClean="0"/>
              <a:t>Remededial</a:t>
            </a:r>
            <a:r>
              <a:rPr lang="en-US" dirty="0" smtClean="0"/>
              <a:t> 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Abdominal Breathing</a:t>
            </a:r>
          </a:p>
          <a:p>
            <a:r>
              <a:rPr lang="en-US" dirty="0" smtClean="0"/>
              <a:t>Head isolations</a:t>
            </a:r>
          </a:p>
          <a:p>
            <a:r>
              <a:rPr lang="en-US" dirty="0" smtClean="0"/>
              <a:t>Shoulder rolls and shrugs</a:t>
            </a:r>
          </a:p>
          <a:p>
            <a:r>
              <a:rPr lang="en-US" dirty="0" smtClean="0"/>
              <a:t>Arm Exercises</a:t>
            </a:r>
          </a:p>
          <a:p>
            <a:pPr lvl="1"/>
            <a:r>
              <a:rPr lang="en-US" dirty="0" smtClean="0"/>
              <a:t>Hand isolations</a:t>
            </a:r>
          </a:p>
          <a:p>
            <a:pPr lvl="1"/>
            <a:r>
              <a:rPr lang="en-US" dirty="0" smtClean="0"/>
              <a:t>Climb the ladder</a:t>
            </a:r>
          </a:p>
          <a:p>
            <a:pPr lvl="1"/>
            <a:r>
              <a:rPr lang="en-US" dirty="0" smtClean="0"/>
              <a:t>Swimming</a:t>
            </a:r>
          </a:p>
          <a:p>
            <a:pPr lvl="1"/>
            <a:r>
              <a:rPr lang="en-US" dirty="0" smtClean="0"/>
              <a:t>Canoeing/ Stick exercises</a:t>
            </a:r>
          </a:p>
          <a:p>
            <a:pPr lvl="1"/>
            <a:r>
              <a:rPr lang="en-US" dirty="0" smtClean="0"/>
              <a:t>Softball exercises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Extremity Remedial 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Abdominal Breathing</a:t>
            </a:r>
          </a:p>
          <a:p>
            <a:r>
              <a:rPr lang="en-US" dirty="0" smtClean="0"/>
              <a:t>Foot and Leg Exercises</a:t>
            </a:r>
          </a:p>
          <a:p>
            <a:pPr lvl="1"/>
            <a:r>
              <a:rPr lang="en-US" dirty="0" smtClean="0"/>
              <a:t>Toe Clenches and abduction</a:t>
            </a:r>
          </a:p>
          <a:p>
            <a:pPr lvl="1"/>
            <a:r>
              <a:rPr lang="en-US" dirty="0" smtClean="0"/>
              <a:t>Ankle Curls and rotation</a:t>
            </a:r>
          </a:p>
          <a:p>
            <a:pPr lvl="1"/>
            <a:r>
              <a:rPr lang="en-US" dirty="0" smtClean="0"/>
              <a:t>Riding the bike</a:t>
            </a:r>
          </a:p>
          <a:p>
            <a:pPr lvl="1"/>
            <a:r>
              <a:rPr lang="en-US" dirty="0" smtClean="0"/>
              <a:t>Heel slides</a:t>
            </a:r>
          </a:p>
          <a:p>
            <a:pPr lvl="1"/>
            <a:r>
              <a:rPr lang="en-US" dirty="0" smtClean="0"/>
              <a:t>Resist knee flexion in supine</a:t>
            </a:r>
          </a:p>
          <a:p>
            <a:pPr lvl="1"/>
            <a:r>
              <a:rPr lang="en-US" dirty="0" smtClean="0"/>
              <a:t>Bridging and knee to chest</a:t>
            </a:r>
          </a:p>
          <a:p>
            <a:r>
              <a:rPr lang="en-US" dirty="0" smtClean="0"/>
              <a:t>Walking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Effects of </a:t>
            </a:r>
            <a:r>
              <a:rPr lang="en-US" dirty="0" err="1" smtClean="0"/>
              <a:t>Lymphedema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Damage of </a:t>
            </a:r>
            <a:r>
              <a:rPr lang="en-US" dirty="0" err="1" smtClean="0"/>
              <a:t>interstitium</a:t>
            </a:r>
            <a:endParaRPr lang="en-US" dirty="0" smtClean="0"/>
          </a:p>
          <a:p>
            <a:r>
              <a:rPr lang="en-US" dirty="0" err="1" smtClean="0"/>
              <a:t>Valvular</a:t>
            </a:r>
            <a:r>
              <a:rPr lang="en-US" dirty="0" smtClean="0"/>
              <a:t> insufficiency</a:t>
            </a:r>
          </a:p>
          <a:p>
            <a:r>
              <a:rPr lang="en-US" dirty="0" smtClean="0"/>
              <a:t>Occlusion of lymph vessel</a:t>
            </a:r>
          </a:p>
          <a:p>
            <a:r>
              <a:rPr lang="en-US" dirty="0" smtClean="0"/>
              <a:t>Fibrous area limiting function of lymph system</a:t>
            </a:r>
          </a:p>
          <a:p>
            <a:r>
              <a:rPr lang="en-US" dirty="0" smtClean="0"/>
              <a:t>Decreased muscle pump function</a:t>
            </a:r>
          </a:p>
          <a:p>
            <a:r>
              <a:rPr lang="en-US" dirty="0" smtClean="0"/>
              <a:t>Inflammatory processes of lymph node</a:t>
            </a:r>
          </a:p>
          <a:p>
            <a:r>
              <a:rPr lang="en-US" dirty="0" smtClean="0"/>
              <a:t>Sclerosis of arteries and veins</a:t>
            </a:r>
          </a:p>
          <a:p>
            <a:r>
              <a:rPr lang="en-US" dirty="0" smtClean="0"/>
              <a:t>Tissue changes</a:t>
            </a:r>
          </a:p>
          <a:p>
            <a:r>
              <a:rPr lang="en-US" dirty="0" smtClean="0"/>
              <a:t>Changes in Lymph Transport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Billing for </a:t>
            </a:r>
            <a:r>
              <a:rPr lang="en-US" dirty="0" err="1" smtClean="0"/>
              <a:t>Lymphedema</a:t>
            </a:r>
            <a:r>
              <a:rPr lang="en-US" dirty="0" smtClean="0"/>
              <a:t>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Good documentation language</a:t>
            </a:r>
          </a:p>
          <a:p>
            <a:pPr lvl="1"/>
            <a:r>
              <a:rPr lang="en-US" dirty="0" smtClean="0"/>
              <a:t>MLD </a:t>
            </a:r>
            <a:r>
              <a:rPr lang="en-US" dirty="0" err="1" smtClean="0"/>
              <a:t>vs</a:t>
            </a:r>
            <a:r>
              <a:rPr lang="en-US" dirty="0" smtClean="0"/>
              <a:t> massage</a:t>
            </a:r>
          </a:p>
          <a:p>
            <a:pPr lvl="1"/>
            <a:r>
              <a:rPr lang="en-US" dirty="0" smtClean="0"/>
              <a:t>Bandaging </a:t>
            </a:r>
            <a:r>
              <a:rPr lang="en-US" dirty="0" err="1" smtClean="0"/>
              <a:t>vs</a:t>
            </a:r>
            <a:r>
              <a:rPr lang="en-US" dirty="0" smtClean="0"/>
              <a:t> wrapping</a:t>
            </a:r>
          </a:p>
          <a:p>
            <a:r>
              <a:rPr lang="en-US" dirty="0" smtClean="0"/>
              <a:t>Forms to keep</a:t>
            </a:r>
          </a:p>
          <a:p>
            <a:pPr lvl="1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Volumetric</a:t>
            </a:r>
          </a:p>
          <a:p>
            <a:pPr lvl="1"/>
            <a:r>
              <a:rPr lang="en-US" dirty="0" smtClean="0"/>
              <a:t>Photos</a:t>
            </a:r>
          </a:p>
          <a:p>
            <a:pPr lvl="1"/>
            <a:r>
              <a:rPr lang="en-US" dirty="0" smtClean="0"/>
              <a:t>Daily notes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Billing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Bill for </a:t>
            </a:r>
          </a:p>
          <a:p>
            <a:pPr lvl="1"/>
            <a:r>
              <a:rPr lang="en-US" dirty="0" err="1" smtClean="0"/>
              <a:t>Eval</a:t>
            </a:r>
            <a:endParaRPr lang="en-US" dirty="0" smtClean="0"/>
          </a:p>
          <a:p>
            <a:pPr lvl="1"/>
            <a:r>
              <a:rPr lang="en-US" dirty="0" smtClean="0"/>
              <a:t>Re-</a:t>
            </a:r>
            <a:r>
              <a:rPr lang="en-US" dirty="0" err="1" smtClean="0"/>
              <a:t>eval</a:t>
            </a:r>
            <a:endParaRPr lang="en-US" dirty="0" smtClean="0"/>
          </a:p>
          <a:p>
            <a:pPr lvl="1"/>
            <a:r>
              <a:rPr lang="en-US" dirty="0" err="1" smtClean="0"/>
              <a:t>Ther</a:t>
            </a:r>
            <a:r>
              <a:rPr lang="en-US" dirty="0" smtClean="0"/>
              <a:t> ex</a:t>
            </a:r>
          </a:p>
          <a:p>
            <a:pPr lvl="1"/>
            <a:r>
              <a:rPr lang="en-US" dirty="0" smtClean="0"/>
              <a:t>Functional activities</a:t>
            </a:r>
          </a:p>
          <a:p>
            <a:pPr lvl="1"/>
            <a:r>
              <a:rPr lang="en-US" dirty="0" smtClean="0"/>
              <a:t>Manual therapy</a:t>
            </a:r>
          </a:p>
          <a:p>
            <a:pPr lvl="1"/>
            <a:r>
              <a:rPr lang="en-US" dirty="0" smtClean="0"/>
              <a:t>Orthotic fitting training (</a:t>
            </a:r>
            <a:r>
              <a:rPr lang="en-US" dirty="0" err="1" smtClean="0"/>
              <a:t>Jobst</a:t>
            </a:r>
            <a:r>
              <a:rPr lang="en-US" dirty="0" smtClean="0"/>
              <a:t> measurements)</a:t>
            </a:r>
          </a:p>
          <a:p>
            <a:r>
              <a:rPr lang="en-US" dirty="0" smtClean="0"/>
              <a:t>G Codes</a:t>
            </a:r>
          </a:p>
          <a:p>
            <a:pPr lvl="1"/>
            <a:r>
              <a:rPr lang="en-US" dirty="0" smtClean="0"/>
              <a:t>Bill under “Other”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Garments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Ready made </a:t>
            </a:r>
            <a:r>
              <a:rPr lang="en-US" smtClean="0"/>
              <a:t>or custom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819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CDT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CDT= Complete Decongestive Therapy</a:t>
            </a:r>
          </a:p>
          <a:p>
            <a:r>
              <a:rPr lang="en-US" dirty="0" smtClean="0"/>
              <a:t>Manual Lymph Drainage</a:t>
            </a:r>
          </a:p>
          <a:p>
            <a:r>
              <a:rPr lang="en-US" dirty="0" smtClean="0"/>
              <a:t>Compression Bandaging</a:t>
            </a:r>
          </a:p>
          <a:p>
            <a:r>
              <a:rPr lang="en-US" dirty="0" smtClean="0"/>
              <a:t>Remedial Exercise</a:t>
            </a:r>
          </a:p>
          <a:p>
            <a:r>
              <a:rPr lang="en-US" dirty="0" smtClean="0"/>
              <a:t>Skin and Nail Care</a:t>
            </a:r>
          </a:p>
          <a:p>
            <a:r>
              <a:rPr lang="en-US" dirty="0" smtClean="0"/>
              <a:t>Instructions in Self-Care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MLD=Manual Lymphatic Drainage</a:t>
            </a:r>
          </a:p>
          <a:p>
            <a:r>
              <a:rPr lang="en-US" dirty="0" smtClean="0"/>
              <a:t>Improves lymph circulation and production</a:t>
            </a:r>
          </a:p>
          <a:p>
            <a:r>
              <a:rPr lang="en-US" dirty="0" smtClean="0"/>
              <a:t>Re-routes the lymph flow around blocked areas</a:t>
            </a:r>
          </a:p>
          <a:p>
            <a:r>
              <a:rPr lang="en-US" dirty="0" smtClean="0"/>
              <a:t>Special techniques of MLD help break down fibrous tissues</a:t>
            </a:r>
          </a:p>
          <a:p>
            <a:r>
              <a:rPr lang="en-US" dirty="0" smtClean="0"/>
              <a:t>Promotes </a:t>
            </a:r>
            <a:r>
              <a:rPr lang="en-US" dirty="0" smtClean="0"/>
              <a:t>relaxation: dim lights, music</a:t>
            </a:r>
            <a:endParaRPr lang="en-US" dirty="0" smtClean="0"/>
          </a:p>
          <a:p>
            <a:r>
              <a:rPr lang="en-US" dirty="0" smtClean="0"/>
              <a:t>MLD sessions last between 30 – 60 minutes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Bandaging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Reduces </a:t>
            </a:r>
            <a:r>
              <a:rPr lang="en-US" dirty="0" err="1" smtClean="0"/>
              <a:t>ultrafiltration</a:t>
            </a:r>
            <a:r>
              <a:rPr lang="en-US" dirty="0" smtClean="0"/>
              <a:t> rate</a:t>
            </a:r>
          </a:p>
          <a:p>
            <a:r>
              <a:rPr lang="en-US" dirty="0" smtClean="0"/>
              <a:t>Improves efficiency of muscle and joint pumps</a:t>
            </a:r>
          </a:p>
          <a:p>
            <a:r>
              <a:rPr lang="en-US" dirty="0" smtClean="0"/>
              <a:t>Prevents re-</a:t>
            </a:r>
            <a:r>
              <a:rPr lang="en-US" dirty="0" err="1" smtClean="0"/>
              <a:t>acummulation</a:t>
            </a:r>
            <a:r>
              <a:rPr lang="en-US" dirty="0" smtClean="0"/>
              <a:t> of evacuated lymph fluid</a:t>
            </a:r>
          </a:p>
          <a:p>
            <a:r>
              <a:rPr lang="en-US" dirty="0" smtClean="0"/>
              <a:t>Helps reduce fibrosis of tissues</a:t>
            </a:r>
          </a:p>
          <a:p>
            <a:r>
              <a:rPr lang="en-US" dirty="0" smtClean="0"/>
              <a:t>Wear bandages all night during stage I</a:t>
            </a:r>
          </a:p>
          <a:p>
            <a:r>
              <a:rPr lang="en-US" dirty="0" smtClean="0"/>
              <a:t>Bandaging sessions can last approximately between 30 and 60 minutes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Remedial 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Gentle active strengthening (may slowly progress)</a:t>
            </a:r>
          </a:p>
          <a:p>
            <a:r>
              <a:rPr lang="en-US" dirty="0" smtClean="0"/>
              <a:t>Gentle stretching (may slowly progress)</a:t>
            </a:r>
          </a:p>
          <a:p>
            <a:r>
              <a:rPr lang="en-US" dirty="0" smtClean="0"/>
              <a:t>Low intensity</a:t>
            </a:r>
          </a:p>
          <a:p>
            <a:r>
              <a:rPr lang="en-US" dirty="0" smtClean="0"/>
              <a:t>Diaphragmatic breathing</a:t>
            </a:r>
          </a:p>
          <a:p>
            <a:r>
              <a:rPr lang="en-US" dirty="0" smtClean="0"/>
              <a:t>Improves muscle pump, lymph vessel activity, and lymphatic return</a:t>
            </a:r>
          </a:p>
          <a:p>
            <a:r>
              <a:rPr lang="en-US" dirty="0" smtClean="0"/>
              <a:t>Done with bandages (or compression) in place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and Nail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 help prevent and eliminate bacterial and fungal growth</a:t>
            </a:r>
          </a:p>
          <a:p>
            <a:pPr lvl="1"/>
            <a:r>
              <a:rPr lang="en-US" dirty="0" smtClean="0"/>
              <a:t>Use PH balanced lotion</a:t>
            </a:r>
          </a:p>
          <a:p>
            <a:pPr lvl="1"/>
            <a:r>
              <a:rPr lang="en-US" dirty="0" smtClean="0"/>
              <a:t>Work with physician if other topical agents are needed</a:t>
            </a:r>
          </a:p>
          <a:p>
            <a:r>
              <a:rPr lang="en-US" dirty="0" smtClean="0"/>
              <a:t>To reduce risk of infection</a:t>
            </a:r>
          </a:p>
          <a:p>
            <a:pPr lvl="1"/>
            <a:r>
              <a:rPr lang="en-US" dirty="0" smtClean="0"/>
              <a:t>Avoid nicks and cuts</a:t>
            </a:r>
          </a:p>
          <a:p>
            <a:pPr lvl="1"/>
            <a:r>
              <a:rPr lang="en-US" dirty="0" smtClean="0"/>
              <a:t>Clean all injuries immediately</a:t>
            </a:r>
          </a:p>
          <a:p>
            <a:pPr lvl="1"/>
            <a:r>
              <a:rPr lang="en-US" dirty="0" smtClean="0"/>
              <a:t>Avoid extreme temperatures</a:t>
            </a:r>
          </a:p>
          <a:p>
            <a:pPr lvl="1"/>
            <a:r>
              <a:rPr lang="en-US" dirty="0" smtClean="0"/>
              <a:t>Learn signs of infection and when to contact the physician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 in Self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Skin and nail care</a:t>
            </a:r>
          </a:p>
          <a:p>
            <a:r>
              <a:rPr lang="en-US" dirty="0" smtClean="0"/>
              <a:t>Infection prevention</a:t>
            </a:r>
          </a:p>
          <a:p>
            <a:r>
              <a:rPr lang="en-US" dirty="0" smtClean="0"/>
              <a:t>Self massage</a:t>
            </a:r>
          </a:p>
          <a:p>
            <a:r>
              <a:rPr lang="en-US" dirty="0" smtClean="0"/>
              <a:t>Self bandaging</a:t>
            </a:r>
          </a:p>
          <a:p>
            <a:r>
              <a:rPr lang="en-US" dirty="0" smtClean="0"/>
              <a:t>Compression garments</a:t>
            </a:r>
          </a:p>
          <a:p>
            <a:r>
              <a:rPr lang="en-US" dirty="0" smtClean="0"/>
              <a:t>Exercises</a:t>
            </a:r>
          </a:p>
          <a:p>
            <a:r>
              <a:rPr lang="en-US" dirty="0" smtClean="0"/>
              <a:t>When to contact MD or </a:t>
            </a:r>
            <a:r>
              <a:rPr lang="en-US" dirty="0" smtClean="0"/>
              <a:t>PT: increase in swelling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Phase 1 (Treatment Phase)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Phase 2 (maintenance)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MLD</a:t>
            </a:r>
          </a:p>
          <a:p>
            <a:r>
              <a:rPr lang="en-US" dirty="0" smtClean="0"/>
              <a:t>Skin and nail care</a:t>
            </a:r>
          </a:p>
          <a:p>
            <a:r>
              <a:rPr lang="en-US" dirty="0" smtClean="0"/>
              <a:t>Compression Bandaging</a:t>
            </a:r>
          </a:p>
          <a:p>
            <a:r>
              <a:rPr lang="en-US" dirty="0" smtClean="0"/>
              <a:t>Ordering compression </a:t>
            </a:r>
            <a:r>
              <a:rPr lang="en-US" dirty="0" smtClean="0"/>
              <a:t>garment=end of phase 1</a:t>
            </a:r>
            <a:endParaRPr lang="en-US" dirty="0" smtClean="0"/>
          </a:p>
          <a:p>
            <a:r>
              <a:rPr lang="en-US" dirty="0" smtClean="0"/>
              <a:t>Exercises: gradually add more</a:t>
            </a:r>
            <a:endParaRPr lang="en-US" dirty="0" smtClean="0"/>
          </a:p>
          <a:p>
            <a:r>
              <a:rPr lang="en-US" dirty="0" smtClean="0"/>
              <a:t>Self Care </a:t>
            </a:r>
            <a:r>
              <a:rPr lang="en-US" dirty="0" smtClean="0"/>
              <a:t>Training: manual lymph drainage, wear schedule for garments, exercises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MLD as needed</a:t>
            </a:r>
          </a:p>
          <a:p>
            <a:r>
              <a:rPr lang="en-US" dirty="0" smtClean="0"/>
              <a:t>Skin and nail care</a:t>
            </a:r>
          </a:p>
          <a:p>
            <a:r>
              <a:rPr lang="en-US" dirty="0" smtClean="0"/>
              <a:t>Compression Garment during the day</a:t>
            </a:r>
          </a:p>
          <a:p>
            <a:r>
              <a:rPr lang="en-US" dirty="0" smtClean="0"/>
              <a:t>Bandaging at night</a:t>
            </a:r>
          </a:p>
          <a:p>
            <a:r>
              <a:rPr lang="en-US" dirty="0" smtClean="0"/>
              <a:t>Exercises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1 &amp; Phase 2 of CDT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329</TotalTime>
  <Words>721</Words>
  <Application>Microsoft Office PowerPoint</Application>
  <PresentationFormat>On-screen Show (4:3)</PresentationFormat>
  <Paragraphs>170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Civic</vt:lpstr>
      <vt:lpstr>Introduction to Lymphedema  Part 2</vt:lpstr>
      <vt:lpstr>Possible Effects of Lymphedema</vt:lpstr>
      <vt:lpstr>What is CDT</vt:lpstr>
      <vt:lpstr>MLD</vt:lpstr>
      <vt:lpstr>Compression Bandaging</vt:lpstr>
      <vt:lpstr>Remedial Exercises</vt:lpstr>
      <vt:lpstr>Skin and Nail Care</vt:lpstr>
      <vt:lpstr>Instructions in Self Care</vt:lpstr>
      <vt:lpstr>Phase 1 &amp; Phase 2 of CDT</vt:lpstr>
      <vt:lpstr>Lymphedema Banadaging</vt:lpstr>
      <vt:lpstr>Short Stretch Bandages</vt:lpstr>
      <vt:lpstr>Working Pressure Vs. Resting Pressure</vt:lpstr>
      <vt:lpstr>Methods of Compression Bandaging Application</vt:lpstr>
      <vt:lpstr>Bandaging Products</vt:lpstr>
      <vt:lpstr>Objectives and Considerations for use of Foam </vt:lpstr>
      <vt:lpstr>Care and Maintenance of Bandages</vt:lpstr>
      <vt:lpstr>Exercise Tips </vt:lpstr>
      <vt:lpstr>Upper Extremity Remededial Exercises</vt:lpstr>
      <vt:lpstr>Lower Extremity Remedial Exercises</vt:lpstr>
      <vt:lpstr>Billing for Lymphedema Services</vt:lpstr>
      <vt:lpstr>Billing (cont)</vt:lpstr>
      <vt:lpstr>Compression Garments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Lymphedema 2</dc:title>
  <dc:creator>Ellen</dc:creator>
  <cp:lastModifiedBy>SWEET, CHRISTINA</cp:lastModifiedBy>
  <cp:revision>26</cp:revision>
  <dcterms:created xsi:type="dcterms:W3CDTF">2013-06-13T23:57:47Z</dcterms:created>
  <dcterms:modified xsi:type="dcterms:W3CDTF">2013-06-17T16:25:21Z</dcterms:modified>
</cp:coreProperties>
</file>