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2" r:id="rId14"/>
    <p:sldId id="269" r:id="rId15"/>
    <p:sldId id="284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85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CA2CB-54CB-4D97-ADE5-EFE3ECAA5336}" type="datetimeFigureOut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1070A-9D2F-4BA8-939B-079BEEC233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40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baseline="0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Other anxiolytics: antidepressants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1070A-9D2F-4BA8-939B-079BEEC2337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EE206-3753-4829-92BB-6ED18CD36F1E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25731-5D3D-44D6-B43D-3D02B082FE5D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A21D3-76AE-4FFB-A57D-B33ECE954EE9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A49CC-D201-4018-B635-45FEEEE41595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00E79-A6DD-4CA9-9108-A4AB9188100C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B1A0-AD09-4086-A627-3187EF8575C0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E78A-ACC3-4B8F-815F-0B0F616FAC45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4C276-6CF1-42E4-9BC5-05CC104C0D0A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EF337-784D-4D69-AA13-A3D97EFCFF48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FF99-B2BC-4F01-BD83-C75D28BE674E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E4EE9-94C0-4AAC-B492-518F6DA446D8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697AE-A18B-4A3D-94C9-497D596E6C23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2A11A-9E93-47FF-BF68-A241B4BC6F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/>
          </a:bodyPr>
          <a:lstStyle/>
          <a:p>
            <a:r>
              <a:rPr lang="en-US" dirty="0" smtClean="0"/>
              <a:t>PTP 546 </a:t>
            </a:r>
            <a:br>
              <a:rPr lang="en-US" dirty="0" smtClean="0"/>
            </a:br>
            <a:r>
              <a:rPr lang="en-US" dirty="0" smtClean="0"/>
              <a:t>Module 10</a:t>
            </a:r>
            <a:br>
              <a:rPr lang="en-US" dirty="0" smtClean="0"/>
            </a:br>
            <a:r>
              <a:rPr lang="en-US" sz="3600" dirty="0" smtClean="0"/>
              <a:t>Central Nervous System Pharmacology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Antidepressant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Serotonin-Norepinephrine Reuptake Inhibitors (SNRI)</a:t>
            </a:r>
          </a:p>
          <a:p>
            <a:pPr lvl="1"/>
            <a:r>
              <a:rPr lang="en-US" dirty="0" smtClean="0"/>
              <a:t>Ex: Duloxetine (Cymbalta)</a:t>
            </a:r>
          </a:p>
          <a:p>
            <a:pPr lvl="1"/>
            <a:r>
              <a:rPr lang="en-US" dirty="0" smtClean="0"/>
              <a:t>Ex: Venlafaxine (Effexor)</a:t>
            </a:r>
          </a:p>
          <a:p>
            <a:pPr lvl="1"/>
            <a:r>
              <a:rPr lang="en-US" dirty="0" smtClean="0"/>
              <a:t>Ex: Bupropion (Wellbutrin)</a:t>
            </a:r>
          </a:p>
          <a:p>
            <a:pPr lvl="1"/>
            <a:r>
              <a:rPr lang="en-US" dirty="0" smtClean="0"/>
              <a:t>Action: primarily inhibits serotonin and norepinephrine reuptake</a:t>
            </a:r>
          </a:p>
          <a:p>
            <a:pPr lvl="1"/>
            <a:r>
              <a:rPr lang="en-US" dirty="0" smtClean="0"/>
              <a:t>Therapeutic Effects: relief of major depressive symptoms</a:t>
            </a:r>
          </a:p>
          <a:p>
            <a:pPr lvl="1"/>
            <a:r>
              <a:rPr lang="en-US" dirty="0" smtClean="0"/>
              <a:t>Side Effects: insomnia, tremors, hypertension or orthostatic hypotension, agitation, blurred vision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Bipolar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Lithium (Eskalith)</a:t>
            </a:r>
          </a:p>
          <a:p>
            <a:pPr lvl="1"/>
            <a:r>
              <a:rPr lang="en-US" dirty="0" smtClean="0"/>
              <a:t>Action: alters cation transfer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inhibits excitatory neurotransmitters</a:t>
            </a:r>
          </a:p>
          <a:p>
            <a:pPr lvl="1"/>
            <a:r>
              <a:rPr lang="en-US" dirty="0" smtClean="0"/>
              <a:t>Therapeutic Effect: treatment, maintenance and prophylaxis of mania; stabilization of moods</a:t>
            </a:r>
          </a:p>
          <a:p>
            <a:pPr lvl="1"/>
            <a:r>
              <a:rPr lang="en-US" dirty="0" smtClean="0"/>
              <a:t>Side Effects: headache, lethargy, fatigue, memory loss, dry mouth, muscle weakness, tremors, leukocytosis, ataxia, tremors</a:t>
            </a:r>
          </a:p>
          <a:p>
            <a:pPr lvl="1"/>
            <a:r>
              <a:rPr lang="en-US" dirty="0" smtClean="0"/>
              <a:t>Note: therapeutic blood level 0.6-1.5 meq/L; lithium is now typically prescribed with </a:t>
            </a:r>
            <a:r>
              <a:rPr lang="en-US" dirty="0" err="1" smtClean="0"/>
              <a:t>antiseizure</a:t>
            </a:r>
            <a:r>
              <a:rPr lang="en-US" dirty="0" smtClean="0"/>
              <a:t> drugs and other mood stabilizers; consistent sodium dietary intake is necessary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Antipsychotic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Traditional Antipsychotics: Phenothiazines</a:t>
            </a:r>
          </a:p>
          <a:p>
            <a:pPr lvl="1"/>
            <a:r>
              <a:rPr lang="en-US" dirty="0" smtClean="0"/>
              <a:t>Ex: Chloropromazine (Clozaril;Thorazine)</a:t>
            </a:r>
          </a:p>
          <a:p>
            <a:pPr lvl="1"/>
            <a:r>
              <a:rPr lang="en-US" dirty="0" smtClean="0"/>
              <a:t>Action: blocks dopamine in CNS; has significant anticholinergic and alpha-adrenergic blocking activity</a:t>
            </a:r>
          </a:p>
          <a:p>
            <a:pPr lvl="1"/>
            <a:r>
              <a:rPr lang="en-US" dirty="0" smtClean="0"/>
              <a:t>Therapeutic Effect: second line treatment of psychoses and schizophrenia</a:t>
            </a:r>
          </a:p>
          <a:p>
            <a:pPr lvl="1"/>
            <a:r>
              <a:rPr lang="en-US" dirty="0" smtClean="0"/>
              <a:t>Side Effects: sedation, extrapyramidal effects, anticholinergic effects, neuroleptic malignant syndrome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Antipsychotic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Atypical Antipsychotics: Newer Generation</a:t>
            </a:r>
          </a:p>
          <a:p>
            <a:pPr lvl="1"/>
            <a:r>
              <a:rPr lang="en-US" dirty="0" smtClean="0"/>
              <a:t>Ex: Risperidone (Risperdal);Quetiapine (Seroquel)</a:t>
            </a:r>
          </a:p>
          <a:p>
            <a:pPr lvl="1"/>
            <a:r>
              <a:rPr lang="en-US" dirty="0" smtClean="0"/>
              <a:t>Ex: Aripiprazole (Abilify); Olanzapine (Zyprexa)</a:t>
            </a:r>
          </a:p>
          <a:p>
            <a:pPr lvl="1"/>
            <a:r>
              <a:rPr lang="en-US" dirty="0" smtClean="0"/>
              <a:t>Ex: Haloperidol  (Haldol)</a:t>
            </a:r>
          </a:p>
          <a:p>
            <a:pPr lvl="1"/>
            <a:r>
              <a:rPr lang="en-US" dirty="0" smtClean="0"/>
              <a:t>Action: antagonizes dopamine and serotonin; inhibits alpha adrenergic receptors</a:t>
            </a:r>
          </a:p>
          <a:p>
            <a:pPr lvl="1"/>
            <a:r>
              <a:rPr lang="en-US" dirty="0" smtClean="0"/>
              <a:t>Therapeutic Effect: antipsychotic, mood stabilizer in schizophrenia, bipolar </a:t>
            </a:r>
          </a:p>
          <a:p>
            <a:pPr lvl="1"/>
            <a:r>
              <a:rPr lang="en-US" dirty="0" smtClean="0"/>
              <a:t>Side Effects: orthostatic hypotension, sedation, dizziness, weight gain, anticholinergic effects;  yet less extrapyramidal side effects; less NMS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Antipsychotic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Side Effects</a:t>
            </a:r>
          </a:p>
          <a:p>
            <a:pPr lvl="1"/>
            <a:r>
              <a:rPr lang="en-US" dirty="0" smtClean="0"/>
              <a:t>Acute Dystonic Reactions</a:t>
            </a:r>
          </a:p>
          <a:p>
            <a:pPr lvl="2"/>
            <a:r>
              <a:rPr lang="en-US" dirty="0" smtClean="0"/>
              <a:t>Facial grimacing, involuntary eye and muscle movements</a:t>
            </a:r>
          </a:p>
          <a:p>
            <a:pPr lvl="1"/>
            <a:r>
              <a:rPr lang="en-US" dirty="0" smtClean="0"/>
              <a:t>Akathisia</a:t>
            </a:r>
          </a:p>
          <a:p>
            <a:pPr lvl="2"/>
            <a:r>
              <a:rPr lang="en-US" dirty="0" smtClean="0"/>
              <a:t>Restlessness, difficulty sitting still, urge to move about</a:t>
            </a:r>
          </a:p>
          <a:p>
            <a:pPr lvl="1"/>
            <a:r>
              <a:rPr lang="en-US" dirty="0" smtClean="0"/>
              <a:t>Pseudo Parkinsonism</a:t>
            </a:r>
          </a:p>
          <a:p>
            <a:pPr lvl="2"/>
            <a:r>
              <a:rPr lang="en-US" dirty="0" smtClean="0"/>
              <a:t>Tremor, pill rolling, rigidity, salivation, shuffling gait, mask like face, motor retardation</a:t>
            </a:r>
          </a:p>
          <a:p>
            <a:pPr lvl="1"/>
            <a:r>
              <a:rPr lang="en-US" dirty="0" smtClean="0"/>
              <a:t>Tardive Dyskinesia</a:t>
            </a:r>
          </a:p>
          <a:p>
            <a:pPr lvl="2"/>
            <a:r>
              <a:rPr lang="en-US" dirty="0" smtClean="0"/>
              <a:t>Protrusion of tongue, puffing of cheeks, chewing movements, involuntary movements of extremities or trunk</a:t>
            </a:r>
          </a:p>
          <a:p>
            <a:pPr lvl="1"/>
            <a:r>
              <a:rPr lang="en-US" dirty="0" smtClean="0"/>
              <a:t>Neuroleptic Malignant Syndrome</a:t>
            </a:r>
          </a:p>
          <a:p>
            <a:pPr lvl="2"/>
            <a:r>
              <a:rPr lang="en-US" dirty="0" smtClean="0"/>
              <a:t>Fever, respiratory distress, tachycardia, convulsions, diaphoresis, hyer or hypotension, pallor, severe muscle stiffness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Treatment of Seizures</a:t>
            </a:r>
          </a:p>
          <a:p>
            <a:pPr lvl="1"/>
            <a:r>
              <a:rPr lang="en-US" b="1" dirty="0" smtClean="0"/>
              <a:t>Barbiturates</a:t>
            </a:r>
          </a:p>
          <a:p>
            <a:pPr lvl="2"/>
            <a:r>
              <a:rPr lang="en-US" dirty="0" smtClean="0"/>
              <a:t>Ex: Phenobarbital (Phenobarb)</a:t>
            </a:r>
          </a:p>
          <a:p>
            <a:pPr lvl="1"/>
            <a:r>
              <a:rPr lang="en-US" b="1" dirty="0" smtClean="0"/>
              <a:t>Benzodiazepines</a:t>
            </a:r>
          </a:p>
          <a:p>
            <a:pPr lvl="2"/>
            <a:r>
              <a:rPr lang="en-US" dirty="0" smtClean="0"/>
              <a:t>Ex: Diazepam (Valium)</a:t>
            </a:r>
          </a:p>
          <a:p>
            <a:pPr lvl="1"/>
            <a:r>
              <a:rPr lang="en-US" b="1" dirty="0" smtClean="0"/>
              <a:t>Carboxylic Acids </a:t>
            </a:r>
          </a:p>
          <a:p>
            <a:pPr lvl="2"/>
            <a:r>
              <a:rPr lang="en-US" dirty="0" smtClean="0"/>
              <a:t>Ex: Valproic Acid (Depakote)</a:t>
            </a:r>
          </a:p>
          <a:p>
            <a:pPr lvl="1"/>
            <a:r>
              <a:rPr lang="en-US" b="1" dirty="0" smtClean="0"/>
              <a:t>Hydantoins</a:t>
            </a:r>
          </a:p>
          <a:p>
            <a:pPr lvl="2"/>
            <a:r>
              <a:rPr lang="en-US" dirty="0" smtClean="0"/>
              <a:t>Ex: Phenytoin (Dilantin)</a:t>
            </a:r>
          </a:p>
          <a:p>
            <a:pPr lvl="1"/>
            <a:r>
              <a:rPr lang="en-US" b="1" dirty="0" smtClean="0"/>
              <a:t>Iminostilbenes</a:t>
            </a:r>
          </a:p>
          <a:p>
            <a:pPr lvl="2"/>
            <a:r>
              <a:rPr lang="en-US" dirty="0" smtClean="0"/>
              <a:t>Ex: Carbamazepine (Tegretol)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Barbiturates</a:t>
            </a:r>
          </a:p>
          <a:p>
            <a:pPr lvl="1"/>
            <a:r>
              <a:rPr lang="en-US" dirty="0" smtClean="0"/>
              <a:t>Ex: Phenobarbital (Phenobarb)</a:t>
            </a:r>
          </a:p>
          <a:p>
            <a:pPr lvl="1"/>
            <a:r>
              <a:rPr lang="en-US" dirty="0" smtClean="0"/>
              <a:t>Action: potentiates the inhibitory effects of GABA</a:t>
            </a:r>
          </a:p>
          <a:p>
            <a:pPr lvl="1"/>
            <a:r>
              <a:rPr lang="en-US" dirty="0" smtClean="0"/>
              <a:t>Therapeutic Effect: all types of seizures</a:t>
            </a:r>
          </a:p>
          <a:p>
            <a:pPr lvl="1"/>
            <a:r>
              <a:rPr lang="en-US" dirty="0" smtClean="0"/>
              <a:t>Side Effects: highly sedative side effects, drowsiness, dizziness, ataxia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Benzodiazepines</a:t>
            </a:r>
          </a:p>
          <a:p>
            <a:pPr lvl="1"/>
            <a:r>
              <a:rPr lang="en-US" dirty="0" smtClean="0"/>
              <a:t>Ex: Diazepam (Valium)</a:t>
            </a:r>
          </a:p>
          <a:p>
            <a:pPr lvl="1"/>
            <a:r>
              <a:rPr lang="en-US" dirty="0" smtClean="0"/>
              <a:t>Action: potentiates inhibitory effects of GABA</a:t>
            </a:r>
          </a:p>
          <a:p>
            <a:pPr lvl="1"/>
            <a:r>
              <a:rPr lang="en-US" dirty="0" smtClean="0"/>
              <a:t>Therapeutic Effect: acute treatment of status epilepticus</a:t>
            </a:r>
          </a:p>
          <a:p>
            <a:pPr lvl="1"/>
            <a:r>
              <a:rPr lang="en-US" dirty="0" smtClean="0"/>
              <a:t>Side Effects: respiratory depression, sedation, ataxia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Carboxylic Acids </a:t>
            </a:r>
          </a:p>
          <a:p>
            <a:pPr lvl="1"/>
            <a:r>
              <a:rPr lang="en-US" dirty="0" smtClean="0"/>
              <a:t>Ex: Valproic Acid (Depakote)</a:t>
            </a:r>
          </a:p>
          <a:p>
            <a:pPr lvl="1"/>
            <a:r>
              <a:rPr lang="en-US" dirty="0" smtClean="0"/>
              <a:t>Action: unclear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increases CNS GABA concentrations</a:t>
            </a:r>
          </a:p>
          <a:p>
            <a:pPr lvl="1"/>
            <a:r>
              <a:rPr lang="en-US" dirty="0" smtClean="0"/>
              <a:t>Therapeutic Effect: treatment of absence seizures, secondary agent for tonic- clonic epilepsy</a:t>
            </a:r>
          </a:p>
          <a:p>
            <a:pPr lvl="1"/>
            <a:r>
              <a:rPr lang="en-US" dirty="0" smtClean="0"/>
              <a:t>Side Effects: gi distress, weight gain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Hydantoins</a:t>
            </a:r>
          </a:p>
          <a:p>
            <a:pPr lvl="1"/>
            <a:r>
              <a:rPr lang="en-US" dirty="0" smtClean="0"/>
              <a:t>Ex: Phenytoin (Dilantin) </a:t>
            </a:r>
          </a:p>
          <a:p>
            <a:pPr lvl="1"/>
            <a:r>
              <a:rPr lang="en-US" dirty="0" smtClean="0"/>
              <a:t>Action: stabilizes membrane by blocking sodium channels in repetitive firing neurons</a:t>
            </a:r>
          </a:p>
          <a:p>
            <a:pPr lvl="1"/>
            <a:r>
              <a:rPr lang="en-US" dirty="0" smtClean="0"/>
              <a:t>Therapeutic Effect: first line treatment of epilepsy, partial and tonic-clonic seizures</a:t>
            </a:r>
          </a:p>
          <a:p>
            <a:pPr lvl="1"/>
            <a:r>
              <a:rPr lang="en-US" dirty="0" smtClean="0"/>
              <a:t>Side Effects: gi irritation, confusion, sedation, dizziness, headache, ataxia, gingival hyperplasia, hirsutism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sz="4000" dirty="0" smtClean="0"/>
              <a:t>Sedative-Hypnotic Agents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Benzodiazepines</a:t>
            </a:r>
          </a:p>
          <a:p>
            <a:pPr lvl="1"/>
            <a:r>
              <a:rPr lang="en-US" dirty="0" smtClean="0"/>
              <a:t>Ex: Triazolam (Halcion)</a:t>
            </a:r>
          </a:p>
          <a:p>
            <a:pPr lvl="1"/>
            <a:r>
              <a:rPr lang="en-US" dirty="0" smtClean="0"/>
              <a:t>Ex: Temazepam (Restoril)</a:t>
            </a:r>
            <a:endParaRPr lang="en-US" dirty="0"/>
          </a:p>
          <a:p>
            <a:pPr lvl="1"/>
            <a:r>
              <a:rPr lang="en-US" dirty="0" smtClean="0"/>
              <a:t>Action: increases the inhibitory effects at CNS synapses that use the neurotransmitter GABA</a:t>
            </a:r>
          </a:p>
          <a:p>
            <a:pPr lvl="1"/>
            <a:r>
              <a:rPr lang="en-US" dirty="0" smtClean="0"/>
              <a:t>Therapeutic Effect: decrease the level of arousal in the individual</a:t>
            </a:r>
            <a:r>
              <a:rPr lang="en-US" dirty="0" smtClean="0">
                <a:sym typeface="Wingdings" pitchFamily="2" charset="2"/>
              </a:rPr>
              <a:t> relaxation and sleep</a:t>
            </a:r>
            <a:endParaRPr lang="en-US" dirty="0" smtClean="0"/>
          </a:p>
          <a:p>
            <a:pPr lvl="1"/>
            <a:r>
              <a:rPr lang="en-US" dirty="0" smtClean="0"/>
              <a:t>Side Effects: drowsiness, dizziness, dry mouth, sore throat, muscular incoordination, cardiovascular and respirator depression</a:t>
            </a:r>
          </a:p>
          <a:p>
            <a:pPr lvl="1"/>
            <a:r>
              <a:rPr lang="en-US" dirty="0" smtClean="0"/>
              <a:t>Note: tolerance potential; physical and psychological dependence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abuse potential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Iminostilbenes</a:t>
            </a:r>
          </a:p>
          <a:p>
            <a:pPr lvl="1"/>
            <a:r>
              <a:rPr lang="en-US" dirty="0" smtClean="0"/>
              <a:t>Ex: Carbamazepine (Tegretol)</a:t>
            </a:r>
          </a:p>
          <a:p>
            <a:pPr lvl="1"/>
            <a:r>
              <a:rPr lang="en-US" dirty="0" smtClean="0"/>
              <a:t>Action: stabilizes membrane by blocking sodium channels in repetitive firing neurons</a:t>
            </a:r>
          </a:p>
          <a:p>
            <a:pPr lvl="1"/>
            <a:r>
              <a:rPr lang="en-US" dirty="0" smtClean="0"/>
              <a:t>Therapeutic Effect: epilepsy (except absence seizures), partial and tonic-clonic seizures</a:t>
            </a:r>
          </a:p>
          <a:p>
            <a:pPr lvl="1"/>
            <a:r>
              <a:rPr lang="en-US" dirty="0" smtClean="0"/>
              <a:t>Side Effects: dizziness, drowsiness, ataxia, heart failure related to ADH release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AntiSeziure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Second Generation Agents</a:t>
            </a:r>
          </a:p>
          <a:p>
            <a:pPr lvl="1"/>
            <a:r>
              <a:rPr lang="en-US" dirty="0" smtClean="0"/>
              <a:t>Ex: Lamotrigine (Lamictal)</a:t>
            </a:r>
          </a:p>
          <a:p>
            <a:pPr lvl="1"/>
            <a:r>
              <a:rPr lang="en-US" dirty="0" smtClean="0"/>
              <a:t>Ex: Levetiracetam (Keppra)</a:t>
            </a:r>
          </a:p>
          <a:p>
            <a:pPr lvl="1"/>
            <a:r>
              <a:rPr lang="en-US" dirty="0" smtClean="0"/>
              <a:t>Ex: Topiramate (Topamax)</a:t>
            </a:r>
          </a:p>
          <a:p>
            <a:pPr lvl="1"/>
            <a:r>
              <a:rPr lang="en-US" dirty="0" smtClean="0"/>
              <a:t>Ex: Gapapentin (Neurontin)</a:t>
            </a:r>
          </a:p>
          <a:p>
            <a:pPr lvl="1"/>
            <a:r>
              <a:rPr lang="en-US" dirty="0" smtClean="0"/>
              <a:t>Action: variety of mechanisms</a:t>
            </a:r>
          </a:p>
          <a:p>
            <a:pPr lvl="1"/>
            <a:r>
              <a:rPr lang="en-US" dirty="0" smtClean="0"/>
              <a:t>Therapeutic Effect: adjunct treatment of a variety of seizure disorders</a:t>
            </a:r>
          </a:p>
          <a:p>
            <a:pPr lvl="1"/>
            <a:r>
              <a:rPr lang="en-US" dirty="0" smtClean="0"/>
              <a:t>Side Effects: dizziness, sedation, drowsiness</a:t>
            </a:r>
          </a:p>
          <a:p>
            <a:pPr lvl="1"/>
            <a:r>
              <a:rPr lang="en-US" dirty="0" smtClean="0"/>
              <a:t>Note: many other uses such as for neuropathic 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Antiparkinsonian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Levodopa</a:t>
            </a:r>
          </a:p>
          <a:p>
            <a:pPr lvl="1"/>
            <a:r>
              <a:rPr lang="en-US" dirty="0" smtClean="0"/>
              <a:t>Ex: Levodopa/Carbidopa (Sinemet)</a:t>
            </a:r>
          </a:p>
          <a:p>
            <a:pPr lvl="1"/>
            <a:r>
              <a:rPr lang="en-US" dirty="0" smtClean="0"/>
              <a:t>Action: converts to dopamine after crossing blood brain barrier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resolution of dopamine deficiency </a:t>
            </a:r>
          </a:p>
          <a:p>
            <a:pPr lvl="1"/>
            <a:r>
              <a:rPr lang="en-US" dirty="0" smtClean="0"/>
              <a:t>Therapeutic Effect: decreases symptoms of parkinsons</a:t>
            </a:r>
            <a:r>
              <a:rPr lang="en-US" dirty="0" smtClean="0">
                <a:sym typeface="Wingdings" pitchFamily="2" charset="2"/>
              </a:rPr>
              <a:t> less muscle rigidity, less bradykinesia</a:t>
            </a:r>
            <a:endParaRPr lang="en-US" dirty="0" smtClean="0"/>
          </a:p>
          <a:p>
            <a:pPr lvl="1"/>
            <a:r>
              <a:rPr lang="en-US" dirty="0" smtClean="0"/>
              <a:t>Side Effects: severe nausea and vomiting with initial administration, cardiac arrhythmias, postural hypotension; large incidence of dyskinesias; psychosis, depression, anxiety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Antiparkinsonian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Treatment Issues</a:t>
            </a:r>
          </a:p>
          <a:p>
            <a:pPr lvl="1"/>
            <a:r>
              <a:rPr lang="en-US" dirty="0" smtClean="0"/>
              <a:t>Diminished response to levodopa</a:t>
            </a:r>
          </a:p>
          <a:p>
            <a:pPr lvl="1"/>
            <a:r>
              <a:rPr lang="en-US" dirty="0" smtClean="0"/>
              <a:t>Fluctuations in response to levodopa</a:t>
            </a:r>
          </a:p>
          <a:p>
            <a:pPr lvl="1"/>
            <a:r>
              <a:rPr lang="en-US" dirty="0" smtClean="0"/>
              <a:t>Drug holidays for levodopa</a:t>
            </a:r>
          </a:p>
          <a:p>
            <a:pPr lvl="1"/>
            <a:r>
              <a:rPr lang="en-US" dirty="0" smtClean="0"/>
              <a:t>Adjunctive symptom reduction with anticholinergic agents</a:t>
            </a:r>
          </a:p>
          <a:p>
            <a:pPr lvl="2"/>
            <a:r>
              <a:rPr lang="en-US" dirty="0" smtClean="0"/>
              <a:t>Benztropine Mesylate (Cogentin)</a:t>
            </a:r>
          </a:p>
          <a:p>
            <a:pPr lvl="2"/>
            <a:r>
              <a:rPr lang="en-US" dirty="0" smtClean="0"/>
              <a:t>Trihexphenidyl (Artane)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Antiparkinsonian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Dopamine Agonists</a:t>
            </a:r>
          </a:p>
          <a:p>
            <a:pPr lvl="1"/>
            <a:r>
              <a:rPr lang="en-US" dirty="0" smtClean="0"/>
              <a:t>Ex: Bromocriptine (Parlodel)</a:t>
            </a:r>
          </a:p>
          <a:p>
            <a:pPr lvl="1"/>
            <a:r>
              <a:rPr lang="en-US" dirty="0" smtClean="0"/>
              <a:t>Ex: Pramipexole (Mirapex)</a:t>
            </a:r>
          </a:p>
          <a:p>
            <a:pPr lvl="1"/>
            <a:r>
              <a:rPr lang="en-US" dirty="0" smtClean="0"/>
              <a:t>Ex: Ropinirole (Requip)</a:t>
            </a:r>
          </a:p>
          <a:p>
            <a:pPr lvl="1"/>
            <a:r>
              <a:rPr lang="en-US" dirty="0" smtClean="0"/>
              <a:t>Action: similar function to dopamine</a:t>
            </a:r>
          </a:p>
          <a:p>
            <a:pPr lvl="1"/>
            <a:r>
              <a:rPr lang="en-US" dirty="0" smtClean="0"/>
              <a:t>Therapeutic Effect: treatment of parkinsons</a:t>
            </a:r>
          </a:p>
          <a:p>
            <a:pPr lvl="1"/>
            <a:r>
              <a:rPr lang="en-US" dirty="0" smtClean="0"/>
              <a:t>Side Effects: less adverse effects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dyskinesias and motor response issues are rare; nausea, vomiting, postural hypotension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sz="4000" dirty="0" smtClean="0"/>
              <a:t>Sedative-Hypnotic Agents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Nonbenzodiazepines: Barbiturates</a:t>
            </a:r>
          </a:p>
          <a:p>
            <a:pPr lvl="1"/>
            <a:r>
              <a:rPr lang="en-US" dirty="0" smtClean="0"/>
              <a:t>Ex: Pentobarbital (Nembutal)</a:t>
            </a:r>
          </a:p>
          <a:p>
            <a:pPr lvl="1"/>
            <a:r>
              <a:rPr lang="en-US" dirty="0" smtClean="0"/>
              <a:t>Ex: Secobarbital (Seconal)</a:t>
            </a:r>
            <a:endParaRPr lang="en-US" dirty="0"/>
          </a:p>
          <a:p>
            <a:pPr lvl="1"/>
            <a:r>
              <a:rPr lang="en-US" dirty="0" smtClean="0"/>
              <a:t>Action: potentiates the inhibitory effects of GABA</a:t>
            </a:r>
          </a:p>
          <a:p>
            <a:pPr lvl="1"/>
            <a:r>
              <a:rPr lang="en-US" dirty="0" smtClean="0"/>
              <a:t>Therapeutic Effect: effective sedative-hypnotic effect </a:t>
            </a:r>
          </a:p>
          <a:p>
            <a:pPr lvl="1"/>
            <a:r>
              <a:rPr lang="en-US" dirty="0" smtClean="0"/>
              <a:t>Side Effects: sedation, drowsiness, lethargy, hangover effect</a:t>
            </a:r>
          </a:p>
          <a:p>
            <a:pPr lvl="1"/>
            <a:r>
              <a:rPr lang="en-US" dirty="0" smtClean="0"/>
              <a:t>Note: Tolerance; physical and psychological dependence; abuse potential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sz="4000" dirty="0" smtClean="0"/>
              <a:t>Sedative-Hypnotic Agents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Nonbenzodiazepine: Newer Agents</a:t>
            </a:r>
          </a:p>
          <a:p>
            <a:pPr lvl="1"/>
            <a:r>
              <a:rPr lang="en-US" dirty="0" smtClean="0"/>
              <a:t>Ex: Zolpidem (Ambien)</a:t>
            </a:r>
          </a:p>
          <a:p>
            <a:pPr lvl="1"/>
            <a:r>
              <a:rPr lang="en-US" dirty="0" smtClean="0"/>
              <a:t>Action: increased effectiveness of GABA binding</a:t>
            </a:r>
            <a:r>
              <a:rPr lang="en-US" dirty="0" smtClean="0">
                <a:sym typeface="Wingdings" pitchFamily="2" charset="2"/>
              </a:rPr>
              <a:t> increased inhibition of GABA</a:t>
            </a:r>
            <a:endParaRPr lang="en-US" dirty="0" smtClean="0"/>
          </a:p>
          <a:p>
            <a:pPr lvl="1"/>
            <a:r>
              <a:rPr lang="en-US" dirty="0" smtClean="0"/>
              <a:t>Therapeutic Effect: less CNS arousal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sleep promotion</a:t>
            </a:r>
          </a:p>
          <a:p>
            <a:pPr lvl="1"/>
            <a:r>
              <a:rPr lang="en-US" dirty="0" smtClean="0"/>
              <a:t>Side Effects: significantly less side effects of hangover, drowsiness, fatigue</a:t>
            </a:r>
          </a:p>
          <a:p>
            <a:pPr lvl="1"/>
            <a:r>
              <a:rPr lang="en-US" dirty="0" smtClean="0"/>
              <a:t>Note: abuse potential remains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sz="4000" dirty="0" smtClean="0"/>
              <a:t> Antianxiety Agents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Benzodiazepines</a:t>
            </a:r>
          </a:p>
          <a:p>
            <a:pPr lvl="1"/>
            <a:r>
              <a:rPr lang="en-US" dirty="0" smtClean="0"/>
              <a:t>Ex: Alpazolam (Xanax); Diazepam (Valium)</a:t>
            </a:r>
          </a:p>
          <a:p>
            <a:pPr lvl="1"/>
            <a:r>
              <a:rPr lang="en-US" dirty="0" smtClean="0"/>
              <a:t>Ex: Clonazepam (Klonopin); Lorazepam (Ativan)</a:t>
            </a:r>
          </a:p>
          <a:p>
            <a:pPr lvl="1"/>
            <a:r>
              <a:rPr lang="en-US" dirty="0" smtClean="0"/>
              <a:t>Action: potentiates the inhibitory effects of GABA</a:t>
            </a:r>
          </a:p>
          <a:p>
            <a:pPr lvl="1"/>
            <a:r>
              <a:rPr lang="en-US" dirty="0" smtClean="0"/>
              <a:t>Therapeutic Effect: rapid treatment of anxiety, reduction of anxiety associated skeletal muscle tension</a:t>
            </a:r>
          </a:p>
          <a:p>
            <a:pPr lvl="1"/>
            <a:r>
              <a:rPr lang="en-US" dirty="0" smtClean="0"/>
              <a:t>Side Effects: sedation, abuse potential, psychomotor impairment, rebound anxiety with abrupt withdrawal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sz="4000" dirty="0" smtClean="0"/>
              <a:t>Antianxiety Agents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Non-Benzodiazepine</a:t>
            </a:r>
          </a:p>
          <a:p>
            <a:pPr lvl="1"/>
            <a:r>
              <a:rPr lang="en-US" dirty="0" smtClean="0"/>
              <a:t>Ex: Buspirone (BuSpar)</a:t>
            </a:r>
          </a:p>
          <a:p>
            <a:pPr lvl="1"/>
            <a:r>
              <a:rPr lang="en-US" dirty="0" smtClean="0"/>
              <a:t>Action: gradually increases serotonin in CNS</a:t>
            </a:r>
          </a:p>
          <a:p>
            <a:pPr lvl="1"/>
            <a:r>
              <a:rPr lang="en-US" dirty="0" smtClean="0"/>
              <a:t>Therapeutic Effect: treatment of long term &amp; chronic anxiety, obsessive compulsive disorder(OCD), panic disorders</a:t>
            </a:r>
          </a:p>
          <a:p>
            <a:pPr lvl="1"/>
            <a:r>
              <a:rPr lang="en-US" dirty="0" smtClean="0"/>
              <a:t>Side Effects: less psychomotor impairment and less sedation; less abuse potential, restlessness, dizziness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Antidepressant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Monoamine Oxidase Inhibitors (MAO) </a:t>
            </a:r>
          </a:p>
          <a:p>
            <a:pPr lvl="1"/>
            <a:r>
              <a:rPr lang="en-US" dirty="0" smtClean="0"/>
              <a:t>Ex: Isocarboxazid (Marplan)</a:t>
            </a:r>
          </a:p>
          <a:p>
            <a:pPr lvl="1"/>
            <a:r>
              <a:rPr lang="en-US" dirty="0" smtClean="0"/>
              <a:t>Ex: Tranylcypromine (Parnate)</a:t>
            </a:r>
          </a:p>
          <a:p>
            <a:pPr lvl="1"/>
            <a:r>
              <a:rPr lang="en-US" dirty="0" smtClean="0"/>
              <a:t>Action: inhibits an enzyme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directly increases neurotansmitter activity at synapses</a:t>
            </a:r>
          </a:p>
          <a:p>
            <a:pPr lvl="1"/>
            <a:r>
              <a:rPr lang="en-US" dirty="0" smtClean="0"/>
              <a:t>Therapeutic Effects: treatment of major depression that not responsive to SSRI’s and TCA’s</a:t>
            </a:r>
          </a:p>
          <a:p>
            <a:pPr lvl="1"/>
            <a:r>
              <a:rPr lang="en-US" dirty="0" smtClean="0"/>
              <a:t>Side Effects: orthostatic hypotension, various food and drug interactions</a:t>
            </a:r>
            <a:r>
              <a:rPr lang="en-US" dirty="0" smtClean="0">
                <a:sym typeface="Wingdings" pitchFamily="2" charset="2"/>
              </a:rPr>
              <a:t> hypertensive crisis, coma, death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Note: must avoid foods with tyramines avocado, bananas, yogurt, red wines, pepperoni, salami; must have an awareness of drug interactions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Antidepressant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Tricyclic antidepressant (TCA)</a:t>
            </a:r>
          </a:p>
          <a:p>
            <a:pPr lvl="1"/>
            <a:r>
              <a:rPr lang="en-US" dirty="0" smtClean="0"/>
              <a:t>Ex: Amitriptyline (Elavil)</a:t>
            </a:r>
          </a:p>
          <a:p>
            <a:pPr lvl="1"/>
            <a:r>
              <a:rPr lang="en-US" dirty="0" smtClean="0"/>
              <a:t>Ex: Imipramine (Tofranil)</a:t>
            </a:r>
          </a:p>
          <a:p>
            <a:pPr lvl="1"/>
            <a:r>
              <a:rPr lang="en-US" dirty="0" smtClean="0"/>
              <a:t>Action: blocks the reuptake of serotonin and norepinephrine </a:t>
            </a:r>
          </a:p>
          <a:p>
            <a:pPr lvl="1"/>
            <a:r>
              <a:rPr lang="en-US" dirty="0" smtClean="0"/>
              <a:t>Therapeutic Effects: treatment of major depression</a:t>
            </a:r>
          </a:p>
          <a:p>
            <a:pPr lvl="1"/>
            <a:r>
              <a:rPr lang="en-US" dirty="0" smtClean="0"/>
              <a:t>Side Effects: orthostatic hypotension, constipation, dry mouth, urinary retention, blurred vision, sedation, drowsiness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CNS Pharmacology</a:t>
            </a:r>
            <a:br>
              <a:rPr lang="en-US" dirty="0" smtClean="0"/>
            </a:br>
            <a:r>
              <a:rPr lang="en-US" dirty="0" smtClean="0"/>
              <a:t>Antidepressant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Selective Serotonin Reuptake Inhibitors (SSRI)</a:t>
            </a:r>
          </a:p>
          <a:p>
            <a:pPr lvl="1"/>
            <a:r>
              <a:rPr lang="en-US" dirty="0" smtClean="0"/>
              <a:t>Ex: Sertraline (Zoloft); Citalopram (Celexa)</a:t>
            </a:r>
          </a:p>
          <a:p>
            <a:pPr lvl="1"/>
            <a:r>
              <a:rPr lang="en-US" dirty="0" smtClean="0"/>
              <a:t>Ex: Paroxetine (Paxil); Fluoxetine (Prozac)</a:t>
            </a:r>
          </a:p>
          <a:p>
            <a:pPr lvl="1"/>
            <a:r>
              <a:rPr lang="en-US" dirty="0" smtClean="0"/>
              <a:t>Action: inhibits the reuptake of serotonin</a:t>
            </a:r>
          </a:p>
          <a:p>
            <a:pPr lvl="1"/>
            <a:r>
              <a:rPr lang="en-US" dirty="0" smtClean="0"/>
              <a:t>Therapeutic Effects: treatment of depression</a:t>
            </a:r>
          </a:p>
          <a:p>
            <a:pPr lvl="1"/>
            <a:r>
              <a:rPr lang="en-US" dirty="0" smtClean="0"/>
              <a:t>Side Effects: dry mouth, nausea, headache, fatigue, sexual dysfunction, insomnia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2A11A-9E93-47FF-BF68-A241B4BC6F4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1406</Words>
  <Application>Microsoft Office PowerPoint</Application>
  <PresentationFormat>On-screen Show (4:3)</PresentationFormat>
  <Paragraphs>245</Paragraphs>
  <Slides>24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PTP 546  Module 10 Central Nervous System Pharmacology</vt:lpstr>
      <vt:lpstr>CNS Pharmacology Sedative-Hypnotic Agents</vt:lpstr>
      <vt:lpstr>CNS Pharmacology Sedative-Hypnotic Agents</vt:lpstr>
      <vt:lpstr>CNS Pharmacology Sedative-Hypnotic Agents</vt:lpstr>
      <vt:lpstr>CNS Pharmacology  Antianxiety Agents</vt:lpstr>
      <vt:lpstr>CNS Pharmacology Antianxiety Agents</vt:lpstr>
      <vt:lpstr>CNS Pharmacology Antidepressant Agents</vt:lpstr>
      <vt:lpstr>CNS Pharmacology Antidepressant Agents</vt:lpstr>
      <vt:lpstr>CNS Pharmacology Antidepressant Agents</vt:lpstr>
      <vt:lpstr>CNS Pharmacology Antidepressant Agents</vt:lpstr>
      <vt:lpstr>CNS Pharmacology Bipolar Agents</vt:lpstr>
      <vt:lpstr>CNS Pharmacology Antipsychotic Agents</vt:lpstr>
      <vt:lpstr>CNS Pharmacology Antipsychotic Agents</vt:lpstr>
      <vt:lpstr>CNS Pharmacology Antipsychotic Agents</vt:lpstr>
      <vt:lpstr>CNS Pharmacology AntiSeziure Agents</vt:lpstr>
      <vt:lpstr>CNS Pharmacology AntiSeziure Agents</vt:lpstr>
      <vt:lpstr> CNS Pharmacology AntiSeziure Agents </vt:lpstr>
      <vt:lpstr>CNS Pharmacology AntiSeziure Agents</vt:lpstr>
      <vt:lpstr>CNS Pharmacology AntiSeziure Agents</vt:lpstr>
      <vt:lpstr>CNS Pharmacology AntiSeziure Agents</vt:lpstr>
      <vt:lpstr>CNS Pharmacology AntiSeziure Agents</vt:lpstr>
      <vt:lpstr>CNS Pharmacology Antiparkinsonian Agents</vt:lpstr>
      <vt:lpstr>CNS Pharmacology Antiparkinsonian Agents</vt:lpstr>
      <vt:lpstr>CNS Pharmacology Antiparkinsonian Agents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 Module 10 Central Nervous System Pharmacology</dc:title>
  <dc:creator>Jayne</dc:creator>
  <cp:lastModifiedBy>SWEET, CHRISTINA</cp:lastModifiedBy>
  <cp:revision>38</cp:revision>
  <dcterms:created xsi:type="dcterms:W3CDTF">2011-06-22T01:15:07Z</dcterms:created>
  <dcterms:modified xsi:type="dcterms:W3CDTF">2012-06-25T17:27:19Z</dcterms:modified>
</cp:coreProperties>
</file>