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65" r:id="rId3"/>
    <p:sldId id="257" r:id="rId4"/>
    <p:sldId id="258" r:id="rId5"/>
    <p:sldId id="266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238" autoAdjust="0"/>
  </p:normalViewPr>
  <p:slideViewPr>
    <p:cSldViewPr>
      <p:cViewPr>
        <p:scale>
          <a:sx n="70" d="100"/>
          <a:sy n="70" d="100"/>
        </p:scale>
        <p:origin x="-138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6319A-45C2-4C3C-A9B3-370DFBE98895}" type="datetimeFigureOut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C571-ED84-4EA8-84F3-D521528E0FE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36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Acute post injury spasms: back pain, neck 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11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Sedation is limiting; challenges for persons requiring mental alertness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effective with supraspinal lesions like strokes and cerebral palsy because</a:t>
            </a:r>
            <a:r>
              <a:rPr lang="en-US" baseline="0" dirty="0" smtClean="0"/>
              <a:t> baclofen does not easily cross the blood brain barrier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Less generalized muscle weakness than</a:t>
            </a:r>
            <a:r>
              <a:rPr lang="en-US" baseline="0" dirty="0" smtClean="0"/>
              <a:t> baclofen or diazepam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Local: wrinkle reduction, inhibition of hyperactive neurogenic bladders by injection into the urethral sphictner, chronic pain syndromes</a:t>
            </a:r>
          </a:p>
          <a:p>
            <a:r>
              <a:rPr lang="en-US" dirty="0" smtClean="0"/>
              <a:t>Dose Limitation: excessive doses </a:t>
            </a:r>
            <a:r>
              <a:rPr lang="en-US" dirty="0" smtClean="0">
                <a:sym typeface="Wingdings" pitchFamily="2" charset="2"/>
              </a:rPr>
              <a:t> activation of immune response antibody production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Hypersensitivity or 10-15% noted in</a:t>
            </a:r>
            <a:r>
              <a:rPr lang="en-US" baseline="0" dirty="0" smtClean="0"/>
              <a:t> persons with asthma</a:t>
            </a:r>
          </a:p>
          <a:p>
            <a:r>
              <a:rPr lang="en-US" baseline="0" dirty="0" smtClean="0"/>
              <a:t>Cheap</a:t>
            </a:r>
          </a:p>
          <a:p>
            <a:r>
              <a:rPr lang="en-US" baseline="0" dirty="0" smtClean="0"/>
              <a:t>Discovered in 1828</a:t>
            </a:r>
          </a:p>
          <a:p>
            <a:r>
              <a:rPr lang="en-US" baseline="0" dirty="0" smtClean="0"/>
              <a:t>Large doses need for anti inflammatory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Ibuprofen, naproxen and aspirin</a:t>
            </a:r>
            <a:r>
              <a:rPr lang="en-US" baseline="0" dirty="0" smtClean="0"/>
              <a:t> are the OTC anti inflammatories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2004 Rofecoxib (Vioxx) double the risk of heart attach and stroke; then Bextra (Valdecoxib) voluntarily</a:t>
            </a:r>
            <a:r>
              <a:rPr lang="en-US" baseline="0" dirty="0" smtClean="0"/>
              <a:t> removed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C571-ED84-4EA8-84F3-D521528E0FE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D7F0D-E299-462E-89CB-0579B101CF24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E1318-7199-4991-ABBD-A15063630667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DFACB-D750-4060-94C9-240F3F718CBC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5A982-37AF-4713-86AE-3A657790CE31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E7934-D383-48C7-9015-6AB8963C835B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E3C21-8163-4A71-B610-A86E61DCEA4E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5B57-043B-4D21-A8FD-871655A609D8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6297-70D9-4647-A0EE-503990D2D99C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39FE6-70BB-40A1-BA1E-CB5627187270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C0781-945D-4034-9996-122F8EBCBFBC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DEACF-8C44-4F7E-B6AC-D5D7DD3661DA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FBF2-4912-4505-8546-D77A7F3A3763}" type="datetime1">
              <a:rPr lang="en-US" smtClean="0"/>
              <a:pPr/>
              <a:t>6/25/2012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EC796-0113-412C-A5FE-9C904976BF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yessyndrome.org/chickenpox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/>
          </a:bodyPr>
          <a:lstStyle/>
          <a:p>
            <a:r>
              <a:rPr lang="en-US" dirty="0" smtClean="0"/>
              <a:t>PTP 546  Module 9</a:t>
            </a:r>
            <a:br>
              <a:rPr lang="en-US" dirty="0" smtClean="0"/>
            </a:br>
            <a:r>
              <a:rPr lang="en-US" dirty="0" smtClean="0"/>
              <a:t>Pharmacology of Inflammation &amp; Treatment of Skeletal Muscles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Newer Agent: Tizanidine (Zanaflex)</a:t>
            </a:r>
          </a:p>
          <a:p>
            <a:pPr lvl="1"/>
            <a:r>
              <a:rPr lang="en-US" dirty="0" smtClean="0"/>
              <a:t>Action: alpha 2 adrenergic agonist: binds alpha receptors in the spinal cord and brain</a:t>
            </a:r>
            <a:r>
              <a:rPr lang="en-US" dirty="0" smtClean="0">
                <a:sym typeface="Wingdings" pitchFamily="2" charset="2"/>
              </a:rPr>
              <a:t> pre and post synaptic inhibition</a:t>
            </a:r>
            <a:endParaRPr lang="en-US" dirty="0" smtClean="0"/>
          </a:p>
          <a:p>
            <a:pPr lvl="1"/>
            <a:r>
              <a:rPr lang="en-US" dirty="0" smtClean="0"/>
              <a:t>Therapeutic Effect: treatment of spasticity</a:t>
            </a:r>
          </a:p>
          <a:p>
            <a:pPr lvl="1"/>
            <a:r>
              <a:rPr lang="en-US" dirty="0" smtClean="0"/>
              <a:t>Side Effects: sedation, dizziness, dry mouth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Newer Agent: Botulinum Toxin(BoTox)</a:t>
            </a:r>
          </a:p>
          <a:p>
            <a:pPr lvl="1"/>
            <a:r>
              <a:rPr lang="en-US" dirty="0" smtClean="0"/>
              <a:t>Action: reduces presynaptic acetycholine release</a:t>
            </a:r>
            <a:r>
              <a:rPr lang="en-US" dirty="0" smtClean="0">
                <a:sym typeface="Wingdings" pitchFamily="2" charset="2"/>
              </a:rPr>
              <a:t> muscle paralysis</a:t>
            </a:r>
            <a:endParaRPr lang="en-US" dirty="0" smtClean="0"/>
          </a:p>
          <a:p>
            <a:pPr lvl="1"/>
            <a:r>
              <a:rPr lang="en-US" dirty="0" smtClean="0"/>
              <a:t>Therapeutic Effect: three month inhibition of local </a:t>
            </a:r>
            <a:r>
              <a:rPr lang="en-US" dirty="0" err="1" smtClean="0"/>
              <a:t>dystonias</a:t>
            </a:r>
            <a:r>
              <a:rPr lang="en-US" dirty="0" smtClean="0"/>
              <a:t>, (prevent Ach release to minimize muscle contractions very locally)</a:t>
            </a:r>
            <a:endParaRPr lang="en-US" dirty="0" smtClean="0"/>
          </a:p>
          <a:p>
            <a:pPr lvl="1"/>
            <a:r>
              <a:rPr lang="en-US" dirty="0" smtClean="0"/>
              <a:t>Side Effects: additive effects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paralysis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Need an educated injector. </a:t>
            </a:r>
            <a:endParaRPr lang="en-US" dirty="0" smtClean="0"/>
          </a:p>
          <a:p>
            <a:pPr lvl="1"/>
            <a:r>
              <a:rPr lang="en-US" dirty="0" smtClean="0"/>
              <a:t>Note: dose limitations needed to avoid individual antibody </a:t>
            </a:r>
            <a:r>
              <a:rPr lang="en-US" dirty="0" smtClean="0"/>
              <a:t>production</a:t>
            </a:r>
          </a:p>
          <a:p>
            <a:pPr lvl="2"/>
            <a:r>
              <a:rPr lang="en-US" dirty="0" smtClean="0"/>
              <a:t>Does not work as well with repeated use.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3600" dirty="0" smtClean="0"/>
              <a:t>Nonsteroidal Anti-Inflammatory Drugs (NSAIDs)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Prototype </a:t>
            </a:r>
            <a:r>
              <a:rPr lang="en-US" b="1" dirty="0" smtClean="0"/>
              <a:t>“gold standard” NSAID</a:t>
            </a:r>
            <a:r>
              <a:rPr lang="en-US" b="1" dirty="0" smtClean="0"/>
              <a:t>: Acetylsalicylic Acid(Aspirin)</a:t>
            </a:r>
          </a:p>
          <a:p>
            <a:pPr lvl="1"/>
            <a:r>
              <a:rPr lang="en-US" dirty="0" smtClean="0"/>
              <a:t>Action: inhibits cyclooxygenase (COX 1 &amp; 2) enzymes </a:t>
            </a:r>
            <a:r>
              <a:rPr lang="en-US" dirty="0" smtClean="0">
                <a:sym typeface="Wingdings" pitchFamily="2" charset="2"/>
              </a:rPr>
              <a:t>inhibition of the p</a:t>
            </a:r>
            <a:r>
              <a:rPr lang="en-US" dirty="0" smtClean="0"/>
              <a:t>rostaglandin production associated with pain, inflammation, thrombus formation &amp; fever</a:t>
            </a:r>
          </a:p>
          <a:p>
            <a:pPr lvl="1"/>
            <a:r>
              <a:rPr lang="en-US" dirty="0" smtClean="0"/>
              <a:t>Therapeutic Effect: antipyretic; anti-inflammatory; antiplatelet</a:t>
            </a:r>
          </a:p>
          <a:p>
            <a:pPr lvl="1"/>
            <a:r>
              <a:rPr lang="en-US" dirty="0" smtClean="0"/>
              <a:t>Side Effects: gi effects</a:t>
            </a:r>
            <a:r>
              <a:rPr lang="en-US" dirty="0" smtClean="0">
                <a:sym typeface="Wingdings" pitchFamily="2" charset="2"/>
              </a:rPr>
              <a:t> dyspepsia, gi bleed, ulcers; hearing effects tinnitus, hearing difficulties; hypersensitivity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Note: avoid use in children with influenza to avoid Reyes </a:t>
            </a:r>
            <a:r>
              <a:rPr lang="en-US" dirty="0" smtClean="0">
                <a:sym typeface="Wingdings" pitchFamily="2" charset="2"/>
              </a:rPr>
              <a:t>Syndrome(</a:t>
            </a:r>
            <a:r>
              <a:rPr lang="en-US" dirty="0"/>
              <a:t>Reye's Syndrome is a two-phase illness because it is almost always associated with a previous viral infection such as influenza (flu), cold, or </a:t>
            </a:r>
            <a:r>
              <a:rPr lang="en-US" dirty="0">
                <a:hlinkClick r:id="rId3"/>
              </a:rPr>
              <a:t>chicken pox</a:t>
            </a:r>
            <a:r>
              <a:rPr lang="en-US" dirty="0" smtClean="0"/>
              <a:t>.)</a:t>
            </a:r>
            <a:endParaRPr lang="en-US" dirty="0" smtClean="0"/>
          </a:p>
          <a:p>
            <a:pPr lvl="1"/>
            <a:r>
              <a:rPr lang="en-US" dirty="0" smtClean="0"/>
              <a:t>Note: preventative usefulness have been suggested in colorectal cancers, cv disease, ms, etc</a:t>
            </a:r>
            <a:r>
              <a:rPr lang="en-US" dirty="0" smtClean="0"/>
              <a:t>. (small amount in reduction of cancers (81mg-antiplatet, to decrease MI and CVA). 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3600" dirty="0" smtClean="0"/>
              <a:t>Nonsteroidal Anti-Inflammatory Drugs (NSAIDs)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Acetylsalicylic Acid (Aspirin)</a:t>
            </a:r>
          </a:p>
          <a:p>
            <a:r>
              <a:rPr lang="en-US" dirty="0" smtClean="0"/>
              <a:t>Diclofenac (Voltaren)</a:t>
            </a:r>
          </a:p>
          <a:p>
            <a:r>
              <a:rPr lang="en-US" dirty="0" smtClean="0"/>
              <a:t>Etodolac (Lodine)</a:t>
            </a:r>
          </a:p>
          <a:p>
            <a:r>
              <a:rPr lang="en-US" dirty="0" smtClean="0"/>
              <a:t>Indomethacin (Indocin)</a:t>
            </a:r>
          </a:p>
          <a:p>
            <a:r>
              <a:rPr lang="en-US" dirty="0" smtClean="0"/>
              <a:t>Flubiprofen (Anasaid)</a:t>
            </a:r>
          </a:p>
          <a:p>
            <a:r>
              <a:rPr lang="en-US" dirty="0" smtClean="0"/>
              <a:t>Ibuprofen (Motrin)</a:t>
            </a:r>
          </a:p>
          <a:p>
            <a:r>
              <a:rPr lang="en-US" dirty="0" smtClean="0"/>
              <a:t>Ketorolac (Toradol)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Naproxen (Naprosyn)</a:t>
            </a:r>
          </a:p>
          <a:p>
            <a:r>
              <a:rPr lang="en-US" dirty="0" smtClean="0"/>
              <a:t>Piroxicam (Feldene)</a:t>
            </a:r>
          </a:p>
          <a:p>
            <a:r>
              <a:rPr lang="en-US" dirty="0" smtClean="0"/>
              <a:t>Ketoprofen (Orudis)</a:t>
            </a:r>
          </a:p>
          <a:p>
            <a:r>
              <a:rPr lang="en-US" dirty="0" smtClean="0"/>
              <a:t>Nabumetone (Relafen)</a:t>
            </a:r>
          </a:p>
          <a:p>
            <a:r>
              <a:rPr lang="en-US" dirty="0" smtClean="0"/>
              <a:t>Sulindac (Clinoril)</a:t>
            </a:r>
          </a:p>
          <a:p>
            <a:r>
              <a:rPr lang="en-US" dirty="0" smtClean="0"/>
              <a:t>Tolmetin (Tolectin)</a:t>
            </a:r>
          </a:p>
          <a:p>
            <a:endParaRPr lang="en-US" dirty="0"/>
          </a:p>
          <a:p>
            <a:pPr lvl="2"/>
            <a:r>
              <a:rPr lang="en-US" dirty="0" smtClean="0"/>
              <a:t>See table 15-2; page 207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3600" dirty="0" smtClean="0"/>
              <a:t>Nonsteroidal Anti-Inflammatory Drugs (NSAIDs)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Ibuprofen (Motrin) &amp; Naproxen (Aleve)</a:t>
            </a:r>
          </a:p>
          <a:p>
            <a:pPr lvl="1"/>
            <a:r>
              <a:rPr lang="en-US" dirty="0" smtClean="0"/>
              <a:t>Action: Inhibition of COX 1 and COX 2</a:t>
            </a:r>
          </a:p>
          <a:p>
            <a:pPr lvl="1"/>
            <a:r>
              <a:rPr lang="en-US" dirty="0" smtClean="0"/>
              <a:t>Therapeutic Effect: </a:t>
            </a:r>
            <a:r>
              <a:rPr lang="en-US" dirty="0" smtClean="0"/>
              <a:t>analgesic and anti-</a:t>
            </a:r>
            <a:r>
              <a:rPr lang="en-US" dirty="0" err="1" smtClean="0"/>
              <a:t>inflammatroy</a:t>
            </a:r>
            <a:r>
              <a:rPr lang="en-US" dirty="0" smtClean="0"/>
              <a:t>: treatment </a:t>
            </a:r>
            <a:r>
              <a:rPr lang="en-US" dirty="0" smtClean="0"/>
              <a:t>of pain and inflammation</a:t>
            </a:r>
          </a:p>
          <a:p>
            <a:pPr lvl="1"/>
            <a:r>
              <a:rPr lang="en-US" dirty="0" smtClean="0"/>
              <a:t>Side Effect: fewer gi side effects than aspirin but still occurs in 15% of patients; long term use may contribute to renal </a:t>
            </a:r>
            <a:r>
              <a:rPr lang="en-US" dirty="0" smtClean="0"/>
              <a:t>impairment, Motrin is “hard on the gut”.</a:t>
            </a:r>
            <a:endParaRPr lang="en-US" dirty="0" smtClean="0"/>
          </a:p>
          <a:p>
            <a:pPr lvl="1"/>
            <a:r>
              <a:rPr lang="en-US" dirty="0" smtClean="0"/>
              <a:t>Note: monitor dosage, length of </a:t>
            </a:r>
            <a:r>
              <a:rPr lang="en-US" dirty="0" smtClean="0"/>
              <a:t>administration</a:t>
            </a:r>
          </a:p>
          <a:p>
            <a:pPr lvl="2"/>
            <a:r>
              <a:rPr lang="en-US" dirty="0" smtClean="0"/>
              <a:t>Can contribute to renal impairment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3600" dirty="0" smtClean="0"/>
              <a:t>Nonsteroidal Anti-Inflammatory Drugs (NSAIDs)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COX-2 Selective Drugs</a:t>
            </a:r>
          </a:p>
          <a:p>
            <a:pPr lvl="1"/>
            <a:r>
              <a:rPr lang="en-US" dirty="0" smtClean="0"/>
              <a:t>Ex: Celecoxib (Celebrex)</a:t>
            </a:r>
          </a:p>
          <a:p>
            <a:pPr lvl="1"/>
            <a:r>
              <a:rPr lang="en-US" dirty="0" smtClean="0"/>
              <a:t>Action: inhibition of COX 2</a:t>
            </a:r>
          </a:p>
          <a:p>
            <a:pPr lvl="1"/>
            <a:r>
              <a:rPr lang="en-US" dirty="0" smtClean="0"/>
              <a:t>Therapeutic Effect: suppression of inflammatory response</a:t>
            </a:r>
          </a:p>
          <a:p>
            <a:pPr lvl="1"/>
            <a:r>
              <a:rPr lang="en-US" dirty="0" smtClean="0"/>
              <a:t>Side Effects: lack of inhibition of COX1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no gi side effects</a:t>
            </a:r>
            <a:endParaRPr lang="en-US" b="1" dirty="0" smtClean="0"/>
          </a:p>
          <a:p>
            <a:pPr lvl="1"/>
            <a:r>
              <a:rPr lang="en-US" dirty="0" smtClean="0"/>
              <a:t>Note:  FDA removal of other COX 2 agents in 2004 secondary to MI and stroke risks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3600" dirty="0" smtClean="0"/>
              <a:t>Management of Rheumatoid Arthritis (RA)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Treatment of RA</a:t>
            </a:r>
          </a:p>
          <a:p>
            <a:pPr lvl="1"/>
            <a:r>
              <a:rPr lang="en-US" b="1" dirty="0" smtClean="0"/>
              <a:t>Nonsteroidal Anti-Inflammatory Drugs (NSAIDs)</a:t>
            </a:r>
          </a:p>
          <a:p>
            <a:pPr lvl="2"/>
            <a:r>
              <a:rPr lang="en-US" dirty="0" smtClean="0"/>
              <a:t>Ex: </a:t>
            </a:r>
            <a:r>
              <a:rPr lang="en-US" dirty="0" smtClean="0"/>
              <a:t>Aspirin (need large dose, and watch for GI bleeds); </a:t>
            </a:r>
            <a:r>
              <a:rPr lang="en-US" dirty="0" smtClean="0"/>
              <a:t>Dicofenac (Voltaren); Ibuprofen (Motrin)</a:t>
            </a:r>
          </a:p>
          <a:p>
            <a:pPr lvl="1"/>
            <a:r>
              <a:rPr lang="en-US" b="1" dirty="0" smtClean="0"/>
              <a:t>Corticosteroids</a:t>
            </a:r>
          </a:p>
          <a:p>
            <a:pPr lvl="2"/>
            <a:r>
              <a:rPr lang="en-US" dirty="0" smtClean="0"/>
              <a:t>Ex: Hydrocortisone (Cortef); Methylprednisolone (Medrol)</a:t>
            </a:r>
          </a:p>
          <a:p>
            <a:pPr lvl="1"/>
            <a:r>
              <a:rPr lang="en-US" b="1" dirty="0" smtClean="0"/>
              <a:t>Disease Modifying </a:t>
            </a:r>
            <a:r>
              <a:rPr lang="en-US" b="1" dirty="0" err="1" smtClean="0"/>
              <a:t>Antirheumatic</a:t>
            </a:r>
            <a:r>
              <a:rPr lang="en-US" b="1" dirty="0" smtClean="0"/>
              <a:t> </a:t>
            </a:r>
            <a:r>
              <a:rPr lang="en-US" b="1" dirty="0" smtClean="0"/>
              <a:t>Drugs (D-MARD)</a:t>
            </a:r>
            <a:endParaRPr lang="en-US" b="1" dirty="0" smtClean="0"/>
          </a:p>
          <a:p>
            <a:pPr lvl="2"/>
            <a:r>
              <a:rPr lang="en-US" dirty="0" smtClean="0"/>
              <a:t>Antimalarials Ex: Hydroxychloroquine (Plaquenil)</a:t>
            </a:r>
          </a:p>
          <a:p>
            <a:pPr lvl="2"/>
            <a:r>
              <a:rPr lang="en-US" dirty="0" smtClean="0"/>
              <a:t>Gold Compounds Ex: Auranofin (Ridaura)</a:t>
            </a:r>
          </a:p>
          <a:p>
            <a:pPr lvl="2"/>
            <a:r>
              <a:rPr lang="en-US" dirty="0" smtClean="0"/>
              <a:t>Classic Immunosuppressants Ex: Azathioprine (Imuran)</a:t>
            </a:r>
          </a:p>
          <a:p>
            <a:pPr lvl="2"/>
            <a:r>
              <a:rPr lang="en-US" dirty="0" smtClean="0"/>
              <a:t>Tumor Necrosis Factor Inhibitors Ex: Adalimumab (</a:t>
            </a:r>
            <a:r>
              <a:rPr lang="en-US" dirty="0" err="1" smtClean="0"/>
              <a:t>Humira</a:t>
            </a:r>
            <a:r>
              <a:rPr lang="en-US" dirty="0" smtClean="0"/>
              <a:t>) </a:t>
            </a:r>
          </a:p>
          <a:p>
            <a:pPr lvl="2"/>
            <a:r>
              <a:rPr lang="en-US" dirty="0" smtClean="0"/>
              <a:t>Antimetabolite Ex: Methotrexate (Rheumatrex)</a:t>
            </a:r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Rheumatoid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Nonsteroidal Anti-Inflammatory Drugs (NSAIDs)</a:t>
            </a:r>
          </a:p>
          <a:p>
            <a:pPr lvl="1"/>
            <a:r>
              <a:rPr lang="en-US" dirty="0" smtClean="0"/>
              <a:t>Ex: Aspirin; Dicofenac (Voltaren); Ibuprofen (Motrin)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Key Points:</a:t>
            </a:r>
          </a:p>
          <a:p>
            <a:pPr lvl="2"/>
            <a:r>
              <a:rPr lang="en-US" dirty="0" smtClean="0"/>
              <a:t>Side effects of </a:t>
            </a:r>
            <a:r>
              <a:rPr lang="en-US" dirty="0" smtClean="0"/>
              <a:t>aspirin (more </a:t>
            </a:r>
            <a:r>
              <a:rPr lang="en-US" dirty="0" err="1" smtClean="0"/>
              <a:t>gi</a:t>
            </a:r>
            <a:r>
              <a:rPr lang="en-US" dirty="0" smtClean="0"/>
              <a:t> bleeding, </a:t>
            </a:r>
            <a:r>
              <a:rPr lang="en-US" dirty="0" err="1" smtClean="0"/>
              <a:t>tinitus</a:t>
            </a:r>
            <a:r>
              <a:rPr lang="en-US" dirty="0" smtClean="0"/>
              <a:t>) </a:t>
            </a:r>
            <a:r>
              <a:rPr lang="en-US" dirty="0" smtClean="0"/>
              <a:t>versus </a:t>
            </a:r>
            <a:r>
              <a:rPr lang="en-US" dirty="0" smtClean="0"/>
              <a:t>Motrin</a:t>
            </a:r>
          </a:p>
          <a:p>
            <a:pPr lvl="2"/>
            <a:r>
              <a:rPr lang="en-US" dirty="0" smtClean="0"/>
              <a:t>Around the clock administration is important. 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Rheumatoid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Corticosteroids</a:t>
            </a:r>
          </a:p>
          <a:p>
            <a:pPr lvl="1"/>
            <a:r>
              <a:rPr lang="en-US" dirty="0" smtClean="0"/>
              <a:t>Ex: Hydrocortisone (Cortef); Methylprednisolone (Medrol)</a:t>
            </a:r>
          </a:p>
          <a:p>
            <a:pPr lvl="2"/>
            <a:r>
              <a:rPr lang="en-US" dirty="0" smtClean="0"/>
              <a:t>Acute: need a high dose, for anti-</a:t>
            </a:r>
            <a:r>
              <a:rPr lang="en-US" dirty="0" err="1" smtClean="0"/>
              <a:t>inflmmatory</a:t>
            </a:r>
            <a:endParaRPr lang="en-US" dirty="0" smtClean="0"/>
          </a:p>
          <a:p>
            <a:pPr lvl="1"/>
            <a:r>
              <a:rPr lang="en-US" dirty="0" smtClean="0"/>
              <a:t>Key Points:</a:t>
            </a:r>
          </a:p>
          <a:p>
            <a:pPr lvl="2"/>
            <a:r>
              <a:rPr lang="en-US" dirty="0" smtClean="0"/>
              <a:t>Side Effects: short term versus long </a:t>
            </a:r>
            <a:r>
              <a:rPr lang="en-US" dirty="0" smtClean="0"/>
              <a:t>term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Tapering of Doses</a:t>
            </a:r>
            <a:r>
              <a:rPr lang="en-US" dirty="0" smtClean="0"/>
              <a:t>: to allow the adrenal to “kick-back-in” if not Addison’s disease,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Rheumatoid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Disease Modifying Antirheumatic Drugs</a:t>
            </a:r>
          </a:p>
          <a:p>
            <a:pPr lvl="1"/>
            <a:r>
              <a:rPr lang="en-US" dirty="0" smtClean="0"/>
              <a:t>Classic Immunosuppressants Ex: Azathioprine (Imuran)</a:t>
            </a:r>
          </a:p>
          <a:p>
            <a:pPr lvl="2"/>
            <a:r>
              <a:rPr lang="en-US" dirty="0" smtClean="0"/>
              <a:t>Key Points: infection risk</a:t>
            </a:r>
          </a:p>
          <a:p>
            <a:pPr lvl="1"/>
            <a:r>
              <a:rPr lang="en-US" dirty="0" smtClean="0"/>
              <a:t>Tumor Necrosis Factor Inhibitors Ex: Adalimumab (Humira)</a:t>
            </a:r>
          </a:p>
          <a:p>
            <a:pPr lvl="2"/>
            <a:r>
              <a:rPr lang="en-US" dirty="0" smtClean="0"/>
              <a:t>Key Points: SQ/IV meds that may retard the progression of joint inflammation; infection risk</a:t>
            </a:r>
          </a:p>
          <a:p>
            <a:pPr lvl="1"/>
            <a:r>
              <a:rPr lang="en-US" dirty="0" smtClean="0"/>
              <a:t>Antimetabolite Ex: Methotrexate (Rheumatrex)</a:t>
            </a:r>
          </a:p>
          <a:p>
            <a:pPr lvl="2"/>
            <a:r>
              <a:rPr lang="en-US" dirty="0" smtClean="0"/>
              <a:t>Key Points: side effects are major limiters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Treatment of Muscle Spasms</a:t>
            </a:r>
          </a:p>
          <a:p>
            <a:pPr lvl="1"/>
            <a:r>
              <a:rPr lang="en-US" b="1" dirty="0" smtClean="0"/>
              <a:t>Benzodiazepines</a:t>
            </a:r>
          </a:p>
          <a:p>
            <a:pPr lvl="2"/>
            <a:r>
              <a:rPr lang="en-US" dirty="0" smtClean="0"/>
              <a:t>Diazepam (Valium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Physical and psychological dependence</a:t>
            </a:r>
            <a:endParaRPr lang="en-US" dirty="0" smtClean="0"/>
          </a:p>
          <a:p>
            <a:pPr lvl="1"/>
            <a:r>
              <a:rPr lang="en-US" b="1" dirty="0" smtClean="0"/>
              <a:t>Polysynaptic Inhibitors</a:t>
            </a:r>
          </a:p>
          <a:p>
            <a:pPr lvl="2"/>
            <a:r>
              <a:rPr lang="en-US" dirty="0" smtClean="0"/>
              <a:t>Carisoprodol (Soma)</a:t>
            </a:r>
          </a:p>
          <a:p>
            <a:pPr lvl="2"/>
            <a:r>
              <a:rPr lang="en-US" dirty="0" smtClean="0"/>
              <a:t>Cyclobenzaprine (Flexeril)</a:t>
            </a:r>
          </a:p>
          <a:p>
            <a:pPr lvl="2"/>
            <a:r>
              <a:rPr lang="en-US" dirty="0" smtClean="0"/>
              <a:t>Methocarbamol (Robaxin)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Rheumatoid 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Disease Modifying Antirheumatic Drugs</a:t>
            </a:r>
          </a:p>
          <a:p>
            <a:pPr lvl="1"/>
            <a:r>
              <a:rPr lang="en-US" dirty="0" smtClean="0"/>
              <a:t>Antimalarials Ex: Hydroxychloroquine (Plaquenil)</a:t>
            </a:r>
          </a:p>
          <a:p>
            <a:pPr lvl="2"/>
            <a:r>
              <a:rPr lang="en-US" dirty="0" smtClean="0"/>
              <a:t>Action: decrease T cell stimulation</a:t>
            </a:r>
          </a:p>
          <a:p>
            <a:pPr lvl="2"/>
            <a:r>
              <a:rPr lang="en-US" dirty="0" smtClean="0"/>
              <a:t>Therapeutic Effect: treatment of RA (and malaria)</a:t>
            </a:r>
          </a:p>
          <a:p>
            <a:pPr lvl="2"/>
            <a:r>
              <a:rPr lang="en-US" dirty="0" smtClean="0"/>
              <a:t>Side Effects: retinal toxicity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Gold Compounds Ex: Auranofin (Ridaura)</a:t>
            </a:r>
          </a:p>
          <a:p>
            <a:pPr lvl="2"/>
            <a:r>
              <a:rPr lang="en-US" dirty="0" smtClean="0"/>
              <a:t>Action: inhibits T cells and phagocytes</a:t>
            </a:r>
          </a:p>
          <a:p>
            <a:pPr lvl="2"/>
            <a:r>
              <a:rPr lang="en-US" dirty="0" smtClean="0"/>
              <a:t>Therapeutic Effects: treatment of RA</a:t>
            </a:r>
          </a:p>
          <a:p>
            <a:pPr lvl="2"/>
            <a:r>
              <a:rPr lang="en-US" dirty="0" smtClean="0"/>
              <a:t>Side Effects:  high incidence of se’s; diarrhea, indigestion, proteinuria, </a:t>
            </a:r>
            <a:r>
              <a:rPr lang="en-US" dirty="0" err="1" smtClean="0"/>
              <a:t>thombocytopenia</a:t>
            </a:r>
            <a:r>
              <a:rPr lang="en-US" dirty="0" smtClean="0"/>
              <a:t> -bleed out, leukopenia-bleed out and be infected.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Osteoarthritis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Treatment of Osteoarthritis (OA)</a:t>
            </a:r>
          </a:p>
          <a:p>
            <a:pPr lvl="1"/>
            <a:r>
              <a:rPr lang="en-US" b="1" dirty="0" smtClean="0"/>
              <a:t>Analgesics</a:t>
            </a:r>
          </a:p>
          <a:p>
            <a:pPr lvl="2"/>
            <a:r>
              <a:rPr lang="en-US" dirty="0" smtClean="0"/>
              <a:t>NSAID’s (ASA, Motrin)</a:t>
            </a:r>
          </a:p>
          <a:p>
            <a:pPr lvl="2"/>
            <a:r>
              <a:rPr lang="en-US" dirty="0" smtClean="0"/>
              <a:t>Acetaminophen (Tylenol)</a:t>
            </a:r>
          </a:p>
          <a:p>
            <a:pPr lvl="1"/>
            <a:r>
              <a:rPr lang="en-US" b="1" dirty="0" smtClean="0"/>
              <a:t>Viscosupplementation</a:t>
            </a:r>
          </a:p>
          <a:p>
            <a:pPr lvl="2"/>
            <a:r>
              <a:rPr lang="en-US" dirty="0" smtClean="0"/>
              <a:t>Hyaluronan (Hyalgan, Synvisc)</a:t>
            </a:r>
          </a:p>
          <a:p>
            <a:pPr lvl="2"/>
            <a:r>
              <a:rPr lang="en-US" dirty="0" smtClean="0"/>
              <a:t>Glucosamine and Chondrotin Sulfate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Osteoarthritis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Viscosupplementation</a:t>
            </a:r>
          </a:p>
          <a:p>
            <a:pPr lvl="1"/>
            <a:r>
              <a:rPr lang="en-US" dirty="0" smtClean="0"/>
              <a:t>Hyaluronan (Synvisc, Hyalgan)</a:t>
            </a:r>
          </a:p>
          <a:p>
            <a:pPr lvl="2"/>
            <a:r>
              <a:rPr lang="en-US" dirty="0" smtClean="0"/>
              <a:t>Action: restore normal viscosity of synovial fluid</a:t>
            </a:r>
          </a:p>
          <a:p>
            <a:pPr lvl="2"/>
            <a:r>
              <a:rPr lang="en-US" dirty="0" smtClean="0"/>
              <a:t>Therapeutic Effect: reduces joint stress, limits progression of articular destruction; reduces pain</a:t>
            </a:r>
          </a:p>
          <a:p>
            <a:pPr lvl="2"/>
            <a:r>
              <a:rPr lang="en-US" dirty="0" smtClean="0"/>
              <a:t>Side Effects: pain with injection, localized inflammation</a:t>
            </a:r>
          </a:p>
          <a:p>
            <a:pPr lvl="2"/>
            <a:r>
              <a:rPr lang="en-US" dirty="0" smtClean="0"/>
              <a:t>Note: intrarticular injections 2-10 weeks of weekly injections; pain relief possible for 3-12 months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sz="4000" dirty="0" smtClean="0"/>
              <a:t>Management of Osteoarthritis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Viscosupplementation</a:t>
            </a:r>
          </a:p>
          <a:p>
            <a:pPr lvl="1"/>
            <a:r>
              <a:rPr lang="en-US" dirty="0" smtClean="0"/>
              <a:t>Glucosamine and Chondroitin Sulfate</a:t>
            </a:r>
          </a:p>
          <a:p>
            <a:pPr lvl="2"/>
            <a:r>
              <a:rPr lang="en-US" dirty="0" smtClean="0"/>
              <a:t>Action: replacement or articular cartilage and synovial fluid components</a:t>
            </a:r>
          </a:p>
          <a:p>
            <a:pPr lvl="2"/>
            <a:r>
              <a:rPr lang="en-US" dirty="0" smtClean="0"/>
              <a:t>Therapeutic Effect: may slow the progression of joint degeneration</a:t>
            </a:r>
          </a:p>
          <a:p>
            <a:pPr lvl="2"/>
            <a:r>
              <a:rPr lang="en-US" dirty="0" smtClean="0"/>
              <a:t>Side Effects: rare gi intolerance</a:t>
            </a:r>
          </a:p>
          <a:p>
            <a:pPr lvl="2"/>
            <a:r>
              <a:rPr lang="en-US" dirty="0" smtClean="0"/>
              <a:t>Note: typically no effect for weeks to months; xrays have shown stabilization of joint spaces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Benzodiazepines</a:t>
            </a:r>
          </a:p>
          <a:p>
            <a:pPr lvl="1"/>
            <a:r>
              <a:rPr lang="en-US" dirty="0" smtClean="0"/>
              <a:t>Ex: Diazepam (Valium)</a:t>
            </a:r>
          </a:p>
          <a:p>
            <a:pPr lvl="1"/>
            <a:r>
              <a:rPr lang="en-US" dirty="0" smtClean="0"/>
              <a:t>Action: potentiates the inhibitory effects of GABA</a:t>
            </a:r>
          </a:p>
          <a:p>
            <a:pPr lvl="1"/>
            <a:r>
              <a:rPr lang="en-US" dirty="0" smtClean="0"/>
              <a:t>Therapeutic Effect: short term treatment of acute muscle spasms</a:t>
            </a:r>
          </a:p>
          <a:p>
            <a:pPr lvl="1"/>
            <a:r>
              <a:rPr lang="en-US" dirty="0" smtClean="0"/>
              <a:t>Side Effects: sedation, psychomotor impairment, abrupt withdrawal</a:t>
            </a:r>
            <a:r>
              <a:rPr lang="en-US" dirty="0" smtClean="0">
                <a:sym typeface="Wingdings" pitchFamily="2" charset="2"/>
              </a:rPr>
              <a:t> rebound symptoms anxiety, seizures, death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Polysynaptic Inhibitors</a:t>
            </a:r>
          </a:p>
          <a:p>
            <a:pPr lvl="1"/>
            <a:r>
              <a:rPr lang="en-US" b="1" dirty="0" smtClean="0"/>
              <a:t>Ex: </a:t>
            </a:r>
            <a:r>
              <a:rPr lang="en-US" sz="2400" dirty="0" smtClean="0"/>
              <a:t>Carisoprodol (Soma); Cyclobenzaprine (Flexeril);     </a:t>
            </a:r>
          </a:p>
          <a:p>
            <a:pPr lvl="1">
              <a:buNone/>
            </a:pPr>
            <a:r>
              <a:rPr lang="en-US" sz="2400" dirty="0" smtClean="0"/>
              <a:t>           Methocarbamol (Robaxin); Chlorzoxazone(Paraflex)</a:t>
            </a:r>
          </a:p>
          <a:p>
            <a:pPr lvl="1"/>
            <a:r>
              <a:rPr lang="en-US" dirty="0" smtClean="0"/>
              <a:t>Action: decrease reflex activity in the spinal cord &amp; generalized reduction in CNS excitability</a:t>
            </a:r>
          </a:p>
          <a:p>
            <a:pPr lvl="1"/>
            <a:r>
              <a:rPr lang="en-US" dirty="0" smtClean="0"/>
              <a:t>Therapeutic Effect: skeletal muscle relaxant </a:t>
            </a:r>
          </a:p>
          <a:p>
            <a:pPr lvl="1"/>
            <a:r>
              <a:rPr lang="en-US" dirty="0" smtClean="0"/>
              <a:t>Side Effects: drowsiness, dizziness, ataxia, vertigo, potential for tolerance and physical </a:t>
            </a:r>
            <a:r>
              <a:rPr lang="en-US" dirty="0" smtClean="0"/>
              <a:t>dependence, should not drive</a:t>
            </a:r>
            <a:endParaRPr lang="en-US" dirty="0" smtClean="0"/>
          </a:p>
          <a:p>
            <a:pPr lvl="1"/>
            <a:r>
              <a:rPr lang="en-US" dirty="0" smtClean="0"/>
              <a:t>Note: typically used in combination with rest, physical therapy &amp; </a:t>
            </a:r>
            <a:r>
              <a:rPr lang="en-US" dirty="0" smtClean="0"/>
              <a:t>NSAID’s-anti-</a:t>
            </a:r>
            <a:r>
              <a:rPr lang="en-US" dirty="0" err="1" smtClean="0"/>
              <a:t>imflaminatory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Treatment of Spasticity</a:t>
            </a:r>
          </a:p>
          <a:p>
            <a:pPr lvl="1"/>
            <a:r>
              <a:rPr lang="en-US" b="1" dirty="0" smtClean="0"/>
              <a:t>Traditional Agents</a:t>
            </a:r>
          </a:p>
          <a:p>
            <a:pPr lvl="2"/>
            <a:r>
              <a:rPr lang="en-US" dirty="0" smtClean="0"/>
              <a:t>Diazepam (Valium)</a:t>
            </a:r>
          </a:p>
          <a:p>
            <a:pPr lvl="2"/>
            <a:r>
              <a:rPr lang="en-US" dirty="0" smtClean="0"/>
              <a:t>Baclofen (Lioresal)</a:t>
            </a:r>
          </a:p>
          <a:p>
            <a:pPr lvl="2"/>
            <a:r>
              <a:rPr lang="en-US" dirty="0" smtClean="0"/>
              <a:t>Dantrolene (Dantrium)</a:t>
            </a:r>
          </a:p>
          <a:p>
            <a:pPr lvl="1"/>
            <a:r>
              <a:rPr lang="en-US" b="1" dirty="0" smtClean="0"/>
              <a:t>Newer Agents</a:t>
            </a:r>
          </a:p>
          <a:p>
            <a:pPr lvl="2"/>
            <a:r>
              <a:rPr lang="en-US" dirty="0" smtClean="0"/>
              <a:t>Gabapentin (</a:t>
            </a:r>
            <a:r>
              <a:rPr lang="en-US" dirty="0" err="1" smtClean="0"/>
              <a:t>Neurotin</a:t>
            </a:r>
            <a:r>
              <a:rPr lang="en-US" dirty="0" smtClean="0"/>
              <a:t>)- also for diabetic neuropathy, seizures. </a:t>
            </a:r>
            <a:endParaRPr lang="en-US" dirty="0" smtClean="0"/>
          </a:p>
          <a:p>
            <a:pPr lvl="2"/>
            <a:r>
              <a:rPr lang="en-US" dirty="0" smtClean="0"/>
              <a:t>Tizanidine (Zanaflex)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Traditional Agent:</a:t>
            </a:r>
            <a:r>
              <a:rPr lang="en-US" b="1" dirty="0"/>
              <a:t> </a:t>
            </a:r>
            <a:r>
              <a:rPr lang="en-US" b="1" dirty="0" smtClean="0"/>
              <a:t>Diazepam (Valium)</a:t>
            </a:r>
          </a:p>
          <a:p>
            <a:pPr lvl="1"/>
            <a:r>
              <a:rPr lang="en-US" dirty="0" smtClean="0"/>
              <a:t>Action: potentiates the inhibitory effects of GABA</a:t>
            </a:r>
          </a:p>
          <a:p>
            <a:pPr lvl="1"/>
            <a:r>
              <a:rPr lang="en-US" dirty="0" smtClean="0"/>
              <a:t>Therapeutic Effect: short term treatment of acute muscle spasms and spasticity from cord lesions </a:t>
            </a:r>
          </a:p>
          <a:p>
            <a:pPr lvl="1"/>
            <a:r>
              <a:rPr lang="en-US" dirty="0" smtClean="0"/>
              <a:t>Side Effects: significant sedation, psychomotor impairment, abrupt withdrawal</a:t>
            </a:r>
            <a:r>
              <a:rPr lang="en-US" dirty="0" smtClean="0">
                <a:sym typeface="Wingdings" pitchFamily="2" charset="2"/>
              </a:rPr>
              <a:t> rebound symptoms anxiety, seizures, death; physical and psychological dependence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Traditional Agent: Baclofen (Lioresal)</a:t>
            </a:r>
          </a:p>
          <a:p>
            <a:pPr lvl="1"/>
            <a:r>
              <a:rPr lang="en-US" dirty="0" smtClean="0"/>
              <a:t>Action: acts as a GABA agonist</a:t>
            </a:r>
            <a:r>
              <a:rPr lang="en-US" dirty="0" smtClean="0">
                <a:sym typeface="Wingdings" pitchFamily="2" charset="2"/>
              </a:rPr>
              <a:t> inhibits transmission within the spinal cord; reduction of firing of the alpha motor neuron </a:t>
            </a:r>
            <a:r>
              <a:rPr lang="en-US" dirty="0" smtClean="0"/>
              <a:t>relaxation of skeletal muscles </a:t>
            </a:r>
          </a:p>
          <a:p>
            <a:pPr lvl="1"/>
            <a:r>
              <a:rPr lang="en-US" dirty="0" smtClean="0"/>
              <a:t>Therapeutic Effect: treatment of spasticity secondary to spinal cord injury and demyelination associated with multiple sclerosis</a:t>
            </a:r>
          </a:p>
          <a:p>
            <a:pPr lvl="1"/>
            <a:r>
              <a:rPr lang="en-US" dirty="0" smtClean="0"/>
              <a:t>Side Effects: transient sedation; avoid sudden withdrawal</a:t>
            </a:r>
            <a:r>
              <a:rPr lang="en-US" dirty="0" smtClean="0">
                <a:sym typeface="Wingdings" pitchFamily="2" charset="2"/>
              </a:rPr>
              <a:t> seizures, hallucinations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Note: intrathecal Baclofen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is used for severe spasticity, rigidity and pain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Traditional Agent: Dantrolene (Dantrium)</a:t>
            </a:r>
          </a:p>
          <a:p>
            <a:pPr lvl="1"/>
            <a:r>
              <a:rPr lang="en-US" dirty="0" smtClean="0"/>
              <a:t>Action: inhibits calcium release in the muscle cell</a:t>
            </a:r>
            <a:r>
              <a:rPr lang="en-US" dirty="0" smtClean="0">
                <a:sym typeface="Wingdings" pitchFamily="2" charset="2"/>
              </a:rPr>
              <a:t> inhibition of contractions &amp; muscle relaxation</a:t>
            </a:r>
            <a:endParaRPr lang="en-US" dirty="0" smtClean="0"/>
          </a:p>
          <a:p>
            <a:pPr lvl="1"/>
            <a:r>
              <a:rPr lang="en-US" dirty="0" smtClean="0"/>
              <a:t>Therapeutic Effect: muscular relaxation; treatment of severe spasticity </a:t>
            </a:r>
          </a:p>
          <a:p>
            <a:pPr lvl="1"/>
            <a:r>
              <a:rPr lang="en-US" dirty="0" smtClean="0"/>
              <a:t>Side Effects: generalized skeletal muscle weakness; hepatoxoicity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</a:t>
            </a:r>
            <a:br>
              <a:rPr lang="en-US" dirty="0" smtClean="0"/>
            </a:br>
            <a:r>
              <a:rPr lang="en-US" dirty="0" smtClean="0"/>
              <a:t>Skeletal Muscle Relaxants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Newer Agent: Gabapentin (Neurontin)</a:t>
            </a:r>
          </a:p>
          <a:p>
            <a:pPr lvl="1"/>
            <a:r>
              <a:rPr lang="en-US" dirty="0" smtClean="0"/>
              <a:t>Action: GABA like inhibition in the spinal cord</a:t>
            </a:r>
            <a:r>
              <a:rPr lang="en-US" dirty="0" smtClean="0">
                <a:sym typeface="Wingdings" pitchFamily="2" charset="2"/>
              </a:rPr>
              <a:t> reduces alpha motor neuron excitation muscle relaxation</a:t>
            </a:r>
            <a:endParaRPr lang="en-US" dirty="0" smtClean="0"/>
          </a:p>
          <a:p>
            <a:pPr lvl="1"/>
            <a:r>
              <a:rPr lang="en-US" dirty="0" smtClean="0"/>
              <a:t>Therapeutic Effect: treatment of spasticity associated with MS and spinal cord injuries</a:t>
            </a:r>
          </a:p>
          <a:p>
            <a:pPr lvl="1"/>
            <a:r>
              <a:rPr lang="en-US" dirty="0" smtClean="0"/>
              <a:t>Side Effects: sedation, fatigue, dizziness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C796-0113-412C-A5FE-9C904976BFB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1640</TotalTime>
  <Words>1475</Words>
  <Application>Microsoft Office PowerPoint</Application>
  <PresentationFormat>On-screen Show (4:3)</PresentationFormat>
  <Paragraphs>246</Paragraphs>
  <Slides>23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PTP 546  Module 9 Pharmacology of Inflammation &amp; Treatment of Skeletal Muscles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Skeletal Muscle Relaxants</vt:lpstr>
      <vt:lpstr>Pharmacology Nonsteroidal Anti-Inflammatory Drugs (NSAIDs)</vt:lpstr>
      <vt:lpstr>Pharmacology Nonsteroidal Anti-Inflammatory Drugs (NSAIDs)</vt:lpstr>
      <vt:lpstr>Pharmacology Nonsteroidal Anti-Inflammatory Drugs (NSAIDs)</vt:lpstr>
      <vt:lpstr>Pharmacology Nonsteroidal Anti-Inflammatory Drugs (NSAIDs)</vt:lpstr>
      <vt:lpstr>Pharmacology Management of Rheumatoid Arthritis (RA)</vt:lpstr>
      <vt:lpstr>Pharmacology Management of Rheumatoid Arthritis</vt:lpstr>
      <vt:lpstr>Pharmacology Management of Rheumatoid Arthritis</vt:lpstr>
      <vt:lpstr>Pharmacology Management of Rheumatoid Arthritis</vt:lpstr>
      <vt:lpstr>Pharmacology Management of Rheumatoid Arthritis</vt:lpstr>
      <vt:lpstr>Pharmacology Management of Osteoarthritis</vt:lpstr>
      <vt:lpstr>Pharmacology Management of Osteoarthritis</vt:lpstr>
      <vt:lpstr>Pharmacology Management of Osteoarthritis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9 Pharmacology of Inflammation &amp; Treatment of Skeletal Muscles</dc:title>
  <dc:creator>Jayne</dc:creator>
  <cp:lastModifiedBy>SWEET, CHRISTINA</cp:lastModifiedBy>
  <cp:revision>32</cp:revision>
  <dcterms:created xsi:type="dcterms:W3CDTF">2011-06-29T12:09:40Z</dcterms:created>
  <dcterms:modified xsi:type="dcterms:W3CDTF">2012-06-26T17:16:47Z</dcterms:modified>
</cp:coreProperties>
</file>