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DDC66-0A6D-4B8A-ABD1-13136046E64B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7B4105-4AF6-4881-A79F-FE1BFF4417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49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87E52-C19F-416A-A3EE-CDB298C40E9B}" type="datetimeFigureOut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95F853-8CBA-4B8F-8DC6-24E38338D8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590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Cytoxan:  hodgkin’s disease, lymphoma, breast and ovarian also immunosuppressant</a:t>
            </a:r>
            <a:r>
              <a:rPr lang="en-US" baseline="0" dirty="0" smtClean="0"/>
              <a:t> used for organ transplant rejection, rheumatoid arthritis and lupus</a:t>
            </a:r>
          </a:p>
          <a:p>
            <a:r>
              <a:rPr lang="en-US" baseline="0" dirty="0" smtClean="0"/>
              <a:t>Methotrexate: sarcoma, leukemia, lung, breast , head and neck cancers also immunosuppressant used for RA, ulcerative colitis, lupus and psoriasis</a:t>
            </a:r>
          </a:p>
          <a:p>
            <a:r>
              <a:rPr lang="en-US" baseline="0" dirty="0" smtClean="0"/>
              <a:t>Adriamycin: breast, lung, ovary, bladder, leukemia, lymphoma</a:t>
            </a:r>
          </a:p>
          <a:p>
            <a:r>
              <a:rPr lang="en-US" baseline="0" dirty="0" smtClean="0"/>
              <a:t>Vincristine:</a:t>
            </a:r>
          </a:p>
          <a:p>
            <a:r>
              <a:rPr lang="en-US" baseline="0" dirty="0" smtClean="0"/>
              <a:t>Decadron:</a:t>
            </a:r>
          </a:p>
          <a:p>
            <a:r>
              <a:rPr lang="en-US" baseline="0" dirty="0" smtClean="0"/>
              <a:t>Tamoxifen:</a:t>
            </a:r>
          </a:p>
          <a:p>
            <a:r>
              <a:rPr lang="en-US" baseline="0" dirty="0" smtClean="0"/>
              <a:t>Interferons, Interleukin-2: general; </a:t>
            </a:r>
          </a:p>
          <a:p>
            <a:r>
              <a:rPr lang="en-US" baseline="0" dirty="0" smtClean="0"/>
              <a:t>MAB’s: engineered to attack only one specific type of tumor cell; MAB’s also dampen overactive inflammatory cells in the treatment of RA and psoriasis </a:t>
            </a:r>
          </a:p>
          <a:p>
            <a:r>
              <a:rPr lang="en-US" baseline="0" dirty="0" smtClean="0"/>
              <a:t>When biologic response modifiers help limit the severe immunosuppressive effects caused by other drugs</a:t>
            </a:r>
          </a:p>
          <a:p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5F853-8CBA-4B8F-8DC6-24E38338D83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791A4-07A0-449D-B47F-DE56602DA61B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06C06-9D87-4231-BDF0-49973B26DE30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ABF0A-2568-4F7A-B745-0878D356CC7E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4E9C8-D0D5-437E-94E2-BC40B5E72800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2A007-C977-4C89-A50C-FC2CCB518FD5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5FDC4-4BE2-4C9C-B947-50DE7F3E8292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A927B-0D16-4027-8EB7-AF73D947F765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E969-7DCE-47E4-AB93-66FDF653D244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CEC0-D39A-40B1-8D0A-8FC87151D6A6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A8E55-652E-4CBC-BB76-8454A4B6295A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C1C8-7D2D-4880-B668-41506B5DAD1C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1908C-108E-40B5-A3D6-894DA31387D0}" type="datetime1">
              <a:rPr lang="en-US" smtClean="0"/>
              <a:pPr/>
              <a:t>6/11/2012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Lobert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39E1D-F1B6-4F75-9C99-83B8F2293E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2228850"/>
          </a:xfrm>
        </p:spPr>
        <p:txBody>
          <a:bodyPr>
            <a:normAutofit/>
          </a:bodyPr>
          <a:lstStyle/>
          <a:p>
            <a:r>
              <a:rPr lang="en-US" dirty="0" smtClean="0"/>
              <a:t>PTP 546</a:t>
            </a:r>
            <a:br>
              <a:rPr lang="en-US" dirty="0" smtClean="0"/>
            </a:br>
            <a:r>
              <a:rPr lang="en-US" dirty="0" smtClean="0"/>
              <a:t>Module 8</a:t>
            </a:r>
            <a:br>
              <a:rPr lang="en-US" dirty="0" smtClean="0"/>
            </a:br>
            <a:r>
              <a:rPr lang="en-US" dirty="0" smtClean="0"/>
              <a:t>Pharmacology of Cancer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Jayne Hansche Lobert, MS, RN, ACNS-BC, NP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 of 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Antineoplastic </a:t>
            </a:r>
            <a:r>
              <a:rPr lang="en-US" b="1" dirty="0" smtClean="0"/>
              <a:t>Agents</a:t>
            </a:r>
          </a:p>
          <a:p>
            <a:pPr lvl="2"/>
            <a:r>
              <a:rPr lang="en-US" b="1" dirty="0" smtClean="0"/>
              <a:t>Many types because want to kill cancer at several different stages.</a:t>
            </a:r>
          </a:p>
          <a:p>
            <a:pPr lvl="2"/>
            <a:r>
              <a:rPr lang="en-US" b="1" dirty="0" smtClean="0"/>
              <a:t>Want biggest cell kill from smallest side effects </a:t>
            </a:r>
            <a:endParaRPr lang="en-US" b="1" dirty="0" smtClean="0"/>
          </a:p>
          <a:p>
            <a:pPr lvl="1"/>
            <a:r>
              <a:rPr lang="en-US" dirty="0" smtClean="0"/>
              <a:t>Alkylating Agents</a:t>
            </a:r>
          </a:p>
          <a:p>
            <a:pPr lvl="2"/>
            <a:r>
              <a:rPr lang="en-US" dirty="0" smtClean="0"/>
              <a:t>Ex: Cylcophosphamide (Cytoxan)</a:t>
            </a:r>
          </a:p>
          <a:p>
            <a:pPr lvl="1"/>
            <a:r>
              <a:rPr lang="en-US" dirty="0" smtClean="0"/>
              <a:t>Antimetabolites</a:t>
            </a:r>
          </a:p>
          <a:p>
            <a:pPr lvl="2"/>
            <a:r>
              <a:rPr lang="en-US" dirty="0" smtClean="0"/>
              <a:t>Ex: Methotrexate (Rheumatrex, Trexall)</a:t>
            </a:r>
          </a:p>
          <a:p>
            <a:pPr lvl="1"/>
            <a:r>
              <a:rPr lang="en-US" dirty="0" smtClean="0"/>
              <a:t>Antibiotics</a:t>
            </a:r>
          </a:p>
          <a:p>
            <a:pPr lvl="2"/>
            <a:r>
              <a:rPr lang="en-US" dirty="0" smtClean="0"/>
              <a:t>Ex: Doxorubicin (Adriamycin)</a:t>
            </a:r>
          </a:p>
          <a:p>
            <a:pPr lvl="1"/>
            <a:r>
              <a:rPr lang="en-US" dirty="0" smtClean="0"/>
              <a:t>Plant Alkaloids</a:t>
            </a:r>
          </a:p>
          <a:p>
            <a:pPr lvl="2"/>
            <a:r>
              <a:rPr lang="en-US" dirty="0" smtClean="0"/>
              <a:t>Ex: Vincristine (Oncovin)</a:t>
            </a:r>
          </a:p>
          <a:p>
            <a:pPr lvl="1"/>
            <a:r>
              <a:rPr lang="en-US" dirty="0" smtClean="0"/>
              <a:t>Hormones/Hormone Antagonists</a:t>
            </a:r>
          </a:p>
          <a:p>
            <a:pPr lvl="2"/>
            <a:r>
              <a:rPr lang="en-US" dirty="0" smtClean="0"/>
              <a:t>Ex: Dexamethasone (Decadron)/Tamoxifen (Tamofen)</a:t>
            </a:r>
          </a:p>
          <a:p>
            <a:pPr lvl="1"/>
            <a:r>
              <a:rPr lang="en-US" dirty="0" smtClean="0"/>
              <a:t>Biologic Response Modifiers</a:t>
            </a:r>
          </a:p>
          <a:p>
            <a:pPr lvl="2"/>
            <a:r>
              <a:rPr lang="en-US" dirty="0" smtClean="0"/>
              <a:t>Ex: Interferons, Interleukin-2, Monoclonal antibodies (MAB’s)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Pharmacology of 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Antineoplastic Agents</a:t>
            </a:r>
          </a:p>
          <a:p>
            <a:pPr lvl="1"/>
            <a:r>
              <a:rPr lang="en-US" dirty="0" smtClean="0"/>
              <a:t>Action: limit excessive growth and proliferation of cancer cells by impairing DNA synthesis and function or by directly limiting cell division; both cell cycle specific and non-specific</a:t>
            </a:r>
          </a:p>
          <a:p>
            <a:pPr lvl="1"/>
            <a:r>
              <a:rPr lang="en-US" dirty="0" smtClean="0"/>
              <a:t>Therapeutic Effect: treatment of solid tumors, lymphomas, leukemias</a:t>
            </a:r>
          </a:p>
          <a:p>
            <a:pPr lvl="1"/>
            <a:r>
              <a:rPr lang="en-US" dirty="0" smtClean="0"/>
              <a:t>Side Effects:  hair loss, gi disorders such as nausea, vomiting, anorexia &amp; stomatitis, blood disorders such as anemia with profound fatigue, neutropenia, </a:t>
            </a:r>
            <a:r>
              <a:rPr lang="en-US" dirty="0" smtClean="0"/>
              <a:t>thrombocytopenia=bleeding, bruising), </a:t>
            </a:r>
            <a:r>
              <a:rPr lang="en-US" dirty="0" smtClean="0"/>
              <a:t>profound fatigue, cns disorders such as convulsions, ataxia &amp; peripheral  </a:t>
            </a:r>
            <a:r>
              <a:rPr lang="en-US" dirty="0" smtClean="0"/>
              <a:t>neuropathies=can’t </a:t>
            </a:r>
            <a:r>
              <a:rPr lang="en-US" smtClean="0"/>
              <a:t>feel anything,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39E1D-F1B6-4F75-9C99-83B8F2293E6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Lobert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311</Words>
  <Application>Microsoft Office PowerPoint</Application>
  <PresentationFormat>On-screen Show (4:3)</PresentationFormat>
  <Paragraphs>41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PTP 546 Module 8 Pharmacology of Cancer</vt:lpstr>
      <vt:lpstr>Pharmacology of Cancer</vt:lpstr>
      <vt:lpstr>Pharmacology of Cancer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PTP 546 Module 8 Pharmacology of Cancer</dc:title>
  <dc:creator>Jayne</dc:creator>
  <cp:lastModifiedBy>SWEET, CHRISTINA</cp:lastModifiedBy>
  <cp:revision>20</cp:revision>
  <dcterms:created xsi:type="dcterms:W3CDTF">2011-06-17T13:14:10Z</dcterms:created>
  <dcterms:modified xsi:type="dcterms:W3CDTF">2012-06-11T19:14:44Z</dcterms:modified>
</cp:coreProperties>
</file>