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3" r:id="rId3"/>
    <p:sldId id="274" r:id="rId4"/>
    <p:sldId id="276" r:id="rId5"/>
    <p:sldId id="257" r:id="rId6"/>
    <p:sldId id="258" r:id="rId7"/>
    <p:sldId id="259" r:id="rId8"/>
    <p:sldId id="275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FD6230-886F-4222-9D66-6401E590FFDF}" type="datetimeFigureOut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8415-DC3E-43E2-86A3-24B0DBD6BC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474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219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Used to treat urinary tract infections, topically on skin following burns for prophylactic treatment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8415-DC3E-43E2-86A3-24B0DBD6BC7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C573C-1CB3-49B0-8822-A0AE4FDEDB63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C979C-6A39-4E24-90EF-B112FA18F617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1D601-8E92-4C21-91BC-E13BB8A681A5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689F2-5EB4-4407-B296-7F729C0F0370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F2F1A-0CD5-4263-8DED-5E8636C7FED9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3E78A-06F4-4FD7-99BA-F78C5D5F3C29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E2286-6F4F-40D3-B548-299949522360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D22A-DFE9-4D05-96BE-ABA6AFD768E8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B2B6-2F2F-4ECD-A320-06CAAB92871C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A9038-52F7-46EF-BD55-53C7449D418B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DCF9-27B6-4EC3-BA49-61A7CFE8F7AB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31193-89D1-4EF6-9A11-5610F4D69FF7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56ECA-A392-472C-97DF-387B41C98B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>
            <a:normAutofit/>
          </a:bodyPr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dirty="0" smtClean="0"/>
              <a:t>Module 8</a:t>
            </a:r>
            <a:br>
              <a:rPr lang="en-US" dirty="0" smtClean="0"/>
            </a:br>
            <a:r>
              <a:rPr lang="en-US" sz="3600" dirty="0" smtClean="0"/>
              <a:t>Pharmacology of Infections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Macrolides</a:t>
            </a:r>
          </a:p>
          <a:p>
            <a:pPr lvl="1"/>
            <a:r>
              <a:rPr lang="en-US" dirty="0" smtClean="0"/>
              <a:t>Ex: Azithromycin (</a:t>
            </a:r>
            <a:r>
              <a:rPr lang="en-US" dirty="0" err="1" smtClean="0"/>
              <a:t>Azithromax</a:t>
            </a:r>
            <a:r>
              <a:rPr lang="en-US" dirty="0" smtClean="0"/>
              <a:t>)=15</a:t>
            </a:r>
            <a:r>
              <a:rPr lang="en-US" baseline="30000" dirty="0" smtClean="0"/>
              <a:t>th</a:t>
            </a:r>
            <a:r>
              <a:rPr lang="en-US" dirty="0" smtClean="0"/>
              <a:t> most common, also for ulcers</a:t>
            </a:r>
            <a:endParaRPr lang="en-US" dirty="0" smtClean="0"/>
          </a:p>
          <a:p>
            <a:pPr lvl="1"/>
            <a:r>
              <a:rPr lang="en-US" dirty="0" smtClean="0"/>
              <a:t>Ex: Clarithromycin (Biaxin)</a:t>
            </a:r>
          </a:p>
          <a:p>
            <a:r>
              <a:rPr lang="en-US" dirty="0" smtClean="0"/>
              <a:t>Action: inhibit bacterial protein synthesis;                      acts as a bacteriostatic</a:t>
            </a:r>
          </a:p>
          <a:p>
            <a:r>
              <a:rPr lang="en-US" dirty="0" smtClean="0"/>
              <a:t>Therapeutic Effect: upper respiratory tract infections, chronic bronchitis, cystic fibrosis; treatment of ulcer forming h pylori bacteria</a:t>
            </a:r>
          </a:p>
          <a:p>
            <a:r>
              <a:rPr lang="en-US" dirty="0" smtClean="0"/>
              <a:t>Side Effects: gi upset, diarrhea is common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Tetracyclines</a:t>
            </a:r>
          </a:p>
          <a:p>
            <a:pPr lvl="1"/>
            <a:r>
              <a:rPr lang="en-US" dirty="0" smtClean="0"/>
              <a:t>Ex: Doxycycline (Vibramycin)</a:t>
            </a:r>
          </a:p>
          <a:p>
            <a:pPr lvl="1"/>
            <a:r>
              <a:rPr lang="en-US" dirty="0" smtClean="0"/>
              <a:t>Ex: Tetraclycline (</a:t>
            </a:r>
            <a:r>
              <a:rPr lang="en-US" dirty="0" err="1" smtClean="0"/>
              <a:t>Achromycin</a:t>
            </a:r>
            <a:r>
              <a:rPr lang="en-US" dirty="0" smtClean="0"/>
              <a:t>) (used for ear infection in the past so caused blue staining of the teeth)</a:t>
            </a:r>
            <a:endParaRPr lang="en-US" dirty="0" smtClean="0"/>
          </a:p>
          <a:p>
            <a:r>
              <a:rPr lang="en-US" dirty="0" smtClean="0"/>
              <a:t>Action: Inhibit bacterial protein synthesis</a:t>
            </a:r>
            <a:r>
              <a:rPr lang="en-US" dirty="0" smtClean="0">
                <a:sym typeface="Wingdings" pitchFamily="2" charset="2"/>
              </a:rPr>
              <a:t> bacteriostatic</a:t>
            </a:r>
            <a:endParaRPr lang="en-US" dirty="0" smtClean="0"/>
          </a:p>
          <a:p>
            <a:r>
              <a:rPr lang="en-US" dirty="0" smtClean="0"/>
              <a:t>Therapeutic Effect: treatment of chlamydia, gonorrhea, </a:t>
            </a:r>
            <a:r>
              <a:rPr lang="en-US" dirty="0" smtClean="0"/>
              <a:t>acne, anaerobic bacteria</a:t>
            </a:r>
            <a:endParaRPr lang="en-US" dirty="0" smtClean="0"/>
          </a:p>
          <a:p>
            <a:r>
              <a:rPr lang="en-US" dirty="0" smtClean="0"/>
              <a:t>Side Effects: gi upset, rashes, discoloration of teeth, impairment of bone and tooth formation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</a:t>
            </a:r>
            <a:r>
              <a:rPr lang="en-US" dirty="0" smtClean="0"/>
              <a:t>Drugs (Newest for Resistant</a:t>
            </a:r>
            <a:r>
              <a:rPr lang="en-US" dirty="0" smtClean="0"/>
              <a:t> Strains)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Other Agents</a:t>
            </a:r>
          </a:p>
          <a:p>
            <a:pPr lvl="1"/>
            <a:r>
              <a:rPr lang="en-US" dirty="0" smtClean="0"/>
              <a:t>Ex: (1)</a:t>
            </a:r>
            <a:r>
              <a:rPr lang="en-US" dirty="0" err="1" smtClean="0"/>
              <a:t>Linezolid</a:t>
            </a:r>
            <a:r>
              <a:rPr lang="en-US" dirty="0" smtClean="0"/>
              <a:t> (Zyvox)</a:t>
            </a:r>
          </a:p>
          <a:p>
            <a:pPr lvl="1"/>
            <a:r>
              <a:rPr lang="en-US" dirty="0" smtClean="0"/>
              <a:t>Ex: (2)Quinupristin &amp; Dalfopristin (Synercid)</a:t>
            </a:r>
          </a:p>
          <a:p>
            <a:pPr lvl="1"/>
            <a:r>
              <a:rPr lang="en-US" dirty="0" smtClean="0"/>
              <a:t>Ex: (3)Tigeycycline (Tygacil)</a:t>
            </a:r>
          </a:p>
          <a:p>
            <a:r>
              <a:rPr lang="en-US" dirty="0" smtClean="0"/>
              <a:t>Action: Inhibits protein synthesis</a:t>
            </a:r>
          </a:p>
          <a:p>
            <a:r>
              <a:rPr lang="en-US" dirty="0" smtClean="0"/>
              <a:t>Therapeutic Effect: useful for drug resistant strains like Methicillin Resistant Staph Aureus (MRSA) and VRE</a:t>
            </a:r>
          </a:p>
          <a:p>
            <a:r>
              <a:rPr lang="en-US" dirty="0" smtClean="0"/>
              <a:t>Side Effects: (all) gi distress, (3) headache, (2) joint and muscle pain, infusion site pain, (1) </a:t>
            </a:r>
            <a:r>
              <a:rPr lang="en-US" dirty="0" smtClean="0"/>
              <a:t>thrombocytopenia=bleeding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Fluroquinolones</a:t>
            </a:r>
          </a:p>
          <a:p>
            <a:pPr lvl="1"/>
            <a:r>
              <a:rPr lang="en-US" dirty="0" smtClean="0"/>
              <a:t>Ex: Ciprofloxacin (Cipro)</a:t>
            </a:r>
          </a:p>
          <a:p>
            <a:pPr lvl="1"/>
            <a:r>
              <a:rPr lang="en-US" dirty="0" smtClean="0"/>
              <a:t>Ex: Levofloxacin (Levaquin)</a:t>
            </a:r>
          </a:p>
          <a:p>
            <a:pPr lvl="1"/>
            <a:r>
              <a:rPr lang="en-US" dirty="0" smtClean="0"/>
              <a:t>Ex: Moxifloxacin (Avelox)</a:t>
            </a:r>
          </a:p>
          <a:p>
            <a:r>
              <a:rPr lang="en-US" dirty="0" smtClean="0"/>
              <a:t>Action: inhibit bacterial DNA/RNA synthesis</a:t>
            </a:r>
            <a:r>
              <a:rPr lang="en-US" dirty="0" smtClean="0">
                <a:sym typeface="Wingdings" pitchFamily="2" charset="2"/>
              </a:rPr>
              <a:t> cell death</a:t>
            </a:r>
            <a:endParaRPr lang="en-US" dirty="0" smtClean="0"/>
          </a:p>
          <a:p>
            <a:r>
              <a:rPr lang="en-US" dirty="0" smtClean="0"/>
              <a:t>Therapeutic Effect: treatment of uti’s, anthrax, gonorrhea, skin infection, intraabdominal infections, </a:t>
            </a:r>
          </a:p>
          <a:p>
            <a:r>
              <a:rPr lang="en-US" dirty="0" smtClean="0"/>
              <a:t>Side Effects: gi upset, dizziness, confusion, </a:t>
            </a:r>
            <a:r>
              <a:rPr lang="en-US" dirty="0" smtClean="0"/>
              <a:t>insomnia, also suspected tendon issues.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Sulfonamides</a:t>
            </a:r>
          </a:p>
          <a:p>
            <a:pPr lvl="1"/>
            <a:r>
              <a:rPr lang="en-US" dirty="0" smtClean="0"/>
              <a:t>Ex: (1)Sulfadiazine (Silvadene)</a:t>
            </a:r>
          </a:p>
          <a:p>
            <a:pPr lvl="1"/>
            <a:r>
              <a:rPr lang="en-US" dirty="0" smtClean="0"/>
              <a:t>Ex: (2)Trimethopprim-Sulfamethoxazole (Bactrim)</a:t>
            </a:r>
          </a:p>
          <a:p>
            <a:r>
              <a:rPr lang="en-US" dirty="0" smtClean="0"/>
              <a:t>Action: alters folic acid synthesis</a:t>
            </a:r>
            <a:r>
              <a:rPr lang="en-US" dirty="0" smtClean="0">
                <a:sym typeface="Wingdings" pitchFamily="2" charset="2"/>
              </a:rPr>
              <a:t> impaired RNA/DNA synthesis</a:t>
            </a:r>
            <a:endParaRPr lang="en-US" dirty="0" smtClean="0"/>
          </a:p>
          <a:p>
            <a:r>
              <a:rPr lang="en-US" dirty="0" smtClean="0"/>
              <a:t>Therapeutic Effect: (1)topical agent to prevent infection in burns, (2)UTI’s</a:t>
            </a:r>
          </a:p>
          <a:p>
            <a:r>
              <a:rPr lang="en-US" dirty="0" smtClean="0"/>
              <a:t>Side Effects: gi distress, increased sensitivity to ultraviolet light, blood </a:t>
            </a:r>
            <a:r>
              <a:rPr lang="en-US" dirty="0" err="1" smtClean="0"/>
              <a:t>dyscrasias</a:t>
            </a:r>
            <a:r>
              <a:rPr lang="en-US" dirty="0" smtClean="0"/>
              <a:t>=cancer of the blood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Others</a:t>
            </a:r>
          </a:p>
          <a:p>
            <a:pPr lvl="1"/>
            <a:r>
              <a:rPr lang="en-US" dirty="0" smtClean="0"/>
              <a:t>Ex: Metronidiazole (Flagyl)</a:t>
            </a:r>
          </a:p>
          <a:p>
            <a:r>
              <a:rPr lang="en-US" dirty="0" smtClean="0"/>
              <a:t>Action: inhibits RNA/DNA replication</a:t>
            </a:r>
            <a:r>
              <a:rPr lang="en-US" dirty="0" smtClean="0">
                <a:sym typeface="Wingdings" pitchFamily="2" charset="2"/>
              </a:rPr>
              <a:t> bactericidal</a:t>
            </a:r>
            <a:endParaRPr lang="en-US" dirty="0" smtClean="0"/>
          </a:p>
          <a:p>
            <a:r>
              <a:rPr lang="en-US" dirty="0" smtClean="0"/>
              <a:t>Therapeutic Effect: useful for anaerobic intraabdominal infections, gynecologic, skin bone and joint bacteria</a:t>
            </a:r>
          </a:p>
          <a:p>
            <a:r>
              <a:rPr lang="en-US" dirty="0" smtClean="0"/>
              <a:t>Side Effects: gi upset, peripheral neuropathies, confusion, dizziness, fatigue, weakness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Others</a:t>
            </a:r>
          </a:p>
          <a:p>
            <a:pPr lvl="1"/>
            <a:r>
              <a:rPr lang="en-US" dirty="0" smtClean="0"/>
              <a:t>Ex: Rifampin (Rifadin)</a:t>
            </a:r>
          </a:p>
          <a:p>
            <a:r>
              <a:rPr lang="en-US" dirty="0" smtClean="0"/>
              <a:t>Action: inhibits RNA/DNA synthesis</a:t>
            </a:r>
          </a:p>
          <a:p>
            <a:r>
              <a:rPr lang="en-US" dirty="0" smtClean="0"/>
              <a:t>Therapeutic Effect: primarily used to treat tuberculosis</a:t>
            </a:r>
          </a:p>
          <a:p>
            <a:r>
              <a:rPr lang="en-US" dirty="0" smtClean="0"/>
              <a:t>Side Effects: gi distress, turns body secretions </a:t>
            </a:r>
            <a:r>
              <a:rPr lang="en-US" dirty="0" smtClean="0"/>
              <a:t>orangey-red</a:t>
            </a:r>
            <a:r>
              <a:rPr lang="en-US" dirty="0" smtClean="0"/>
              <a:t>, liver </a:t>
            </a:r>
            <a:r>
              <a:rPr lang="en-US" dirty="0" smtClean="0"/>
              <a:t>abnormalities and damage</a:t>
            </a:r>
            <a:endParaRPr lang="en-US" dirty="0" smtClean="0"/>
          </a:p>
          <a:p>
            <a:r>
              <a:rPr lang="en-US" dirty="0" smtClean="0"/>
              <a:t>Note: used in conjunction with INH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Others</a:t>
            </a:r>
          </a:p>
          <a:p>
            <a:pPr lvl="1"/>
            <a:r>
              <a:rPr lang="en-US" dirty="0" smtClean="0"/>
              <a:t>Ex: Isoniazid (INH)</a:t>
            </a:r>
          </a:p>
          <a:p>
            <a:r>
              <a:rPr lang="en-US" dirty="0" smtClean="0"/>
              <a:t>Action: inhibits cell wall synthesis</a:t>
            </a:r>
          </a:p>
          <a:p>
            <a:r>
              <a:rPr lang="en-US" dirty="0" smtClean="0"/>
              <a:t>Therapeutic Effect: treatment of active TB and prevention of tuberculosis when exposed</a:t>
            </a:r>
          </a:p>
          <a:p>
            <a:r>
              <a:rPr lang="en-US" dirty="0" smtClean="0"/>
              <a:t>Side Effects: peripheral </a:t>
            </a:r>
            <a:r>
              <a:rPr lang="en-US" dirty="0" smtClean="0"/>
              <a:t>neuropathies=numbness and tingling, with a high incidence</a:t>
            </a:r>
            <a:endParaRPr lang="en-US" dirty="0" smtClean="0"/>
          </a:p>
          <a:p>
            <a:r>
              <a:rPr lang="en-US" dirty="0" smtClean="0"/>
              <a:t>Note: taken with Pyroxidine (B6) to prevent neuropathies, taken with Rifampin to treat TB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Terminology</a:t>
            </a:r>
          </a:p>
          <a:p>
            <a:pPr lvl="1"/>
            <a:r>
              <a:rPr lang="en-US" dirty="0" smtClean="0"/>
              <a:t>Broad Spectrum</a:t>
            </a:r>
          </a:p>
          <a:p>
            <a:pPr lvl="2"/>
            <a:r>
              <a:rPr lang="en-US" dirty="0" smtClean="0"/>
              <a:t>Useful against a variety of bacteria</a:t>
            </a:r>
          </a:p>
          <a:p>
            <a:pPr lvl="1"/>
            <a:r>
              <a:rPr lang="en-US" dirty="0" smtClean="0"/>
              <a:t>Selective or Narrow Spectrum</a:t>
            </a:r>
          </a:p>
          <a:p>
            <a:pPr lvl="2"/>
            <a:r>
              <a:rPr lang="en-US" dirty="0" smtClean="0"/>
              <a:t>Useful against a specific bacteria</a:t>
            </a:r>
          </a:p>
          <a:p>
            <a:pPr lvl="1"/>
            <a:r>
              <a:rPr lang="en-US" dirty="0" smtClean="0"/>
              <a:t>Bactericidal</a:t>
            </a:r>
          </a:p>
          <a:p>
            <a:pPr lvl="2"/>
            <a:r>
              <a:rPr lang="en-US" dirty="0" smtClean="0"/>
              <a:t>Kills or destroys the  bacteria</a:t>
            </a:r>
          </a:p>
          <a:p>
            <a:pPr lvl="1"/>
            <a:r>
              <a:rPr lang="en-US" dirty="0" smtClean="0"/>
              <a:t>Bacteriostatic</a:t>
            </a:r>
          </a:p>
          <a:p>
            <a:pPr lvl="2"/>
            <a:r>
              <a:rPr lang="en-US" dirty="0" smtClean="0"/>
              <a:t>Limits growth and proliferation of the bacteria</a:t>
            </a:r>
          </a:p>
          <a:p>
            <a:pPr lvl="1"/>
            <a:r>
              <a:rPr lang="en-US" dirty="0" smtClean="0"/>
              <a:t>Super Infections</a:t>
            </a:r>
          </a:p>
          <a:p>
            <a:pPr lvl="2"/>
            <a:r>
              <a:rPr lang="en-US" dirty="0" smtClean="0"/>
              <a:t>Secondary infections related to the destruction of           normal flora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Mechanisms of Action of Antibacterial Drugs</a:t>
            </a:r>
          </a:p>
          <a:p>
            <a:pPr lvl="1"/>
            <a:r>
              <a:rPr lang="en-US" dirty="0" smtClean="0"/>
              <a:t>Inhibition of bacterial cell wall synthesis and function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Inhibition of bacterial protein synthesis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Inhibition of bacterial DNA/RNA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Resistant Bacteria</a:t>
            </a:r>
          </a:p>
          <a:p>
            <a:pPr lvl="1"/>
            <a:r>
              <a:rPr lang="en-US" dirty="0" smtClean="0"/>
              <a:t>Cause</a:t>
            </a:r>
          </a:p>
          <a:p>
            <a:pPr lvl="2"/>
            <a:r>
              <a:rPr lang="en-US" dirty="0" smtClean="0"/>
              <a:t>Bacteria use natural and acquired defense mechanisms</a:t>
            </a:r>
          </a:p>
          <a:p>
            <a:pPr lvl="1"/>
            <a:r>
              <a:rPr lang="en-US" dirty="0" smtClean="0"/>
              <a:t>Scope </a:t>
            </a:r>
          </a:p>
          <a:p>
            <a:pPr lvl="2"/>
            <a:r>
              <a:rPr lang="en-US" dirty="0" smtClean="0"/>
              <a:t>60% of staph aureus infections are now resistant to penicillin (MRSA);  there is now multidrug resistance (MDR);  (VRE)</a:t>
            </a:r>
          </a:p>
          <a:p>
            <a:pPr lvl="1"/>
            <a:r>
              <a:rPr lang="en-US" dirty="0" smtClean="0"/>
              <a:t>Prevention CDC Principles</a:t>
            </a:r>
          </a:p>
          <a:p>
            <a:pPr lvl="2"/>
            <a:r>
              <a:rPr lang="en-US" dirty="0" smtClean="0"/>
              <a:t>Prevent infections</a:t>
            </a:r>
          </a:p>
          <a:p>
            <a:pPr lvl="2"/>
            <a:r>
              <a:rPr lang="en-US" dirty="0" smtClean="0"/>
              <a:t>Use the right drug for the infection</a:t>
            </a:r>
          </a:p>
          <a:p>
            <a:pPr lvl="2"/>
            <a:r>
              <a:rPr lang="en-US" dirty="0" smtClean="0"/>
              <a:t>Limit the use of broad spectrum agents</a:t>
            </a:r>
          </a:p>
          <a:p>
            <a:pPr lvl="2"/>
            <a:r>
              <a:rPr lang="en-US" dirty="0" smtClean="0"/>
              <a:t>Increase the use of selective antimicrobial agents</a:t>
            </a:r>
          </a:p>
          <a:p>
            <a:pPr lvl="2"/>
            <a:r>
              <a:rPr lang="en-US" dirty="0" smtClean="0"/>
              <a:t>Limit the use of antibacterials</a:t>
            </a:r>
          </a:p>
          <a:p>
            <a:pPr lvl="2"/>
            <a:r>
              <a:rPr lang="en-US" dirty="0" smtClean="0"/>
              <a:t>Advise patients to take the full course of the antibiotic</a:t>
            </a:r>
          </a:p>
          <a:p>
            <a:pPr lvl="2"/>
            <a:r>
              <a:rPr lang="en-US" dirty="0" smtClean="0"/>
              <a:t>Prevent transmission of </a:t>
            </a:r>
            <a:r>
              <a:rPr lang="en-US" dirty="0" smtClean="0"/>
              <a:t>infections- #1 prevention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Penicillins</a:t>
            </a:r>
          </a:p>
          <a:p>
            <a:pPr lvl="1"/>
            <a:r>
              <a:rPr lang="en-US" dirty="0" smtClean="0"/>
              <a:t>Natural Penicillins Ex: Penicillin G (Bicillin)</a:t>
            </a:r>
          </a:p>
          <a:p>
            <a:pPr lvl="1"/>
            <a:r>
              <a:rPr lang="en-US" dirty="0" smtClean="0"/>
              <a:t>Penicillinase-resistant  Ex: Methicillin (Staphcillin)</a:t>
            </a:r>
          </a:p>
          <a:p>
            <a:pPr lvl="1"/>
            <a:r>
              <a:rPr lang="en-US" dirty="0" smtClean="0"/>
              <a:t>Aminopenicillins Ex: Amoxicillin (</a:t>
            </a:r>
            <a:r>
              <a:rPr lang="en-US" dirty="0" err="1" smtClean="0"/>
              <a:t>Amoxil</a:t>
            </a:r>
            <a:r>
              <a:rPr lang="en-US" dirty="0" smtClean="0"/>
              <a:t>)=5</a:t>
            </a:r>
            <a:r>
              <a:rPr lang="en-US" baseline="30000" dirty="0" smtClean="0"/>
              <a:t>th</a:t>
            </a:r>
            <a:r>
              <a:rPr lang="en-US" dirty="0" smtClean="0"/>
              <a:t> commonly prescribed</a:t>
            </a:r>
            <a:endParaRPr lang="en-US" dirty="0" smtClean="0"/>
          </a:p>
          <a:p>
            <a:pPr lvl="1"/>
            <a:r>
              <a:rPr lang="en-US" dirty="0" smtClean="0"/>
              <a:t>Extended Spectrum Ex: Piperacillin (Pipracil)</a:t>
            </a:r>
          </a:p>
          <a:p>
            <a:r>
              <a:rPr lang="en-US" dirty="0" smtClean="0"/>
              <a:t>Action: inhibit bacterial synthesis &amp; function</a:t>
            </a:r>
            <a:r>
              <a:rPr lang="en-US" dirty="0" smtClean="0">
                <a:sym typeface="Wingdings" pitchFamily="2" charset="2"/>
              </a:rPr>
              <a:t> bactericidal</a:t>
            </a:r>
            <a:endParaRPr lang="en-US" dirty="0" smtClean="0"/>
          </a:p>
          <a:p>
            <a:r>
              <a:rPr lang="en-US" dirty="0" smtClean="0"/>
              <a:t>Therapeutic Effect: otitis, pneumonia, sinusitis, wound infections, uti’s, endocarditis, abscesses, syphilis, </a:t>
            </a:r>
          </a:p>
          <a:p>
            <a:r>
              <a:rPr lang="en-US" dirty="0" smtClean="0"/>
              <a:t>Side Effects:  a significant potential for </a:t>
            </a:r>
            <a:r>
              <a:rPr lang="en-US" b="1" u="sng" dirty="0" smtClean="0"/>
              <a:t>allergic reactions</a:t>
            </a:r>
            <a:r>
              <a:rPr lang="en-US" dirty="0" smtClean="0"/>
              <a:t>, diarrhea, nausea and vomiting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Cephalosporins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generation Ex:Cephalexin (Keflex) 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Ex:Cefoxitin (Mefoxin)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generation Ex: Ceftriaxone (Rocephin)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generation Ex: Cefepime (Maxipime)</a:t>
            </a:r>
          </a:p>
          <a:p>
            <a:r>
              <a:rPr lang="en-US" dirty="0" smtClean="0"/>
              <a:t>Action:  inhibits cell membrane synthesis</a:t>
            </a:r>
            <a:r>
              <a:rPr lang="en-US" dirty="0" smtClean="0">
                <a:sym typeface="Wingdings" pitchFamily="2" charset="2"/>
              </a:rPr>
              <a:t> bactericidal</a:t>
            </a:r>
            <a:endParaRPr lang="en-US" dirty="0" smtClean="0"/>
          </a:p>
          <a:p>
            <a:r>
              <a:rPr lang="en-US" dirty="0" smtClean="0"/>
              <a:t>Therapeutic Effect: meningitis, uti’s, bactremias, pneumonia, sinusitis, skin infections </a:t>
            </a:r>
          </a:p>
          <a:p>
            <a:r>
              <a:rPr lang="en-US" dirty="0" smtClean="0"/>
              <a:t>Side Effects: cross sensitivity with PCN</a:t>
            </a:r>
            <a:r>
              <a:rPr lang="en-US" dirty="0" smtClean="0">
                <a:sym typeface="Wingdings" pitchFamily="2" charset="2"/>
              </a:rPr>
              <a:t> allergic response, </a:t>
            </a:r>
            <a:r>
              <a:rPr lang="en-US" dirty="0" smtClean="0"/>
              <a:t>diarrhea, nausea, vomiting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Other Agents</a:t>
            </a:r>
          </a:p>
          <a:p>
            <a:pPr lvl="1"/>
            <a:r>
              <a:rPr lang="en-US" dirty="0" smtClean="0"/>
              <a:t>Ex: Imipenem &amp; Cilastatin (Primaxin)</a:t>
            </a:r>
          </a:p>
          <a:p>
            <a:r>
              <a:rPr lang="en-US" dirty="0" smtClean="0"/>
              <a:t>Action: inhibits cell synthesis, then cilastatin inhibits inactivation of imipenem </a:t>
            </a:r>
            <a:r>
              <a:rPr lang="en-US" dirty="0" smtClean="0">
                <a:sym typeface="Wingdings" pitchFamily="2" charset="2"/>
              </a:rPr>
              <a:t> enhanced bactericidal effects</a:t>
            </a:r>
            <a:endParaRPr lang="en-US" dirty="0" smtClean="0"/>
          </a:p>
          <a:p>
            <a:r>
              <a:rPr lang="en-US" dirty="0" smtClean="0"/>
              <a:t>Therapeutic Effect: uti’s, bone &amp; joint infections, respiratory tract infections, </a:t>
            </a:r>
          </a:p>
          <a:p>
            <a:r>
              <a:rPr lang="en-US" dirty="0" smtClean="0"/>
              <a:t>Side Effects: gi issues, rash, confusion, tremors, seizures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Other Agents</a:t>
            </a:r>
          </a:p>
          <a:p>
            <a:pPr lvl="1"/>
            <a:r>
              <a:rPr lang="en-US" dirty="0" smtClean="0"/>
              <a:t>Ex: Vancomycin (Vancocin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Action: inhibits cell wall synthesis</a:t>
            </a:r>
            <a:r>
              <a:rPr lang="en-US" dirty="0" smtClean="0">
                <a:sym typeface="Wingdings" pitchFamily="2" charset="2"/>
              </a:rPr>
              <a:t> bactericidal</a:t>
            </a:r>
            <a:endParaRPr lang="en-US" dirty="0" smtClean="0"/>
          </a:p>
          <a:p>
            <a:r>
              <a:rPr lang="en-US" dirty="0" smtClean="0"/>
              <a:t>Therapeutic Effect: effective against life threatening life gram negative infections, treats Clostridium </a:t>
            </a:r>
            <a:r>
              <a:rPr lang="en-US" dirty="0" err="1" smtClean="0"/>
              <a:t>Difficile</a:t>
            </a:r>
            <a:r>
              <a:rPr lang="en-US" dirty="0" smtClean="0"/>
              <a:t> (C-diff)  </a:t>
            </a:r>
            <a:endParaRPr lang="en-US" dirty="0" smtClean="0"/>
          </a:p>
          <a:p>
            <a:r>
              <a:rPr lang="en-US" dirty="0" smtClean="0"/>
              <a:t>Side Effects: </a:t>
            </a:r>
            <a:r>
              <a:rPr lang="en-US" dirty="0" err="1" smtClean="0"/>
              <a:t>gi</a:t>
            </a:r>
            <a:r>
              <a:rPr lang="en-US" dirty="0" smtClean="0"/>
              <a:t> </a:t>
            </a:r>
            <a:r>
              <a:rPr lang="en-US" dirty="0" smtClean="0"/>
              <a:t>issues (horrific), </a:t>
            </a:r>
            <a:r>
              <a:rPr lang="en-US" dirty="0" smtClean="0"/>
              <a:t>phlebitis, </a:t>
            </a:r>
            <a:r>
              <a:rPr lang="en-US" dirty="0" smtClean="0"/>
              <a:t>nephrotoxicity (permanent kidney damage) </a:t>
            </a:r>
            <a:r>
              <a:rPr lang="en-US" dirty="0" smtClean="0"/>
              <a:t>and </a:t>
            </a:r>
            <a:r>
              <a:rPr lang="en-US" dirty="0" smtClean="0"/>
              <a:t>ototoxicity (hearing loss)</a:t>
            </a:r>
            <a:endParaRPr lang="en-US" dirty="0" smtClean="0"/>
          </a:p>
          <a:p>
            <a:r>
              <a:rPr lang="en-US" dirty="0" smtClean="0"/>
              <a:t>Note: Issue of antibiotic resistance such as Vancomycin Resistance Enterococci (VRE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Always orally, as it is better work in GI tract.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Pharmacology of Infections</a:t>
            </a:r>
            <a:br>
              <a:rPr lang="en-US" dirty="0" smtClean="0"/>
            </a:br>
            <a:r>
              <a:rPr lang="en-US" dirty="0" smtClean="0"/>
              <a:t>Antibacterial Drugs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Aminoglycosides</a:t>
            </a:r>
          </a:p>
          <a:p>
            <a:pPr lvl="1"/>
            <a:r>
              <a:rPr lang="en-US" dirty="0" smtClean="0"/>
              <a:t>Ex: Gentamycin (Garamycin)</a:t>
            </a:r>
          </a:p>
          <a:p>
            <a:pPr lvl="1"/>
            <a:r>
              <a:rPr lang="en-US" dirty="0" smtClean="0"/>
              <a:t>Ex: Tobramycin (Nebcin)</a:t>
            </a:r>
          </a:p>
          <a:p>
            <a:r>
              <a:rPr lang="en-US" dirty="0" smtClean="0"/>
              <a:t>Action: inhibits bacterial protein synthesis</a:t>
            </a:r>
            <a:r>
              <a:rPr lang="en-US" dirty="0" smtClean="0">
                <a:sym typeface="Wingdings" pitchFamily="2" charset="2"/>
              </a:rPr>
              <a:t> cell death</a:t>
            </a:r>
            <a:endParaRPr lang="en-US" dirty="0" smtClean="0"/>
          </a:p>
          <a:p>
            <a:r>
              <a:rPr lang="en-US" dirty="0" smtClean="0"/>
              <a:t>Therapeutic Effect: life threatening infections, sepsis; hospital acquired infections; osteomyelitis</a:t>
            </a:r>
          </a:p>
          <a:p>
            <a:r>
              <a:rPr lang="en-US" dirty="0" smtClean="0"/>
              <a:t>Side Effects: ototoxicity and nephrotoxicity </a:t>
            </a:r>
          </a:p>
          <a:p>
            <a:r>
              <a:rPr lang="en-US" dirty="0" smtClean="0"/>
              <a:t>Note: requires careful monitoring for therapeutic blood levels to prevent adverse </a:t>
            </a:r>
            <a:r>
              <a:rPr lang="en-US" dirty="0" smtClean="0"/>
              <a:t>effects</a:t>
            </a:r>
          </a:p>
          <a:p>
            <a:pPr lvl="1"/>
            <a:r>
              <a:rPr lang="en-US" dirty="0" smtClean="0"/>
              <a:t>Very serious medication.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56ECA-A392-472C-97DF-387B41C98B2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1082</Words>
  <Application>Microsoft Office PowerPoint</Application>
  <PresentationFormat>On-screen Show (4:3)</PresentationFormat>
  <Paragraphs>183</Paragraphs>
  <Slides>17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PTP 546 Module 8 Pharmacology of Infections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 (Newest for Resistant Strains) 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  <vt:lpstr>Pharmacology of Infections Antibacterial Drugs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Module 8 Pharmacology of Infections &amp; Neoplasms Immunomodulating Agents</dc:title>
  <dc:creator>Jayne</dc:creator>
  <cp:lastModifiedBy>SWEET, CHRISTINA</cp:lastModifiedBy>
  <cp:revision>31</cp:revision>
  <dcterms:created xsi:type="dcterms:W3CDTF">2011-06-11T21:58:04Z</dcterms:created>
  <dcterms:modified xsi:type="dcterms:W3CDTF">2012-06-11T18:19:32Z</dcterms:modified>
</cp:coreProperties>
</file>