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1" r:id="rId9"/>
    <p:sldId id="262" r:id="rId10"/>
    <p:sldId id="267" r:id="rId11"/>
    <p:sldId id="265" r:id="rId12"/>
    <p:sldId id="268" r:id="rId13"/>
    <p:sldId id="266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76F020-9424-4048-A3A7-1F58467070C0}" type="datetimeFigureOut">
              <a:rPr lang="en-US" smtClean="0"/>
              <a:pPr/>
              <a:t>6/11/2012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6F2105-2896-4981-BF65-4179336425F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1606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Prilosec first</a:t>
            </a:r>
          </a:p>
          <a:p>
            <a:r>
              <a:rPr lang="en-US" dirty="0" smtClean="0"/>
              <a:t>Nexium: the purple pill</a:t>
            </a:r>
          </a:p>
          <a:p>
            <a:r>
              <a:rPr lang="en-US" dirty="0" smtClean="0"/>
              <a:t>Prescription and nonprescription dosages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F2105-2896-4981-BF65-4179336425F2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Frequently used</a:t>
            </a:r>
          </a:p>
          <a:p>
            <a:r>
              <a:rPr lang="en-US" dirty="0" smtClean="0"/>
              <a:t>Can cause hypersecretion as body attempt</a:t>
            </a:r>
            <a:r>
              <a:rPr lang="en-US" baseline="0" dirty="0" smtClean="0"/>
              <a:t>s to maintain gastric ph</a:t>
            </a:r>
          </a:p>
          <a:p>
            <a:r>
              <a:rPr lang="en-US" baseline="0" dirty="0" smtClean="0"/>
              <a:t>Can delay treatment</a:t>
            </a:r>
          </a:p>
          <a:p>
            <a:r>
              <a:rPr lang="en-US" baseline="0" dirty="0" smtClean="0"/>
              <a:t>Contributes to ineffectiveness of other drugs</a:t>
            </a:r>
          </a:p>
          <a:p>
            <a:r>
              <a:rPr lang="en-US" baseline="0" dirty="0" smtClean="0"/>
              <a:t>OTC drugs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F2105-2896-4981-BF65-4179336425F2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OTC strengths now available</a:t>
            </a:r>
          </a:p>
          <a:p>
            <a:r>
              <a:rPr lang="en-US" dirty="0" smtClean="0"/>
              <a:t>Treatment of mild r occasional gastric irritation</a:t>
            </a:r>
          </a:p>
          <a:p>
            <a:r>
              <a:rPr lang="en-US" dirty="0" smtClean="0"/>
              <a:t>Often administered at bedtime only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F2105-2896-4981-BF65-4179336425F2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Highly effective which has lead to its</a:t>
            </a:r>
            <a:r>
              <a:rPr lang="en-US" baseline="0" dirty="0" smtClean="0"/>
              <a:t> popularity</a:t>
            </a:r>
          </a:p>
          <a:p>
            <a:r>
              <a:rPr lang="en-US" baseline="0" dirty="0" smtClean="0"/>
              <a:t>OTC dosages</a:t>
            </a:r>
          </a:p>
          <a:p>
            <a:r>
              <a:rPr lang="en-US" baseline="0" dirty="0" smtClean="0"/>
              <a:t>Old studies suggested increased gastric cancers with long term use; not considered an issue any longer</a:t>
            </a:r>
          </a:p>
          <a:p>
            <a:r>
              <a:rPr lang="en-US" baseline="0" dirty="0" smtClean="0"/>
              <a:t>PPIs can decrease the risk of esophageal damage and ca associated with GERD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F2105-2896-4981-BF65-4179336425F2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Administered for 1-2 weeks to allow for gi healing and eradication of the h pylori bacteria</a:t>
            </a:r>
          </a:p>
          <a:p>
            <a:r>
              <a:rPr lang="en-US" dirty="0" smtClean="0"/>
              <a:t>2 antibiotics given concurrently to increase effectiveness,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F2105-2896-4981-BF65-4179336425F2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Mild diarrhea……….. Usually otc antidiarrheals are effective, if not move to opioid derivatives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F2105-2896-4981-BF65-4179336425F2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Give with extreme caution in children</a:t>
            </a:r>
          </a:p>
          <a:p>
            <a:r>
              <a:rPr lang="en-US" dirty="0" smtClean="0"/>
              <a:t>Works within 45-60 minutes</a:t>
            </a:r>
          </a:p>
          <a:p>
            <a:r>
              <a:rPr lang="en-US" dirty="0" smtClean="0"/>
              <a:t>Imodium</a:t>
            </a:r>
            <a:r>
              <a:rPr lang="en-US" baseline="0" dirty="0" smtClean="0"/>
              <a:t> low strength is available over the counter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F2105-2896-4981-BF65-4179336425F2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Biologic Therapies: expensive, high rates of infection, intravenous administration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F2105-2896-4981-BF65-4179336425F2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Zofran………… serious nausea and vomiting  IV, patch, oral</a:t>
            </a:r>
          </a:p>
          <a:p>
            <a:r>
              <a:rPr lang="en-US" dirty="0" smtClean="0"/>
              <a:t>Antihistamines</a:t>
            </a:r>
            <a:r>
              <a:rPr lang="en-US" baseline="0" dirty="0" smtClean="0"/>
              <a:t> may be effective ant nausea however leads to drowsiness</a:t>
            </a:r>
          </a:p>
          <a:p>
            <a:r>
              <a:rPr lang="en-US" baseline="0" dirty="0" smtClean="0"/>
              <a:t>Motion sickness scop, dramamine take 20-60 minutes prior to travel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F2105-2896-4981-BF65-4179336425F2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13F41-4C91-4059-920F-A06DC0A29390}" type="datetime1">
              <a:rPr lang="en-US" smtClean="0"/>
              <a:pPr/>
              <a:t>6/11/2012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81ED4-8DF8-44FA-B17A-609C8D44290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2F90E-D3F8-4AF0-BA80-2C2C6DEBD061}" type="datetime1">
              <a:rPr lang="en-US" smtClean="0"/>
              <a:pPr/>
              <a:t>6/11/2012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81ED4-8DF8-44FA-B17A-609C8D44290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5B1AE-E63D-469C-A296-F794252E7715}" type="datetime1">
              <a:rPr lang="en-US" smtClean="0"/>
              <a:pPr/>
              <a:t>6/11/2012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81ED4-8DF8-44FA-B17A-609C8D44290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D75B8-013B-4F4F-8089-A9026658152C}" type="datetime1">
              <a:rPr lang="en-US" smtClean="0"/>
              <a:pPr/>
              <a:t>6/11/2012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81ED4-8DF8-44FA-B17A-609C8D44290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34E32-CBD8-4077-8A5B-25B8065B4A68}" type="datetime1">
              <a:rPr lang="en-US" smtClean="0"/>
              <a:pPr/>
              <a:t>6/11/2012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81ED4-8DF8-44FA-B17A-609C8D44290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C923F-9C32-480D-8FC7-EF379232C490}" type="datetime1">
              <a:rPr lang="en-US" smtClean="0"/>
              <a:pPr/>
              <a:t>6/11/2012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81ED4-8DF8-44FA-B17A-609C8D44290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A96CA-C070-44B2-A66A-7C93C0D93179}" type="datetime1">
              <a:rPr lang="en-US" smtClean="0"/>
              <a:pPr/>
              <a:t>6/11/2012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81ED4-8DF8-44FA-B17A-609C8D44290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D6E85-ED71-4165-A28E-6E30E0D319AD}" type="datetime1">
              <a:rPr lang="en-US" smtClean="0"/>
              <a:pPr/>
              <a:t>6/11/2012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81ED4-8DF8-44FA-B17A-609C8D44290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E4212-E738-433A-A793-462774535A9F}" type="datetime1">
              <a:rPr lang="en-US" smtClean="0"/>
              <a:pPr/>
              <a:t>6/11/2012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81ED4-8DF8-44FA-B17A-609C8D44290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517BB-DE74-4F66-8598-8E6D7175FE83}" type="datetime1">
              <a:rPr lang="en-US" smtClean="0"/>
              <a:pPr/>
              <a:t>6/11/2012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81ED4-8DF8-44FA-B17A-609C8D44290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DD400-6475-42FC-A614-3DD903523478}" type="datetime1">
              <a:rPr lang="en-US" smtClean="0"/>
              <a:pPr/>
              <a:t>6/11/2012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81ED4-8DF8-44FA-B17A-609C8D44290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A5F4A4-136A-40A0-A82F-88550BBBF8F0}" type="datetime1">
              <a:rPr lang="en-US" smtClean="0"/>
              <a:pPr/>
              <a:t>6/11/2012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B81ED4-8DF8-44FA-B17A-609C8D44290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47801"/>
            <a:ext cx="7772400" cy="2152650"/>
          </a:xfrm>
        </p:spPr>
        <p:txBody>
          <a:bodyPr>
            <a:normAutofit/>
          </a:bodyPr>
          <a:lstStyle/>
          <a:p>
            <a:r>
              <a:rPr lang="en-US" dirty="0" smtClean="0"/>
              <a:t>PTP 546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Module 12: Gastrointestinal Pharmacology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sz="2400" dirty="0" smtClean="0"/>
          </a:p>
          <a:p>
            <a:r>
              <a:rPr lang="en-US" sz="2400" dirty="0" smtClean="0"/>
              <a:t>Jayne Hansche Lobert, MS, RN, ACNS-BC, NP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81ED4-8DF8-44FA-B17A-609C8D442904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Gastrointestinal Pharmacology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>
            <a:normAutofit fontScale="40000" lnSpcReduction="20000"/>
          </a:bodyPr>
          <a:lstStyle/>
          <a:p>
            <a:r>
              <a:rPr lang="en-US" sz="8000" b="1" dirty="0" smtClean="0"/>
              <a:t>Pharmacologic Treatment of                    Inflammatory Bowel Disease (IBD)</a:t>
            </a:r>
          </a:p>
          <a:p>
            <a:pPr lvl="1"/>
            <a:r>
              <a:rPr lang="en-US" sz="5900" dirty="0" smtClean="0"/>
              <a:t>Antidiarrheals</a:t>
            </a:r>
          </a:p>
          <a:p>
            <a:pPr lvl="1"/>
            <a:r>
              <a:rPr lang="en-US" sz="5900" dirty="0" smtClean="0"/>
              <a:t>Corticosteroids</a:t>
            </a:r>
          </a:p>
          <a:p>
            <a:pPr lvl="1"/>
            <a:r>
              <a:rPr lang="en-US" sz="5900" dirty="0" smtClean="0"/>
              <a:t>Antiinfectives</a:t>
            </a:r>
          </a:p>
          <a:p>
            <a:pPr lvl="1"/>
            <a:r>
              <a:rPr lang="en-US" sz="5900" dirty="0" smtClean="0"/>
              <a:t>Antiinflammatories</a:t>
            </a:r>
          </a:p>
          <a:p>
            <a:pPr lvl="2"/>
            <a:r>
              <a:rPr lang="en-US" sz="5000" dirty="0" smtClean="0"/>
              <a:t>Mesalamine (Asacol, Pentasa)</a:t>
            </a:r>
          </a:p>
          <a:p>
            <a:pPr lvl="1"/>
            <a:r>
              <a:rPr lang="en-US" sz="5900" dirty="0" smtClean="0"/>
              <a:t>Immunosuppressants</a:t>
            </a:r>
          </a:p>
          <a:p>
            <a:pPr lvl="2"/>
            <a:r>
              <a:rPr lang="en-US" sz="5000" dirty="0" smtClean="0"/>
              <a:t>Azathiprine (Imuran)</a:t>
            </a:r>
          </a:p>
          <a:p>
            <a:pPr lvl="1"/>
            <a:r>
              <a:rPr lang="en-US" sz="7000" dirty="0" smtClean="0"/>
              <a:t>Biologic Therapies</a:t>
            </a:r>
          </a:p>
          <a:p>
            <a:pPr lvl="2"/>
            <a:r>
              <a:rPr lang="en-US" sz="5000" dirty="0" smtClean="0"/>
              <a:t>Infliximab (Remicade)</a:t>
            </a:r>
          </a:p>
          <a:p>
            <a:pPr lvl="2"/>
            <a:r>
              <a:rPr lang="en-US" sz="5000" dirty="0" smtClean="0"/>
              <a:t>Adalimumab (Humira)</a:t>
            </a:r>
          </a:p>
          <a:p>
            <a:pPr lvl="1">
              <a:buNone/>
            </a:pPr>
            <a:r>
              <a:rPr lang="en-US" sz="5000" dirty="0" smtClean="0"/>
              <a:t>	</a:t>
            </a:r>
            <a:endParaRPr lang="en-US" sz="5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81ED4-8DF8-44FA-B17A-609C8D442904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Gastrointestinal Pharmacology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Laxative and Cathartics</a:t>
            </a:r>
          </a:p>
          <a:p>
            <a:pPr lvl="1"/>
            <a:r>
              <a:rPr lang="en-US" dirty="0" smtClean="0"/>
              <a:t>Bulk Forming Ex: Psyllium Mucilloid (Metamucil)</a:t>
            </a:r>
          </a:p>
          <a:p>
            <a:pPr lvl="2"/>
            <a:r>
              <a:rPr lang="en-US" dirty="0" smtClean="0"/>
              <a:t>Action: absorb water adding to size of fecal mass</a:t>
            </a:r>
          </a:p>
          <a:p>
            <a:pPr lvl="1"/>
            <a:r>
              <a:rPr lang="en-US" dirty="0" smtClean="0"/>
              <a:t>Osmotic Ex: Polyethylene Glycol (Miralax)</a:t>
            </a:r>
          </a:p>
          <a:p>
            <a:pPr lvl="2"/>
            <a:r>
              <a:rPr lang="en-US" dirty="0" smtClean="0"/>
              <a:t>Action: creates osmotic pull of fluids into gi tract</a:t>
            </a:r>
          </a:p>
          <a:p>
            <a:pPr lvl="1"/>
            <a:r>
              <a:rPr lang="en-US" dirty="0" smtClean="0"/>
              <a:t>Stimulant Ex: Bisacodyl (Dulcolax)</a:t>
            </a:r>
          </a:p>
          <a:p>
            <a:pPr lvl="2"/>
            <a:r>
              <a:rPr lang="en-US" dirty="0" smtClean="0"/>
              <a:t>Action: irritates bowel mucosa </a:t>
            </a:r>
            <a:r>
              <a:rPr lang="en-US" dirty="0" smtClean="0">
                <a:sym typeface="Wingdings" pitchFamily="2" charset="2"/>
              </a:rPr>
              <a:t> stimulates bm</a:t>
            </a:r>
            <a:endParaRPr lang="en-US" dirty="0" smtClean="0"/>
          </a:p>
          <a:p>
            <a:pPr lvl="1"/>
            <a:r>
              <a:rPr lang="en-US" dirty="0" smtClean="0"/>
              <a:t>Stool Softener Ex: Docusate (Colace)</a:t>
            </a:r>
          </a:p>
          <a:p>
            <a:pPr lvl="2"/>
            <a:r>
              <a:rPr lang="en-US" dirty="0" smtClean="0"/>
              <a:t>Action: causes water and fat to be absorbed in stool</a:t>
            </a:r>
          </a:p>
          <a:p>
            <a:pPr lvl="1"/>
            <a:r>
              <a:rPr lang="en-US" dirty="0" smtClean="0"/>
              <a:t>Herbal Ex: Senna (Senokot)</a:t>
            </a:r>
          </a:p>
          <a:p>
            <a:pPr lvl="2"/>
            <a:r>
              <a:rPr lang="en-US" dirty="0" smtClean="0"/>
              <a:t>Action: irritates the bowel and increases peristalsis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81ED4-8DF8-44FA-B17A-609C8D442904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2" algn="ctr" rtl="0">
              <a:spcBef>
                <a:spcPct val="0"/>
              </a:spcBef>
            </a:pPr>
            <a:r>
              <a:rPr lang="en-US" sz="4400" dirty="0" smtClean="0"/>
              <a:t>Gastrointestinal Pharmacology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Laxatives and Cathartics</a:t>
            </a:r>
          </a:p>
          <a:p>
            <a:pPr lvl="1"/>
            <a:r>
              <a:rPr lang="en-US" dirty="0" smtClean="0"/>
              <a:t>Pharmacologic Classes</a:t>
            </a:r>
          </a:p>
          <a:p>
            <a:pPr lvl="2"/>
            <a:r>
              <a:rPr lang="en-US" dirty="0" smtClean="0"/>
              <a:t>Bulk Forming, Osmotics, Stimulants, Softeners, Herbals</a:t>
            </a:r>
          </a:p>
          <a:p>
            <a:pPr lvl="2"/>
            <a:r>
              <a:rPr lang="en-US" dirty="0" smtClean="0"/>
              <a:t>Therapeutic Uses: prevention and treatment of constipation, prep for gastrointestinal testing (colonoscopies, etc) or gastrointestinal surgeries</a:t>
            </a:r>
          </a:p>
          <a:p>
            <a:pPr lvl="2"/>
            <a:r>
              <a:rPr lang="en-US" dirty="0" smtClean="0"/>
              <a:t>Side Effects: abdominal cramping, diarrhea, fluid and electrolyte loss, nausea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81ED4-8DF8-44FA-B17A-609C8D442904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Gastrointestinal Pharmacology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Pharmacologic Treatment for Nausea and Vomiting: Antiemetics</a:t>
            </a:r>
          </a:p>
          <a:p>
            <a:pPr lvl="1"/>
            <a:r>
              <a:rPr lang="en-US" dirty="0" smtClean="0"/>
              <a:t>Serotonin Antagonists</a:t>
            </a:r>
          </a:p>
          <a:p>
            <a:pPr lvl="2"/>
            <a:r>
              <a:rPr lang="en-US" dirty="0" smtClean="0"/>
              <a:t>Ex: Ondansetron (Zofran)</a:t>
            </a:r>
          </a:p>
          <a:p>
            <a:pPr lvl="1"/>
            <a:r>
              <a:rPr lang="en-US" dirty="0" smtClean="0"/>
              <a:t>Antihistamines</a:t>
            </a:r>
          </a:p>
          <a:p>
            <a:pPr lvl="2"/>
            <a:r>
              <a:rPr lang="en-US" dirty="0" smtClean="0"/>
              <a:t>Ex: Menhydrinate (Dramamine), Meclizine (Antivert)</a:t>
            </a:r>
          </a:p>
          <a:p>
            <a:pPr lvl="1"/>
            <a:r>
              <a:rPr lang="en-US" dirty="0" smtClean="0"/>
              <a:t>Anticholinergics</a:t>
            </a:r>
          </a:p>
          <a:p>
            <a:pPr lvl="2"/>
            <a:r>
              <a:rPr lang="en-US" dirty="0" smtClean="0"/>
              <a:t>Ex: Scopolamine (Transderm Scop)</a:t>
            </a:r>
          </a:p>
          <a:p>
            <a:pPr lvl="2"/>
            <a:endParaRPr lang="en-US" dirty="0" smtClean="0"/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81ED4-8DF8-44FA-B17A-609C8D442904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Gastrointestinal Pharmacology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Antiemetics</a:t>
            </a:r>
          </a:p>
          <a:p>
            <a:pPr lvl="1"/>
            <a:r>
              <a:rPr lang="en-US" dirty="0" smtClean="0"/>
              <a:t>Classes: serotonin antagonists, antihistamines, anticholinergics</a:t>
            </a:r>
          </a:p>
          <a:p>
            <a:pPr lvl="1"/>
            <a:r>
              <a:rPr lang="en-US" dirty="0" smtClean="0"/>
              <a:t>Action: depress the CNS chemoreceptor zone through a variety of mechanisms</a:t>
            </a:r>
          </a:p>
          <a:p>
            <a:pPr lvl="1"/>
            <a:r>
              <a:rPr lang="en-US" dirty="0" smtClean="0"/>
              <a:t>Therapeutic Effect: treatment of chemotherapeutic drug side effects, prevention of nausea, prevention of motion sickness/nausea,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81ED4-8DF8-44FA-B17A-609C8D442904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Gastrointestinal Pharmacology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Drugs to treat gastric acidity and secretion</a:t>
            </a:r>
          </a:p>
          <a:p>
            <a:pPr lvl="1"/>
            <a:r>
              <a:rPr lang="en-US" b="1" dirty="0" smtClean="0"/>
              <a:t>Antacids</a:t>
            </a:r>
          </a:p>
          <a:p>
            <a:pPr lvl="2"/>
            <a:r>
              <a:rPr lang="en-US" dirty="0" smtClean="0"/>
              <a:t>Ex: Aluminum Hydroxide (Maalox)</a:t>
            </a:r>
          </a:p>
          <a:p>
            <a:pPr lvl="2"/>
            <a:r>
              <a:rPr lang="en-US" dirty="0" smtClean="0"/>
              <a:t>Ex: Calcium Carbonate(Mylanta)</a:t>
            </a:r>
          </a:p>
          <a:p>
            <a:pPr lvl="1"/>
            <a:r>
              <a:rPr lang="en-US" b="1" dirty="0" smtClean="0"/>
              <a:t>Histamine (H2) Receptor Blockers</a:t>
            </a:r>
          </a:p>
          <a:p>
            <a:pPr lvl="2"/>
            <a:r>
              <a:rPr lang="en-US" dirty="0" smtClean="0"/>
              <a:t>Ex: Famotidine (Pepcid)</a:t>
            </a:r>
          </a:p>
          <a:p>
            <a:pPr lvl="2"/>
            <a:r>
              <a:rPr lang="en-US" dirty="0" smtClean="0"/>
              <a:t>Ex: Ranitidine (Zantac)</a:t>
            </a:r>
          </a:p>
          <a:p>
            <a:pPr lvl="1"/>
            <a:r>
              <a:rPr lang="en-US" b="1" dirty="0" smtClean="0"/>
              <a:t>Proton Pump Inhibitors</a:t>
            </a:r>
          </a:p>
          <a:p>
            <a:pPr lvl="2"/>
            <a:r>
              <a:rPr lang="en-US" dirty="0" smtClean="0"/>
              <a:t>Ex: Omeprazole (Prilosec)</a:t>
            </a:r>
          </a:p>
          <a:p>
            <a:pPr lvl="2"/>
            <a:r>
              <a:rPr lang="en-US" dirty="0" smtClean="0"/>
              <a:t>Ex: Esomeprazole (Nexium)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81ED4-8DF8-44FA-B17A-609C8D442904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Gastrointestinal Pharmacology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dirty="0" smtClean="0"/>
              <a:t>Antacids</a:t>
            </a:r>
          </a:p>
          <a:p>
            <a:pPr lvl="1"/>
            <a:r>
              <a:rPr lang="en-US" dirty="0" smtClean="0"/>
              <a:t>Ex: Aluminum Hydroxide (Amphogel; Maalox)</a:t>
            </a:r>
          </a:p>
          <a:p>
            <a:pPr lvl="1"/>
            <a:r>
              <a:rPr lang="en-US" dirty="0" smtClean="0"/>
              <a:t>Ex: Magnesium Hydroxide (Riopan)</a:t>
            </a:r>
          </a:p>
          <a:p>
            <a:pPr lvl="1"/>
            <a:r>
              <a:rPr lang="en-US" dirty="0" smtClean="0"/>
              <a:t>Ex: Calcium Carbonate (Tums, Mylanta)</a:t>
            </a:r>
          </a:p>
          <a:p>
            <a:pPr lvl="1"/>
            <a:r>
              <a:rPr lang="en-US" dirty="0" smtClean="0"/>
              <a:t>Ex: Sodium Bicarbonate (Alka-Seltzer, Baking Soda)</a:t>
            </a:r>
          </a:p>
          <a:p>
            <a:pPr lvl="1"/>
            <a:r>
              <a:rPr lang="en-US" dirty="0" smtClean="0"/>
              <a:t>Action: med combines with </a:t>
            </a:r>
            <a:r>
              <a:rPr lang="en-US" dirty="0" smtClean="0">
                <a:sym typeface="Wingdings" pitchFamily="2" charset="2"/>
              </a:rPr>
              <a:t>hydrochloric acid (</a:t>
            </a:r>
            <a:r>
              <a:rPr lang="en-US" dirty="0" smtClean="0"/>
              <a:t>HCL) to form a salt and water</a:t>
            </a:r>
            <a:r>
              <a:rPr lang="en-US" dirty="0" smtClean="0">
                <a:sym typeface="Wingdings" pitchFamily="2" charset="2"/>
              </a:rPr>
              <a:t> neutralization of hydrochloric acid alters gastric pH</a:t>
            </a:r>
            <a:endParaRPr lang="en-US" dirty="0" smtClean="0"/>
          </a:p>
          <a:p>
            <a:pPr lvl="1"/>
            <a:r>
              <a:rPr lang="en-US" dirty="0" smtClean="0"/>
              <a:t>Therapeutic Effect:  treatment of gi discomfort, transient dyspepsia, indigestion &amp; heartburn by the neutralization of gastric acids</a:t>
            </a:r>
          </a:p>
          <a:p>
            <a:pPr lvl="1"/>
            <a:r>
              <a:rPr lang="en-US" dirty="0" smtClean="0"/>
              <a:t>Side Effects: constipation with aluminum based antacids, diarrhea with magnesium based antacids; will alter metabolism of drugs requiring acidic environment for absorption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81ED4-8DF8-44FA-B17A-609C8D442904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Gastrointestinal Pharmacology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/>
              <a:t>Histamine (H2) Receptor Blockers</a:t>
            </a:r>
          </a:p>
          <a:p>
            <a:pPr lvl="1"/>
            <a:r>
              <a:rPr lang="en-US" dirty="0" smtClean="0"/>
              <a:t>Ex: Famotidine (Pepcid)</a:t>
            </a:r>
          </a:p>
          <a:p>
            <a:pPr lvl="1"/>
            <a:r>
              <a:rPr lang="en-US" dirty="0" smtClean="0"/>
              <a:t>Ex: Ranitidine (Zantac)</a:t>
            </a:r>
          </a:p>
          <a:p>
            <a:pPr lvl="1"/>
            <a:r>
              <a:rPr lang="en-US" dirty="0" smtClean="0"/>
              <a:t>Action: block the histamine activated release of gastric acids from the gastric parietal cells </a:t>
            </a:r>
            <a:r>
              <a:rPr lang="en-US" dirty="0" smtClean="0">
                <a:sym typeface="Wingdings" pitchFamily="2" charset="2"/>
              </a:rPr>
              <a:t> reduction of acid secretions</a:t>
            </a:r>
            <a:endParaRPr lang="en-US" dirty="0" smtClean="0"/>
          </a:p>
          <a:p>
            <a:pPr lvl="1"/>
            <a:r>
              <a:rPr lang="en-US" dirty="0" smtClean="0"/>
              <a:t>Therapeutic Effect: control gastric acid secretion associated with dyspepsia, gastroesophageal reflux disease (GERD), peptic ulcer disease</a:t>
            </a:r>
          </a:p>
          <a:p>
            <a:pPr lvl="1"/>
            <a:r>
              <a:rPr lang="en-US" dirty="0" smtClean="0"/>
              <a:t>Side Effects: rarely nausea, headache, dizziness, confusion in older adults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81ED4-8DF8-44FA-B17A-609C8D442904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Gastrointestinal Pharmacology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Proton Pump Inhibitors (PPI)</a:t>
            </a:r>
          </a:p>
          <a:p>
            <a:pPr lvl="1"/>
            <a:r>
              <a:rPr lang="en-US" dirty="0" smtClean="0"/>
              <a:t>Ex: Omeprazole (Prilosec)</a:t>
            </a:r>
          </a:p>
          <a:p>
            <a:pPr lvl="1"/>
            <a:r>
              <a:rPr lang="en-US" dirty="0" smtClean="0"/>
              <a:t>Ex: Esomeprazole (Nexium)</a:t>
            </a:r>
          </a:p>
          <a:p>
            <a:pPr lvl="1"/>
            <a:r>
              <a:rPr lang="en-US" dirty="0" smtClean="0"/>
              <a:t>Action: Inhibition of the enzyme that is responsible for gastric acid secretion from the parietal cells; 90% reduction in the “acid pump” </a:t>
            </a:r>
          </a:p>
          <a:p>
            <a:pPr lvl="1"/>
            <a:r>
              <a:rPr lang="en-US" dirty="0" smtClean="0"/>
              <a:t>Therapeutic Effect: reduction of gi symptoms associated GERD and peptic ulcers</a:t>
            </a:r>
          </a:p>
          <a:p>
            <a:pPr lvl="1"/>
            <a:r>
              <a:rPr lang="en-US" dirty="0" smtClean="0"/>
              <a:t>Side Effects: rebound hyperacidity 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81ED4-8DF8-44FA-B17A-609C8D442904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Gastrointestinal Pharmacology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Pharmacologic Treatment of Peptic Ulcers</a:t>
            </a:r>
          </a:p>
          <a:p>
            <a:pPr lvl="1"/>
            <a:r>
              <a:rPr lang="en-US" b="1" dirty="0" smtClean="0"/>
              <a:t>Antacids</a:t>
            </a:r>
          </a:p>
          <a:p>
            <a:pPr lvl="2"/>
            <a:r>
              <a:rPr lang="en-US" dirty="0" smtClean="0"/>
              <a:t>Aluminum Hydroxide (Maalox)</a:t>
            </a:r>
          </a:p>
          <a:p>
            <a:pPr lvl="1"/>
            <a:r>
              <a:rPr lang="en-US" b="1" dirty="0" smtClean="0"/>
              <a:t>H2 Blockers</a:t>
            </a:r>
          </a:p>
          <a:p>
            <a:pPr lvl="2"/>
            <a:r>
              <a:rPr lang="en-US" dirty="0" smtClean="0"/>
              <a:t>Ranitidine (Zantac)</a:t>
            </a:r>
          </a:p>
          <a:p>
            <a:pPr lvl="1"/>
            <a:r>
              <a:rPr lang="en-US" b="1" dirty="0" smtClean="0"/>
              <a:t>PPI’s</a:t>
            </a:r>
          </a:p>
          <a:p>
            <a:pPr lvl="2"/>
            <a:r>
              <a:rPr lang="en-US" dirty="0" smtClean="0"/>
              <a:t>Omeprazole (Prilosec)</a:t>
            </a:r>
          </a:p>
          <a:p>
            <a:pPr lvl="1"/>
            <a:r>
              <a:rPr lang="en-US" b="1" dirty="0" smtClean="0"/>
              <a:t>Antibacterials</a:t>
            </a:r>
          </a:p>
          <a:p>
            <a:pPr lvl="2"/>
            <a:r>
              <a:rPr lang="en-US" dirty="0" smtClean="0"/>
              <a:t>Clarithromycin (Biaxin), </a:t>
            </a:r>
          </a:p>
          <a:p>
            <a:pPr lvl="2"/>
            <a:r>
              <a:rPr lang="en-US" dirty="0" smtClean="0"/>
              <a:t>Amoxicillin (Amoxil)</a:t>
            </a:r>
          </a:p>
          <a:p>
            <a:pPr lvl="2"/>
            <a:r>
              <a:rPr lang="en-US" dirty="0" smtClean="0"/>
              <a:t>Metronidazole (Flagyl)</a:t>
            </a:r>
          </a:p>
          <a:p>
            <a:pPr lvl="2"/>
            <a:r>
              <a:rPr lang="en-US" dirty="0" smtClean="0"/>
              <a:t>Tetracycline (Achromycin)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81ED4-8DF8-44FA-B17A-609C8D442904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Gastrointestinal Pharmacology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Antidiarrheals</a:t>
            </a:r>
          </a:p>
          <a:p>
            <a:pPr lvl="1"/>
            <a:r>
              <a:rPr lang="en-US" dirty="0" smtClean="0"/>
              <a:t>Adsorbents</a:t>
            </a:r>
          </a:p>
          <a:p>
            <a:pPr lvl="2"/>
            <a:r>
              <a:rPr lang="en-US" dirty="0" smtClean="0"/>
              <a:t>Ex: Bismuth Salts (Pepto Bismol, Kaopectate) </a:t>
            </a:r>
            <a:endParaRPr lang="en-US" dirty="0"/>
          </a:p>
          <a:p>
            <a:pPr lvl="1"/>
            <a:r>
              <a:rPr lang="en-US" dirty="0" smtClean="0"/>
              <a:t>Opioid Derivatives</a:t>
            </a:r>
          </a:p>
          <a:p>
            <a:pPr lvl="2"/>
            <a:r>
              <a:rPr lang="en-US" dirty="0" smtClean="0"/>
              <a:t>Ex: Diphenoxylate with atropine (Lomotil)</a:t>
            </a:r>
          </a:p>
          <a:p>
            <a:pPr lvl="2"/>
            <a:r>
              <a:rPr lang="en-US" dirty="0" smtClean="0"/>
              <a:t>Ex: Loperamide (Imodium)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81ED4-8DF8-44FA-B17A-609C8D442904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Gastrointestinal Pharmacology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Opioid Derivatives</a:t>
            </a:r>
          </a:p>
          <a:p>
            <a:pPr lvl="1"/>
            <a:r>
              <a:rPr lang="en-US" dirty="0" smtClean="0"/>
              <a:t>Ex: Diphenoxylate with Atropine (Lomotil)</a:t>
            </a:r>
          </a:p>
          <a:p>
            <a:pPr lvl="1"/>
            <a:r>
              <a:rPr lang="en-US" dirty="0" smtClean="0"/>
              <a:t>Ex: Loperamide (Imodium)</a:t>
            </a:r>
          </a:p>
          <a:p>
            <a:pPr lvl="1"/>
            <a:r>
              <a:rPr lang="en-US" dirty="0" smtClean="0"/>
              <a:t>Action: slows peristalsis allowing for more water reabsorption</a:t>
            </a:r>
            <a:r>
              <a:rPr lang="en-US" dirty="0" smtClean="0">
                <a:sym typeface="Wingdings" pitchFamily="2" charset="2"/>
              </a:rPr>
              <a:t> more solid stools</a:t>
            </a:r>
            <a:endParaRPr lang="en-US" dirty="0" smtClean="0"/>
          </a:p>
          <a:p>
            <a:pPr lvl="1"/>
            <a:r>
              <a:rPr lang="en-US" dirty="0" smtClean="0"/>
              <a:t>Therapeutic Effect: treatment of chronic diarrhea, moderate to severe diarrhea </a:t>
            </a:r>
          </a:p>
          <a:p>
            <a:pPr lvl="1"/>
            <a:r>
              <a:rPr lang="en-US" dirty="0" smtClean="0"/>
              <a:t>Note: there is no analgesic effect</a:t>
            </a:r>
          </a:p>
          <a:p>
            <a:pPr lvl="1"/>
            <a:r>
              <a:rPr lang="en-US" dirty="0" smtClean="0"/>
              <a:t>Side Effects: dizziness, drowsiness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81ED4-8DF8-44FA-B17A-609C8D442904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Gastrointestinal Pharmacology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Adsorbents</a:t>
            </a:r>
          </a:p>
          <a:p>
            <a:pPr marL="800100" lvl="3" indent="-342900"/>
            <a:r>
              <a:rPr lang="en-US" sz="2800" dirty="0" smtClean="0"/>
              <a:t>Ex: Bismuth Salts (Pepto Bismol, Kaopectate) </a:t>
            </a:r>
          </a:p>
          <a:p>
            <a:pPr lvl="1"/>
            <a:r>
              <a:rPr lang="en-US" dirty="0" smtClean="0"/>
              <a:t>Action: binds toxins that contribute to diarrhea, increases absorption of fluids and electrolytes</a:t>
            </a:r>
          </a:p>
          <a:p>
            <a:pPr lvl="1"/>
            <a:r>
              <a:rPr lang="en-US" dirty="0" smtClean="0"/>
              <a:t>Therapeutic Effect: relief of mild diarrhea, prevention of “travelers diarrhea”</a:t>
            </a:r>
          </a:p>
          <a:p>
            <a:pPr lvl="1"/>
            <a:r>
              <a:rPr lang="en-US" dirty="0" smtClean="0"/>
              <a:t>Side Effects: constipation, stool impaction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81ED4-8DF8-44FA-B17A-609C8D442904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976</Words>
  <Application>Microsoft Office PowerPoint</Application>
  <PresentationFormat>On-screen Show (4:3)</PresentationFormat>
  <Paragraphs>178</Paragraphs>
  <Slides>14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PTP 546  Module 12: Gastrointestinal Pharmacology</vt:lpstr>
      <vt:lpstr>Gastrointestinal Pharmacology</vt:lpstr>
      <vt:lpstr>Gastrointestinal Pharmacology</vt:lpstr>
      <vt:lpstr>Gastrointestinal Pharmacology</vt:lpstr>
      <vt:lpstr>Gastrointestinal Pharmacology</vt:lpstr>
      <vt:lpstr>Gastrointestinal Pharmacology</vt:lpstr>
      <vt:lpstr>Gastrointestinal Pharmacology</vt:lpstr>
      <vt:lpstr>Gastrointestinal Pharmacology</vt:lpstr>
      <vt:lpstr>Gastrointestinal Pharmacology</vt:lpstr>
      <vt:lpstr>Gastrointestinal Pharmacology</vt:lpstr>
      <vt:lpstr>Gastrointestinal Pharmacology</vt:lpstr>
      <vt:lpstr>Gastrointestinal Pharmacology</vt:lpstr>
      <vt:lpstr>Gastrointestinal Pharmacology</vt:lpstr>
      <vt:lpstr>Gastrointestinal Pharmacology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PTP 546  Module 12: Gastrointestinal Pharmacology</dc:title>
  <dc:creator>Jayne</dc:creator>
  <cp:lastModifiedBy>SWEET, CHRISTINA</cp:lastModifiedBy>
  <cp:revision>16</cp:revision>
  <dcterms:created xsi:type="dcterms:W3CDTF">2011-05-27T13:27:29Z</dcterms:created>
  <dcterms:modified xsi:type="dcterms:W3CDTF">2012-06-11T17:54:43Z</dcterms:modified>
</cp:coreProperties>
</file>