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56" r:id="rId2"/>
    <p:sldId id="259" r:id="rId3"/>
    <p:sldId id="260" r:id="rId4"/>
    <p:sldId id="261" r:id="rId5"/>
    <p:sldId id="265" r:id="rId6"/>
    <p:sldId id="262" r:id="rId7"/>
    <p:sldId id="263" r:id="rId8"/>
    <p:sldId id="264" r:id="rId9"/>
    <p:sldId id="266" r:id="rId10"/>
    <p:sldId id="268" r:id="rId11"/>
    <p:sldId id="269" r:id="rId12"/>
    <p:sldId id="270" r:id="rId13"/>
    <p:sldId id="271" r:id="rId14"/>
    <p:sldId id="272" r:id="rId15"/>
    <p:sldId id="274" r:id="rId16"/>
    <p:sldId id="275" r:id="rId17"/>
    <p:sldId id="277" r:id="rId18"/>
    <p:sldId id="278" r:id="rId19"/>
    <p:sldId id="279" r:id="rId20"/>
    <p:sldId id="307" r:id="rId21"/>
    <p:sldId id="308" r:id="rId22"/>
    <p:sldId id="281" r:id="rId23"/>
    <p:sldId id="309" r:id="rId24"/>
    <p:sldId id="310" r:id="rId25"/>
    <p:sldId id="282" r:id="rId26"/>
    <p:sldId id="283" r:id="rId27"/>
    <p:sldId id="285" r:id="rId28"/>
    <p:sldId id="286" r:id="rId29"/>
    <p:sldId id="287" r:id="rId30"/>
    <p:sldId id="288" r:id="rId31"/>
    <p:sldId id="289" r:id="rId32"/>
    <p:sldId id="290" r:id="rId33"/>
    <p:sldId id="292" r:id="rId34"/>
    <p:sldId id="293" r:id="rId35"/>
    <p:sldId id="311" r:id="rId36"/>
    <p:sldId id="312" r:id="rId37"/>
    <p:sldId id="305" r:id="rId38"/>
    <p:sldId id="294" r:id="rId39"/>
    <p:sldId id="295" r:id="rId40"/>
    <p:sldId id="296" r:id="rId41"/>
    <p:sldId id="297" r:id="rId42"/>
    <p:sldId id="298" r:id="rId43"/>
    <p:sldId id="300" r:id="rId44"/>
    <p:sldId id="301" r:id="rId45"/>
    <p:sldId id="302" r:id="rId46"/>
    <p:sldId id="313" r:id="rId47"/>
    <p:sldId id="304" r:id="rId48"/>
    <p:sldId id="303" r:id="rId49"/>
    <p:sldId id="306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319" autoAdjust="0"/>
  </p:normalViewPr>
  <p:slideViewPr>
    <p:cSldViewPr>
      <p:cViewPr>
        <p:scale>
          <a:sx n="66" d="100"/>
          <a:sy n="66" d="100"/>
        </p:scale>
        <p:origin x="-15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9464F8-81CA-4104-977E-FC9113B0C053}" type="datetimeFigureOut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8564F-021D-4CF4-871E-20DFBFDB59B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976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 to endocrine pharmacology Chapter 28</a:t>
            </a:r>
          </a:p>
          <a:p>
            <a:r>
              <a:rPr lang="en-US" dirty="0" smtClean="0"/>
              <a:t>Adrenocorticosteroids Chapter 29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Replacement Therapy:  both male… removal of testes, testicular failure, decline of testosterone with aging (controversial) and female</a:t>
            </a:r>
          </a:p>
          <a:p>
            <a:endParaRPr lang="en-US" dirty="0" smtClean="0"/>
          </a:p>
          <a:p>
            <a:r>
              <a:rPr lang="en-US" dirty="0" smtClean="0"/>
              <a:t>Catabolic</a:t>
            </a:r>
            <a:r>
              <a:rPr lang="en-US" baseline="0" dirty="0" smtClean="0"/>
              <a:t> States: given to increase muscle mass, HIV muscle wasting; hospice appetite stimulant</a:t>
            </a:r>
          </a:p>
          <a:p>
            <a:r>
              <a:rPr lang="en-US" baseline="0" dirty="0" smtClean="0"/>
              <a:t>Delayed Puberty:</a:t>
            </a:r>
          </a:p>
          <a:p>
            <a:r>
              <a:rPr lang="en-US" baseline="0" dirty="0" smtClean="0"/>
              <a:t>Breast Cancer:  treatment of hormone sensitive tumors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??????????????? Androgen abuse in athletes</a:t>
            </a:r>
          </a:p>
          <a:p>
            <a:endParaRPr lang="en-US" dirty="0" smtClean="0"/>
          </a:p>
          <a:p>
            <a:r>
              <a:rPr lang="en-US" dirty="0" smtClean="0"/>
              <a:t>Page 438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Hormones produced my ovaries: estrogen and progestin (plus small amts of androgens)</a:t>
            </a:r>
          </a:p>
          <a:p>
            <a:endParaRPr lang="en-US" dirty="0" smtClean="0"/>
          </a:p>
          <a:p>
            <a:r>
              <a:rPr lang="en-US" dirty="0" smtClean="0"/>
              <a:t>Estrogen initiates the growth and development of female reproductive system during puberty</a:t>
            </a:r>
          </a:p>
          <a:p>
            <a:r>
              <a:rPr lang="en-US" dirty="0" smtClean="0"/>
              <a:t>Estrogen develops breasts, deposits fat stores </a:t>
            </a:r>
          </a:p>
          <a:p>
            <a:r>
              <a:rPr lang="en-US" dirty="0" smtClean="0"/>
              <a:t>Progesterone maintains and facilitates pregnancy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Premarin and Estraderm: estrogen replacement, prevention of osteoporosis</a:t>
            </a:r>
          </a:p>
          <a:p>
            <a:endParaRPr lang="en-US" dirty="0" smtClean="0"/>
          </a:p>
          <a:p>
            <a:r>
              <a:rPr lang="en-US" dirty="0" smtClean="0"/>
              <a:t>Provera</a:t>
            </a:r>
            <a:r>
              <a:rPr lang="en-US" baseline="0" dirty="0" smtClean="0"/>
              <a:t> and Norplant amenorrhea, uterine bleeding, endometriosis</a:t>
            </a:r>
          </a:p>
          <a:p>
            <a:endParaRPr lang="en-US" baseline="0" dirty="0" smtClean="0"/>
          </a:p>
          <a:p>
            <a:r>
              <a:rPr lang="en-US" baseline="0" dirty="0" smtClean="0"/>
              <a:t>Norplant contraception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HRT: treatment of peri menopausal and postmenopausal systems: hot flashes, vaginal dryness, </a:t>
            </a:r>
          </a:p>
          <a:p>
            <a:r>
              <a:rPr lang="en-US" dirty="0" smtClean="0"/>
              <a:t>Prevention of osteoporosis related fractures I combination with PT, calcium………….. Studies started to indicate that estrogen had a cardioprotective effect………. Yet that has been disproven</a:t>
            </a:r>
          </a:p>
          <a:p>
            <a:r>
              <a:rPr lang="en-US" dirty="0" smtClean="0"/>
              <a:t>Estrogen replacement may</a:t>
            </a:r>
            <a:r>
              <a:rPr lang="en-US" baseline="0" dirty="0" smtClean="0"/>
              <a:t> offer protection against Alzheimer's………….. Weak evidence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Nolvadex: strong</a:t>
            </a:r>
            <a:r>
              <a:rPr lang="en-US" baseline="0" dirty="0" smtClean="0"/>
              <a:t> antiestrogen effect on breast tissue</a:t>
            </a:r>
          </a:p>
          <a:p>
            <a:r>
              <a:rPr lang="en-US" baseline="0" dirty="0" smtClean="0"/>
              <a:t>Evista: strong antiestrogen effect on breast and uterine disease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Developed in 1980, ru486 administered up to 7 weeks pregnant………… followed by oral prostaglandins………… 95% effective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Oral, ring,</a:t>
            </a:r>
            <a:r>
              <a:rPr lang="en-US" baseline="0" dirty="0" smtClean="0"/>
              <a:t> vaginal ring, IM injections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/>
              <a:buChar char="Ø"/>
            </a:pPr>
            <a:r>
              <a:rPr lang="en-US" dirty="0" smtClean="0"/>
              <a:t>8 years……….. Liver cancer</a:t>
            </a:r>
          </a:p>
          <a:p>
            <a:pPr>
              <a:buFont typeface="Wingdings"/>
              <a:buChar char="Ø"/>
            </a:pPr>
            <a:r>
              <a:rPr lang="en-US" dirty="0" smtClean="0"/>
              <a:t>Avoid smoking, high lipids,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Thyroid hormone production: Thyrotropin</a:t>
            </a:r>
            <a:r>
              <a:rPr lang="en-US" baseline="0" dirty="0" smtClean="0"/>
              <a:t> Releasing Hormone (TRH) from the hypothalamus</a:t>
            </a:r>
            <a:r>
              <a:rPr lang="en-US" baseline="0" dirty="0" smtClean="0">
                <a:sym typeface="Wingdings" pitchFamily="2" charset="2"/>
              </a:rPr>
              <a:t> stimulates release of TSH from the pituitary production of T4 and T3</a:t>
            </a:r>
          </a:p>
          <a:p>
            <a:r>
              <a:rPr lang="en-US" baseline="0" dirty="0" smtClean="0">
                <a:sym typeface="Wingdings" pitchFamily="2" charset="2"/>
              </a:rPr>
              <a:t>Negative feedback system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Corticotripin releasing hormone (CRH)  from hypothalamus</a:t>
            </a:r>
            <a:r>
              <a:rPr lang="en-US" dirty="0" smtClean="0">
                <a:sym typeface="Wingdings" pitchFamily="2" charset="2"/>
              </a:rPr>
              <a:t> stimulates the release of ACTH</a:t>
            </a:r>
            <a:r>
              <a:rPr lang="en-US" baseline="0" dirty="0" smtClean="0">
                <a:sym typeface="Wingdings" pitchFamily="2" charset="2"/>
              </a:rPr>
              <a:t> (Adrenocorticotropic hormone) from the pituitary systemic circulation to adrenal cortex release of cortisol; negative feedback system</a:t>
            </a:r>
          </a:p>
          <a:p>
            <a:r>
              <a:rPr lang="en-US" dirty="0" smtClean="0"/>
              <a:t>Cholesterol is the precursor to the three steroid hormones</a:t>
            </a:r>
          </a:p>
          <a:p>
            <a:endParaRPr lang="en-US" dirty="0" smtClean="0"/>
          </a:p>
          <a:p>
            <a:r>
              <a:rPr lang="en-US" dirty="0" smtClean="0"/>
              <a:t>Cortisol is the most secreted corticoid released from</a:t>
            </a:r>
            <a:r>
              <a:rPr lang="en-US" baseline="0" dirty="0" smtClean="0"/>
              <a:t> the adrenal cortex</a:t>
            </a:r>
          </a:p>
          <a:p>
            <a:r>
              <a:rPr lang="en-US" dirty="0" smtClean="0"/>
              <a:t>Cortisol (Hydrocortisone)</a:t>
            </a:r>
            <a:r>
              <a:rPr lang="en-US" dirty="0" smtClean="0">
                <a:sym typeface="Wingdings" pitchFamily="2" charset="2"/>
              </a:rPr>
              <a:t> contributes to protein and muscle allows live to produce glucose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Pagets: disease of exaggerated bone turnover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Subcutaneous</a:t>
            </a:r>
          </a:p>
          <a:p>
            <a:r>
              <a:rPr lang="en-US" dirty="0" smtClean="0"/>
              <a:t>Inhaled</a:t>
            </a:r>
          </a:p>
          <a:p>
            <a:r>
              <a:rPr lang="en-US" dirty="0" smtClean="0"/>
              <a:t>Oral poorly absorbed</a:t>
            </a:r>
          </a:p>
          <a:p>
            <a:endParaRPr lang="en-US" dirty="0" smtClean="0"/>
          </a:p>
          <a:p>
            <a:r>
              <a:rPr lang="en-US" dirty="0" smtClean="0"/>
              <a:t>Cancer use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5-10% of all diabetics</a:t>
            </a:r>
          </a:p>
          <a:p>
            <a:endParaRPr lang="en-US" dirty="0" smtClean="0"/>
          </a:p>
          <a:p>
            <a:r>
              <a:rPr lang="en-US" dirty="0" smtClean="0"/>
              <a:t>Discuss signs and symptoms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Discuss childhood obesity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Thickening  of basement membrane of small vessels</a:t>
            </a:r>
            <a:r>
              <a:rPr lang="en-US" dirty="0" smtClean="0">
                <a:sym typeface="Wingdings" pitchFamily="2" charset="2"/>
              </a:rPr>
              <a:t> vessel occlusion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 grams of CHO per hour of moderate exercise</a:t>
            </a:r>
          </a:p>
          <a:p>
            <a:r>
              <a:rPr lang="en-US" dirty="0" smtClean="0"/>
              <a:t>Exercise one hour following meal or ingest 10-15 g of CHO prior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Exercise: decrease insulin by 30-35 % or increase long acting carb</a:t>
            </a:r>
          </a:p>
          <a:p>
            <a:endParaRPr lang="en-US" dirty="0" smtClean="0"/>
          </a:p>
          <a:p>
            <a:r>
              <a:rPr lang="en-US" dirty="0" smtClean="0"/>
              <a:t>More than 50%of Type II require insulin for control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 recommended if pt has HF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44</a:t>
            </a:fld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Glucagon in deltoid,</a:t>
            </a:r>
          </a:p>
          <a:p>
            <a:r>
              <a:rPr lang="en-US" dirty="0" smtClean="0"/>
              <a:t>20-50</a:t>
            </a:r>
            <a:r>
              <a:rPr lang="en-US" baseline="0" dirty="0" smtClean="0"/>
              <a:t> ml of glucagon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48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Synthetically</a:t>
            </a:r>
            <a:r>
              <a:rPr lang="en-US" baseline="0" dirty="0" smtClean="0"/>
              <a:t> made decadron is 25 times more potent than cortisol in reducing inflammation;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glucocorticoids affect the activity of specific genes associated with the inflammatory response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Allergic disorders</a:t>
            </a:r>
          </a:p>
          <a:p>
            <a:r>
              <a:rPr lang="en-US" dirty="0" smtClean="0"/>
              <a:t>Skin disorders</a:t>
            </a:r>
          </a:p>
          <a:p>
            <a:r>
              <a:rPr lang="en-US" dirty="0" smtClean="0"/>
              <a:t>Rheumatic disorders</a:t>
            </a:r>
          </a:p>
          <a:p>
            <a:r>
              <a:rPr lang="en-US" dirty="0" smtClean="0"/>
              <a:t>Joint disorders</a:t>
            </a:r>
          </a:p>
          <a:p>
            <a:r>
              <a:rPr lang="en-US" dirty="0" smtClean="0"/>
              <a:t>Cancers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Brain injuries</a:t>
            </a:r>
          </a:p>
          <a:p>
            <a:r>
              <a:rPr lang="en-US" dirty="0" smtClean="0"/>
              <a:t>Transplant rejection prophylaxis</a:t>
            </a:r>
          </a:p>
          <a:p>
            <a:r>
              <a:rPr lang="en-US" dirty="0" smtClean="0"/>
              <a:t>Inflammatory bowel diseases</a:t>
            </a:r>
          </a:p>
          <a:p>
            <a:r>
              <a:rPr lang="en-US" dirty="0" smtClean="0"/>
              <a:t>Respiratory disorders</a:t>
            </a:r>
          </a:p>
          <a:p>
            <a:r>
              <a:rPr lang="en-US" dirty="0" smtClean="0"/>
              <a:t>Autoimmune disorders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Side effects are often dependent of route of administration, amount/dosage</a:t>
            </a:r>
            <a:r>
              <a:rPr lang="en-US" baseline="0" dirty="0" smtClean="0"/>
              <a:t> of drug, length of time needed for treatment Bone</a:t>
            </a:r>
            <a:r>
              <a:rPr lang="en-US" dirty="0" smtClean="0"/>
              <a:t> and muscle loss occurs even when given in low doses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Rapid withdrawal</a:t>
            </a:r>
            <a:r>
              <a:rPr lang="en-US" dirty="0" smtClean="0">
                <a:sym typeface="Wingdings" pitchFamily="2" charset="2"/>
              </a:rPr>
              <a:t> body not able to take up steroid secretion fast enough adrenal crisis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Aldosterone comprises 95% of the mineral corticoids secreted by the adrenals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Pg. 439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8564F-021D-4CF4-871E-20DFBFDB59B2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7EF7D-72BC-490D-9495-DAB1F467FA1A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0B1C-1828-4B3C-9160-089145F2EA2B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A8E52-3F0F-4278-909E-E2714C1917FF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881BA-C52B-4D39-93AA-66E55CB0F325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A51F0-6D42-4BFC-8DE8-19A6A882C82D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2E8B-A781-46DA-8B9D-58FC8E8F058C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25579-A1DE-4242-8711-DD890A52510F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349F-8773-4E64-8564-07007D18F211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5CEBA-BAF4-4700-8620-DDFE2C92685D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01E6-740C-45AC-AD89-63159CDB881B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16138-BAAB-4762-B338-EE28D2E702B7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88170-0D07-4F18-91F6-6CF1966C3A14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AB35D-CA5A-41BF-AEBE-B9D04793FD4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PTP 546</a:t>
            </a:r>
            <a:br>
              <a:rPr lang="en-US" dirty="0" smtClean="0"/>
            </a:br>
            <a:r>
              <a:rPr lang="en-US" dirty="0" smtClean="0"/>
              <a:t>Endocrine Pharmacology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11</a:t>
            </a:r>
          </a:p>
          <a:p>
            <a:endParaRPr lang="en-US" dirty="0" smtClean="0"/>
          </a:p>
          <a:p>
            <a:r>
              <a:rPr lang="en-US" sz="2400" dirty="0" smtClean="0"/>
              <a:t>Jayne Hansche Lobert, MS, RN, ACNS-BC, NP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Sex Hormones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Pharmacologic Androgens</a:t>
            </a:r>
          </a:p>
          <a:p>
            <a:pPr lvl="1"/>
            <a:r>
              <a:rPr lang="en-US" dirty="0" smtClean="0"/>
              <a:t>Examples:</a:t>
            </a:r>
          </a:p>
          <a:p>
            <a:pPr lvl="2"/>
            <a:r>
              <a:rPr lang="en-US" dirty="0" smtClean="0"/>
              <a:t>Fluxymesterone (Android)</a:t>
            </a:r>
          </a:p>
          <a:p>
            <a:pPr lvl="2"/>
            <a:r>
              <a:rPr lang="en-US" dirty="0" smtClean="0"/>
              <a:t>Methylestesterone (Durabolin)</a:t>
            </a:r>
          </a:p>
          <a:p>
            <a:pPr lvl="2"/>
            <a:r>
              <a:rPr lang="en-US" dirty="0" smtClean="0"/>
              <a:t>Oxandrolone (Oxandrin)</a:t>
            </a:r>
          </a:p>
          <a:p>
            <a:pPr lvl="2"/>
            <a:r>
              <a:rPr lang="en-US" dirty="0" smtClean="0"/>
              <a:t>Testosterone Gel (Androderm)</a:t>
            </a:r>
          </a:p>
          <a:p>
            <a:pPr lvl="2"/>
            <a:r>
              <a:rPr lang="en-US" dirty="0" smtClean="0"/>
              <a:t>Testosterone Transdermal (Androgel)</a:t>
            </a:r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Sex Hormones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Pharmacologic Androgens</a:t>
            </a:r>
          </a:p>
          <a:p>
            <a:pPr lvl="1"/>
            <a:r>
              <a:rPr lang="en-US" dirty="0" smtClean="0"/>
              <a:t>Action: mimic androgenic effects</a:t>
            </a:r>
            <a:r>
              <a:rPr lang="en-US" dirty="0" smtClean="0">
                <a:sym typeface="Wingdings" pitchFamily="2" charset="2"/>
              </a:rPr>
              <a:t> development of male sexual characteristics and mimics anabolic effects  development of muscles, increase in the lean muscle mass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Therapeutic Use:</a:t>
            </a:r>
          </a:p>
          <a:p>
            <a:pPr lvl="2"/>
            <a:r>
              <a:rPr lang="en-US" dirty="0" smtClean="0"/>
              <a:t>Replacement therapy</a:t>
            </a:r>
          </a:p>
          <a:p>
            <a:pPr lvl="2"/>
            <a:r>
              <a:rPr lang="en-US" dirty="0" smtClean="0"/>
              <a:t>Catabolic states</a:t>
            </a:r>
          </a:p>
          <a:p>
            <a:pPr lvl="2"/>
            <a:r>
              <a:rPr lang="en-US" dirty="0" smtClean="0"/>
              <a:t>Delayed puberty</a:t>
            </a:r>
          </a:p>
          <a:p>
            <a:pPr lvl="2"/>
            <a:r>
              <a:rPr lang="en-US" dirty="0" smtClean="0"/>
              <a:t>Breast Cancer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Sex Hormones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Pharmacologic Androgens</a:t>
            </a:r>
          </a:p>
          <a:p>
            <a:pPr lvl="1"/>
            <a:r>
              <a:rPr lang="en-US" dirty="0" smtClean="0"/>
              <a:t>Side Effects:</a:t>
            </a:r>
          </a:p>
          <a:p>
            <a:pPr lvl="2"/>
            <a:r>
              <a:rPr lang="en-US" dirty="0" smtClean="0"/>
              <a:t>Women: hair growth, voice deepening, irregular menstruation, acne</a:t>
            </a:r>
          </a:p>
          <a:p>
            <a:pPr lvl="2"/>
            <a:r>
              <a:rPr lang="en-US" dirty="0" smtClean="0"/>
              <a:t>Male: bladder irritation, breast swelling, prolonged erections, increased risk of prostate cancer</a:t>
            </a:r>
          </a:p>
          <a:p>
            <a:pPr lvl="2"/>
            <a:r>
              <a:rPr lang="en-US" dirty="0" smtClean="0"/>
              <a:t>Children: accelerated sexual maturation, impairment of bone growth</a:t>
            </a:r>
          </a:p>
          <a:p>
            <a:pPr lvl="2"/>
            <a:r>
              <a:rPr lang="en-US" dirty="0" smtClean="0"/>
              <a:t>General: hypertension, elevation in lipid profile, liver damage, liver cancer </a:t>
            </a:r>
          </a:p>
          <a:p>
            <a:pPr lvl="1"/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Sex Hormones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Naturally Occurring Female Hormones</a:t>
            </a:r>
          </a:p>
          <a:p>
            <a:pPr lvl="1"/>
            <a:r>
              <a:rPr lang="en-US" dirty="0" smtClean="0"/>
              <a:t>Estrogen</a:t>
            </a:r>
          </a:p>
          <a:p>
            <a:pPr lvl="2"/>
            <a:r>
              <a:rPr lang="en-US" dirty="0" smtClean="0"/>
              <a:t>Estradiol</a:t>
            </a:r>
          </a:p>
          <a:p>
            <a:pPr lvl="1"/>
            <a:r>
              <a:rPr lang="en-US" dirty="0" smtClean="0"/>
              <a:t>Progestins</a:t>
            </a:r>
          </a:p>
          <a:p>
            <a:pPr lvl="2"/>
            <a:r>
              <a:rPr lang="en-US" dirty="0" smtClean="0"/>
              <a:t>Progesterone</a:t>
            </a:r>
          </a:p>
          <a:p>
            <a:pPr lvl="1"/>
            <a:r>
              <a:rPr lang="en-US" dirty="0" smtClean="0"/>
              <a:t>Effects:</a:t>
            </a:r>
          </a:p>
          <a:p>
            <a:pPr lvl="2"/>
            <a:r>
              <a:rPr lang="en-US" dirty="0" smtClean="0"/>
              <a:t>Development of female sexual characteristics</a:t>
            </a:r>
          </a:p>
          <a:p>
            <a:pPr lvl="2"/>
            <a:r>
              <a:rPr lang="en-US" dirty="0" smtClean="0"/>
              <a:t>Development of female reproductive system</a:t>
            </a:r>
          </a:p>
          <a:p>
            <a:pPr lvl="2"/>
            <a:r>
              <a:rPr lang="en-US" dirty="0" smtClean="0"/>
              <a:t>Facilitation and maintenance of pregnancy</a:t>
            </a:r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Sex Hormones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Pharmacologic Female Hormones</a:t>
            </a:r>
          </a:p>
          <a:p>
            <a:pPr lvl="1"/>
            <a:r>
              <a:rPr lang="en-US" dirty="0" smtClean="0"/>
              <a:t>Examples:</a:t>
            </a:r>
          </a:p>
          <a:p>
            <a:pPr lvl="2"/>
            <a:r>
              <a:rPr lang="en-US" dirty="0" smtClean="0"/>
              <a:t>Conjugated estrogens (Premarin)</a:t>
            </a:r>
          </a:p>
          <a:p>
            <a:pPr lvl="2"/>
            <a:r>
              <a:rPr lang="en-US" dirty="0" smtClean="0"/>
              <a:t>Estradiol(Estraderm, Depo-Estradiol)</a:t>
            </a:r>
          </a:p>
          <a:p>
            <a:pPr lvl="2"/>
            <a:r>
              <a:rPr lang="en-US" dirty="0" smtClean="0"/>
              <a:t>Medroxyprogesterone (Provera)</a:t>
            </a:r>
          </a:p>
          <a:p>
            <a:pPr lvl="2"/>
            <a:r>
              <a:rPr lang="en-US" dirty="0" smtClean="0"/>
              <a:t>Levonorgestrel (Norplant)</a:t>
            </a:r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Sex Hormones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Pharmacologic Female Hormones</a:t>
            </a:r>
          </a:p>
          <a:p>
            <a:pPr lvl="1"/>
            <a:r>
              <a:rPr lang="en-US" dirty="0" smtClean="0"/>
              <a:t>Action: mimics naturally occurring hormones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Therapeutic Use:</a:t>
            </a:r>
          </a:p>
          <a:p>
            <a:pPr lvl="2"/>
            <a:r>
              <a:rPr lang="en-US" dirty="0" smtClean="0"/>
              <a:t>Replacement therapy</a:t>
            </a:r>
          </a:p>
          <a:p>
            <a:pPr lvl="2"/>
            <a:r>
              <a:rPr lang="en-US" dirty="0" smtClean="0"/>
              <a:t>Hypogonadism</a:t>
            </a:r>
          </a:p>
          <a:p>
            <a:pPr lvl="2"/>
            <a:r>
              <a:rPr lang="en-US" dirty="0" smtClean="0"/>
              <a:t>Failure of ovarian development</a:t>
            </a:r>
          </a:p>
          <a:p>
            <a:pPr lvl="2"/>
            <a:r>
              <a:rPr lang="en-US" dirty="0" smtClean="0"/>
              <a:t>Menstrual irregularities</a:t>
            </a:r>
          </a:p>
          <a:p>
            <a:pPr lvl="2"/>
            <a:r>
              <a:rPr lang="en-US" dirty="0" smtClean="0"/>
              <a:t>Endometriosis</a:t>
            </a:r>
          </a:p>
          <a:p>
            <a:pPr lvl="2"/>
            <a:r>
              <a:rPr lang="en-US" dirty="0" smtClean="0"/>
              <a:t>Carcinoma</a:t>
            </a:r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Sex Hormones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Pharmacologic Female Hormones</a:t>
            </a:r>
          </a:p>
          <a:p>
            <a:pPr lvl="1"/>
            <a:r>
              <a:rPr lang="en-US" dirty="0" smtClean="0"/>
              <a:t>Side Effects:</a:t>
            </a:r>
          </a:p>
          <a:p>
            <a:pPr lvl="2"/>
            <a:r>
              <a:rPr lang="en-US" dirty="0" smtClean="0"/>
              <a:t>Myocardial Infarctions, thromboembolism, stroke</a:t>
            </a:r>
          </a:p>
          <a:p>
            <a:pPr lvl="2"/>
            <a:r>
              <a:rPr lang="en-US" dirty="0" smtClean="0"/>
              <a:t>Abnormal clotting thrombophlebitis, pulmonary embolism</a:t>
            </a:r>
          </a:p>
          <a:p>
            <a:pPr lvl="2"/>
            <a:r>
              <a:rPr lang="en-US" dirty="0" smtClean="0"/>
              <a:t>Increase risk for ovarian, endometrial and breast cancers</a:t>
            </a:r>
          </a:p>
          <a:p>
            <a:pPr lvl="2"/>
            <a:r>
              <a:rPr lang="en-US" dirty="0" smtClean="0"/>
              <a:t>Transient nausea</a:t>
            </a:r>
          </a:p>
          <a:p>
            <a:pPr lvl="2"/>
            <a:r>
              <a:rPr lang="en-US" dirty="0" smtClean="0"/>
              <a:t>Sodium and water retention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Sex Hormones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Selective Estrogen Receptor Modulators</a:t>
            </a:r>
          </a:p>
          <a:p>
            <a:pPr lvl="1"/>
            <a:r>
              <a:rPr lang="en-US" dirty="0" smtClean="0"/>
              <a:t>Ex: Tamoxifen (Nolvadex)</a:t>
            </a:r>
          </a:p>
          <a:p>
            <a:pPr lvl="1"/>
            <a:r>
              <a:rPr lang="en-US" dirty="0" smtClean="0"/>
              <a:t>Ex: Raloxifene (Evista)</a:t>
            </a:r>
          </a:p>
          <a:p>
            <a:pPr lvl="1"/>
            <a:r>
              <a:rPr lang="en-US" dirty="0" smtClean="0"/>
              <a:t>Action: blocks estrogen receptors</a:t>
            </a:r>
          </a:p>
          <a:p>
            <a:pPr lvl="1"/>
            <a:r>
              <a:rPr lang="en-US" dirty="0" smtClean="0"/>
              <a:t>Therapeutic Effect: </a:t>
            </a:r>
            <a:r>
              <a:rPr lang="en-US" dirty="0" smtClean="0">
                <a:sym typeface="Wingdings" pitchFamily="2" charset="2"/>
              </a:rPr>
              <a:t>used for treatment of hormone specific cancers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Side Effects: hot flashes, joint pain, nausea and vomiting                                                </a:t>
            </a:r>
            <a:endParaRPr lang="en-US" dirty="0" smtClean="0"/>
          </a:p>
          <a:p>
            <a:pPr lvl="2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Sex Hormones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AntiProgestins</a:t>
            </a:r>
          </a:p>
          <a:p>
            <a:pPr lvl="1"/>
            <a:r>
              <a:rPr lang="en-US" dirty="0" smtClean="0"/>
              <a:t>Ex: Mifepristone (RU486)</a:t>
            </a:r>
          </a:p>
          <a:p>
            <a:pPr lvl="1"/>
            <a:r>
              <a:rPr lang="en-US" dirty="0" smtClean="0"/>
              <a:t>Action: stimulate uterine contractions</a:t>
            </a:r>
            <a:r>
              <a:rPr lang="en-US" dirty="0" smtClean="0">
                <a:sym typeface="Wingdings" pitchFamily="2" charset="2"/>
              </a:rPr>
              <a:t> embryo expulsion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Therapeutic Effect: pregnancy termination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Side Effects: excessive contractions, incomplete abortion, excessive bleeding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Sex Hormones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Hormonal Contraceptives</a:t>
            </a:r>
          </a:p>
          <a:p>
            <a:pPr lvl="1"/>
            <a:r>
              <a:rPr lang="en-US" dirty="0" smtClean="0"/>
              <a:t>Ex: Estradiol &amp; Norethidrone (Loestrin)</a:t>
            </a:r>
          </a:p>
          <a:p>
            <a:pPr lvl="1"/>
            <a:r>
              <a:rPr lang="en-US" dirty="0" smtClean="0"/>
              <a:t>Ex: Estradiol &amp; Etonogestrel (Nuva Ring)</a:t>
            </a:r>
          </a:p>
          <a:p>
            <a:pPr lvl="1"/>
            <a:r>
              <a:rPr lang="en-US" dirty="0" smtClean="0"/>
              <a:t>Ex: Levonorgestrel (Norplant)</a:t>
            </a:r>
          </a:p>
          <a:p>
            <a:pPr lvl="1"/>
            <a:r>
              <a:rPr lang="en-US" dirty="0" smtClean="0"/>
              <a:t>Ex: Medroxyprogesterone (Depo-Provera)</a:t>
            </a:r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Adrenalcorticoids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Naturally Occurring Adrenal Corticoids</a:t>
            </a:r>
          </a:p>
          <a:p>
            <a:pPr lvl="1"/>
            <a:r>
              <a:rPr lang="en-US" dirty="0" smtClean="0"/>
              <a:t>Negative feedback loop</a:t>
            </a:r>
          </a:p>
          <a:p>
            <a:pPr lvl="2"/>
            <a:r>
              <a:rPr lang="en-US" dirty="0" smtClean="0"/>
              <a:t>Hypothalamus</a:t>
            </a:r>
            <a:r>
              <a:rPr lang="en-US" dirty="0" smtClean="0">
                <a:sym typeface="Wingdings" pitchFamily="2" charset="2"/>
              </a:rPr>
              <a:t> CRH Pituitary  ACTH  adrenal cortex cortisol</a:t>
            </a:r>
            <a:endParaRPr lang="en-US" dirty="0" smtClean="0"/>
          </a:p>
          <a:p>
            <a:pPr lvl="1"/>
            <a:r>
              <a:rPr lang="en-US" dirty="0" smtClean="0"/>
              <a:t>Glucocorticoids </a:t>
            </a:r>
          </a:p>
          <a:p>
            <a:pPr lvl="2"/>
            <a:r>
              <a:rPr lang="en-US" dirty="0" smtClean="0"/>
              <a:t>Cortisol, Corticosterone</a:t>
            </a:r>
          </a:p>
          <a:p>
            <a:pPr lvl="3"/>
            <a:r>
              <a:rPr lang="en-US" dirty="0" smtClean="0"/>
              <a:t>Glucose, protein and lipid metabolism</a:t>
            </a:r>
          </a:p>
          <a:p>
            <a:pPr lvl="3"/>
            <a:r>
              <a:rPr lang="en-US" dirty="0" smtClean="0"/>
              <a:t>Anti-Inflammatory effects</a:t>
            </a:r>
          </a:p>
          <a:p>
            <a:pPr lvl="3"/>
            <a:r>
              <a:rPr lang="en-US" dirty="0" smtClean="0"/>
              <a:t>Immunosuppressive effect</a:t>
            </a:r>
          </a:p>
          <a:p>
            <a:pPr lvl="1"/>
            <a:r>
              <a:rPr lang="en-US" dirty="0" smtClean="0"/>
              <a:t>Mineralcorticoids </a:t>
            </a:r>
          </a:p>
          <a:p>
            <a:pPr lvl="2"/>
            <a:r>
              <a:rPr lang="en-US" dirty="0" smtClean="0"/>
              <a:t>Aldosterone</a:t>
            </a:r>
          </a:p>
          <a:p>
            <a:pPr lvl="3"/>
            <a:r>
              <a:rPr lang="en-US" dirty="0" smtClean="0"/>
              <a:t>Fluid and electrolyte control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Sex Hormones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Hormonal Contraceptives</a:t>
            </a:r>
          </a:p>
          <a:p>
            <a:pPr lvl="1"/>
            <a:r>
              <a:rPr lang="en-US" dirty="0" smtClean="0"/>
              <a:t>Action: inhibit ovulation, impairs uterine endometrial implantation</a:t>
            </a:r>
          </a:p>
          <a:p>
            <a:pPr lvl="1"/>
            <a:r>
              <a:rPr lang="en-US" dirty="0" smtClean="0"/>
              <a:t>Therapeutic Effect: prevention of pregnancy</a:t>
            </a:r>
          </a:p>
          <a:p>
            <a:pPr lvl="1"/>
            <a:r>
              <a:rPr lang="en-US" dirty="0" smtClean="0"/>
              <a:t>Side Effects: cardiovascular effects such as thromboembolism, stroke, MI, liver cancer with prolonged use, nausea, headache, weight gain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sz="2200" dirty="0" smtClean="0"/>
              <a:t>Thyroid &amp; Parathyroid Hormones &amp; Drugs Affecting Bone Mineralization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Naturally Occurring Thyroid Hormone</a:t>
            </a:r>
          </a:p>
          <a:p>
            <a:pPr lvl="1"/>
            <a:r>
              <a:rPr lang="en-US" dirty="0" smtClean="0"/>
              <a:t>T4 (Thyroxine) and T3 (Triiodothyronine)</a:t>
            </a:r>
          </a:p>
          <a:p>
            <a:pPr lvl="2"/>
            <a:r>
              <a:rPr lang="en-US" dirty="0" smtClean="0"/>
              <a:t>Maintain body temperature</a:t>
            </a:r>
          </a:p>
          <a:p>
            <a:pPr lvl="2"/>
            <a:r>
              <a:rPr lang="en-US" dirty="0" smtClean="0"/>
              <a:t>Increase basal metabolic rate</a:t>
            </a:r>
          </a:p>
          <a:p>
            <a:pPr lvl="2"/>
            <a:r>
              <a:rPr lang="en-US" dirty="0" smtClean="0"/>
              <a:t>Facilitates normal growth and development</a:t>
            </a:r>
          </a:p>
          <a:p>
            <a:pPr lvl="2"/>
            <a:r>
              <a:rPr lang="en-US" dirty="0" smtClean="0"/>
              <a:t>Increase heart rate and myocardial contractility </a:t>
            </a:r>
          </a:p>
          <a:p>
            <a:pPr lvl="2"/>
            <a:r>
              <a:rPr lang="en-US" dirty="0" smtClean="0"/>
              <a:t>Enhance glucose absorption</a:t>
            </a:r>
          </a:p>
          <a:p>
            <a:pPr lvl="2"/>
            <a:r>
              <a:rPr lang="en-US" dirty="0" smtClean="0"/>
              <a:t>Enhance lipolysis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sz="2200" dirty="0" smtClean="0"/>
              <a:t>Thyroid &amp; Parathyroid Hormones &amp; Drugs Affecting Bone Mineralization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Drugs to Treat Hyperthyroidism</a:t>
            </a:r>
          </a:p>
          <a:p>
            <a:pPr lvl="1"/>
            <a:r>
              <a:rPr lang="en-US" dirty="0" smtClean="0"/>
              <a:t>Antithyroid Agents</a:t>
            </a:r>
          </a:p>
          <a:p>
            <a:pPr lvl="2"/>
            <a:r>
              <a:rPr lang="en-US" dirty="0" smtClean="0"/>
              <a:t>Ex: Methimazole (Tapazole)</a:t>
            </a:r>
          </a:p>
          <a:p>
            <a:pPr lvl="2"/>
            <a:r>
              <a:rPr lang="en-US" dirty="0" smtClean="0"/>
              <a:t>Ex: Propylthiouracil (PTU)</a:t>
            </a:r>
          </a:p>
          <a:p>
            <a:pPr lvl="1"/>
            <a:r>
              <a:rPr lang="en-US" dirty="0" smtClean="0"/>
              <a:t>Iodide</a:t>
            </a:r>
          </a:p>
          <a:p>
            <a:pPr lvl="2"/>
            <a:r>
              <a:rPr lang="en-US" dirty="0" smtClean="0"/>
              <a:t>Ex: SSKI</a:t>
            </a:r>
          </a:p>
          <a:p>
            <a:pPr lvl="1"/>
            <a:r>
              <a:rPr lang="en-US" dirty="0" smtClean="0"/>
              <a:t>Radioactive Iodine </a:t>
            </a:r>
          </a:p>
          <a:p>
            <a:pPr lvl="2"/>
            <a:r>
              <a:rPr lang="en-US" dirty="0" smtClean="0"/>
              <a:t>Ex: RA 131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sz="2200" dirty="0" smtClean="0"/>
              <a:t>Thyroid &amp; Parathyroid Hormones &amp; Drugs Affecting Bone Mineralization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Drugs to Treat Hyperthyroidism</a:t>
            </a:r>
          </a:p>
          <a:p>
            <a:pPr lvl="1"/>
            <a:r>
              <a:rPr lang="en-US" dirty="0" smtClean="0"/>
              <a:t>Antithyroid Agents</a:t>
            </a:r>
          </a:p>
          <a:p>
            <a:pPr lvl="2"/>
            <a:r>
              <a:rPr lang="en-US" dirty="0" smtClean="0"/>
              <a:t>Ex: Methimazole (Tapazole)</a:t>
            </a:r>
          </a:p>
          <a:p>
            <a:pPr lvl="2"/>
            <a:r>
              <a:rPr lang="en-US" dirty="0" smtClean="0"/>
              <a:t>Ex: Propylthiouracil (PTU)</a:t>
            </a:r>
          </a:p>
          <a:p>
            <a:pPr lvl="1"/>
            <a:r>
              <a:rPr lang="en-US" dirty="0" smtClean="0"/>
              <a:t>Action: inhibits conversion of T4</a:t>
            </a:r>
            <a:r>
              <a:rPr lang="en-US" dirty="0" smtClean="0">
                <a:sym typeface="Wingdings" pitchFamily="2" charset="2"/>
              </a:rPr>
              <a:t>T3; blocks thyroid peroxidase enzyme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Therapeutic Effect: reduction of thyroid hormone synthesis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Side Effects: agranulocytosis, itching, rash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sz="2200" dirty="0" smtClean="0"/>
              <a:t>Thyroid &amp; Parathyroid Hormones &amp; Drugs Affecting Bone Mineralization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Drugs to Treat Hyperthyroidism</a:t>
            </a:r>
          </a:p>
          <a:p>
            <a:pPr lvl="1"/>
            <a:r>
              <a:rPr lang="en-US" dirty="0" smtClean="0"/>
              <a:t>Iodide</a:t>
            </a:r>
          </a:p>
          <a:p>
            <a:pPr lvl="2"/>
            <a:r>
              <a:rPr lang="en-US" dirty="0" smtClean="0"/>
              <a:t>Action: inhibits all steps in thyroid hormone synthesis; dramatically reduces thyroid hormone in limited situations </a:t>
            </a:r>
          </a:p>
          <a:p>
            <a:pPr lvl="2"/>
            <a:r>
              <a:rPr lang="en-US" dirty="0" smtClean="0"/>
              <a:t>Side Effects: stains teeth</a:t>
            </a:r>
          </a:p>
          <a:p>
            <a:pPr lvl="1"/>
            <a:r>
              <a:rPr lang="en-US" dirty="0" smtClean="0"/>
              <a:t>Radioactive Iodine: RA 131</a:t>
            </a:r>
          </a:p>
          <a:p>
            <a:pPr lvl="2"/>
            <a:r>
              <a:rPr lang="en-US" dirty="0" smtClean="0"/>
              <a:t>Action: destroys thyroid  tissue</a:t>
            </a:r>
          </a:p>
          <a:p>
            <a:pPr lvl="2"/>
            <a:r>
              <a:rPr lang="en-US" dirty="0" smtClean="0"/>
              <a:t>Side Effects: hypothyroidism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sz="2200" dirty="0" smtClean="0"/>
              <a:t>Thyroid &amp; Parathyroid Hormones &amp; Drugs Affecting Bone Mineralization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Drugs to Treat Hypothyroidism</a:t>
            </a:r>
          </a:p>
          <a:p>
            <a:pPr lvl="1"/>
            <a:r>
              <a:rPr lang="en-US" dirty="0" smtClean="0"/>
              <a:t>Thyroid Hormone</a:t>
            </a:r>
          </a:p>
          <a:p>
            <a:pPr lvl="2"/>
            <a:r>
              <a:rPr lang="en-US" dirty="0" smtClean="0"/>
              <a:t>Ex: Levothyroxine (Levothroid, Synthroid)</a:t>
            </a:r>
          </a:p>
          <a:p>
            <a:pPr lvl="2"/>
            <a:r>
              <a:rPr lang="en-US" dirty="0" smtClean="0"/>
              <a:t>Ex: Liothyronine (Cytomel)</a:t>
            </a:r>
          </a:p>
          <a:p>
            <a:pPr lvl="1"/>
            <a:r>
              <a:rPr lang="en-US" dirty="0" smtClean="0"/>
              <a:t>Action: Supplement/replace T3 and/or T4</a:t>
            </a:r>
            <a:r>
              <a:rPr lang="en-US" dirty="0" smtClean="0">
                <a:sym typeface="Wingdings" pitchFamily="2" charset="2"/>
              </a:rPr>
              <a:t> reduction of TSH; mimics function of the thyroid gland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Therapeutic Effect: treatment of thyroid deficiency related to hypothyroidism, thryroidectomy, etc.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sz="2200" dirty="0" smtClean="0"/>
              <a:t>Thyroid &amp; Parathyroid Hormones &amp; Drugs Affecting Bone Mineralization</a:t>
            </a:r>
            <a:endParaRPr lang="en-US" sz="22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Side Effects of too little thyroid hormone replacement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Lethargy</a:t>
            </a:r>
          </a:p>
          <a:p>
            <a:r>
              <a:rPr lang="en-US" dirty="0" smtClean="0"/>
              <a:t>Weight gain</a:t>
            </a:r>
          </a:p>
          <a:p>
            <a:r>
              <a:rPr lang="en-US" dirty="0" smtClean="0"/>
              <a:t>Constipation</a:t>
            </a:r>
          </a:p>
          <a:p>
            <a:r>
              <a:rPr lang="en-US" dirty="0" smtClean="0"/>
              <a:t>Bradycardia</a:t>
            </a:r>
          </a:p>
          <a:p>
            <a:r>
              <a:rPr lang="en-US" dirty="0" smtClean="0"/>
              <a:t>Weakness</a:t>
            </a:r>
          </a:p>
          <a:p>
            <a:r>
              <a:rPr lang="en-US" dirty="0" smtClean="0"/>
              <a:t>Facial edema</a:t>
            </a:r>
          </a:p>
          <a:p>
            <a:r>
              <a:rPr lang="en-US" dirty="0" smtClean="0"/>
              <a:t>Concentration difficulties</a:t>
            </a:r>
          </a:p>
          <a:p>
            <a:r>
              <a:rPr lang="en-US" dirty="0" smtClean="0"/>
              <a:t>Fatigue</a:t>
            </a:r>
          </a:p>
          <a:p>
            <a:r>
              <a:rPr lang="en-US" dirty="0" smtClean="0"/>
              <a:t>Coarse skin 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Side Effects of excess thyroid hormone replacement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Fatigue</a:t>
            </a:r>
          </a:p>
          <a:p>
            <a:r>
              <a:rPr lang="en-US" dirty="0" smtClean="0"/>
              <a:t>Weight loss</a:t>
            </a:r>
          </a:p>
          <a:p>
            <a:r>
              <a:rPr lang="en-US" dirty="0" smtClean="0"/>
              <a:t>Diarrhea</a:t>
            </a:r>
          </a:p>
          <a:p>
            <a:r>
              <a:rPr lang="en-US" dirty="0" smtClean="0"/>
              <a:t>Tachycardia</a:t>
            </a:r>
          </a:p>
          <a:p>
            <a:r>
              <a:rPr lang="en-US" dirty="0" smtClean="0"/>
              <a:t>Muscle wasting</a:t>
            </a:r>
          </a:p>
          <a:p>
            <a:r>
              <a:rPr lang="en-US" dirty="0" smtClean="0"/>
              <a:t>Increased appetite</a:t>
            </a:r>
          </a:p>
          <a:p>
            <a:r>
              <a:rPr lang="en-US" dirty="0" smtClean="0"/>
              <a:t>Insomnia</a:t>
            </a:r>
          </a:p>
          <a:p>
            <a:r>
              <a:rPr lang="en-US" dirty="0" smtClean="0"/>
              <a:t>Menstrual irregularities</a:t>
            </a:r>
          </a:p>
          <a:p>
            <a:r>
              <a:rPr lang="en-US" dirty="0" smtClean="0"/>
              <a:t>Exopthalmos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sz="2200" dirty="0" smtClean="0"/>
              <a:t>Thyroid &amp; Parathyroid Hormones &amp; Drugs Affecting Bone Mineralization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Regulation of Bone Mineral Homeostasis</a:t>
            </a:r>
          </a:p>
          <a:p>
            <a:pPr lvl="1"/>
            <a:r>
              <a:rPr lang="en-US" dirty="0" smtClean="0"/>
              <a:t>Parathyroid Hormone (PTH)</a:t>
            </a:r>
          </a:p>
          <a:p>
            <a:pPr lvl="2"/>
            <a:r>
              <a:rPr lang="en-US" dirty="0" smtClean="0"/>
              <a:t>Increases blood calcium levels &amp; increases phosphate excretion; stimulates Vitamin D </a:t>
            </a:r>
            <a:r>
              <a:rPr lang="en-US" dirty="0" smtClean="0">
                <a:sym typeface="Wingdings" pitchFamily="2" charset="2"/>
              </a:rPr>
              <a:t> increased calcium absorption from intestines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High levels of PTH bone breakdown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Normal levels of PTH bone synthesis</a:t>
            </a:r>
            <a:endParaRPr lang="en-US" dirty="0" smtClean="0"/>
          </a:p>
          <a:p>
            <a:pPr lvl="1"/>
            <a:r>
              <a:rPr lang="en-US" dirty="0" smtClean="0"/>
              <a:t>Vitamin D</a:t>
            </a:r>
          </a:p>
          <a:p>
            <a:pPr lvl="2"/>
            <a:r>
              <a:rPr lang="en-US" dirty="0" smtClean="0"/>
              <a:t>Helps increase calcium, phosphate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enhances bone formation </a:t>
            </a:r>
          </a:p>
          <a:p>
            <a:pPr lvl="1"/>
            <a:r>
              <a:rPr lang="en-US" dirty="0" smtClean="0"/>
              <a:t>Calcitonin</a:t>
            </a:r>
          </a:p>
          <a:p>
            <a:pPr lvl="2"/>
            <a:r>
              <a:rPr lang="en-US" dirty="0" smtClean="0"/>
              <a:t>Physiologic antagonist of PTH; lowers blood calcium by stimulating bone formation;  incorporates phosphate into bone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sz="2200" dirty="0" smtClean="0"/>
              <a:t>Thyroid &amp; Parathyroid Hormones &amp; Drugs Affecting Bone Mineralization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/>
              <a:t>Phamacoloigics for Bone Mineral Homeostasis</a:t>
            </a:r>
          </a:p>
          <a:p>
            <a:pPr lvl="1"/>
            <a:r>
              <a:rPr lang="en-US" dirty="0" smtClean="0"/>
              <a:t>Calcium Supplements</a:t>
            </a:r>
          </a:p>
          <a:p>
            <a:pPr lvl="1"/>
            <a:r>
              <a:rPr lang="en-US" dirty="0" smtClean="0"/>
              <a:t>Vitamin D</a:t>
            </a:r>
          </a:p>
          <a:p>
            <a:pPr lvl="1"/>
            <a:r>
              <a:rPr lang="en-US" dirty="0" smtClean="0"/>
              <a:t>Biphosphonates</a:t>
            </a:r>
          </a:p>
          <a:p>
            <a:pPr lvl="1"/>
            <a:r>
              <a:rPr lang="en-US" dirty="0" smtClean="0"/>
              <a:t>Calcitonin</a:t>
            </a:r>
          </a:p>
          <a:p>
            <a:pPr lvl="1"/>
            <a:r>
              <a:rPr lang="en-US" dirty="0" smtClean="0"/>
              <a:t>Estrogen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sz="2200" dirty="0" smtClean="0"/>
              <a:t>Thyroid &amp; Parathyroid Hormones &amp; Drugs Affecting Bone Mineralization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Calcium Supplements</a:t>
            </a:r>
          </a:p>
          <a:p>
            <a:pPr lvl="1"/>
            <a:r>
              <a:rPr lang="en-US" dirty="0" smtClean="0"/>
              <a:t>Ex: Calcium Carbonate (Os-Cal); Calcium Citrate (Citracal)</a:t>
            </a:r>
          </a:p>
          <a:p>
            <a:pPr lvl="1"/>
            <a:r>
              <a:rPr lang="en-US" dirty="0" smtClean="0"/>
              <a:t>Action: mimics calcium effects in body</a:t>
            </a:r>
          </a:p>
          <a:p>
            <a:pPr lvl="1"/>
            <a:r>
              <a:rPr lang="en-US" dirty="0" smtClean="0"/>
              <a:t>Therapeutic Effect: supports bone formation assoc. with dietary insufficiency, hypoparathyroidism; rickets</a:t>
            </a:r>
          </a:p>
          <a:p>
            <a:pPr lvl="1"/>
            <a:r>
              <a:rPr lang="en-US" dirty="0" smtClean="0"/>
              <a:t>Side Effects: constipation, fatigue</a:t>
            </a:r>
          </a:p>
          <a:p>
            <a:pPr lvl="1"/>
            <a:r>
              <a:rPr lang="en-US" dirty="0" smtClean="0"/>
              <a:t>Post Menopausal Intake: 1200-1500 mg/day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Adrenalcorticoids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Pharmacologic Glucocorticoids </a:t>
            </a:r>
          </a:p>
          <a:p>
            <a:pPr lvl="1"/>
            <a:r>
              <a:rPr lang="en-US" dirty="0" smtClean="0"/>
              <a:t>Ex:Dexamethasone (Decadron)</a:t>
            </a:r>
          </a:p>
          <a:p>
            <a:pPr lvl="1"/>
            <a:r>
              <a:rPr lang="en-US" dirty="0" smtClean="0"/>
              <a:t>Ex:Hydrocortisone (Cortef)</a:t>
            </a:r>
          </a:p>
          <a:p>
            <a:pPr lvl="1"/>
            <a:r>
              <a:rPr lang="en-US" dirty="0" smtClean="0"/>
              <a:t>Ex:Methylpredisolone (Medrol)</a:t>
            </a:r>
          </a:p>
          <a:p>
            <a:pPr lvl="1"/>
            <a:r>
              <a:rPr lang="en-US" dirty="0" smtClean="0"/>
              <a:t>Ex:Prednisone (Deltasone)</a:t>
            </a:r>
          </a:p>
          <a:p>
            <a:pPr lvl="1"/>
            <a:r>
              <a:rPr lang="en-US" dirty="0" smtClean="0"/>
              <a:t>Ex:Triamcinolone (Azmacort)</a:t>
            </a:r>
          </a:p>
          <a:p>
            <a:r>
              <a:rPr lang="en-US" dirty="0" smtClean="0"/>
              <a:t>Routes of Administration</a:t>
            </a:r>
          </a:p>
          <a:p>
            <a:pPr lvl="1"/>
            <a:r>
              <a:rPr lang="en-US" dirty="0" smtClean="0"/>
              <a:t>IV, inhaled, oral, intraarticular, topical, nasal, ophthalmic, otic, etc.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sz="2200" dirty="0" smtClean="0"/>
              <a:t>Thyroid &amp; Parathyroid Hormones &amp; Drugs Affecting Bone Mineralization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Vitamin D Supplements</a:t>
            </a:r>
          </a:p>
          <a:p>
            <a:pPr lvl="1"/>
            <a:r>
              <a:rPr lang="en-US" dirty="0" smtClean="0"/>
              <a:t>Ex: Vitamin D (OsCal &amp; D)</a:t>
            </a:r>
          </a:p>
          <a:p>
            <a:pPr lvl="1"/>
            <a:r>
              <a:rPr lang="en-US" dirty="0" smtClean="0"/>
              <a:t>Action: mimics Vit D effects in body; necessary for calcium absorption in the intestines</a:t>
            </a:r>
          </a:p>
          <a:p>
            <a:pPr lvl="1"/>
            <a:r>
              <a:rPr lang="en-US" dirty="0" smtClean="0"/>
              <a:t>Therapeutic Effect: enhances bone mineralization</a:t>
            </a:r>
          </a:p>
          <a:p>
            <a:pPr lvl="1"/>
            <a:r>
              <a:rPr lang="en-US" dirty="0" smtClean="0"/>
              <a:t>Side Effects: headache, thirst, metallic taste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sz="2200" dirty="0" smtClean="0"/>
              <a:t>Thyroid &amp; Parathyroid Hormones &amp; Drugs Affecting Bone Mineralization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Biphosphonates</a:t>
            </a:r>
          </a:p>
          <a:p>
            <a:pPr lvl="1"/>
            <a:r>
              <a:rPr lang="en-US" dirty="0" smtClean="0"/>
              <a:t>Ex: Alendronate (Fosamax) </a:t>
            </a:r>
          </a:p>
          <a:p>
            <a:pPr lvl="1"/>
            <a:r>
              <a:rPr lang="en-US" dirty="0" smtClean="0"/>
              <a:t>Action: directly reduces bone resorption</a:t>
            </a:r>
          </a:p>
          <a:p>
            <a:pPr lvl="1"/>
            <a:r>
              <a:rPr lang="en-US" dirty="0" smtClean="0"/>
              <a:t>Therapeutic Effect: prevent bone loss assoc with steroid use; treatment of osteoporosis to reduce risk of vertebral fractures; treatment of Pagets disease</a:t>
            </a:r>
          </a:p>
          <a:p>
            <a:pPr lvl="1"/>
            <a:r>
              <a:rPr lang="en-US" dirty="0" smtClean="0"/>
              <a:t>Side Effects: gi upset and esophagitis (remain upright for 30 minutes following administration to prevent)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sz="2200" dirty="0" smtClean="0"/>
              <a:t>Thyroid &amp; Parathyroid Hormones &amp; Drugs Affecting Bone Mineralization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Calcitonin</a:t>
            </a:r>
          </a:p>
          <a:p>
            <a:pPr lvl="1"/>
            <a:r>
              <a:rPr lang="en-US" dirty="0" smtClean="0"/>
              <a:t>Ex: Calcitonin (Calcimar)</a:t>
            </a:r>
          </a:p>
          <a:p>
            <a:pPr lvl="1"/>
            <a:r>
              <a:rPr lang="en-US" dirty="0" smtClean="0"/>
              <a:t>Action: mimics endogenous calcitonin</a:t>
            </a:r>
            <a:r>
              <a:rPr lang="en-US" dirty="0" smtClean="0">
                <a:sym typeface="Wingdings" pitchFamily="2" charset="2"/>
              </a:rPr>
              <a:t> decreased blood calcium levels ensuring calcium availability for bone mineralization</a:t>
            </a:r>
            <a:endParaRPr lang="en-US" dirty="0" smtClean="0"/>
          </a:p>
          <a:p>
            <a:pPr lvl="1"/>
            <a:r>
              <a:rPr lang="en-US" dirty="0" smtClean="0"/>
              <a:t>Therapeutic Effect: use in conditions that are characterized by increased bone resorption</a:t>
            </a:r>
          </a:p>
          <a:p>
            <a:pPr lvl="1"/>
            <a:r>
              <a:rPr lang="en-US" dirty="0" smtClean="0"/>
              <a:t>Side Effects: redness &amp; swelling following injections, gi upset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Treatment of Diabetes Mellitus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Type I Diabetes</a:t>
            </a:r>
          </a:p>
          <a:p>
            <a:pPr lvl="1"/>
            <a:r>
              <a:rPr lang="en-US" dirty="0" smtClean="0"/>
              <a:t>Etiology: young age, viral trigger for autoimmune response</a:t>
            </a:r>
          </a:p>
          <a:p>
            <a:pPr lvl="1"/>
            <a:r>
              <a:rPr lang="en-US" dirty="0" smtClean="0"/>
              <a:t>Pathophysiology: destruction of pancreatic beta cells</a:t>
            </a:r>
            <a:r>
              <a:rPr lang="en-US" dirty="0" smtClean="0">
                <a:sym typeface="Wingdings" pitchFamily="2" charset="2"/>
              </a:rPr>
              <a:t> total lack of insulin production</a:t>
            </a:r>
            <a:endParaRPr lang="en-US" dirty="0" smtClean="0"/>
          </a:p>
          <a:p>
            <a:pPr lvl="1"/>
            <a:r>
              <a:rPr lang="en-US" dirty="0" smtClean="0"/>
              <a:t>Clinical Signs &amp; Symptoms: rapid onset of the clinical manifestations of polyuria, polydipsia, polyphagia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Treatment of Diabetes Mellitus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Type II Diabetes</a:t>
            </a:r>
          </a:p>
          <a:p>
            <a:pPr lvl="1"/>
            <a:r>
              <a:rPr lang="en-US" dirty="0" smtClean="0"/>
              <a:t>Etiology: aging individuals; genetic predisposition; obesity, lack of exercise, poor dietary intake</a:t>
            </a:r>
          </a:p>
          <a:p>
            <a:pPr lvl="1"/>
            <a:r>
              <a:rPr lang="en-US" dirty="0" smtClean="0"/>
              <a:t>Pathophysiology: reduced tissue sensitivity to insulin (insulin resistance); reduction in insulin production; irregular release of insulin</a:t>
            </a:r>
          </a:p>
          <a:p>
            <a:pPr lvl="1"/>
            <a:r>
              <a:rPr lang="en-US" dirty="0" smtClean="0"/>
              <a:t>Clinical Signs &amp; Symptoms: slow and gradual onset of the clinical manifestations of delayed wound healing, fatigue; blurred vision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Treatment of Diabetes Mellitus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Complications of Diabetes</a:t>
            </a:r>
          </a:p>
          <a:p>
            <a:pPr lvl="1"/>
            <a:r>
              <a:rPr lang="en-US" dirty="0" smtClean="0"/>
              <a:t>Microvascular</a:t>
            </a:r>
          </a:p>
          <a:p>
            <a:pPr lvl="2"/>
            <a:r>
              <a:rPr lang="en-US" dirty="0" smtClean="0"/>
              <a:t>Retinopathies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blindness</a:t>
            </a:r>
          </a:p>
          <a:p>
            <a:pPr lvl="2"/>
            <a:r>
              <a:rPr lang="en-US" dirty="0" smtClean="0"/>
              <a:t>Nephropathies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renal failure</a:t>
            </a:r>
          </a:p>
          <a:p>
            <a:pPr lvl="2"/>
            <a:r>
              <a:rPr lang="en-US" dirty="0" smtClean="0"/>
              <a:t>Neuropathies</a:t>
            </a:r>
          </a:p>
          <a:p>
            <a:pPr lvl="3"/>
            <a:r>
              <a:rPr lang="en-US" dirty="0" smtClean="0"/>
              <a:t>Sensory</a:t>
            </a:r>
          </a:p>
          <a:p>
            <a:pPr lvl="3"/>
            <a:r>
              <a:rPr lang="en-US" dirty="0" smtClean="0"/>
              <a:t>Autonomic</a:t>
            </a:r>
          </a:p>
          <a:p>
            <a:pPr lvl="1"/>
            <a:r>
              <a:rPr lang="en-US" dirty="0" smtClean="0"/>
              <a:t>Macrovascular</a:t>
            </a:r>
          </a:p>
          <a:p>
            <a:pPr lvl="2"/>
            <a:r>
              <a:rPr lang="en-US" dirty="0" smtClean="0"/>
              <a:t>Hypertension, myocardial infarction, cerebral vascular accidents, peripheral arterial disease, amputations</a:t>
            </a:r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Treatment of Diabetes Mellitus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Prevention of Complications</a:t>
            </a:r>
          </a:p>
          <a:p>
            <a:pPr lvl="1"/>
            <a:r>
              <a:rPr lang="en-US" dirty="0" smtClean="0"/>
              <a:t>Diabetes Control and Complications Trial (DCCT) &amp; United Kingdom Prospective Diabetes Study (UKPDS)</a:t>
            </a:r>
          </a:p>
          <a:p>
            <a:pPr lvl="2"/>
            <a:r>
              <a:rPr lang="en-US" dirty="0" smtClean="0"/>
              <a:t>Prolonged elevations in blood glucose</a:t>
            </a:r>
            <a:r>
              <a:rPr lang="en-US" dirty="0" smtClean="0">
                <a:sym typeface="Wingdings" pitchFamily="2" charset="2"/>
              </a:rPr>
              <a:t> structural and functional changes in vascular cells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Tight Glycemic Control Prevents Complications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Maintain blood glucose 70-100mg/dl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Side Effect: risk for hypoglycemia</a:t>
            </a:r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Treatment of Diabetes Mellitus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Management of Diabetes Mellitus</a:t>
            </a:r>
          </a:p>
          <a:p>
            <a:pPr lvl="1"/>
            <a:r>
              <a:rPr lang="en-US" dirty="0" smtClean="0"/>
              <a:t>Diet</a:t>
            </a:r>
          </a:p>
          <a:p>
            <a:pPr lvl="1"/>
            <a:r>
              <a:rPr lang="en-US" dirty="0" smtClean="0"/>
              <a:t>Exercise</a:t>
            </a:r>
          </a:p>
          <a:p>
            <a:pPr lvl="1"/>
            <a:r>
              <a:rPr lang="en-US" dirty="0" smtClean="0"/>
              <a:t>Medications</a:t>
            </a:r>
          </a:p>
          <a:p>
            <a:pPr lvl="2"/>
            <a:r>
              <a:rPr lang="en-US" dirty="0" smtClean="0"/>
              <a:t>Oral hypoglycemic agents</a:t>
            </a:r>
          </a:p>
          <a:p>
            <a:pPr lvl="2"/>
            <a:r>
              <a:rPr lang="en-US" dirty="0" smtClean="0"/>
              <a:t>Insulin</a:t>
            </a:r>
          </a:p>
          <a:p>
            <a:pPr lvl="1"/>
            <a:r>
              <a:rPr lang="en-US" dirty="0" smtClean="0"/>
              <a:t>Blood Glucose Monitoring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Treatment of Diabetes Mellitus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Insulin</a:t>
            </a:r>
          </a:p>
          <a:p>
            <a:pPr lvl="1"/>
            <a:r>
              <a:rPr lang="en-US" dirty="0" smtClean="0"/>
              <a:t>Types (Onset/Peak/Duration)</a:t>
            </a:r>
          </a:p>
          <a:p>
            <a:pPr lvl="2"/>
            <a:r>
              <a:rPr lang="en-US" dirty="0" smtClean="0"/>
              <a:t>Immediate Acting (&lt;0.5 hr/1.5 hr/3-6hr)</a:t>
            </a:r>
          </a:p>
          <a:p>
            <a:pPr lvl="3"/>
            <a:r>
              <a:rPr lang="en-US" dirty="0" smtClean="0"/>
              <a:t>Lispro (Humalog); Aspart (Novolog)</a:t>
            </a:r>
          </a:p>
          <a:p>
            <a:pPr lvl="2"/>
            <a:r>
              <a:rPr lang="en-US" dirty="0" smtClean="0"/>
              <a:t>Rapid Acting (.5 hr/2-4hr/5-7 hr)</a:t>
            </a:r>
          </a:p>
          <a:p>
            <a:pPr lvl="3"/>
            <a:r>
              <a:rPr lang="en-US" dirty="0" smtClean="0"/>
              <a:t>Regular (Humulin R, Novolin R)</a:t>
            </a:r>
          </a:p>
          <a:p>
            <a:pPr lvl="2"/>
            <a:r>
              <a:rPr lang="en-US" dirty="0" smtClean="0"/>
              <a:t>Intermediate Acting (1-3 hr/6-12hr/18-24 hr)</a:t>
            </a:r>
          </a:p>
          <a:p>
            <a:pPr lvl="3"/>
            <a:r>
              <a:rPr lang="en-US" dirty="0" smtClean="0"/>
              <a:t>Isophane (Humulin N, Novolin N)</a:t>
            </a:r>
          </a:p>
          <a:p>
            <a:pPr lvl="3"/>
            <a:r>
              <a:rPr lang="en-US" dirty="0" smtClean="0"/>
              <a:t>Insulin Zinc (Humulin L, Novolin L)</a:t>
            </a:r>
          </a:p>
          <a:p>
            <a:pPr lvl="2"/>
            <a:r>
              <a:rPr lang="en-US" dirty="0" smtClean="0"/>
              <a:t>Long Acting ( 2hr/ no peak/24 hrs)</a:t>
            </a:r>
          </a:p>
          <a:p>
            <a:pPr lvl="3"/>
            <a:r>
              <a:rPr lang="en-US" dirty="0" smtClean="0"/>
              <a:t>Glargine (Lantus)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Treatment of Diabetes Mellitus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Insulin</a:t>
            </a:r>
          </a:p>
          <a:p>
            <a:pPr lvl="1"/>
            <a:r>
              <a:rPr lang="en-US" dirty="0" smtClean="0"/>
              <a:t>Routes: IV, subcutaneous injections, insulin pump subcutaneous</a:t>
            </a:r>
          </a:p>
          <a:p>
            <a:pPr lvl="1"/>
            <a:r>
              <a:rPr lang="en-US" dirty="0" smtClean="0"/>
              <a:t>Action: mimics endogenous insulin; facilitates glucose transport into cells</a:t>
            </a:r>
          </a:p>
          <a:p>
            <a:pPr lvl="1"/>
            <a:r>
              <a:rPr lang="en-US" dirty="0" smtClean="0"/>
              <a:t>Therapeutic Effect: reduction of blood glucose</a:t>
            </a:r>
          </a:p>
          <a:p>
            <a:pPr lvl="1"/>
            <a:r>
              <a:rPr lang="en-US" dirty="0" smtClean="0"/>
              <a:t>Side Effects: Hypoglycemia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Adrenalcorticoids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Glucocorticoids</a:t>
            </a:r>
          </a:p>
          <a:p>
            <a:pPr lvl="1"/>
            <a:r>
              <a:rPr lang="en-US" dirty="0" smtClean="0"/>
              <a:t>Action: inhibit the production of proinflammatory substances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suppression of  inflammation; inhibit immune cell synthesis </a:t>
            </a:r>
            <a:r>
              <a:rPr lang="en-US" dirty="0" smtClean="0">
                <a:sym typeface="Wingdings" pitchFamily="2" charset="2"/>
              </a:rPr>
              <a:t> suppression of</a:t>
            </a:r>
            <a:r>
              <a:rPr lang="en-US" dirty="0" smtClean="0"/>
              <a:t> the immune response</a:t>
            </a:r>
          </a:p>
          <a:p>
            <a:pPr lvl="1"/>
            <a:r>
              <a:rPr lang="en-US" dirty="0" smtClean="0"/>
              <a:t>Therapeutic Use	</a:t>
            </a:r>
          </a:p>
          <a:p>
            <a:pPr lvl="2"/>
            <a:r>
              <a:rPr lang="en-US" dirty="0" smtClean="0"/>
              <a:t>Replacement associated with adrenal insufficiency</a:t>
            </a:r>
          </a:p>
          <a:p>
            <a:pPr lvl="2"/>
            <a:r>
              <a:rPr lang="en-US" dirty="0" smtClean="0"/>
              <a:t>Reduce inflammation in many conditions</a:t>
            </a:r>
          </a:p>
          <a:p>
            <a:pPr lvl="2"/>
            <a:r>
              <a:rPr lang="en-US" dirty="0" smtClean="0"/>
              <a:t>Suppression of the immune response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Treatment of Diabetes Mellitus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Antidiabetic Agents</a:t>
            </a:r>
          </a:p>
          <a:p>
            <a:pPr lvl="1"/>
            <a:r>
              <a:rPr lang="en-US" dirty="0" smtClean="0"/>
              <a:t>Sulfonylureas</a:t>
            </a:r>
          </a:p>
          <a:p>
            <a:pPr lvl="2"/>
            <a:r>
              <a:rPr lang="en-US" dirty="0" smtClean="0"/>
              <a:t>Ex: Glipizide (Glucotrol)</a:t>
            </a:r>
          </a:p>
          <a:p>
            <a:pPr lvl="1"/>
            <a:r>
              <a:rPr lang="en-US" dirty="0" smtClean="0"/>
              <a:t>Biguanides</a:t>
            </a:r>
          </a:p>
          <a:p>
            <a:pPr lvl="2"/>
            <a:r>
              <a:rPr lang="en-US" dirty="0" smtClean="0"/>
              <a:t>Ex: Metformin (Glucophage)</a:t>
            </a:r>
          </a:p>
          <a:p>
            <a:pPr lvl="1"/>
            <a:r>
              <a:rPr lang="en-US" dirty="0" smtClean="0"/>
              <a:t>Alpha-Glucosidase Inhibitors</a:t>
            </a:r>
          </a:p>
          <a:p>
            <a:pPr lvl="2"/>
            <a:r>
              <a:rPr lang="en-US" dirty="0" smtClean="0"/>
              <a:t>Ex: Acarbose (Precose)</a:t>
            </a:r>
          </a:p>
          <a:p>
            <a:pPr lvl="1"/>
            <a:r>
              <a:rPr lang="en-US" dirty="0" smtClean="0"/>
              <a:t>Thiazolinediones</a:t>
            </a:r>
          </a:p>
          <a:p>
            <a:pPr lvl="2"/>
            <a:r>
              <a:rPr lang="en-US" dirty="0" smtClean="0"/>
              <a:t>Ex: Rosiglitazone (Avandia)</a:t>
            </a:r>
          </a:p>
          <a:p>
            <a:pPr lvl="1"/>
            <a:r>
              <a:rPr lang="en-US" dirty="0" smtClean="0"/>
              <a:t>Meglitinides</a:t>
            </a:r>
          </a:p>
          <a:p>
            <a:pPr lvl="2"/>
            <a:r>
              <a:rPr lang="en-US" dirty="0" smtClean="0"/>
              <a:t>Ex: Repaglinide (Prandin)</a:t>
            </a:r>
          </a:p>
          <a:p>
            <a:pPr lvl="1"/>
            <a:r>
              <a:rPr lang="en-US" dirty="0" smtClean="0"/>
              <a:t>Glucagon Like Peptide/ Incretin Mimic</a:t>
            </a:r>
          </a:p>
          <a:p>
            <a:pPr lvl="2"/>
            <a:r>
              <a:rPr lang="en-US" dirty="0" smtClean="0"/>
              <a:t>Ex: Exenatide (Byetta)</a:t>
            </a:r>
          </a:p>
          <a:p>
            <a:pPr lvl="1"/>
            <a:r>
              <a:rPr lang="en-US" dirty="0" smtClean="0"/>
              <a:t>Dipeptidyl Peptidase-4 Inhibitor (DDP-4)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40</a:t>
            </a:fld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Treatment of Diabetes Mellitus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Oral Antidiabetic Agents</a:t>
            </a:r>
          </a:p>
          <a:p>
            <a:pPr lvl="1"/>
            <a:r>
              <a:rPr lang="en-US" dirty="0" smtClean="0"/>
              <a:t>Sulfonylureas</a:t>
            </a:r>
          </a:p>
          <a:p>
            <a:pPr lvl="1"/>
            <a:r>
              <a:rPr lang="en-US" dirty="0" smtClean="0"/>
              <a:t>Ex: Glipizide (Glucotrol); Glyburide (DiaBeta)</a:t>
            </a:r>
          </a:p>
          <a:p>
            <a:pPr lvl="1"/>
            <a:r>
              <a:rPr lang="en-US" dirty="0" smtClean="0"/>
              <a:t>Action: increase insulin secretion from pancreatic beta cells</a:t>
            </a:r>
          </a:p>
          <a:p>
            <a:pPr lvl="1"/>
            <a:r>
              <a:rPr lang="en-US" dirty="0" smtClean="0"/>
              <a:t>Therapeutic Effect: reduces blood glucose; reduces hepatic glucose production</a:t>
            </a:r>
          </a:p>
          <a:p>
            <a:pPr lvl="1"/>
            <a:r>
              <a:rPr lang="en-US" dirty="0" smtClean="0"/>
              <a:t>Side Effects:  weight gain, hypoglycemia, gi upset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41</a:t>
            </a:fld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Treatment of Diabetes Mellitus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Oral Antidiabetic Agents</a:t>
            </a:r>
          </a:p>
          <a:p>
            <a:pPr lvl="1"/>
            <a:r>
              <a:rPr lang="en-US" dirty="0" smtClean="0"/>
              <a:t>Biguanides</a:t>
            </a:r>
          </a:p>
          <a:p>
            <a:pPr lvl="2"/>
            <a:r>
              <a:rPr lang="en-US" dirty="0" smtClean="0"/>
              <a:t>Ex: Metformin (Glucophage)</a:t>
            </a:r>
          </a:p>
          <a:p>
            <a:pPr lvl="1"/>
            <a:r>
              <a:rPr lang="en-US" dirty="0" smtClean="0"/>
              <a:t>Action: decreases hepatic glucose production; increases muscle tissue sensitivity to insulin</a:t>
            </a:r>
          </a:p>
          <a:p>
            <a:pPr lvl="1"/>
            <a:r>
              <a:rPr lang="en-US" dirty="0" smtClean="0"/>
              <a:t>Therapeutic Effect: reduction of blood glucose</a:t>
            </a:r>
          </a:p>
          <a:p>
            <a:pPr lvl="1"/>
            <a:r>
              <a:rPr lang="en-US" dirty="0" smtClean="0"/>
              <a:t>Side Effects: diarrhea, gi disturbances; rarely lactic acidosis occurs, to avoid </a:t>
            </a:r>
            <a:r>
              <a:rPr lang="en-US" dirty="0" smtClean="0">
                <a:sym typeface="Wingdings" pitchFamily="2" charset="2"/>
              </a:rPr>
              <a:t> hold </a:t>
            </a:r>
            <a:r>
              <a:rPr lang="en-US" dirty="0" smtClean="0"/>
              <a:t>IV contrast media for 48 hrs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42</a:t>
            </a:fld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Treatment of Diabetes Mellitus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Oral Antidiabetic Agents</a:t>
            </a:r>
          </a:p>
          <a:p>
            <a:pPr lvl="1"/>
            <a:r>
              <a:rPr lang="en-US" dirty="0" smtClean="0"/>
              <a:t>Alpha-Glucosidase Inhibitors</a:t>
            </a:r>
          </a:p>
          <a:p>
            <a:pPr lvl="2"/>
            <a:r>
              <a:rPr lang="en-US" dirty="0" smtClean="0"/>
              <a:t>Ex: Acarbose (Precose)</a:t>
            </a:r>
          </a:p>
          <a:p>
            <a:pPr lvl="1"/>
            <a:r>
              <a:rPr lang="en-US" dirty="0" smtClean="0"/>
              <a:t>Action: inhibits breakdown of glucose and delays absorption of glucose in the intestine </a:t>
            </a:r>
          </a:p>
          <a:p>
            <a:pPr lvl="1"/>
            <a:r>
              <a:rPr lang="en-US" dirty="0" smtClean="0"/>
              <a:t>Therapeutic Effect: reduction of blood glucose</a:t>
            </a:r>
          </a:p>
          <a:p>
            <a:pPr lvl="1"/>
            <a:r>
              <a:rPr lang="en-US" dirty="0" smtClean="0"/>
              <a:t>Side Effects: gi disturbances, bloating, gas, diarrhea</a:t>
            </a:r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43</a:t>
            </a:fld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Treatment of Diabetes Mellitus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Oral Antidiabetic Agents</a:t>
            </a:r>
          </a:p>
          <a:p>
            <a:pPr lvl="1"/>
            <a:r>
              <a:rPr lang="en-US" dirty="0" smtClean="0"/>
              <a:t>Thiazolinediones</a:t>
            </a:r>
          </a:p>
          <a:p>
            <a:pPr lvl="2"/>
            <a:r>
              <a:rPr lang="en-US" dirty="0" smtClean="0"/>
              <a:t>Ex: Rosiglitazone (Avandia)</a:t>
            </a:r>
          </a:p>
          <a:p>
            <a:pPr lvl="1"/>
            <a:r>
              <a:rPr lang="en-US" dirty="0" smtClean="0"/>
              <a:t>Action: increases glucose uptake in muscles, decreases glucose production</a:t>
            </a:r>
          </a:p>
          <a:p>
            <a:pPr lvl="1"/>
            <a:r>
              <a:rPr lang="en-US" dirty="0" smtClean="0"/>
              <a:t>Therapeutic Effect: reduces blood glucose</a:t>
            </a:r>
          </a:p>
          <a:p>
            <a:pPr lvl="1"/>
            <a:r>
              <a:rPr lang="en-US" dirty="0" smtClean="0"/>
              <a:t>Side Effects: weight gain, edema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44</a:t>
            </a:fld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Treatment of Diabetes Mellitus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Oral Antidiabetic Agents</a:t>
            </a:r>
          </a:p>
          <a:p>
            <a:pPr lvl="1"/>
            <a:r>
              <a:rPr lang="en-US" dirty="0" smtClean="0"/>
              <a:t>Meglitinides</a:t>
            </a:r>
          </a:p>
          <a:p>
            <a:pPr lvl="2"/>
            <a:r>
              <a:rPr lang="en-US" dirty="0" smtClean="0"/>
              <a:t>Ex: Repaglinide (Prandin)</a:t>
            </a:r>
          </a:p>
          <a:p>
            <a:pPr lvl="1"/>
            <a:r>
              <a:rPr lang="en-US" dirty="0" smtClean="0"/>
              <a:t>Action: stimulates rapid release of insulin from the pancreas</a:t>
            </a:r>
          </a:p>
          <a:p>
            <a:pPr lvl="1"/>
            <a:r>
              <a:rPr lang="en-US" dirty="0" smtClean="0"/>
              <a:t>Therapeutic Effect: reduces blood glucose</a:t>
            </a:r>
          </a:p>
          <a:p>
            <a:pPr lvl="1"/>
            <a:r>
              <a:rPr lang="en-US" dirty="0" smtClean="0"/>
              <a:t>Side Effects: weight gain, hypoglycemia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45</a:t>
            </a:fld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Oral Antidiabetic Agents</a:t>
            </a:r>
          </a:p>
          <a:p>
            <a:pPr lvl="1"/>
            <a:r>
              <a:rPr lang="en-US" dirty="0" smtClean="0"/>
              <a:t>Dipeptidyl Peptidase-4 Inhibitor (DDP-4)</a:t>
            </a:r>
          </a:p>
          <a:p>
            <a:pPr lvl="2"/>
            <a:r>
              <a:rPr lang="en-US" dirty="0" smtClean="0"/>
              <a:t>Ex: Sitagliptin (Januvia)</a:t>
            </a:r>
          </a:p>
          <a:p>
            <a:pPr lvl="1"/>
            <a:r>
              <a:rPr lang="en-US" dirty="0" smtClean="0"/>
              <a:t>Action: enhances incretin system, stimulates release of insulin from the pancreas, decreases hepatic glucose production</a:t>
            </a:r>
          </a:p>
          <a:p>
            <a:pPr lvl="1"/>
            <a:r>
              <a:rPr lang="en-US" dirty="0" smtClean="0"/>
              <a:t>Therapeutic Effect: reduces blood glucose</a:t>
            </a:r>
          </a:p>
          <a:p>
            <a:pPr lvl="1"/>
            <a:r>
              <a:rPr lang="en-US" dirty="0" smtClean="0"/>
              <a:t>Side Effects: upper respiratory tract infections, sore throat, diarrhea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46</a:t>
            </a:fld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Treatment of Diabetes Mellitus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Miscellaneous Injectable Antidiabetic Agents</a:t>
            </a:r>
          </a:p>
          <a:p>
            <a:pPr lvl="1"/>
            <a:r>
              <a:rPr lang="en-US" dirty="0" smtClean="0"/>
              <a:t>Glucagon Like Peptide/Incretin Mimic</a:t>
            </a:r>
          </a:p>
          <a:p>
            <a:pPr lvl="2"/>
            <a:r>
              <a:rPr lang="en-US" dirty="0" smtClean="0"/>
              <a:t>Ex: Exenatide (Byetta)</a:t>
            </a:r>
          </a:p>
          <a:p>
            <a:pPr lvl="1"/>
            <a:r>
              <a:rPr lang="en-US" dirty="0" smtClean="0"/>
              <a:t>Amylin Analog</a:t>
            </a:r>
          </a:p>
          <a:p>
            <a:pPr lvl="2"/>
            <a:r>
              <a:rPr lang="en-US" dirty="0" smtClean="0"/>
              <a:t>Ex: Pramlintide (Symlin)</a:t>
            </a:r>
          </a:p>
          <a:p>
            <a:pPr lvl="1"/>
            <a:r>
              <a:rPr lang="en-US" dirty="0" smtClean="0"/>
              <a:t>Action: decrease gastric emptying, decrease glucagon production, increased satiety</a:t>
            </a:r>
          </a:p>
          <a:p>
            <a:pPr lvl="1"/>
            <a:r>
              <a:rPr lang="en-US" dirty="0" smtClean="0"/>
              <a:t>Therapeutic Effect: reduces blood glucose</a:t>
            </a:r>
          </a:p>
          <a:p>
            <a:pPr lvl="1"/>
            <a:r>
              <a:rPr lang="en-US" dirty="0" smtClean="0"/>
              <a:t>Side Effects: hypoglycemia, nausea, vomiting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47</a:t>
            </a:fld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Treatment of Diabetes Mellitus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Hypoglycemic Side Effect</a:t>
            </a:r>
          </a:p>
          <a:p>
            <a:pPr lvl="1"/>
            <a:r>
              <a:rPr lang="en-US" dirty="0" smtClean="0"/>
              <a:t>Signs &amp; Symptoms</a:t>
            </a:r>
          </a:p>
          <a:p>
            <a:pPr lvl="2"/>
            <a:r>
              <a:rPr lang="en-US" dirty="0" smtClean="0"/>
              <a:t>Confusion, irritability, diaphoresis, tremors, hunger, weakness, visual disturbances</a:t>
            </a:r>
            <a:r>
              <a:rPr lang="en-US" dirty="0" smtClean="0">
                <a:sym typeface="Wingdings" pitchFamily="2" charset="2"/>
              </a:rPr>
              <a:t> coma, seizures, death</a:t>
            </a:r>
            <a:endParaRPr lang="en-US" dirty="0" smtClean="0"/>
          </a:p>
          <a:p>
            <a:pPr lvl="1"/>
            <a:r>
              <a:rPr lang="en-US" dirty="0" smtClean="0"/>
              <a:t>Treatment</a:t>
            </a:r>
          </a:p>
          <a:p>
            <a:pPr lvl="2"/>
            <a:r>
              <a:rPr lang="en-US" dirty="0" smtClean="0"/>
              <a:t>Oral Glucose</a:t>
            </a:r>
          </a:p>
          <a:p>
            <a:pPr lvl="3"/>
            <a:r>
              <a:rPr lang="en-US" dirty="0" smtClean="0"/>
              <a:t> 10-15 g of CHO= 6 oz. Orange juice, 8 oz.  milk</a:t>
            </a:r>
          </a:p>
          <a:p>
            <a:pPr lvl="3"/>
            <a:r>
              <a:rPr lang="en-US" dirty="0" smtClean="0"/>
              <a:t>Glucose tablets, glucose paste</a:t>
            </a:r>
          </a:p>
          <a:p>
            <a:pPr lvl="2"/>
            <a:r>
              <a:rPr lang="en-US" dirty="0" smtClean="0"/>
              <a:t>IV Glucose</a:t>
            </a:r>
          </a:p>
          <a:p>
            <a:pPr lvl="3"/>
            <a:r>
              <a:rPr lang="en-US" dirty="0" smtClean="0"/>
              <a:t>50% Dextrose Injection</a:t>
            </a:r>
          </a:p>
          <a:p>
            <a:pPr lvl="2"/>
            <a:r>
              <a:rPr lang="en-US" dirty="0" smtClean="0"/>
              <a:t>Intramuscular Glucagon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48</a:t>
            </a:fld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Treatment of Diabetes Mellitus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Hypoglycemia</a:t>
            </a:r>
          </a:p>
          <a:p>
            <a:pPr lvl="1"/>
            <a:r>
              <a:rPr lang="en-US" dirty="0" smtClean="0"/>
              <a:t>Causes/Contributing Factors</a:t>
            </a:r>
          </a:p>
          <a:p>
            <a:pPr lvl="2"/>
            <a:r>
              <a:rPr lang="en-US" dirty="0" smtClean="0"/>
              <a:t>Imbalance of exercise, meds and meals</a:t>
            </a:r>
          </a:p>
          <a:p>
            <a:pPr lvl="2"/>
            <a:r>
              <a:rPr lang="en-US" dirty="0" smtClean="0"/>
              <a:t>Hypoglycemic unawareness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Prevention</a:t>
            </a:r>
          </a:p>
          <a:p>
            <a:pPr lvl="2"/>
            <a:r>
              <a:rPr lang="en-US" dirty="0" smtClean="0"/>
              <a:t>Education</a:t>
            </a:r>
          </a:p>
          <a:p>
            <a:pPr lvl="2"/>
            <a:r>
              <a:rPr lang="en-US" dirty="0" smtClean="0"/>
              <a:t>Awareness</a:t>
            </a:r>
          </a:p>
          <a:p>
            <a:pPr lvl="2"/>
            <a:r>
              <a:rPr lang="en-US" dirty="0" smtClean="0"/>
              <a:t>Preparedness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49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Adrenalcorticoids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Inflammatory Disorders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Allergic Reactions, Anaphylaxis</a:t>
            </a:r>
          </a:p>
          <a:p>
            <a:r>
              <a:rPr lang="en-US" dirty="0" smtClean="0"/>
              <a:t>Psoriasis, Dermatitis</a:t>
            </a:r>
          </a:p>
          <a:p>
            <a:r>
              <a:rPr lang="en-US" dirty="0" smtClean="0"/>
              <a:t>Osteoarthritis, Gouty Arthritis, Rheumatoid Arthritis</a:t>
            </a:r>
          </a:p>
          <a:p>
            <a:r>
              <a:rPr lang="en-US" dirty="0" smtClean="0"/>
              <a:t>Bursitis, Synovitis</a:t>
            </a:r>
          </a:p>
          <a:p>
            <a:r>
              <a:rPr lang="en-US" dirty="0" smtClean="0"/>
              <a:t>Leukemia's, Lymphomas</a:t>
            </a:r>
          </a:p>
          <a:p>
            <a:r>
              <a:rPr lang="en-US" dirty="0" smtClean="0"/>
              <a:t>Closed Head Injury, Spinal Cord Injury, Brain Tumors</a:t>
            </a:r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Organ Transplantations</a:t>
            </a:r>
          </a:p>
          <a:p>
            <a:r>
              <a:rPr lang="en-US" dirty="0" smtClean="0"/>
              <a:t>Crohn’s, Ulcerative Colitis</a:t>
            </a:r>
          </a:p>
          <a:p>
            <a:r>
              <a:rPr lang="en-US" dirty="0" smtClean="0"/>
              <a:t>Bronchial Asthma, COPD</a:t>
            </a:r>
          </a:p>
          <a:p>
            <a:r>
              <a:rPr lang="en-US" dirty="0" smtClean="0"/>
              <a:t>Pneumonias</a:t>
            </a:r>
          </a:p>
          <a:p>
            <a:r>
              <a:rPr lang="en-US" dirty="0" smtClean="0"/>
              <a:t>Scarcidosis</a:t>
            </a:r>
          </a:p>
          <a:p>
            <a:r>
              <a:rPr lang="en-US" dirty="0" smtClean="0"/>
              <a:t>Multiple Sclerosis, Myasthenia Gravis</a:t>
            </a:r>
          </a:p>
          <a:p>
            <a:r>
              <a:rPr lang="en-US" dirty="0" smtClean="0"/>
              <a:t>Systemic Lupus Erythematosus (SLE)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Adrenalcorticoids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Glucocorticoids</a:t>
            </a:r>
          </a:p>
          <a:p>
            <a:pPr lvl="1"/>
            <a:r>
              <a:rPr lang="en-US" dirty="0" smtClean="0"/>
              <a:t>Side Effects: </a:t>
            </a:r>
          </a:p>
          <a:p>
            <a:pPr lvl="2"/>
            <a:r>
              <a:rPr lang="en-US" dirty="0" smtClean="0"/>
              <a:t>Dyspepsia, gi upset, gi bleed, peptic ulcers</a:t>
            </a:r>
          </a:p>
          <a:p>
            <a:pPr lvl="2"/>
            <a:r>
              <a:rPr lang="en-US" dirty="0" smtClean="0"/>
              <a:t>Increased risk for infection</a:t>
            </a:r>
          </a:p>
          <a:p>
            <a:pPr lvl="2"/>
            <a:r>
              <a:rPr lang="en-US" dirty="0" smtClean="0"/>
              <a:t>Mood changes, labile emotions</a:t>
            </a:r>
          </a:p>
          <a:p>
            <a:pPr lvl="2"/>
            <a:r>
              <a:rPr lang="en-US" dirty="0" smtClean="0"/>
              <a:t>Sodium retention, hypertension</a:t>
            </a:r>
          </a:p>
          <a:p>
            <a:pPr lvl="2"/>
            <a:r>
              <a:rPr lang="en-US" dirty="0" smtClean="0"/>
              <a:t>Bone loss, osteoporosis, fracture risk</a:t>
            </a:r>
          </a:p>
          <a:p>
            <a:pPr lvl="2"/>
            <a:r>
              <a:rPr lang="en-US" dirty="0" smtClean="0"/>
              <a:t>Muscle atrophy, delayed wound healing</a:t>
            </a:r>
          </a:p>
          <a:p>
            <a:pPr lvl="2"/>
            <a:r>
              <a:rPr lang="en-US" dirty="0" smtClean="0"/>
              <a:t>Hyperglycemia</a:t>
            </a:r>
          </a:p>
          <a:p>
            <a:pPr lvl="2"/>
            <a:r>
              <a:rPr lang="en-US" dirty="0" smtClean="0"/>
              <a:t>Increased appetite, weight gain</a:t>
            </a:r>
          </a:p>
          <a:p>
            <a:pPr lvl="2"/>
            <a:r>
              <a:rPr lang="en-US" dirty="0" smtClean="0"/>
              <a:t>Changes in appearance: “Moon face”, truncal obesity, acne, “buffalo hump”, thin limbs, increased body hair</a:t>
            </a:r>
          </a:p>
          <a:p>
            <a:pPr lvl="1"/>
            <a:r>
              <a:rPr lang="en-US" dirty="0" smtClean="0"/>
              <a:t>Side Effects:</a:t>
            </a:r>
          </a:p>
          <a:p>
            <a:pPr lvl="2"/>
            <a:r>
              <a:rPr lang="en-US" dirty="0" smtClean="0"/>
              <a:t>Reflect an excess of adrenal hormone; Cushing’s Syndrome/Disease; Adrenal Hypersecretion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Adrenalcorticoids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Precautions</a:t>
            </a:r>
          </a:p>
          <a:p>
            <a:pPr lvl="1"/>
            <a:r>
              <a:rPr lang="en-US" dirty="0" smtClean="0"/>
              <a:t>Avoid abrupt withdrawal</a:t>
            </a:r>
          </a:p>
          <a:p>
            <a:pPr lvl="2"/>
            <a:r>
              <a:rPr lang="en-US" dirty="0" smtClean="0"/>
              <a:t>Taper off prior to discontinuation of med </a:t>
            </a:r>
          </a:p>
          <a:p>
            <a:pPr lvl="2"/>
            <a:r>
              <a:rPr lang="en-US" dirty="0" smtClean="0"/>
              <a:t>Rapid Adrenal Insufficiency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Addison’s Syndrome/Disease/ Adrenal Crisis</a:t>
            </a:r>
          </a:p>
          <a:p>
            <a:pPr lvl="3"/>
            <a:r>
              <a:rPr lang="en-US" dirty="0" smtClean="0"/>
              <a:t>Life Threatening Effects: lethargy, confusion &amp; coma</a:t>
            </a:r>
          </a:p>
          <a:p>
            <a:pPr lvl="1"/>
            <a:r>
              <a:rPr lang="en-US" dirty="0" smtClean="0"/>
              <a:t>Recognize value of glucocorticoids</a:t>
            </a:r>
          </a:p>
          <a:p>
            <a:pPr lvl="1"/>
            <a:r>
              <a:rPr lang="en-US" dirty="0" smtClean="0"/>
              <a:t>Recognize significant side effects of glucocorticoids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Adrenalcorticoids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Mineralcorticoids</a:t>
            </a:r>
          </a:p>
          <a:p>
            <a:pPr lvl="1"/>
            <a:r>
              <a:rPr lang="en-US" dirty="0" smtClean="0"/>
              <a:t>Ex: Fludrocortisone (Florinef)</a:t>
            </a:r>
          </a:p>
          <a:p>
            <a:pPr lvl="1"/>
            <a:r>
              <a:rPr lang="en-US" dirty="0" smtClean="0"/>
              <a:t>Action: causes sodium reabsorption &amp; water retention, potassium loss in distal renal tubules</a:t>
            </a:r>
          </a:p>
          <a:p>
            <a:pPr lvl="1"/>
            <a:r>
              <a:rPr lang="en-US" dirty="0" smtClean="0"/>
              <a:t>Therapeutic Effect: replacement of mineralcorticoids with conditions of adrenal insufficiency  such as Addison’s Disease; Post Adrenalectomy</a:t>
            </a:r>
          </a:p>
          <a:p>
            <a:pPr lvl="1"/>
            <a:r>
              <a:rPr lang="en-US" dirty="0" smtClean="0"/>
              <a:t>Side Effects: hypertension, sodium retention, water retention, edema, weight gain, hypokalemia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Endocrine Pharmacology</a:t>
            </a:r>
            <a:br>
              <a:rPr lang="en-US" dirty="0" smtClean="0"/>
            </a:br>
            <a:r>
              <a:rPr lang="en-US" dirty="0" smtClean="0"/>
              <a:t>Sex Hormones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Naturally Occurring Male Sex Hormones</a:t>
            </a:r>
          </a:p>
          <a:p>
            <a:pPr lvl="1"/>
            <a:r>
              <a:rPr lang="en-US" dirty="0" smtClean="0"/>
              <a:t>Androgens</a:t>
            </a:r>
          </a:p>
          <a:p>
            <a:pPr lvl="2"/>
            <a:r>
              <a:rPr lang="en-US" dirty="0" smtClean="0"/>
              <a:t>Testosterone</a:t>
            </a:r>
          </a:p>
          <a:p>
            <a:pPr lvl="1"/>
            <a:r>
              <a:rPr lang="en-US" dirty="0" smtClean="0"/>
              <a:t>Effect of Androgens</a:t>
            </a:r>
          </a:p>
          <a:p>
            <a:pPr lvl="2"/>
            <a:r>
              <a:rPr lang="en-US" dirty="0" smtClean="0"/>
              <a:t>Development of male sexual characteristics</a:t>
            </a:r>
          </a:p>
          <a:p>
            <a:pPr lvl="3"/>
            <a:r>
              <a:rPr lang="en-US" dirty="0" smtClean="0"/>
              <a:t>Increased body hair, increased skeletal muscle mass, voice change, maturation of external genitalia</a:t>
            </a:r>
          </a:p>
          <a:p>
            <a:pPr lvl="2"/>
            <a:r>
              <a:rPr lang="en-US" dirty="0" smtClean="0"/>
              <a:t>Stimulation of spermatogenesis</a:t>
            </a:r>
          </a:p>
          <a:p>
            <a:pPr lvl="3"/>
            <a:r>
              <a:rPr lang="en-US" dirty="0" smtClean="0"/>
              <a:t>Facilitate growth and maturation of developing sperm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AB35D-CA5A-41BF-AEBE-B9D04793FD4F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2793</Words>
  <Application>Microsoft Office PowerPoint</Application>
  <PresentationFormat>On-screen Show (4:3)</PresentationFormat>
  <Paragraphs>614</Paragraphs>
  <Slides>49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PTP 546 Endocrine Pharmacology</vt:lpstr>
      <vt:lpstr>Endocrine Pharmacology Adrenalcorticoids</vt:lpstr>
      <vt:lpstr>Endocrine Pharmacology Adrenalcorticoids</vt:lpstr>
      <vt:lpstr>Endocrine Pharmacology Adrenalcorticoids</vt:lpstr>
      <vt:lpstr>Endocrine Pharmacology Adrenalcorticoids</vt:lpstr>
      <vt:lpstr>Endocrine Pharmacology Adrenalcorticoids</vt:lpstr>
      <vt:lpstr>Endocrine Pharmacology Adrenalcorticoids</vt:lpstr>
      <vt:lpstr>Endocrine Pharmacology Adrenalcorticoids</vt:lpstr>
      <vt:lpstr>Endocrine Pharmacology Sex Hormones</vt:lpstr>
      <vt:lpstr>Endocrine Pharmacology Sex Hormones</vt:lpstr>
      <vt:lpstr>Endocrine Pharmacology Sex Hormones</vt:lpstr>
      <vt:lpstr>Endocrine Pharmacology Sex Hormones</vt:lpstr>
      <vt:lpstr>Endocrine Pharmacology Sex Hormones</vt:lpstr>
      <vt:lpstr>Endocrine Pharmacology Sex Hormones</vt:lpstr>
      <vt:lpstr>Endocrine Pharmacology Sex Hormones</vt:lpstr>
      <vt:lpstr>Endocrine Pharmacology Sex Hormones</vt:lpstr>
      <vt:lpstr>Endocrine Pharmacology Sex Hormones</vt:lpstr>
      <vt:lpstr>Endocrine Pharmacology Sex Hormones</vt:lpstr>
      <vt:lpstr>Endocrine Pharmacology Sex Hormones</vt:lpstr>
      <vt:lpstr>Endocrine Pharmacology Sex Hormones</vt:lpstr>
      <vt:lpstr>Endocrine Pharmacology Thyroid &amp; Parathyroid Hormones &amp; Drugs Affecting Bone Mineralization</vt:lpstr>
      <vt:lpstr>Endocrine Pharmacology Thyroid &amp; Parathyroid Hormones &amp; Drugs Affecting Bone Mineralization</vt:lpstr>
      <vt:lpstr>Endocrine Pharmacology Thyroid &amp; Parathyroid Hormones &amp; Drugs Affecting Bone Mineralization</vt:lpstr>
      <vt:lpstr>Endocrine Pharmacology Thyroid &amp; Parathyroid Hormones &amp; Drugs Affecting Bone Mineralization</vt:lpstr>
      <vt:lpstr>Endocrine Pharmacology Thyroid &amp; Parathyroid Hormones &amp; Drugs Affecting Bone Mineralization</vt:lpstr>
      <vt:lpstr>Endocrine Pharmacology Thyroid &amp; Parathyroid Hormones &amp; Drugs Affecting Bone Mineralization</vt:lpstr>
      <vt:lpstr>Endocrine Pharmacology Thyroid &amp; Parathyroid Hormones &amp; Drugs Affecting Bone Mineralization</vt:lpstr>
      <vt:lpstr>Endocrine Pharmacology Thyroid &amp; Parathyroid Hormones &amp; Drugs Affecting Bone Mineralization</vt:lpstr>
      <vt:lpstr>Endocrine Pharmacology Thyroid &amp; Parathyroid Hormones &amp; Drugs Affecting Bone Mineralization</vt:lpstr>
      <vt:lpstr>Endocrine Pharmacology Thyroid &amp; Parathyroid Hormones &amp; Drugs Affecting Bone Mineralization</vt:lpstr>
      <vt:lpstr>Endocrine Pharmacology Thyroid &amp; Parathyroid Hormones &amp; Drugs Affecting Bone Mineralization</vt:lpstr>
      <vt:lpstr>Endocrine Pharmacology Thyroid &amp; Parathyroid Hormones &amp; Drugs Affecting Bone Mineralization</vt:lpstr>
      <vt:lpstr>Endocrine Pharmacology Treatment of Diabetes Mellitus</vt:lpstr>
      <vt:lpstr>Endocrine Pharmacology Treatment of Diabetes Mellitus</vt:lpstr>
      <vt:lpstr>Endocrine Pharmacology Treatment of Diabetes Mellitus</vt:lpstr>
      <vt:lpstr>Endocrine Pharmacology Treatment of Diabetes Mellitus</vt:lpstr>
      <vt:lpstr>Endocrine Pharmacology Treatment of Diabetes Mellitus</vt:lpstr>
      <vt:lpstr>Endocrine Pharmacology Treatment of Diabetes Mellitus</vt:lpstr>
      <vt:lpstr>Endocrine Pharmacology Treatment of Diabetes Mellitus</vt:lpstr>
      <vt:lpstr>Endocrine Pharmacology Treatment of Diabetes Mellitus</vt:lpstr>
      <vt:lpstr>Endocrine Pharmacology Treatment of Diabetes Mellitus</vt:lpstr>
      <vt:lpstr>Endocrine Pharmacology Treatment of Diabetes Mellitus</vt:lpstr>
      <vt:lpstr>Endocrine Pharmacology Treatment of Diabetes Mellitus</vt:lpstr>
      <vt:lpstr>Endocrine Pharmacology Treatment of Diabetes Mellitus</vt:lpstr>
      <vt:lpstr>Endocrine Pharmacology Treatment of Diabetes Mellitus</vt:lpstr>
      <vt:lpstr>PowerPoint Presentation</vt:lpstr>
      <vt:lpstr>Endocrine Pharmacology Treatment of Diabetes Mellitus</vt:lpstr>
      <vt:lpstr>Endocrine Pharmacology Treatment of Diabetes Mellitus</vt:lpstr>
      <vt:lpstr>Endocrine Pharmacology Treatment of Diabetes Mellitus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PTP 546 Endocrine Pharmacology</dc:title>
  <dc:creator>Jayne</dc:creator>
  <cp:lastModifiedBy>SWEET, CHRISTINA</cp:lastModifiedBy>
  <cp:revision>50</cp:revision>
  <dcterms:created xsi:type="dcterms:W3CDTF">2011-05-27T17:39:51Z</dcterms:created>
  <dcterms:modified xsi:type="dcterms:W3CDTF">2012-06-11T17:55:40Z</dcterms:modified>
</cp:coreProperties>
</file>