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580" autoAdjust="0"/>
  </p:normalViewPr>
  <p:slideViewPr>
    <p:cSldViewPr>
      <p:cViewPr>
        <p:scale>
          <a:sx n="65" d="100"/>
          <a:sy n="65" d="100"/>
        </p:scale>
        <p:origin x="-15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BCC007-4914-4C2A-8B1C-6ACF859CF5F4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2548CB-7180-4E27-9F9B-AEE9CF951D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810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2548CB-7180-4E27-9F9B-AEE9CF951D7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B0C42-2EE4-4CD2-B257-58ABBF08FAD3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D8FF4-CA1C-4B88-9876-98B8468D2F6B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2D8A-E855-4E63-861D-9B3CF43068AF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61AAE-5499-4FF5-B725-9D15B5170789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26C-D3E8-4246-B0A6-7B43CB60FD26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7885E-6ECD-412B-AD56-397B3F4301F0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0AD5A-F7D1-4B43-9B14-55C1E8553937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8C53A-5513-4A41-9694-4BC2C93F3788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23D7-5FAA-4D98-9BDB-2341283DC64F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F876C-04CE-4B2D-BB0C-366D93625FB2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A88F7-5392-42AF-BCA7-FBBDA7F6CC3C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64FB5-0549-4B57-909F-AD005526A9BE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B8F23-9E6E-43CB-950E-F203D7DF9F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1"/>
            <a:ext cx="77724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PTP 546</a:t>
            </a:r>
            <a:br>
              <a:rPr lang="en-US" dirty="0" smtClean="0"/>
            </a:br>
            <a:r>
              <a:rPr lang="en-US" sz="3100" dirty="0" smtClean="0"/>
              <a:t>Module 7</a:t>
            </a:r>
            <a:br>
              <a:rPr lang="en-US" sz="3100" dirty="0" smtClean="0"/>
            </a:br>
            <a:r>
              <a:rPr lang="en-US" sz="3100" dirty="0" smtClean="0"/>
              <a:t>Respiratory Pharmacology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Jayne Hansche Lobert, MS, RN, ACNS-BC, NP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Cromones</a:t>
            </a:r>
            <a:r>
              <a:rPr lang="en-US" b="1" dirty="0" smtClean="0"/>
              <a:t> (Mast Cell Stabilizers</a:t>
            </a:r>
            <a:r>
              <a:rPr lang="en-US" b="1" dirty="0" smtClean="0"/>
              <a:t>)</a:t>
            </a:r>
          </a:p>
          <a:p>
            <a:pPr lvl="1"/>
            <a:r>
              <a:rPr lang="en-US" b="1" dirty="0" smtClean="0"/>
              <a:t>Used for asthma prevention, not acute attack</a:t>
            </a:r>
            <a:endParaRPr lang="en-US" b="1" dirty="0" smtClean="0"/>
          </a:p>
          <a:p>
            <a:pPr lvl="1"/>
            <a:r>
              <a:rPr lang="en-US" dirty="0" smtClean="0"/>
              <a:t>Ex: Cromolyn Sodium (Intal) </a:t>
            </a:r>
          </a:p>
          <a:p>
            <a:pPr lvl="1"/>
            <a:r>
              <a:rPr lang="en-US" dirty="0" smtClean="0"/>
              <a:t>Ex: Nedocromil Sodium (Tilade)</a:t>
            </a:r>
          </a:p>
          <a:p>
            <a:pPr lvl="1"/>
            <a:r>
              <a:rPr lang="en-US" dirty="0" smtClean="0"/>
              <a:t>Action: inhibits the release of inflammatory mediators</a:t>
            </a:r>
            <a:r>
              <a:rPr lang="en-US" dirty="0" smtClean="0">
                <a:sym typeface="Wingdings" pitchFamily="2" charset="2"/>
              </a:rPr>
              <a:t> reduction of </a:t>
            </a:r>
            <a:r>
              <a:rPr lang="en-US" dirty="0" smtClean="0"/>
              <a:t>histamine and leukotrienes</a:t>
            </a:r>
          </a:p>
          <a:p>
            <a:pPr lvl="1"/>
            <a:r>
              <a:rPr lang="en-US" dirty="0" smtClean="0"/>
              <a:t>Therapeutic Effect: prophylaxis; prevention of asthma attacks prior to activities that are known to precipitate an asthma attack (exercise, exposure to animal hair)  </a:t>
            </a:r>
          </a:p>
          <a:p>
            <a:pPr lvl="1"/>
            <a:r>
              <a:rPr lang="en-US" dirty="0" smtClean="0"/>
              <a:t>Side Effects: nasal and upper respiratory tract irritation following inhalation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Leukotriene Inhibitors</a:t>
            </a:r>
          </a:p>
          <a:p>
            <a:pPr lvl="1"/>
            <a:r>
              <a:rPr lang="en-US" dirty="0" smtClean="0"/>
              <a:t>Ex: Montelukast (Singular); Zafirlukast (Accolate)</a:t>
            </a:r>
          </a:p>
          <a:p>
            <a:pPr lvl="1"/>
            <a:r>
              <a:rPr lang="en-US" dirty="0" smtClean="0"/>
              <a:t>Action: reduces the  synthesis of leukotrienes or blocks the receptors for leukotrienes</a:t>
            </a:r>
          </a:p>
          <a:p>
            <a:pPr lvl="1"/>
            <a:r>
              <a:rPr lang="en-US" dirty="0" smtClean="0"/>
              <a:t>Therapeutic Effect: management of the inflammatory component of bronchoconstrictive diseases</a:t>
            </a:r>
          </a:p>
          <a:p>
            <a:pPr lvl="1"/>
            <a:r>
              <a:rPr lang="en-US" dirty="0" smtClean="0"/>
              <a:t>Side Effects: liver dysfunction noted rarely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Glucocorticoids</a:t>
            </a:r>
          </a:p>
          <a:p>
            <a:pPr lvl="1"/>
            <a:r>
              <a:rPr lang="en-US" dirty="0" smtClean="0"/>
              <a:t>Ex: Hydrocortisone (Cortef); Methylprednisolone (Medrol</a:t>
            </a:r>
            <a:r>
              <a:rPr lang="en-US" dirty="0" smtClean="0"/>
              <a:t>) (IV/Orally); </a:t>
            </a:r>
            <a:r>
              <a:rPr lang="en-US" dirty="0" smtClean="0"/>
              <a:t>Triamcinolone (</a:t>
            </a:r>
            <a:r>
              <a:rPr lang="en-US" dirty="0" err="1" smtClean="0"/>
              <a:t>Azamacort</a:t>
            </a:r>
            <a:r>
              <a:rPr lang="en-US" dirty="0" smtClean="0"/>
              <a:t>); Fluticasone (</a:t>
            </a:r>
            <a:r>
              <a:rPr lang="en-US" dirty="0" err="1" smtClean="0"/>
              <a:t>Flovent</a:t>
            </a:r>
            <a:r>
              <a:rPr lang="en-US" dirty="0" smtClean="0"/>
              <a:t>-inhaler)</a:t>
            </a:r>
            <a:endParaRPr lang="en-US" dirty="0" smtClean="0"/>
          </a:p>
          <a:p>
            <a:pPr lvl="1"/>
            <a:r>
              <a:rPr lang="en-US" dirty="0" smtClean="0"/>
              <a:t>Action: inhibit proinflammatory products (cytokines, prostaglandins, leukotrienes) while increasing antiinflammatory proteins</a:t>
            </a:r>
          </a:p>
          <a:p>
            <a:pPr lvl="1"/>
            <a:r>
              <a:rPr lang="en-US" dirty="0" smtClean="0"/>
              <a:t>Therapeutic Effect: treatment of inflammation associated with hyperresponsive airways</a:t>
            </a:r>
          </a:p>
          <a:p>
            <a:pPr lvl="1"/>
            <a:r>
              <a:rPr lang="en-US" dirty="0" smtClean="0"/>
              <a:t>Side Effects: gi bleed, dyspepsia, hyperglycemia, delayed wound healing, osteoporosis, fluid retention, hypertension,  “moon face”, truncal obesity, </a:t>
            </a:r>
            <a:r>
              <a:rPr lang="en-US" dirty="0" smtClean="0"/>
              <a:t>back acne, buffalo hump, </a:t>
            </a:r>
            <a:r>
              <a:rPr lang="en-US" smtClean="0"/>
              <a:t>mood swings.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Treatment of Cystic Fibrosis</a:t>
            </a:r>
          </a:p>
          <a:p>
            <a:pPr lvl="1"/>
            <a:r>
              <a:rPr lang="en-US" dirty="0" smtClean="0"/>
              <a:t>Goal: Maintain airway patency</a:t>
            </a:r>
          </a:p>
          <a:p>
            <a:r>
              <a:rPr lang="en-US" dirty="0" smtClean="0"/>
              <a:t>Pharmacologics</a:t>
            </a:r>
          </a:p>
          <a:p>
            <a:pPr lvl="1"/>
            <a:r>
              <a:rPr lang="en-US" dirty="0" smtClean="0"/>
              <a:t>Bronchodilators</a:t>
            </a:r>
          </a:p>
          <a:p>
            <a:pPr lvl="1"/>
            <a:r>
              <a:rPr lang="en-US" dirty="0" smtClean="0"/>
              <a:t>Mucolytics and </a:t>
            </a:r>
            <a:r>
              <a:rPr lang="en-US" dirty="0" smtClean="0"/>
              <a:t>Expectorants: break it up/cut the mucus </a:t>
            </a:r>
            <a:endParaRPr lang="en-US" dirty="0" smtClean="0"/>
          </a:p>
          <a:p>
            <a:pPr lvl="1"/>
            <a:r>
              <a:rPr lang="en-US" dirty="0" smtClean="0"/>
              <a:t>Glucocorticoids: decrease inflammation </a:t>
            </a:r>
            <a:endParaRPr lang="en-US" dirty="0" smtClean="0"/>
          </a:p>
          <a:p>
            <a:pPr lvl="1"/>
            <a:r>
              <a:rPr lang="en-US" dirty="0" smtClean="0"/>
              <a:t>Anti </a:t>
            </a:r>
            <a:r>
              <a:rPr lang="en-US" dirty="0" err="1" smtClean="0"/>
              <a:t>Infectives</a:t>
            </a:r>
            <a:r>
              <a:rPr lang="en-US" dirty="0" smtClean="0"/>
              <a:t>: </a:t>
            </a:r>
            <a:r>
              <a:rPr lang="en-US" dirty="0" err="1" smtClean="0"/>
              <a:t>proflective</a:t>
            </a:r>
            <a:r>
              <a:rPr lang="en-US" dirty="0" smtClean="0"/>
              <a:t>, prevents infection. 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Others: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Antitussives</a:t>
            </a:r>
          </a:p>
          <a:p>
            <a:pPr lvl="1"/>
            <a:r>
              <a:rPr lang="en-US" dirty="0" smtClean="0"/>
              <a:t>Ex: Dextromethorphan (Robitussin DM)</a:t>
            </a:r>
          </a:p>
          <a:p>
            <a:pPr lvl="1"/>
            <a:r>
              <a:rPr lang="en-US" dirty="0" smtClean="0"/>
              <a:t>Action: inhibits cough by direct effect on brainstem; raises the cough threshold</a:t>
            </a:r>
          </a:p>
          <a:p>
            <a:pPr lvl="1"/>
            <a:r>
              <a:rPr lang="en-US" dirty="0" smtClean="0"/>
              <a:t>Therapeutic Effect: reduces cough</a:t>
            </a:r>
          </a:p>
          <a:p>
            <a:pPr lvl="1"/>
            <a:r>
              <a:rPr lang="en-US" dirty="0" smtClean="0"/>
              <a:t>Side Effect: retention of secretions related to cough </a:t>
            </a:r>
            <a:r>
              <a:rPr lang="en-US" dirty="0" smtClean="0"/>
              <a:t>suppression</a:t>
            </a:r>
          </a:p>
          <a:p>
            <a:pPr lvl="2"/>
            <a:r>
              <a:rPr lang="en-US" dirty="0" smtClean="0"/>
              <a:t>Should not be used very often, as the body needs to cough.</a:t>
            </a:r>
          </a:p>
          <a:p>
            <a:pPr lvl="2"/>
            <a:r>
              <a:rPr lang="en-US" dirty="0" smtClean="0"/>
              <a:t>Often used with codeine</a:t>
            </a:r>
            <a:r>
              <a:rPr lang="en-US" dirty="0" smtClean="0"/>
              <a:t> (</a:t>
            </a:r>
            <a:r>
              <a:rPr lang="en-US" dirty="0" err="1" smtClean="0"/>
              <a:t>opioide</a:t>
            </a:r>
            <a:r>
              <a:rPr lang="en-US" dirty="0" smtClean="0"/>
              <a:t>) 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Decongestants</a:t>
            </a:r>
          </a:p>
          <a:p>
            <a:pPr lvl="1"/>
            <a:r>
              <a:rPr lang="en-US" dirty="0" smtClean="0"/>
              <a:t>Ex: Pseudoephedrine (Sudafed</a:t>
            </a:r>
            <a:r>
              <a:rPr lang="en-US" dirty="0" smtClean="0"/>
              <a:t>) </a:t>
            </a:r>
          </a:p>
          <a:p>
            <a:pPr lvl="2"/>
            <a:r>
              <a:rPr lang="en-US" dirty="0" smtClean="0"/>
              <a:t>Can be used to make meth </a:t>
            </a:r>
            <a:endParaRPr lang="en-US" dirty="0" smtClean="0"/>
          </a:p>
          <a:p>
            <a:pPr lvl="1"/>
            <a:r>
              <a:rPr lang="en-US" dirty="0" smtClean="0"/>
              <a:t>Ex: Oxymetazxoline (Afrin)</a:t>
            </a:r>
          </a:p>
          <a:p>
            <a:pPr lvl="1"/>
            <a:r>
              <a:rPr lang="en-US" dirty="0" smtClean="0"/>
              <a:t>Action: binds with alpha receptors in blood vessels of the nasal mucosa to stimulate vasoconstriction </a:t>
            </a:r>
          </a:p>
          <a:p>
            <a:pPr lvl="1"/>
            <a:r>
              <a:rPr lang="en-US" dirty="0" smtClean="0"/>
              <a:t>Therapeutic Effect: reduces local congestion of nasal pathways</a:t>
            </a:r>
          </a:p>
          <a:p>
            <a:pPr lvl="1"/>
            <a:r>
              <a:rPr lang="en-US" dirty="0" smtClean="0"/>
              <a:t>Side Effects: nervousness, increased blood pressure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Antihistamines</a:t>
            </a:r>
          </a:p>
          <a:p>
            <a:pPr lvl="1"/>
            <a:r>
              <a:rPr lang="en-US" dirty="0" smtClean="0"/>
              <a:t>Ex: Cetrizine (Zyrtec); Diphenhydramine (Benadryl), Loratadine (Claritin)</a:t>
            </a:r>
          </a:p>
          <a:p>
            <a:pPr lvl="1"/>
            <a:r>
              <a:rPr lang="en-US" dirty="0" smtClean="0"/>
              <a:t>Action: blocks the action of histamine on upper respiratory tissues</a:t>
            </a:r>
          </a:p>
          <a:p>
            <a:pPr lvl="1"/>
            <a:r>
              <a:rPr lang="en-US" dirty="0" smtClean="0"/>
              <a:t>Therapeutic Effect: treatment of allergic symptoms of sneeze, runny nose &amp; tearing; treatment of allergic response</a:t>
            </a:r>
          </a:p>
          <a:p>
            <a:pPr lvl="1"/>
            <a:r>
              <a:rPr lang="en-US" dirty="0" smtClean="0"/>
              <a:t>Side Effects: sedation, fatigue, dizziness, nausea,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Expectorants &amp; </a:t>
            </a:r>
            <a:r>
              <a:rPr lang="en-US" b="1" dirty="0" err="1" smtClean="0"/>
              <a:t>Mucolytics</a:t>
            </a:r>
            <a:endParaRPr lang="en-US" b="1" dirty="0" smtClean="0"/>
          </a:p>
          <a:p>
            <a:pPr lvl="1"/>
            <a:r>
              <a:rPr lang="en-US" dirty="0" smtClean="0"/>
              <a:t>Ex: expectorant: Guaifenesin (Robitussin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Increases fluids in respiratory </a:t>
            </a:r>
            <a:endParaRPr lang="en-US" dirty="0" smtClean="0"/>
          </a:p>
          <a:p>
            <a:pPr lvl="1"/>
            <a:r>
              <a:rPr lang="en-US" dirty="0" smtClean="0"/>
              <a:t>Ex: mucolytic: Acetylcysteine (</a:t>
            </a:r>
            <a:r>
              <a:rPr lang="en-US" dirty="0" err="1" smtClean="0"/>
              <a:t>Mucomyst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Decreases the viscosity by breaking chemical structures</a:t>
            </a:r>
            <a:endParaRPr lang="en-US" dirty="0" smtClean="0"/>
          </a:p>
          <a:p>
            <a:pPr lvl="1"/>
            <a:r>
              <a:rPr lang="en-US" dirty="0" smtClean="0"/>
              <a:t>Action: expectorants increases respiratory tract fluids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facilitate the production and ejection of mucus; </a:t>
            </a:r>
            <a:r>
              <a:rPr lang="en-US" dirty="0" err="1" smtClean="0"/>
              <a:t>mucolytics</a:t>
            </a:r>
            <a:r>
              <a:rPr lang="en-US" dirty="0" smtClean="0"/>
              <a:t> directly decrease the viscosity of secretions by breaking the chemical structure of mucus</a:t>
            </a:r>
            <a:r>
              <a:rPr lang="en-US" dirty="0" smtClean="0">
                <a:sym typeface="Wingdings" pitchFamily="2" charset="2"/>
              </a:rPr>
              <a:t> ejection of secretions</a:t>
            </a:r>
            <a:endParaRPr lang="en-US" dirty="0" smtClean="0"/>
          </a:p>
          <a:p>
            <a:pPr lvl="1"/>
            <a:r>
              <a:rPr lang="en-US" dirty="0" smtClean="0"/>
              <a:t>Therapeutic Effect: treatment of coughs associated with upper airway infections, etc.</a:t>
            </a:r>
          </a:p>
          <a:p>
            <a:pPr lvl="1"/>
            <a:r>
              <a:rPr lang="en-US" dirty="0" smtClean="0"/>
              <a:t>Side Effects: rarely noted, dizziness, </a:t>
            </a:r>
            <a:r>
              <a:rPr lang="en-US" dirty="0" smtClean="0"/>
              <a:t>nausea</a:t>
            </a:r>
          </a:p>
          <a:p>
            <a:pPr lvl="1"/>
            <a:r>
              <a:rPr lang="en-US" dirty="0" smtClean="0"/>
              <a:t>Want </a:t>
            </a:r>
            <a:r>
              <a:rPr lang="en-US" dirty="0" err="1" smtClean="0"/>
              <a:t>pts</a:t>
            </a:r>
            <a:r>
              <a:rPr lang="en-US" dirty="0" smtClean="0"/>
              <a:t> to max out on fluid in-take: DRINK WATER!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Pharmacologic agents used to treat/prevent of diseases of airway obstruction              (Asthma, Bronchitis, Emphysema)</a:t>
            </a:r>
          </a:p>
          <a:p>
            <a:pPr lvl="1"/>
            <a:r>
              <a:rPr lang="en-US" dirty="0" smtClean="0"/>
              <a:t>Beta Adernergic Agonists</a:t>
            </a:r>
          </a:p>
          <a:p>
            <a:pPr lvl="1"/>
            <a:r>
              <a:rPr lang="en-US" dirty="0" smtClean="0"/>
              <a:t>Xanthine Derivatives</a:t>
            </a:r>
          </a:p>
          <a:p>
            <a:pPr lvl="1"/>
            <a:r>
              <a:rPr lang="en-US" dirty="0" smtClean="0"/>
              <a:t>Anticholinergics</a:t>
            </a:r>
          </a:p>
          <a:p>
            <a:pPr lvl="1"/>
            <a:r>
              <a:rPr lang="en-US" dirty="0" err="1" smtClean="0"/>
              <a:t>Cromones</a:t>
            </a:r>
            <a:r>
              <a:rPr lang="en-US" dirty="0" smtClean="0"/>
              <a:t> Mast Cell Stabilizers</a:t>
            </a:r>
          </a:p>
          <a:p>
            <a:pPr lvl="1"/>
            <a:r>
              <a:rPr lang="en-US" dirty="0" smtClean="0"/>
              <a:t>Glucocorticoids</a:t>
            </a:r>
          </a:p>
          <a:p>
            <a:pPr lvl="1"/>
            <a:r>
              <a:rPr lang="en-US" dirty="0" smtClean="0"/>
              <a:t>Leukotriene Inhibitors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Beta Adrenergic </a:t>
            </a:r>
            <a:r>
              <a:rPr lang="en-US" b="1" dirty="0" smtClean="0"/>
              <a:t>Agonists</a:t>
            </a:r>
          </a:p>
          <a:p>
            <a:pPr lvl="1"/>
            <a:r>
              <a:rPr lang="en-US" b="1" dirty="0" smtClean="0"/>
              <a:t>Similar to fight or flight response: we need air, open up.</a:t>
            </a:r>
            <a:endParaRPr lang="en-US" b="1" dirty="0" smtClean="0"/>
          </a:p>
          <a:p>
            <a:pPr lvl="1"/>
            <a:r>
              <a:rPr lang="en-US" sz="2600" dirty="0" smtClean="0"/>
              <a:t>Ex: Short Acting Beta Agonist (SABA) Albuterol (Proventil</a:t>
            </a:r>
            <a:r>
              <a:rPr lang="en-US" sz="2600" dirty="0" smtClean="0"/>
              <a:t>)=inhaler </a:t>
            </a:r>
            <a:endParaRPr lang="en-US" sz="2600" dirty="0" smtClean="0"/>
          </a:p>
          <a:p>
            <a:pPr lvl="1"/>
            <a:r>
              <a:rPr lang="en-US" sz="2600" dirty="0" smtClean="0"/>
              <a:t>Ex: Long Acting Beta Agonist (LABA) Formoterol (Foradil); Salmeterol (Serevent)</a:t>
            </a:r>
          </a:p>
          <a:p>
            <a:pPr lvl="1"/>
            <a:r>
              <a:rPr lang="en-US" dirty="0" smtClean="0"/>
              <a:t>Action: short or long acting stimulation of beta receptors </a:t>
            </a:r>
            <a:r>
              <a:rPr lang="en-US" dirty="0" smtClean="0">
                <a:sym typeface="Wingdings" pitchFamily="2" charset="2"/>
              </a:rPr>
              <a:t> relaxation of bronchiole smooth muscles</a:t>
            </a:r>
            <a:endParaRPr lang="en-US" dirty="0" smtClean="0"/>
          </a:p>
          <a:p>
            <a:pPr lvl="1"/>
            <a:r>
              <a:rPr lang="en-US" dirty="0" smtClean="0"/>
              <a:t>Therapeutic Effect: prevents or inhibits airway obstruction in bronchospastic disease</a:t>
            </a:r>
          </a:p>
          <a:p>
            <a:pPr lvl="1"/>
            <a:r>
              <a:rPr lang="en-US" dirty="0" smtClean="0"/>
              <a:t>Side Effects: nervousness, shaking, tremors, restlessness, tachycardia, palpitations, paradoxical bronchospasms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Xanthine Derivatives</a:t>
            </a:r>
          </a:p>
          <a:p>
            <a:pPr lvl="1"/>
            <a:r>
              <a:rPr lang="en-US" dirty="0" smtClean="0"/>
              <a:t>Ex: Theophylline (Theo-Dur); Aminophylline </a:t>
            </a:r>
            <a:endParaRPr lang="en-US" dirty="0" smtClean="0"/>
          </a:p>
          <a:p>
            <a:pPr lvl="2"/>
            <a:r>
              <a:rPr lang="en-US" dirty="0" smtClean="0"/>
              <a:t>Has a therapeutic window</a:t>
            </a:r>
            <a:endParaRPr lang="en-US" dirty="0" smtClean="0"/>
          </a:p>
          <a:p>
            <a:pPr lvl="1"/>
            <a:r>
              <a:rPr lang="en-US" dirty="0" smtClean="0"/>
              <a:t>Action: possible blocking of adensosine </a:t>
            </a:r>
            <a:r>
              <a:rPr lang="en-US" dirty="0" smtClean="0">
                <a:sym typeface="Wingdings" pitchFamily="2" charset="2"/>
              </a:rPr>
              <a:t> smooth muscle relaxation; possible blocking of phosphodiesterase (PDE)  inhibition of inflammatory response</a:t>
            </a:r>
            <a:endParaRPr lang="en-US" dirty="0" smtClean="0"/>
          </a:p>
          <a:p>
            <a:pPr lvl="1"/>
            <a:r>
              <a:rPr lang="en-US" dirty="0" smtClean="0"/>
              <a:t>Therapeutic Effect: prevent bronchoconstriction in obstructive airway disease</a:t>
            </a:r>
          </a:p>
          <a:p>
            <a:pPr lvl="1"/>
            <a:r>
              <a:rPr lang="en-US" dirty="0" smtClean="0"/>
              <a:t>Side Effects: toxicity that presents as nausea, irritability, restlessness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Anticholinergics</a:t>
            </a:r>
            <a:endParaRPr lang="en-US" b="1" dirty="0" smtClean="0"/>
          </a:p>
          <a:p>
            <a:pPr lvl="2"/>
            <a:r>
              <a:rPr lang="en-US" b="1" dirty="0" smtClean="0"/>
              <a:t>Can’t spit, see, shit, pee</a:t>
            </a:r>
            <a:endParaRPr lang="en-US" b="1" dirty="0" smtClean="0"/>
          </a:p>
          <a:p>
            <a:pPr lvl="1"/>
            <a:r>
              <a:rPr lang="en-US" dirty="0" smtClean="0"/>
              <a:t>Ex: Ipratropium (</a:t>
            </a:r>
            <a:r>
              <a:rPr lang="en-US" dirty="0" err="1" smtClean="0"/>
              <a:t>Atrovent</a:t>
            </a:r>
            <a:r>
              <a:rPr lang="en-US" dirty="0" smtClean="0"/>
              <a:t>)= faster acting</a:t>
            </a:r>
            <a:endParaRPr lang="en-US" dirty="0" smtClean="0"/>
          </a:p>
          <a:p>
            <a:pPr lvl="1"/>
            <a:r>
              <a:rPr lang="en-US" dirty="0" smtClean="0"/>
              <a:t>Ex: Tiotropium (Spiriva) </a:t>
            </a:r>
          </a:p>
          <a:p>
            <a:pPr lvl="1"/>
            <a:r>
              <a:rPr lang="en-US" dirty="0" smtClean="0"/>
              <a:t>Action: short or long acting muscarinic receptor blockers </a:t>
            </a:r>
            <a:r>
              <a:rPr lang="en-US" dirty="0" smtClean="0">
                <a:sym typeface="Wingdings" pitchFamily="2" charset="2"/>
              </a:rPr>
              <a:t> reduction of </a:t>
            </a:r>
            <a:r>
              <a:rPr lang="en-US" dirty="0" smtClean="0"/>
              <a:t>acetylcholine induced bronchoconstriction</a:t>
            </a:r>
          </a:p>
          <a:p>
            <a:pPr lvl="1"/>
            <a:r>
              <a:rPr lang="en-US" dirty="0" smtClean="0"/>
              <a:t>Therapeutic Effect: improves airway flow in bronchospastic diseases</a:t>
            </a:r>
          </a:p>
          <a:p>
            <a:pPr lvl="1"/>
            <a:r>
              <a:rPr lang="en-US" dirty="0" smtClean="0"/>
              <a:t>Side Effects: constipation, dry mouth, blurred vision, urinary retention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B8F23-9E6E-43CB-950E-F203D7DF9F38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822</Words>
  <Application>Microsoft Office PowerPoint</Application>
  <PresentationFormat>On-screen Show (4:3)</PresentationFormat>
  <Paragraphs>134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PTP 546 Module 7 Respiratory Pharmacology</vt:lpstr>
      <vt:lpstr>Respiratory Pharmacology</vt:lpstr>
      <vt:lpstr>Respiratory Pharmacology</vt:lpstr>
      <vt:lpstr>Respiratory Pharmacology</vt:lpstr>
      <vt:lpstr>Respiratory Pharmacology</vt:lpstr>
      <vt:lpstr>Respiratory Pharmacology</vt:lpstr>
      <vt:lpstr>Respiratory Pharmacology</vt:lpstr>
      <vt:lpstr>Respiratory Pharmacology</vt:lpstr>
      <vt:lpstr>Respiratory Pharmacology</vt:lpstr>
      <vt:lpstr>Respiratory Pharmacology</vt:lpstr>
      <vt:lpstr>Respiratory Pharmacology</vt:lpstr>
      <vt:lpstr>Respiratory Pharmacology</vt:lpstr>
      <vt:lpstr>Respiratory Pharmacology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 546 Module 7 Respiratory Pharmacology</dc:title>
  <dc:creator>Jayne</dc:creator>
  <cp:lastModifiedBy>SWEET, CHRISTINA</cp:lastModifiedBy>
  <cp:revision>24</cp:revision>
  <dcterms:created xsi:type="dcterms:W3CDTF">2011-05-21T01:24:38Z</dcterms:created>
  <dcterms:modified xsi:type="dcterms:W3CDTF">2012-05-21T19:00:59Z</dcterms:modified>
</cp:coreProperties>
</file>