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9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087" autoAdjust="0"/>
  </p:normalViewPr>
  <p:slideViewPr>
    <p:cSldViewPr>
      <p:cViewPr>
        <p:scale>
          <a:sx n="69" d="100"/>
          <a:sy n="69" d="100"/>
        </p:scale>
        <p:origin x="-14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396EBD-0C6B-4B85-994D-E60172495376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03D1A-6916-490B-9FD6-0DDDCBD285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766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03D1A-6916-490B-9FD6-0DDDCBD285B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03D1A-6916-490B-9FD6-0DDDCBD285BC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03D1A-6916-490B-9FD6-0DDDCBD285BC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Cholesterol</a:t>
            </a:r>
            <a:r>
              <a:rPr lang="en-US" baseline="0" dirty="0" smtClean="0"/>
              <a:t> agents should be taken at night,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03D1A-6916-490B-9FD6-0DDDCBD285BC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03D1A-6916-490B-9FD6-0DDDCBD285B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03D1A-6916-490B-9FD6-0DDDCBD285B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03D1A-6916-490B-9FD6-0DDDCBD285B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 given for Atrial fibrillation,</a:t>
            </a:r>
            <a:r>
              <a:rPr lang="en-US" baseline="0" dirty="0" smtClean="0"/>
              <a:t> to prevent stroke/CVA</a:t>
            </a:r>
          </a:p>
          <a:p>
            <a:r>
              <a:rPr lang="en-US" baseline="0" dirty="0" smtClean="0"/>
              <a:t>Given for value replacements. </a:t>
            </a:r>
          </a:p>
          <a:p>
            <a:r>
              <a:rPr lang="en-US" baseline="0" dirty="0" smtClean="0"/>
              <a:t>PTT (</a:t>
            </a:r>
            <a:r>
              <a:rPr lang="en-US" baseline="0" dirty="0" err="1" smtClean="0"/>
              <a:t>Ptt</a:t>
            </a:r>
            <a:r>
              <a:rPr lang="en-US" baseline="0" dirty="0" smtClean="0"/>
              <a:t>) looks like an H = heparin</a:t>
            </a:r>
          </a:p>
          <a:p>
            <a:r>
              <a:rPr lang="en-US" baseline="0" dirty="0" smtClean="0"/>
              <a:t>INR/PT=</a:t>
            </a:r>
            <a:r>
              <a:rPr lang="en-US" baseline="0" dirty="0" err="1" smtClean="0"/>
              <a:t>coumadin</a:t>
            </a:r>
            <a:endParaRPr lang="en-US" baseline="0" dirty="0" smtClean="0"/>
          </a:p>
          <a:p>
            <a:r>
              <a:rPr lang="en-US" baseline="0" dirty="0" smtClean="0"/>
              <a:t>Need to tell you they are on Coumadin, should wear a medical alert bracelet.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03D1A-6916-490B-9FD6-0DDDCBD285B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03D1A-6916-490B-9FD6-0DDDCBD285B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03D1A-6916-490B-9FD6-0DDDCBD285B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03D1A-6916-490B-9FD6-0DDDCBD285B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03D1A-6916-490B-9FD6-0DDDCBD285B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DA1FA-1BE3-407B-905B-E69E3B3E340D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86B0D-FB72-4705-B7A1-9E5D3C61CFE0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4207B-384D-4F63-B17A-AD72EF7E1C35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DF8E-6EAB-45BE-AA9F-97BFD797F8D3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8F26-5451-493F-AEFD-9DB1C89DFD31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5DEC5-741C-4797-8277-096EC6A7ECFB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757CE-D6DE-42F8-BFF9-59326E6FB07B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1E0E4-BE98-40ED-B557-002F4F370CF9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462F6-2021-4D5C-BCD0-144CA1D50C3D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DB7C0-C6CF-416A-B4E4-125126CBD42F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F163C-C958-4F4A-A27D-B09F4CED9DE7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F4D7A-9AD0-488F-879E-D6A629A9F716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EBC37-FB55-4EDE-B0C2-0F6E2E2BA0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2533650"/>
          </a:xfrm>
        </p:spPr>
        <p:txBody>
          <a:bodyPr/>
          <a:lstStyle/>
          <a:p>
            <a:r>
              <a:rPr lang="en-US" dirty="0" smtClean="0"/>
              <a:t>PTP 546</a:t>
            </a:r>
            <a:br>
              <a:rPr lang="en-US" dirty="0" smtClean="0"/>
            </a:br>
            <a:r>
              <a:rPr lang="en-US" sz="3200" dirty="0" smtClean="0"/>
              <a:t>Module 6</a:t>
            </a:r>
            <a:br>
              <a:rPr lang="en-US" sz="3200" dirty="0" smtClean="0"/>
            </a:br>
            <a:r>
              <a:rPr lang="en-US" sz="3200" dirty="0" smtClean="0"/>
              <a:t>Cardiovascular Pharmacology: Part II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Jayne Hansche Lobert, MS, RN, ACNS-BC, NP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Agents used to treat hyperlipidemia</a:t>
            </a:r>
          </a:p>
          <a:p>
            <a:pPr lvl="1"/>
            <a:r>
              <a:rPr lang="en-US" b="1" dirty="0" smtClean="0"/>
              <a:t>HMG-CoA Reductase Inhibitors (Statins)</a:t>
            </a:r>
          </a:p>
          <a:p>
            <a:pPr lvl="2"/>
            <a:r>
              <a:rPr lang="en-US" dirty="0" smtClean="0"/>
              <a:t>Simvastatin (Zocor)</a:t>
            </a:r>
          </a:p>
          <a:p>
            <a:pPr lvl="2"/>
            <a:r>
              <a:rPr lang="en-US" dirty="0" smtClean="0"/>
              <a:t>Lovastatin (Mevacor)</a:t>
            </a:r>
          </a:p>
          <a:p>
            <a:pPr lvl="1"/>
            <a:r>
              <a:rPr lang="en-US" b="1" dirty="0" smtClean="0"/>
              <a:t>Fibric Acid Agents</a:t>
            </a:r>
          </a:p>
          <a:p>
            <a:pPr lvl="2"/>
            <a:r>
              <a:rPr lang="en-US" dirty="0" smtClean="0"/>
              <a:t>Gemfibrozil (Lopid)</a:t>
            </a:r>
          </a:p>
          <a:p>
            <a:pPr lvl="2"/>
            <a:r>
              <a:rPr lang="en-US" dirty="0" smtClean="0"/>
              <a:t>Fenofibrate (Tricor)</a:t>
            </a:r>
          </a:p>
          <a:p>
            <a:pPr lvl="1"/>
            <a:r>
              <a:rPr lang="en-US" b="1" dirty="0" smtClean="0"/>
              <a:t>Cholesterol Absorption Inhibitor</a:t>
            </a:r>
          </a:p>
          <a:p>
            <a:pPr lvl="2"/>
            <a:r>
              <a:rPr lang="en-US" dirty="0" smtClean="0"/>
              <a:t>Ezetimbe (Zetia)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Statins</a:t>
            </a:r>
          </a:p>
          <a:p>
            <a:pPr lvl="1"/>
            <a:r>
              <a:rPr lang="en-US" dirty="0" smtClean="0"/>
              <a:t>Ex:  Lovastatin (Mevacor); Simvastatin (Zocor)</a:t>
            </a:r>
          </a:p>
          <a:p>
            <a:pPr lvl="1"/>
            <a:r>
              <a:rPr lang="en-US" dirty="0" smtClean="0"/>
              <a:t>Action: inhibits critical enzyme for cholesterol production </a:t>
            </a:r>
            <a:r>
              <a:rPr lang="en-US" dirty="0" smtClean="0">
                <a:sym typeface="Wingdings" pitchFamily="2" charset="2"/>
              </a:rPr>
              <a:t> decrease cholesterol production</a:t>
            </a:r>
            <a:endParaRPr lang="en-US" dirty="0" smtClean="0"/>
          </a:p>
          <a:p>
            <a:pPr lvl="1"/>
            <a:r>
              <a:rPr lang="en-US" dirty="0" smtClean="0"/>
              <a:t>Therapeutic Effect:</a:t>
            </a:r>
            <a:r>
              <a:rPr lang="en-US" dirty="0" smtClean="0">
                <a:sym typeface="Wingdings" pitchFamily="2" charset="2"/>
              </a:rPr>
              <a:t> decrease levels of LDL and  triglycerides with moderate increase in HDL</a:t>
            </a:r>
            <a:r>
              <a:rPr lang="en-US" dirty="0" smtClean="0">
                <a:sym typeface="Wingdings" pitchFamily="2" charset="2"/>
              </a:rPr>
              <a:t> (HDL can also be increased with exercise)</a:t>
            </a:r>
            <a:endParaRPr lang="en-US" dirty="0" smtClean="0"/>
          </a:p>
          <a:p>
            <a:pPr lvl="1"/>
            <a:r>
              <a:rPr lang="en-US" dirty="0" smtClean="0"/>
              <a:t>Side Effects: nausea, cramping, </a:t>
            </a:r>
            <a:r>
              <a:rPr lang="en-US" dirty="0" smtClean="0"/>
              <a:t>myopathies-muscle pain, </a:t>
            </a:r>
            <a:r>
              <a:rPr lang="en-US" dirty="0" err="1" smtClean="0"/>
              <a:t>rhabdomyolysis</a:t>
            </a:r>
            <a:r>
              <a:rPr lang="en-US" dirty="0" smtClean="0"/>
              <a:t>-kidney </a:t>
            </a:r>
            <a:r>
              <a:rPr lang="en-US" dirty="0" err="1" smtClean="0"/>
              <a:t>faliure</a:t>
            </a:r>
            <a:r>
              <a:rPr lang="en-US" dirty="0" smtClean="0"/>
              <a:t>, </a:t>
            </a:r>
            <a:r>
              <a:rPr lang="en-US" dirty="0" smtClean="0"/>
              <a:t>liver </a:t>
            </a:r>
            <a:r>
              <a:rPr lang="en-US" dirty="0" smtClean="0"/>
              <a:t>dysfunction</a:t>
            </a:r>
          </a:p>
          <a:p>
            <a:pPr lvl="1"/>
            <a:r>
              <a:rPr lang="en-US" dirty="0" smtClean="0"/>
              <a:t>Labs 6 to 12 months to check liver enzymes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Fibric Acid Agents</a:t>
            </a:r>
          </a:p>
          <a:p>
            <a:pPr lvl="1"/>
            <a:r>
              <a:rPr lang="en-US" dirty="0" smtClean="0"/>
              <a:t>Ex: Gemfibrozil (Lopid); Fenofibrate (Tricor)</a:t>
            </a:r>
          </a:p>
          <a:p>
            <a:pPr lvl="1"/>
            <a:r>
              <a:rPr lang="en-US" dirty="0" smtClean="0"/>
              <a:t>Action: mechanism is unknown</a:t>
            </a:r>
          </a:p>
          <a:p>
            <a:pPr lvl="1"/>
            <a:r>
              <a:rPr lang="en-US" dirty="0" smtClean="0"/>
              <a:t>Therapeutic Effects: decreases triglyceride levels, increased HDL </a:t>
            </a:r>
          </a:p>
          <a:p>
            <a:pPr lvl="1"/>
            <a:r>
              <a:rPr lang="en-US" dirty="0" smtClean="0"/>
              <a:t>Side Effects:  abdominal pain, fatigue, nausea and vomiting, liver dysfunction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Cholesterol Absorption Inhibitors</a:t>
            </a:r>
          </a:p>
          <a:p>
            <a:pPr lvl="1"/>
            <a:r>
              <a:rPr lang="en-US" dirty="0" smtClean="0"/>
              <a:t>Ex: Ezetimibe (Zetia)</a:t>
            </a:r>
          </a:p>
          <a:p>
            <a:pPr lvl="1"/>
            <a:r>
              <a:rPr lang="en-US" dirty="0" smtClean="0"/>
              <a:t>Action: inhibits cholesterol absorption production in the GI tract</a:t>
            </a:r>
          </a:p>
          <a:p>
            <a:pPr lvl="1"/>
            <a:r>
              <a:rPr lang="en-US" dirty="0" smtClean="0"/>
              <a:t>Therapeutic Effect: reduces LDL &amp; triglycerides; increased HDL</a:t>
            </a:r>
          </a:p>
          <a:p>
            <a:pPr lvl="1"/>
            <a:r>
              <a:rPr lang="en-US" dirty="0" smtClean="0"/>
              <a:t>Side Effects:  gi distress, abdominal pain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Drugs used to treat excessive clot formation</a:t>
            </a:r>
          </a:p>
          <a:p>
            <a:pPr lvl="1"/>
            <a:r>
              <a:rPr lang="en-US" b="1" dirty="0" smtClean="0"/>
              <a:t>Anticoagulants (only stop you for making new clots, they do NOT break down clots)</a:t>
            </a:r>
            <a:endParaRPr lang="en-US" b="1" dirty="0" smtClean="0"/>
          </a:p>
          <a:p>
            <a:pPr lvl="2"/>
            <a:r>
              <a:rPr lang="en-US" dirty="0" smtClean="0"/>
              <a:t>Heparin</a:t>
            </a:r>
          </a:p>
          <a:p>
            <a:pPr lvl="2"/>
            <a:r>
              <a:rPr lang="en-US" dirty="0" smtClean="0"/>
              <a:t>Low Molecular Weight Heparin (Lovenox)</a:t>
            </a:r>
          </a:p>
          <a:p>
            <a:pPr lvl="2"/>
            <a:r>
              <a:rPr lang="en-US" dirty="0" smtClean="0"/>
              <a:t>Warfarin (Coumadin)</a:t>
            </a:r>
          </a:p>
          <a:p>
            <a:pPr lvl="1"/>
            <a:r>
              <a:rPr lang="en-US" b="1" dirty="0" smtClean="0"/>
              <a:t>Antithrombotics</a:t>
            </a:r>
          </a:p>
          <a:p>
            <a:pPr lvl="2"/>
            <a:r>
              <a:rPr lang="en-US" dirty="0" smtClean="0"/>
              <a:t>Aspirin</a:t>
            </a:r>
          </a:p>
          <a:p>
            <a:pPr lvl="2"/>
            <a:r>
              <a:rPr lang="en-US" dirty="0" smtClean="0"/>
              <a:t>Clopidogrel (Plavix)</a:t>
            </a:r>
          </a:p>
          <a:p>
            <a:pPr lvl="1"/>
            <a:r>
              <a:rPr lang="en-US" b="1" dirty="0" smtClean="0"/>
              <a:t>Thrombolytics</a:t>
            </a:r>
          </a:p>
          <a:p>
            <a:pPr lvl="2"/>
            <a:r>
              <a:rPr lang="en-US" dirty="0" smtClean="0"/>
              <a:t>Streptokinase (Streptase)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Anticoagulant</a:t>
            </a:r>
          </a:p>
          <a:p>
            <a:pPr lvl="1"/>
            <a:r>
              <a:rPr lang="en-US" dirty="0" smtClean="0"/>
              <a:t>Ex: </a:t>
            </a:r>
            <a:r>
              <a:rPr lang="en-US" dirty="0" smtClean="0"/>
              <a:t>Heparin (special spot, niche for action) </a:t>
            </a:r>
            <a:endParaRPr lang="en-US" dirty="0" smtClean="0"/>
          </a:p>
          <a:p>
            <a:pPr lvl="1"/>
            <a:r>
              <a:rPr lang="en-US" dirty="0" smtClean="0"/>
              <a:t>Action: potentiates antithrombin</a:t>
            </a:r>
            <a:r>
              <a:rPr lang="en-US" dirty="0" smtClean="0">
                <a:sym typeface="Wingdings" pitchFamily="2" charset="2"/>
              </a:rPr>
              <a:t> renders clotting factors inactive; inhibits synthesis and function of clotting factors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Therapeutic Effect: prevents clot formation; prevents extension of existing venous thromboembolism (VTE prophylaxsis)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Side Effects: </a:t>
            </a:r>
            <a:r>
              <a:rPr lang="en-US" dirty="0" smtClean="0">
                <a:sym typeface="Wingdings" pitchFamily="2" charset="2"/>
              </a:rPr>
              <a:t>Bleeding (gums, bruises, urine, stool, internal bleeding) ; thrombocytopenia (platelet reduction in blood, so huge potential to bleed); </a:t>
            </a:r>
            <a:r>
              <a:rPr lang="en-US" dirty="0" smtClean="0">
                <a:sym typeface="Wingdings" pitchFamily="2" charset="2"/>
              </a:rPr>
              <a:t>HIT increased </a:t>
            </a:r>
            <a:r>
              <a:rPr lang="en-US" dirty="0" smtClean="0">
                <a:sym typeface="Wingdings" pitchFamily="2" charset="2"/>
              </a:rPr>
              <a:t>thrombosis (opposite effect, freak thing)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Note: requires extensive monitoring of labs (PTT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For PT it may mean limiting exercise: look at PPT and platelet count.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Anticoagulant</a:t>
            </a:r>
          </a:p>
          <a:p>
            <a:pPr lvl="1"/>
            <a:r>
              <a:rPr lang="en-US" dirty="0" smtClean="0"/>
              <a:t>Ex: Low Molecular Weight Heparin                     Enoxaprin (</a:t>
            </a:r>
            <a:r>
              <a:rPr lang="en-US" dirty="0" err="1" smtClean="0"/>
              <a:t>Lovenox</a:t>
            </a:r>
            <a:r>
              <a:rPr lang="en-US" dirty="0" smtClean="0"/>
              <a:t>-done in home setting, super expensive so need insurance); </a:t>
            </a:r>
            <a:r>
              <a:rPr lang="en-US" dirty="0" smtClean="0"/>
              <a:t>Dalteparin (Fragmin)</a:t>
            </a:r>
          </a:p>
          <a:p>
            <a:pPr lvl="1"/>
            <a:r>
              <a:rPr lang="en-US" dirty="0" smtClean="0"/>
              <a:t>Action: Inhibits synthesis of clotting factors</a:t>
            </a:r>
          </a:p>
          <a:p>
            <a:pPr lvl="1"/>
            <a:r>
              <a:rPr lang="en-US" dirty="0" smtClean="0"/>
              <a:t>Therapeutic Effect:  prevention of clot formation and prevention of extension of an existing venous thromboembolism</a:t>
            </a:r>
          </a:p>
          <a:p>
            <a:pPr lvl="1"/>
            <a:r>
              <a:rPr lang="en-US" dirty="0" smtClean="0"/>
              <a:t>Side Effect:  </a:t>
            </a:r>
            <a:r>
              <a:rPr lang="en-US" dirty="0" smtClean="0"/>
              <a:t>Bleeding-</a:t>
            </a:r>
          </a:p>
          <a:p>
            <a:pPr lvl="1"/>
            <a:r>
              <a:rPr lang="en-US" dirty="0" smtClean="0"/>
              <a:t>Requires less monitoring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Anticoagulant</a:t>
            </a:r>
          </a:p>
          <a:p>
            <a:pPr lvl="1"/>
            <a:r>
              <a:rPr lang="en-US" dirty="0" smtClean="0"/>
              <a:t>Ex: Fondaparinux (Arixtra)</a:t>
            </a:r>
          </a:p>
          <a:p>
            <a:pPr lvl="1"/>
            <a:r>
              <a:rPr lang="en-US" dirty="0" smtClean="0"/>
              <a:t>Action: inhibits clotting factor Xa</a:t>
            </a:r>
            <a:r>
              <a:rPr lang="en-US" dirty="0" smtClean="0">
                <a:sym typeface="Wingdings" pitchFamily="2" charset="2"/>
              </a:rPr>
              <a:t> prevention of clot formation</a:t>
            </a:r>
            <a:endParaRPr lang="en-US" dirty="0" smtClean="0"/>
          </a:p>
          <a:p>
            <a:pPr lvl="1"/>
            <a:r>
              <a:rPr lang="en-US" dirty="0" smtClean="0"/>
              <a:t>Therapeutic Effect: prevention of </a:t>
            </a:r>
            <a:r>
              <a:rPr lang="en-US" u="sng" dirty="0" smtClean="0"/>
              <a:t>venous</a:t>
            </a:r>
            <a:r>
              <a:rPr lang="en-US" dirty="0" smtClean="0"/>
              <a:t> (VTE) thromboembolism for patients at risk ex: post op orthopedic surgery; immobile </a:t>
            </a:r>
          </a:p>
          <a:p>
            <a:pPr lvl="1"/>
            <a:r>
              <a:rPr lang="en-US" dirty="0" smtClean="0"/>
              <a:t>Side Effects: Bleeding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Anticoagulant</a:t>
            </a:r>
          </a:p>
          <a:p>
            <a:pPr lvl="1"/>
            <a:r>
              <a:rPr lang="en-US" dirty="0" smtClean="0"/>
              <a:t>Ex: Warfarin (Coumadin</a:t>
            </a:r>
            <a:r>
              <a:rPr lang="en-US" dirty="0" smtClean="0"/>
              <a:t>)-super common/easy</a:t>
            </a:r>
            <a:endParaRPr lang="en-US" dirty="0" smtClean="0"/>
          </a:p>
          <a:p>
            <a:pPr lvl="1"/>
            <a:r>
              <a:rPr lang="en-US" dirty="0" smtClean="0"/>
              <a:t>Action: inhibits vitamin K</a:t>
            </a:r>
            <a:r>
              <a:rPr lang="en-US" dirty="0" smtClean="0">
                <a:sym typeface="Wingdings" pitchFamily="2" charset="2"/>
              </a:rPr>
              <a:t> decreases synthesis of clotting factors II, VII, IX, </a:t>
            </a:r>
            <a:r>
              <a:rPr lang="en-US" dirty="0" smtClean="0">
                <a:sym typeface="Wingdings" pitchFamily="2" charset="2"/>
              </a:rPr>
              <a:t>X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Leafy greens could not be processed so increased rate of clotting.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Therapeutic Effect: long term prevention of blood clots in persons with valve replacements, </a:t>
            </a:r>
            <a:r>
              <a:rPr lang="en-US" dirty="0" err="1" smtClean="0">
                <a:sym typeface="Wingdings" pitchFamily="2" charset="2"/>
              </a:rPr>
              <a:t>atrial</a:t>
            </a:r>
            <a:r>
              <a:rPr lang="en-US" dirty="0" smtClean="0">
                <a:sym typeface="Wingdings" pitchFamily="2" charset="2"/>
              </a:rPr>
              <a:t> fibrillation,  DVT history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Side Effects: </a:t>
            </a:r>
            <a:r>
              <a:rPr lang="en-US" dirty="0" smtClean="0">
                <a:sym typeface="Wingdings" pitchFamily="2" charset="2"/>
              </a:rPr>
              <a:t>bleeding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Pts. are commonly admitted to the hospital for Coumadin toxicity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Note: requires long term lab analysis of </a:t>
            </a:r>
            <a:r>
              <a:rPr lang="en-US" dirty="0" smtClean="0">
                <a:sym typeface="Wingdings" pitchFamily="2" charset="2"/>
              </a:rPr>
              <a:t>PT/INR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Pro-time/International normalized ratio (want INR to be 2-3 seconds, lower if A-Fib)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Antithrombotic Drugs</a:t>
            </a:r>
          </a:p>
          <a:p>
            <a:pPr lvl="1"/>
            <a:r>
              <a:rPr lang="en-US" dirty="0" smtClean="0"/>
              <a:t>Ex: Aspirin</a:t>
            </a:r>
          </a:p>
          <a:p>
            <a:pPr lvl="1"/>
            <a:r>
              <a:rPr lang="en-US" dirty="0" smtClean="0"/>
              <a:t>Action: suppress of proaggregation substances </a:t>
            </a:r>
            <a:r>
              <a:rPr lang="en-US" dirty="0" smtClean="0">
                <a:sym typeface="Wingdings" pitchFamily="2" charset="2"/>
              </a:rPr>
              <a:t>inhibition of </a:t>
            </a:r>
            <a:r>
              <a:rPr lang="en-US" dirty="0" smtClean="0"/>
              <a:t>platelet aggregation</a:t>
            </a:r>
          </a:p>
          <a:p>
            <a:pPr lvl="1"/>
            <a:r>
              <a:rPr lang="en-US" dirty="0" smtClean="0"/>
              <a:t>Therapeutic Effect: prevention of myocardial infarction, prevention of cerebral ischemia/stroke</a:t>
            </a:r>
          </a:p>
          <a:p>
            <a:pPr lvl="1"/>
            <a:r>
              <a:rPr lang="en-US" dirty="0" smtClean="0"/>
              <a:t>Side Effects: gi upset, gi bleeding; tinnitus at high </a:t>
            </a:r>
            <a:r>
              <a:rPr lang="en-US" dirty="0" smtClean="0"/>
              <a:t>doses</a:t>
            </a:r>
          </a:p>
          <a:p>
            <a:pPr lvl="2"/>
            <a:r>
              <a:rPr lang="en-US" dirty="0" smtClean="0"/>
              <a:t>Baby aspirin: 81mg </a:t>
            </a:r>
            <a:endParaRPr lang="en-US" dirty="0" smtClean="0"/>
          </a:p>
          <a:p>
            <a:pPr lvl="1"/>
            <a:r>
              <a:rPr lang="en-US" dirty="0" smtClean="0"/>
              <a:t>Monitor </a:t>
            </a:r>
            <a:r>
              <a:rPr lang="en-US" dirty="0" err="1" smtClean="0"/>
              <a:t>Hgb</a:t>
            </a:r>
            <a:r>
              <a:rPr lang="en-US" dirty="0" smtClean="0"/>
              <a:t>: normal (12 females,14-16 males),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Antithrombic Drugs: ADP Receptor Inhibitors</a:t>
            </a:r>
          </a:p>
          <a:p>
            <a:pPr lvl="1"/>
            <a:r>
              <a:rPr lang="en-US" dirty="0" smtClean="0"/>
              <a:t>Ex: Clopidogrel (Plavix</a:t>
            </a:r>
            <a:r>
              <a:rPr lang="en-US" dirty="0" smtClean="0"/>
              <a:t>), used to prevention of MI when have a high risk</a:t>
            </a:r>
            <a:endParaRPr lang="en-US" dirty="0" smtClean="0"/>
          </a:p>
          <a:p>
            <a:pPr lvl="1"/>
            <a:r>
              <a:rPr lang="en-US" dirty="0" smtClean="0"/>
              <a:t>Action: inhibits ADP (a compound that increases platelet activity)</a:t>
            </a:r>
          </a:p>
          <a:p>
            <a:pPr lvl="1"/>
            <a:r>
              <a:rPr lang="en-US" dirty="0" smtClean="0"/>
              <a:t>Therapeutic Effect: prevention of myocardial infarction; ischemic stroke and peripheral vascular diseases</a:t>
            </a:r>
          </a:p>
          <a:p>
            <a:pPr lvl="1"/>
            <a:r>
              <a:rPr lang="en-US" dirty="0" smtClean="0"/>
              <a:t>Side Effects: Bleeding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err="1" smtClean="0"/>
              <a:t>Thombolytics</a:t>
            </a:r>
            <a:r>
              <a:rPr lang="en-US" b="1" dirty="0" smtClean="0"/>
              <a:t> “take away a clot”</a:t>
            </a:r>
            <a:endParaRPr lang="en-US" b="1" dirty="0" smtClean="0"/>
          </a:p>
          <a:p>
            <a:pPr lvl="1"/>
            <a:r>
              <a:rPr lang="en-US" dirty="0" smtClean="0"/>
              <a:t>Ex: Streptokinase (Streptase);t-PA (alteplase)</a:t>
            </a:r>
          </a:p>
          <a:p>
            <a:pPr lvl="1"/>
            <a:r>
              <a:rPr lang="en-US" dirty="0" smtClean="0"/>
              <a:t>Action: converts plasminogen to plasmin the enzyme which </a:t>
            </a:r>
            <a:r>
              <a:rPr lang="en-US" dirty="0" smtClean="0">
                <a:sym typeface="Wingdings" pitchFamily="2" charset="2"/>
              </a:rPr>
              <a:t>breaks down clots</a:t>
            </a:r>
            <a:endParaRPr lang="en-US" dirty="0" smtClean="0"/>
          </a:p>
          <a:p>
            <a:pPr lvl="1"/>
            <a:r>
              <a:rPr lang="en-US" dirty="0" smtClean="0"/>
              <a:t>Therapeutic Effect:  treatment of ischemic strokes, myocardial infarctions; treatment of peripheral arterial occlusions; treatment of occluded venous access </a:t>
            </a:r>
            <a:r>
              <a:rPr lang="en-US" dirty="0" smtClean="0"/>
              <a:t>devices</a:t>
            </a:r>
          </a:p>
          <a:p>
            <a:pPr lvl="2"/>
            <a:r>
              <a:rPr lang="en-US" dirty="0" smtClean="0"/>
              <a:t>Have a therapeutic window, when given 1hr inside window then reduce death rate by 50%.</a:t>
            </a:r>
            <a:endParaRPr lang="en-US" dirty="0" smtClean="0"/>
          </a:p>
          <a:p>
            <a:pPr lvl="1"/>
            <a:r>
              <a:rPr lang="en-US" dirty="0" smtClean="0"/>
              <a:t>Side Effects: intracerebral hemorrhage; bleeding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C37-FB55-4EDE-B0C2-0F6E2E2BA01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848</Words>
  <Application>Microsoft Office PowerPoint</Application>
  <PresentationFormat>On-screen Show (4:3)</PresentationFormat>
  <Paragraphs>145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PTP 546 Module 6 Cardiovascular Pharmacology: Part II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PTP 546 Module 6 Cardiovascular Pharmacology: Part II</dc:title>
  <dc:creator>Jayne</dc:creator>
  <cp:lastModifiedBy>SWEET, CHRISTINA</cp:lastModifiedBy>
  <cp:revision>27</cp:revision>
  <dcterms:created xsi:type="dcterms:W3CDTF">2011-05-20T22:38:04Z</dcterms:created>
  <dcterms:modified xsi:type="dcterms:W3CDTF">2012-05-21T18:19:08Z</dcterms:modified>
</cp:coreProperties>
</file>