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78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580" autoAdjust="0"/>
  </p:normalViewPr>
  <p:slideViewPr>
    <p:cSldViewPr>
      <p:cViewPr>
        <p:scale>
          <a:sx n="56" d="100"/>
          <a:sy n="56" d="100"/>
        </p:scale>
        <p:origin x="-17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D3B5A-7211-4724-8B4E-0E940665D8BF}" type="datetimeFigureOut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C5001-FEF9-4ACC-8F78-A6015E9915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76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C5001-FEF9-4ACC-8F78-A6015E9915F7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F7E-F628-46CF-9F50-4559C66087EB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8AF3B-CAEF-475B-8226-9C85B4F06AA6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A5CF0-91EF-4A7A-9897-BAA6F0F29D18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36530-68A4-4747-9317-AF7397F89CA2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654C-6F5A-40FC-9BE4-8F2902FE6AD3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C9D1-8B71-49E1-AA01-9549374B0207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EA29A-E3AC-4F15-BB99-10CE06A622DA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44F2-D2F1-4F39-932F-50671FAE6E7A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DF8D-60F0-45AC-B00D-BB13DB7E1EA2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74B89-30E9-4396-8D2F-A0E1FECFB5AF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A2323-B309-4C0B-8A07-0602FBE6CEA0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F17B9-C53A-4851-94E6-E74EAAFA09DD}" type="datetime1">
              <a:rPr lang="en-US" smtClean="0"/>
              <a:pPr/>
              <a:t>5/21/2012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AD137-B837-4CE8-982D-F4CD53A78C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PTP 546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Module 6 </a:t>
            </a:r>
          </a:p>
          <a:p>
            <a:r>
              <a:rPr lang="en-US" dirty="0" smtClean="0"/>
              <a:t>Cardiovascular Pharmacology: Part I</a:t>
            </a:r>
          </a:p>
          <a:p>
            <a:r>
              <a:rPr lang="en-US" sz="2600" dirty="0" smtClean="0"/>
              <a:t>Jayne Hansche Lobert, MS, RN, ACNS-BC, NP</a:t>
            </a:r>
            <a:endParaRPr lang="en-US" sz="2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Mixed Alpha &amp; Beta Blocker</a:t>
            </a:r>
          </a:p>
          <a:p>
            <a:pPr lvl="1"/>
            <a:r>
              <a:rPr lang="en-US" dirty="0" smtClean="0"/>
              <a:t>Ex: Carvedilol (Coreg) </a:t>
            </a:r>
          </a:p>
          <a:p>
            <a:r>
              <a:rPr lang="en-US" b="1" dirty="0" smtClean="0"/>
              <a:t>Centrally Acting Agents</a:t>
            </a:r>
          </a:p>
          <a:p>
            <a:pPr lvl="1"/>
            <a:r>
              <a:rPr lang="en-US" dirty="0" smtClean="0"/>
              <a:t>Ex. Clonodine (Catapres)</a:t>
            </a:r>
          </a:p>
          <a:p>
            <a:pPr lvl="1"/>
            <a:r>
              <a:rPr lang="en-US" dirty="0" smtClean="0"/>
              <a:t>Action: inhibits sympathetic discharge from the brainstem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decreased sympathetic receptor stimulus to heart and peripheral vessels</a:t>
            </a:r>
          </a:p>
          <a:p>
            <a:pPr lvl="1"/>
            <a:r>
              <a:rPr lang="en-US" dirty="0" smtClean="0"/>
              <a:t>Therapeutic Effect: reduces blood pressure</a:t>
            </a:r>
          </a:p>
          <a:p>
            <a:pPr lvl="1"/>
            <a:r>
              <a:rPr lang="en-US" dirty="0" smtClean="0"/>
              <a:t>Side Effects: hypotension, peripheral edema, decreased libido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953000"/>
          </a:xfrm>
        </p:spPr>
        <p:txBody>
          <a:bodyPr/>
          <a:lstStyle/>
          <a:p>
            <a:r>
              <a:rPr lang="en-US" sz="2400" b="1" dirty="0" smtClean="0"/>
              <a:t>Angiotension Converting Enzyme Inhibitors (ACE) Inhibitors  &amp; Angiotension Receptor Blockers (ARB)</a:t>
            </a:r>
          </a:p>
          <a:p>
            <a:pPr lvl="1"/>
            <a:r>
              <a:rPr lang="en-US" sz="2000" dirty="0" smtClean="0"/>
              <a:t>Ex:  ACE = Enalopril (Vasotec); Captopril (Capoten) </a:t>
            </a:r>
          </a:p>
          <a:p>
            <a:pPr lvl="1"/>
            <a:r>
              <a:rPr lang="en-US" sz="2000" dirty="0" smtClean="0"/>
              <a:t>Ex: ARB = Lorsartan (Cozaar); </a:t>
            </a:r>
          </a:p>
          <a:p>
            <a:pPr lvl="1"/>
            <a:endParaRPr lang="en-US" sz="20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 descr="F21-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2895600"/>
            <a:ext cx="4800600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/>
              <a:t>Angiotension Converting Enzyme Inhibitors (ACE) Inhibitors  &amp; Angiotension Receptor Blockers (ARB)</a:t>
            </a:r>
            <a:endParaRPr lang="en-US" sz="2000" b="1" dirty="0" smtClean="0"/>
          </a:p>
          <a:p>
            <a:pPr lvl="1"/>
            <a:r>
              <a:rPr lang="en-US" sz="2400" dirty="0" smtClean="0"/>
              <a:t>Ex:  ACE = Enalopril (Vasotec); Captopril (Capoten) </a:t>
            </a:r>
          </a:p>
          <a:p>
            <a:pPr lvl="1"/>
            <a:r>
              <a:rPr lang="en-US" sz="2400" dirty="0" smtClean="0"/>
              <a:t>Ex: ARB = Lorsartan (Cozaar); </a:t>
            </a:r>
          </a:p>
          <a:p>
            <a:pPr lvl="1"/>
            <a:r>
              <a:rPr lang="en-US" sz="2400" dirty="0" smtClean="0"/>
              <a:t>Action: blocks angio I to angio II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prevents vasoconstriction &amp;  blocks renin &amp; aldosterone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impairment of fluid retention</a:t>
            </a:r>
          </a:p>
          <a:p>
            <a:pPr lvl="1"/>
            <a:r>
              <a:rPr lang="en-US" sz="2400" dirty="0" smtClean="0"/>
              <a:t>Therapeutic Effect: decreased blood pressure   </a:t>
            </a:r>
          </a:p>
          <a:p>
            <a:pPr lvl="1"/>
            <a:r>
              <a:rPr lang="en-US" sz="2400" dirty="0" smtClean="0"/>
              <a:t>Side Effects:  ACE = headache, dizziness, hypotension, persistent dry cough, renal impairment, hyperkalemia  </a:t>
            </a:r>
          </a:p>
          <a:p>
            <a:pPr lvl="1"/>
            <a:r>
              <a:rPr lang="en-US" sz="2400" dirty="0" smtClean="0"/>
              <a:t>Side Effect: ARB = same side effects….. except less cough                      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Calcium Channel Blockers (CCB)</a:t>
            </a:r>
          </a:p>
          <a:p>
            <a:pPr lvl="1"/>
            <a:r>
              <a:rPr lang="en-US" dirty="0" smtClean="0"/>
              <a:t>Ex: Amlodipine (Norvasc); Diltiazem (Cardizem); Nifedipine (Adalat); Verapamil (Calan)</a:t>
            </a:r>
          </a:p>
          <a:p>
            <a:pPr lvl="1"/>
            <a:r>
              <a:rPr lang="en-US" dirty="0" smtClean="0"/>
              <a:t>Action: blocks the entry of calcium into vascular smooth muscle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vasodilation and reduced pvr</a:t>
            </a:r>
          </a:p>
          <a:p>
            <a:pPr lvl="1"/>
            <a:r>
              <a:rPr lang="en-US" dirty="0" smtClean="0"/>
              <a:t>Therapeutic Effect: reduces blood pressure</a:t>
            </a:r>
          </a:p>
          <a:p>
            <a:pPr lvl="1"/>
            <a:r>
              <a:rPr lang="en-US" dirty="0" smtClean="0"/>
              <a:t>Side Effects: hypotension, edema in ankles and feet; dizziness, weakness, Dysrhythmias, myalgias, arthralgias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Angina</a:t>
            </a:r>
          </a:p>
          <a:p>
            <a:pPr lvl="1"/>
            <a:r>
              <a:rPr lang="en-US" dirty="0" smtClean="0"/>
              <a:t>Chest pain associated with cardiac ischemia</a:t>
            </a:r>
          </a:p>
          <a:p>
            <a:pPr lvl="2"/>
            <a:r>
              <a:rPr lang="en-US" dirty="0" smtClean="0"/>
              <a:t>Presents differently in men and women</a:t>
            </a:r>
          </a:p>
          <a:p>
            <a:pPr lvl="1"/>
            <a:r>
              <a:rPr lang="en-US" dirty="0" smtClean="0"/>
              <a:t>Oxygen supply to tissues do not meet oxygen demand; metabolites build up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pain</a:t>
            </a:r>
          </a:p>
          <a:p>
            <a:pPr lvl="1"/>
            <a:r>
              <a:rPr lang="en-US" dirty="0" smtClean="0"/>
              <a:t>Precipitators: physical and/or emotional exertion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Drugs used to treat Angina</a:t>
            </a:r>
          </a:p>
          <a:p>
            <a:pPr lvl="1"/>
            <a:r>
              <a:rPr lang="en-US" b="1" dirty="0" smtClean="0"/>
              <a:t>Nitrates</a:t>
            </a:r>
          </a:p>
          <a:p>
            <a:pPr lvl="2"/>
            <a:r>
              <a:rPr lang="en-US" dirty="0" smtClean="0"/>
              <a:t>Fast Acting: Nitroglycerin (Nitro Stat)</a:t>
            </a:r>
          </a:p>
          <a:p>
            <a:pPr lvl="2"/>
            <a:r>
              <a:rPr lang="en-US" dirty="0" smtClean="0"/>
              <a:t>Long Acting: Nitroglycerin (Nitro Dur, NitroBid); Isosorbide  Dinitrate (Isordil)</a:t>
            </a:r>
          </a:p>
          <a:p>
            <a:pPr lvl="1"/>
            <a:r>
              <a:rPr lang="en-US" b="1" dirty="0" smtClean="0"/>
              <a:t>Beta Blockers</a:t>
            </a:r>
          </a:p>
          <a:p>
            <a:pPr lvl="2"/>
            <a:r>
              <a:rPr lang="en-US" dirty="0" smtClean="0"/>
              <a:t>Propanolol (Inderal)</a:t>
            </a:r>
          </a:p>
          <a:p>
            <a:pPr lvl="1"/>
            <a:r>
              <a:rPr lang="en-US" b="1" dirty="0" smtClean="0"/>
              <a:t>Calcium Channel Blockers</a:t>
            </a:r>
          </a:p>
          <a:p>
            <a:pPr lvl="2"/>
            <a:r>
              <a:rPr lang="en-US" dirty="0" smtClean="0"/>
              <a:t>Continuous Release:  Nifedipine (Procardia XL)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Nitrates</a:t>
            </a:r>
          </a:p>
          <a:p>
            <a:pPr lvl="1"/>
            <a:r>
              <a:rPr lang="en-US" dirty="0" smtClean="0"/>
              <a:t>Ex: Nitroglycerine (Nitro Stat)</a:t>
            </a:r>
          </a:p>
          <a:p>
            <a:pPr lvl="1"/>
            <a:r>
              <a:rPr lang="en-US" dirty="0" smtClean="0"/>
              <a:t>Ex:  Nitroglycerine (Nitrodur Patch)</a:t>
            </a:r>
          </a:p>
          <a:p>
            <a:pPr lvl="1"/>
            <a:r>
              <a:rPr lang="en-US" dirty="0" smtClean="0"/>
              <a:t>Action: potent vasodilator in vascular smooth muscle</a:t>
            </a:r>
          </a:p>
          <a:p>
            <a:pPr lvl="1"/>
            <a:r>
              <a:rPr lang="en-US" dirty="0" smtClean="0"/>
              <a:t>Therapeutic Effect: coronary vasodilation and reduction in chest pain</a:t>
            </a:r>
          </a:p>
          <a:p>
            <a:pPr lvl="1"/>
            <a:r>
              <a:rPr lang="en-US" dirty="0" smtClean="0"/>
              <a:t>Side Effect: headache, postural hypotension, facial flushing, dizziness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Beta Blockers </a:t>
            </a:r>
          </a:p>
          <a:p>
            <a:pPr lvl="1"/>
            <a:r>
              <a:rPr lang="en-US" dirty="0" smtClean="0"/>
              <a:t>Action: blocks sympathetic output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decreases heart rate &amp; decreases contractility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reduction in cardiac workload (less oxygen demand)</a:t>
            </a:r>
          </a:p>
          <a:p>
            <a:pPr lvl="1"/>
            <a:r>
              <a:rPr lang="en-US" dirty="0" smtClean="0"/>
              <a:t>Therapeutic Use: treatment of stable angina</a:t>
            </a:r>
          </a:p>
          <a:p>
            <a:r>
              <a:rPr lang="en-US" b="1" dirty="0" smtClean="0"/>
              <a:t>Calcium Channel Blockers</a:t>
            </a:r>
          </a:p>
          <a:p>
            <a:pPr lvl="1"/>
            <a:r>
              <a:rPr lang="en-US" dirty="0" smtClean="0"/>
              <a:t>Action: relaxes vascular &amp; coronary smooth muscles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less vascular resistance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less cardiac workload </a:t>
            </a:r>
            <a:r>
              <a:rPr lang="en-US" dirty="0" smtClean="0">
                <a:sym typeface="Wingdings" pitchFamily="2" charset="2"/>
              </a:rPr>
              <a:t> less oxygen demand</a:t>
            </a:r>
            <a:endParaRPr lang="en-US" dirty="0" smtClean="0"/>
          </a:p>
          <a:p>
            <a:pPr lvl="1"/>
            <a:r>
              <a:rPr lang="en-US" dirty="0" smtClean="0"/>
              <a:t>Therapeutic Use: treatment of angina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Arrhythmias</a:t>
            </a:r>
          </a:p>
          <a:p>
            <a:pPr lvl="1"/>
            <a:r>
              <a:rPr lang="en-US" dirty="0" smtClean="0"/>
              <a:t>Sinus</a:t>
            </a:r>
          </a:p>
          <a:p>
            <a:pPr lvl="2"/>
            <a:r>
              <a:rPr lang="en-US" dirty="0" smtClean="0"/>
              <a:t>Ex: sinus bradycardia; sinus tachycardia </a:t>
            </a:r>
          </a:p>
          <a:p>
            <a:pPr lvl="1"/>
            <a:r>
              <a:rPr lang="en-US" dirty="0" smtClean="0"/>
              <a:t>Supraventricular</a:t>
            </a:r>
          </a:p>
          <a:p>
            <a:pPr lvl="2"/>
            <a:r>
              <a:rPr lang="en-US" dirty="0" smtClean="0"/>
              <a:t>Ex: atrial fibrillation with rapid ventricular response</a:t>
            </a:r>
          </a:p>
          <a:p>
            <a:pPr lvl="1"/>
            <a:r>
              <a:rPr lang="en-US" dirty="0" smtClean="0"/>
              <a:t>Atrioventricular Junctional</a:t>
            </a:r>
          </a:p>
          <a:p>
            <a:pPr lvl="2"/>
            <a:r>
              <a:rPr lang="en-US" dirty="0" smtClean="0"/>
              <a:t>Ex: junctional rhythm</a:t>
            </a:r>
          </a:p>
          <a:p>
            <a:pPr lvl="1"/>
            <a:r>
              <a:rPr lang="en-US" dirty="0" smtClean="0"/>
              <a:t>Conduction Disturbances: </a:t>
            </a:r>
          </a:p>
          <a:p>
            <a:pPr lvl="2"/>
            <a:r>
              <a:rPr lang="en-US" dirty="0" smtClean="0"/>
              <a:t>Ex: heart blocks</a:t>
            </a:r>
          </a:p>
          <a:p>
            <a:pPr lvl="1"/>
            <a:r>
              <a:rPr lang="en-US" dirty="0" smtClean="0"/>
              <a:t>Ventricular </a:t>
            </a:r>
          </a:p>
          <a:p>
            <a:pPr lvl="2"/>
            <a:r>
              <a:rPr lang="en-US" dirty="0" smtClean="0"/>
              <a:t>Ex: V tachycardia, V fibrillation 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Classification of Antiarrhythmic Drugs</a:t>
            </a:r>
          </a:p>
          <a:p>
            <a:pPr lvl="1"/>
            <a:r>
              <a:rPr lang="en-US" dirty="0" smtClean="0"/>
              <a:t>Class I: Sodium Channel Blockers</a:t>
            </a:r>
          </a:p>
          <a:p>
            <a:pPr lvl="2"/>
            <a:r>
              <a:rPr lang="en-US" dirty="0" smtClean="0"/>
              <a:t>Subclass A: Procainamide (Pronestyl)</a:t>
            </a:r>
          </a:p>
          <a:p>
            <a:pPr lvl="2"/>
            <a:r>
              <a:rPr lang="en-US" dirty="0" smtClean="0"/>
              <a:t>Subclass B: Lidocaine </a:t>
            </a:r>
          </a:p>
          <a:p>
            <a:pPr lvl="2"/>
            <a:r>
              <a:rPr lang="en-US" dirty="0" smtClean="0"/>
              <a:t>Sub Class C: Propafenone (Rythmol)</a:t>
            </a:r>
          </a:p>
          <a:p>
            <a:pPr lvl="1"/>
            <a:r>
              <a:rPr lang="en-US" dirty="0" smtClean="0"/>
              <a:t>Class II: Beta Blockers</a:t>
            </a:r>
          </a:p>
          <a:p>
            <a:pPr lvl="2"/>
            <a:r>
              <a:rPr lang="en-US" dirty="0" smtClean="0"/>
              <a:t>Ex: Propranolol (Inderal)</a:t>
            </a:r>
          </a:p>
          <a:p>
            <a:pPr lvl="1"/>
            <a:r>
              <a:rPr lang="en-US" dirty="0" smtClean="0"/>
              <a:t>Class III: Drugs that prolong repolarization</a:t>
            </a:r>
          </a:p>
          <a:p>
            <a:pPr lvl="2"/>
            <a:r>
              <a:rPr lang="en-US" dirty="0" smtClean="0"/>
              <a:t>Ex: Amiodarone (Cordarone)</a:t>
            </a:r>
          </a:p>
          <a:p>
            <a:pPr lvl="1"/>
            <a:r>
              <a:rPr lang="en-US" dirty="0" smtClean="0"/>
              <a:t>Class IV: Calcium Channel Blockers</a:t>
            </a:r>
          </a:p>
          <a:p>
            <a:pPr lvl="2"/>
            <a:r>
              <a:rPr lang="en-US" dirty="0" smtClean="0"/>
              <a:t>Ex: Verapmil (Calan)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Hypertension (HTN)</a:t>
            </a:r>
          </a:p>
          <a:p>
            <a:pPr lvl="1"/>
            <a:r>
              <a:rPr lang="en-US" dirty="0" smtClean="0"/>
              <a:t>Classification</a:t>
            </a:r>
          </a:p>
          <a:p>
            <a:pPr lvl="2"/>
            <a:r>
              <a:rPr lang="en-US" dirty="0" smtClean="0"/>
              <a:t>Prehypertension 	&lt;120-139/80-89</a:t>
            </a:r>
          </a:p>
          <a:p>
            <a:pPr lvl="2"/>
            <a:r>
              <a:rPr lang="en-US" dirty="0" smtClean="0"/>
              <a:t>Stage 1 hypertension	140-150/90-99</a:t>
            </a:r>
          </a:p>
          <a:p>
            <a:pPr lvl="2"/>
            <a:r>
              <a:rPr lang="en-US" dirty="0" smtClean="0"/>
              <a:t>Stage 2 hypertension	</a:t>
            </a:r>
            <a:r>
              <a:rPr lang="en-US" u="sng" dirty="0" smtClean="0"/>
              <a:t>&gt;</a:t>
            </a:r>
            <a:r>
              <a:rPr lang="en-US" dirty="0" smtClean="0"/>
              <a:t> 160/100</a:t>
            </a:r>
          </a:p>
          <a:p>
            <a:pPr lvl="1"/>
            <a:r>
              <a:rPr lang="en-US" dirty="0" smtClean="0"/>
              <a:t>Incidence</a:t>
            </a:r>
          </a:p>
          <a:p>
            <a:pPr lvl="2"/>
            <a:r>
              <a:rPr lang="en-US" dirty="0" smtClean="0"/>
              <a:t>30% of  general population</a:t>
            </a:r>
          </a:p>
          <a:p>
            <a:pPr lvl="2"/>
            <a:r>
              <a:rPr lang="en-US" dirty="0" smtClean="0"/>
              <a:t>51% of African American population</a:t>
            </a:r>
          </a:p>
          <a:p>
            <a:pPr lvl="2"/>
            <a:r>
              <a:rPr lang="en-US" dirty="0" smtClean="0"/>
              <a:t>90% of HTN is considered “essential or primary”</a:t>
            </a:r>
          </a:p>
          <a:p>
            <a:pPr lvl="2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Class I Antiarrhythmics</a:t>
            </a:r>
          </a:p>
          <a:p>
            <a:pPr lvl="1"/>
            <a:r>
              <a:rPr lang="en-US" dirty="0" smtClean="0"/>
              <a:t>Class I: Sodium Channel Blockers</a:t>
            </a:r>
          </a:p>
          <a:p>
            <a:pPr lvl="2"/>
            <a:r>
              <a:rPr lang="en-US" dirty="0" smtClean="0"/>
              <a:t>Subclass A: Procainamide (Pronestyl)</a:t>
            </a:r>
          </a:p>
          <a:p>
            <a:pPr lvl="2"/>
            <a:r>
              <a:rPr lang="en-US" dirty="0" smtClean="0"/>
              <a:t>Subclass B: Lidocaine </a:t>
            </a:r>
          </a:p>
          <a:p>
            <a:pPr lvl="2"/>
            <a:r>
              <a:rPr lang="en-US" dirty="0" smtClean="0"/>
              <a:t>Sub Class C: Propafenone (Rythmol)</a:t>
            </a:r>
          </a:p>
          <a:p>
            <a:pPr lvl="1"/>
            <a:r>
              <a:rPr lang="en-US" dirty="0" smtClean="0"/>
              <a:t>Action: alter depolarization and repolarization of cardiac cells</a:t>
            </a:r>
          </a:p>
          <a:p>
            <a:pPr lvl="1"/>
            <a:r>
              <a:rPr lang="en-US" dirty="0" smtClean="0"/>
              <a:t>Therapeutic Effect: primary treatment of </a:t>
            </a:r>
            <a:r>
              <a:rPr lang="en-US" u="sng" dirty="0" smtClean="0"/>
              <a:t>ventricular arrhythmias</a:t>
            </a:r>
          </a:p>
          <a:p>
            <a:pPr lvl="1"/>
            <a:r>
              <a:rPr lang="en-US" dirty="0" smtClean="0"/>
              <a:t>Side Effects: increased arrhythmias; dizziness; visual disturbances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Class II Antiarrhythmic</a:t>
            </a:r>
          </a:p>
          <a:p>
            <a:pPr lvl="1"/>
            <a:r>
              <a:rPr lang="en-US" dirty="0" smtClean="0"/>
              <a:t>Class II: Beta Blockers</a:t>
            </a:r>
          </a:p>
          <a:p>
            <a:pPr lvl="2"/>
            <a:r>
              <a:rPr lang="en-US" dirty="0" smtClean="0"/>
              <a:t>Ex: Propranolol (Inderal)</a:t>
            </a:r>
          </a:p>
          <a:p>
            <a:pPr lvl="1"/>
            <a:r>
              <a:rPr lang="en-US" dirty="0" smtClean="0"/>
              <a:t>Action: decrease stimulation of sympathetic nervous system beta receptors </a:t>
            </a:r>
            <a:r>
              <a:rPr lang="en-US" dirty="0" smtClean="0">
                <a:sym typeface="Wingdings" pitchFamily="2" charset="2"/>
              </a:rPr>
              <a:t> slowing of conduction in the heart and decreased heart rate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Therapeutic effect: primarily used to treat </a:t>
            </a:r>
            <a:r>
              <a:rPr lang="en-US" u="sng" dirty="0" smtClean="0">
                <a:sym typeface="Wingdings" pitchFamily="2" charset="2"/>
              </a:rPr>
              <a:t>atrial tachycardia's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Side effects: bradycardia; increase in other arrhythmias; bronchoconstriction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III Antiarrhythmic Drugs</a:t>
            </a:r>
          </a:p>
          <a:p>
            <a:pPr lvl="1"/>
            <a:r>
              <a:rPr lang="en-US" dirty="0" smtClean="0"/>
              <a:t>Class III: Drugs that prolong repolarization</a:t>
            </a:r>
          </a:p>
          <a:p>
            <a:pPr lvl="2"/>
            <a:r>
              <a:rPr lang="en-US" dirty="0" smtClean="0"/>
              <a:t>Ex: Amiodarone (Cordarone)</a:t>
            </a:r>
          </a:p>
          <a:p>
            <a:pPr lvl="1"/>
            <a:r>
              <a:rPr lang="en-US" dirty="0" smtClean="0"/>
              <a:t>Action: delay repolarization of cardiac cells</a:t>
            </a:r>
            <a:r>
              <a:rPr lang="en-US" dirty="0" smtClean="0">
                <a:sym typeface="Wingdings" pitchFamily="2" charset="2"/>
              </a:rPr>
              <a:t> slowing and stabilization of heart rate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Therapeutic effect: primarily used to treat </a:t>
            </a:r>
            <a:r>
              <a:rPr lang="en-US" u="sng" dirty="0" smtClean="0">
                <a:sym typeface="Wingdings" pitchFamily="2" charset="2"/>
              </a:rPr>
              <a:t>ventricular arrhythmias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Side effects: increase in arrhythmias; liver toxicity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Class IV Antiarrhythmic Drugs</a:t>
            </a:r>
          </a:p>
          <a:p>
            <a:pPr lvl="1"/>
            <a:r>
              <a:rPr lang="en-US" dirty="0" smtClean="0"/>
              <a:t>Class IV: Calcium Channel Blockers</a:t>
            </a:r>
          </a:p>
          <a:p>
            <a:pPr lvl="2"/>
            <a:r>
              <a:rPr lang="en-US" dirty="0" smtClean="0"/>
              <a:t>Ex: Verapamil (Calan)</a:t>
            </a:r>
          </a:p>
          <a:p>
            <a:pPr lvl="1"/>
            <a:r>
              <a:rPr lang="en-US" dirty="0" smtClean="0"/>
              <a:t>Action: blocks calcium entry into cardiac cells </a:t>
            </a:r>
            <a:r>
              <a:rPr lang="en-US" dirty="0" smtClean="0">
                <a:sym typeface="Wingdings" pitchFamily="2" charset="2"/>
              </a:rPr>
              <a:t> decreased conduction and excitability of cardiac cells</a:t>
            </a:r>
            <a:endParaRPr lang="en-US" dirty="0" smtClean="0"/>
          </a:p>
          <a:p>
            <a:pPr lvl="1"/>
            <a:r>
              <a:rPr lang="en-US" dirty="0" smtClean="0"/>
              <a:t>Therapeutic effect: primarily used to treat </a:t>
            </a:r>
            <a:r>
              <a:rPr lang="en-US" u="sng" dirty="0" smtClean="0"/>
              <a:t>atrial arrhythmias  </a:t>
            </a:r>
          </a:p>
          <a:p>
            <a:pPr lvl="1"/>
            <a:r>
              <a:rPr lang="en-US" dirty="0" smtClean="0"/>
              <a:t>Side effects: bradycardia, dizziness; headaches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Heart Failure</a:t>
            </a:r>
          </a:p>
          <a:p>
            <a:pPr lvl="1"/>
            <a:r>
              <a:rPr lang="en-US" dirty="0" smtClean="0"/>
              <a:t>The heart is unable to pump a sufficient blood supply to meet the demands of the body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Chronic condition effects 5 million+ individuals</a:t>
            </a:r>
          </a:p>
          <a:p>
            <a:pPr lvl="1"/>
            <a:r>
              <a:rPr lang="en-US" dirty="0" smtClean="0"/>
              <a:t>Prevalence increases with age</a:t>
            </a:r>
          </a:p>
          <a:p>
            <a:pPr lvl="1"/>
            <a:r>
              <a:rPr lang="en-US" dirty="0" smtClean="0"/>
              <a:t>One of the most common causes for hospitalization</a:t>
            </a:r>
          </a:p>
          <a:p>
            <a:pPr lvl="1"/>
            <a:r>
              <a:rPr lang="en-US" dirty="0" smtClean="0"/>
              <a:t>High incidence of rapid readmission following discharge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Pathophysiology of Heart Failure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26" name="Picture 2" descr="C:\Users\Jayne\Desktop\F24-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99" y="1828800"/>
            <a:ext cx="7195279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Right Sided Heart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Weight gain</a:t>
            </a:r>
          </a:p>
          <a:p>
            <a:r>
              <a:rPr lang="en-US" dirty="0" smtClean="0"/>
              <a:t>Peripheral edema</a:t>
            </a:r>
          </a:p>
          <a:p>
            <a:r>
              <a:rPr lang="en-US" dirty="0" smtClean="0"/>
              <a:t>Enlarged liver</a:t>
            </a:r>
          </a:p>
          <a:p>
            <a:r>
              <a:rPr lang="en-US" dirty="0" smtClean="0"/>
              <a:t>Abdominal pain</a:t>
            </a:r>
          </a:p>
          <a:p>
            <a:r>
              <a:rPr lang="en-US" dirty="0" smtClean="0"/>
              <a:t>Neck vein distention</a:t>
            </a:r>
          </a:p>
          <a:p>
            <a:r>
              <a:rPr lang="en-US" dirty="0" smtClean="0"/>
              <a:t>Weakness</a:t>
            </a:r>
          </a:p>
          <a:p>
            <a:r>
              <a:rPr lang="en-US" dirty="0" smtClean="0"/>
              <a:t>Fatigue</a:t>
            </a:r>
          </a:p>
          <a:p>
            <a:r>
              <a:rPr lang="en-US" dirty="0" smtClean="0"/>
              <a:t>Nausea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Left Sided Heart Failure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Cough &amp; frothy sputum</a:t>
            </a:r>
          </a:p>
          <a:p>
            <a:r>
              <a:rPr lang="en-US" dirty="0" smtClean="0"/>
              <a:t>Weight gain</a:t>
            </a:r>
          </a:p>
          <a:p>
            <a:r>
              <a:rPr lang="en-US" dirty="0" smtClean="0"/>
              <a:t>Difficulty breathing</a:t>
            </a:r>
          </a:p>
          <a:p>
            <a:pPr lvl="1"/>
            <a:r>
              <a:rPr lang="en-US" dirty="0" err="1" smtClean="0"/>
              <a:t>Dyspnea</a:t>
            </a:r>
            <a:endParaRPr lang="en-US" dirty="0" smtClean="0"/>
          </a:p>
          <a:p>
            <a:pPr lvl="1"/>
            <a:r>
              <a:rPr lang="en-US" dirty="0" err="1" smtClean="0"/>
              <a:t>Orthopnea</a:t>
            </a:r>
            <a:endParaRPr lang="en-US" dirty="0" smtClean="0"/>
          </a:p>
          <a:p>
            <a:r>
              <a:rPr lang="en-US" dirty="0" smtClean="0"/>
              <a:t>Abnormal lung sounds</a:t>
            </a:r>
          </a:p>
          <a:p>
            <a:r>
              <a:rPr lang="en-US" dirty="0" smtClean="0"/>
              <a:t>Pleural effusion</a:t>
            </a:r>
          </a:p>
          <a:p>
            <a:r>
              <a:rPr lang="en-US" dirty="0" smtClean="0"/>
              <a:t>Weakness</a:t>
            </a:r>
          </a:p>
          <a:p>
            <a:r>
              <a:rPr lang="en-US" dirty="0" smtClean="0"/>
              <a:t>Fatigue</a:t>
            </a:r>
          </a:p>
          <a:p>
            <a:r>
              <a:rPr lang="en-US" dirty="0" smtClean="0"/>
              <a:t>Confusion, Restlessness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Heart Failure Treatment Goals</a:t>
            </a:r>
          </a:p>
          <a:p>
            <a:pPr lvl="1"/>
            <a:r>
              <a:rPr lang="en-US" dirty="0" smtClean="0"/>
              <a:t>Improve activity tolerance</a:t>
            </a:r>
          </a:p>
          <a:p>
            <a:pPr lvl="1"/>
            <a:r>
              <a:rPr lang="en-US" dirty="0" smtClean="0"/>
              <a:t>Improve oxygenation</a:t>
            </a:r>
          </a:p>
          <a:p>
            <a:pPr lvl="1"/>
            <a:r>
              <a:rPr lang="en-US" dirty="0" smtClean="0"/>
              <a:t>Maintain and/or improve quality of life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Pharmacologics can improve the hearts pumping ability by:</a:t>
            </a:r>
          </a:p>
          <a:p>
            <a:pPr lvl="2"/>
            <a:r>
              <a:rPr lang="en-US" dirty="0" smtClean="0"/>
              <a:t>Increasing the force of myocardial contractions</a:t>
            </a:r>
          </a:p>
          <a:p>
            <a:pPr lvl="2"/>
            <a:r>
              <a:rPr lang="en-US" dirty="0" smtClean="0"/>
              <a:t>Decreasing the workload of the myocardium</a:t>
            </a:r>
          </a:p>
          <a:p>
            <a:pPr lvl="2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Agents that decrease cardiac workload</a:t>
            </a:r>
          </a:p>
          <a:p>
            <a:pPr lvl="1"/>
            <a:r>
              <a:rPr lang="en-US" dirty="0" smtClean="0"/>
              <a:t>ACE Inhibitors</a:t>
            </a:r>
          </a:p>
          <a:p>
            <a:pPr lvl="2"/>
            <a:r>
              <a:rPr lang="en-US" sz="2000" dirty="0" smtClean="0"/>
              <a:t>Ex: Captopril (Capoten); Lisinopril (Prinivil); Enalapril (Vasotec)</a:t>
            </a:r>
          </a:p>
          <a:p>
            <a:pPr lvl="1"/>
            <a:r>
              <a:rPr lang="en-US" dirty="0" smtClean="0"/>
              <a:t>Action: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Therapeutic Effect: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Side Effects: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Agents that decrease cardiac workload</a:t>
            </a:r>
          </a:p>
          <a:p>
            <a:pPr lvl="1"/>
            <a:r>
              <a:rPr lang="en-US" dirty="0" smtClean="0"/>
              <a:t>Beta Blockers</a:t>
            </a:r>
          </a:p>
          <a:p>
            <a:pPr lvl="2"/>
            <a:r>
              <a:rPr lang="en-US" dirty="0" smtClean="0"/>
              <a:t>Ex: Carvediol (Coreg); Metoprolol (Lopressor)</a:t>
            </a:r>
          </a:p>
          <a:p>
            <a:pPr lvl="1"/>
            <a:r>
              <a:rPr lang="en-US" dirty="0" smtClean="0"/>
              <a:t>Action: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Therapeutic Effect: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Side Effects: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sz="2000" dirty="0" smtClean="0"/>
              <a:t>Cardiac Output (CO)= Stroke Volume x Heart Rate</a:t>
            </a:r>
          </a:p>
          <a:p>
            <a:r>
              <a:rPr lang="en-US" sz="2000" dirty="0" smtClean="0"/>
              <a:t>Blood Pressure = CO x Peripheral Vascular Resistance (PVR)</a:t>
            </a:r>
          </a:p>
          <a:p>
            <a:endParaRPr lang="en-US" sz="2000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 descr="F2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2057400"/>
            <a:ext cx="5410200" cy="48006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Agents that decrease cardiac workload</a:t>
            </a:r>
          </a:p>
          <a:p>
            <a:pPr lvl="1"/>
            <a:r>
              <a:rPr lang="en-US" dirty="0" smtClean="0"/>
              <a:t>Diuretics</a:t>
            </a:r>
          </a:p>
          <a:p>
            <a:pPr lvl="2"/>
            <a:r>
              <a:rPr lang="en-US" sz="1800" dirty="0" smtClean="0"/>
              <a:t>Ex: Furosemide (Lasix); Hydrodiuril (Diuril); Spironolactone (Aldactone)</a:t>
            </a:r>
          </a:p>
          <a:p>
            <a:pPr lvl="1"/>
            <a:endParaRPr lang="en-US" sz="2200" dirty="0" smtClean="0"/>
          </a:p>
          <a:p>
            <a:pPr lvl="1"/>
            <a:r>
              <a:rPr lang="en-US" dirty="0" smtClean="0"/>
              <a:t>Action: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Therapeutic Effect: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Side Effects: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Agents that decrease cardiac workload</a:t>
            </a:r>
          </a:p>
          <a:p>
            <a:pPr lvl="1"/>
            <a:r>
              <a:rPr lang="en-US" dirty="0" smtClean="0"/>
              <a:t>Nitrates</a:t>
            </a:r>
          </a:p>
          <a:p>
            <a:pPr lvl="2"/>
            <a:r>
              <a:rPr lang="en-US" dirty="0" smtClean="0"/>
              <a:t>Ex: Isosorbide  Dinitrate (Isordil)</a:t>
            </a:r>
          </a:p>
          <a:p>
            <a:pPr lvl="1"/>
            <a:r>
              <a:rPr lang="en-US" dirty="0" smtClean="0"/>
              <a:t>Action: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Therapeutic Effect: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Side Effects: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Agents that increase the force of the myocardial contractions</a:t>
            </a:r>
          </a:p>
          <a:p>
            <a:pPr lvl="1"/>
            <a:r>
              <a:rPr lang="en-US" dirty="0" smtClean="0"/>
              <a:t>Cardioglycosides</a:t>
            </a:r>
          </a:p>
          <a:p>
            <a:pPr lvl="2"/>
            <a:r>
              <a:rPr lang="en-US" dirty="0" smtClean="0"/>
              <a:t>Ex: Digoxin (Lanoxin)</a:t>
            </a:r>
          </a:p>
          <a:p>
            <a:pPr lvl="1"/>
            <a:r>
              <a:rPr lang="en-US" dirty="0" smtClean="0"/>
              <a:t>Action: increases intracellular calcium </a:t>
            </a:r>
            <a:r>
              <a:rPr lang="en-US" dirty="0" smtClean="0">
                <a:sym typeface="Wingdings" pitchFamily="2" charset="2"/>
              </a:rPr>
              <a:t> enhanced cardiac contractility; inhibits sympathetic activity normalized conduction  decreased heart rate</a:t>
            </a:r>
            <a:endParaRPr lang="en-US" dirty="0" smtClean="0"/>
          </a:p>
          <a:p>
            <a:pPr lvl="1"/>
            <a:r>
              <a:rPr lang="en-US" dirty="0" smtClean="0"/>
              <a:t>Therapeutic Effect: positive inotrope and negative chronotrope contributes to therapeutic usefulness in heart failure</a:t>
            </a:r>
          </a:p>
          <a:p>
            <a:pPr lvl="1"/>
            <a:r>
              <a:rPr lang="en-US" dirty="0" smtClean="0"/>
              <a:t>Side Effects: bradycardia, gi disturbances, fatigue, malaise, weakness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Antihypertensive Drug Classes</a:t>
            </a:r>
          </a:p>
          <a:p>
            <a:pPr lvl="1"/>
            <a:r>
              <a:rPr lang="en-US" dirty="0" smtClean="0"/>
              <a:t>Diuretics</a:t>
            </a:r>
          </a:p>
          <a:p>
            <a:pPr lvl="1"/>
            <a:r>
              <a:rPr lang="en-US" dirty="0" smtClean="0"/>
              <a:t>Sympatholytic Drugs</a:t>
            </a:r>
          </a:p>
          <a:p>
            <a:pPr lvl="2"/>
            <a:r>
              <a:rPr lang="en-US" dirty="0" smtClean="0"/>
              <a:t>Beta Blockers, Mixed Blockers &amp; Centrally Acting Adrenergics</a:t>
            </a:r>
          </a:p>
          <a:p>
            <a:pPr lvl="1"/>
            <a:r>
              <a:rPr lang="en-US" dirty="0" smtClean="0"/>
              <a:t>Angiotensin Converting Enzyme (ACE)Inhibitors</a:t>
            </a:r>
          </a:p>
          <a:p>
            <a:pPr lvl="1"/>
            <a:r>
              <a:rPr lang="en-US" dirty="0" smtClean="0"/>
              <a:t>Angiotensin Receptor Blockers (ARB)</a:t>
            </a:r>
          </a:p>
          <a:p>
            <a:pPr lvl="1"/>
            <a:r>
              <a:rPr lang="en-US" dirty="0" smtClean="0"/>
              <a:t>Calcium Channel Blockers (CCB)</a:t>
            </a:r>
          </a:p>
          <a:p>
            <a:r>
              <a:rPr lang="en-US" dirty="0" smtClean="0"/>
              <a:t>Step Approach to Management of HTN</a:t>
            </a:r>
          </a:p>
          <a:p>
            <a:pPr lvl="1"/>
            <a:r>
              <a:rPr lang="en-US" dirty="0" smtClean="0"/>
              <a:t>Lifestyle modification</a:t>
            </a:r>
          </a:p>
          <a:p>
            <a:pPr lvl="1"/>
            <a:r>
              <a:rPr lang="en-US" dirty="0" smtClean="0"/>
              <a:t>Classes of drugs added one at a time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Diuretics</a:t>
            </a:r>
          </a:p>
          <a:p>
            <a:pPr lvl="1"/>
            <a:r>
              <a:rPr lang="en-US" b="1" dirty="0" smtClean="0"/>
              <a:t>Thiazide Diuretics</a:t>
            </a:r>
          </a:p>
          <a:p>
            <a:pPr lvl="2"/>
            <a:r>
              <a:rPr lang="en-US" dirty="0" smtClean="0"/>
              <a:t>Hydrocholorothiazide</a:t>
            </a:r>
          </a:p>
          <a:p>
            <a:pPr lvl="2"/>
            <a:r>
              <a:rPr lang="en-US" dirty="0" smtClean="0"/>
              <a:t>Chlorothiazide (Diuril)</a:t>
            </a:r>
          </a:p>
          <a:p>
            <a:pPr lvl="1"/>
            <a:r>
              <a:rPr lang="en-US" b="1" dirty="0" smtClean="0"/>
              <a:t>Loop Diuretics</a:t>
            </a:r>
          </a:p>
          <a:p>
            <a:pPr lvl="2"/>
            <a:r>
              <a:rPr lang="en-US" dirty="0" smtClean="0"/>
              <a:t>Bumetanide (Bumex)</a:t>
            </a:r>
          </a:p>
          <a:p>
            <a:pPr lvl="2"/>
            <a:r>
              <a:rPr lang="en-US" dirty="0" smtClean="0"/>
              <a:t>Furosemide (Lasix)</a:t>
            </a:r>
          </a:p>
          <a:p>
            <a:pPr lvl="1"/>
            <a:r>
              <a:rPr lang="en-US" b="1" dirty="0" smtClean="0"/>
              <a:t>Potassium Sparing Diuretics</a:t>
            </a:r>
          </a:p>
          <a:p>
            <a:pPr lvl="2"/>
            <a:r>
              <a:rPr lang="en-US" dirty="0" smtClean="0"/>
              <a:t>Spironolactone (Aldactone)</a:t>
            </a:r>
          </a:p>
          <a:p>
            <a:pPr lvl="2"/>
            <a:r>
              <a:rPr lang="en-US" dirty="0" smtClean="0"/>
              <a:t>Triamterene (Dyrenium)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Thiazide Diuretics</a:t>
            </a:r>
          </a:p>
          <a:p>
            <a:pPr lvl="1"/>
            <a:r>
              <a:rPr lang="en-US" dirty="0" smtClean="0"/>
              <a:t>Ex: Hydrodiuril (Diuril)</a:t>
            </a:r>
          </a:p>
          <a:p>
            <a:pPr lvl="1"/>
            <a:r>
              <a:rPr lang="en-US" dirty="0" smtClean="0"/>
              <a:t>Action: Inhibits sodium reabsorption in distal tubules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 sodium retention in the nephrons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osmotic water attraction to nephrons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increased renal excretion of fluids</a:t>
            </a:r>
          </a:p>
          <a:p>
            <a:pPr lvl="1"/>
            <a:r>
              <a:rPr lang="en-US" dirty="0" smtClean="0"/>
              <a:t>Therapeutic Effect: Reduces Blood Pressure</a:t>
            </a:r>
          </a:p>
          <a:p>
            <a:pPr lvl="1"/>
            <a:r>
              <a:rPr lang="en-US" dirty="0" smtClean="0"/>
              <a:t>Side Effect: fluid loss, hypotension, electrolyte loss especially potassium loss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hypokalemia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Loop Diuretics</a:t>
            </a:r>
          </a:p>
          <a:p>
            <a:pPr lvl="1"/>
            <a:r>
              <a:rPr lang="en-US" dirty="0" smtClean="0"/>
              <a:t>Ex: Furosemide (Lasix)</a:t>
            </a:r>
          </a:p>
          <a:p>
            <a:pPr lvl="1"/>
            <a:r>
              <a:rPr lang="en-US" dirty="0" smtClean="0"/>
              <a:t>Action: Inhibits sodium and chloride reabsorption in nephron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prevents water reabsorption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increased renal excretion of fluids</a:t>
            </a:r>
          </a:p>
          <a:p>
            <a:pPr lvl="1"/>
            <a:r>
              <a:rPr lang="en-US" dirty="0" smtClean="0"/>
              <a:t>Therapeutic Effect: Reduces blood pressure</a:t>
            </a:r>
          </a:p>
          <a:p>
            <a:pPr lvl="1"/>
            <a:r>
              <a:rPr lang="en-US" dirty="0" smtClean="0"/>
              <a:t>Side Effect:  fluid loss, hypotension, dizziness, fatigue, electrolyte loss </a:t>
            </a:r>
            <a:r>
              <a:rPr lang="en-US" dirty="0" smtClean="0">
                <a:sym typeface="Wingdings" pitchFamily="2" charset="2"/>
              </a:rPr>
              <a:t> especially potassium loss </a:t>
            </a:r>
            <a:r>
              <a:rPr lang="en-US" dirty="0" smtClean="0"/>
              <a:t>hypokalemia 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Potassium Sparing Diuretics</a:t>
            </a:r>
          </a:p>
          <a:p>
            <a:pPr lvl="1"/>
            <a:r>
              <a:rPr lang="en-US" dirty="0" smtClean="0"/>
              <a:t>Ex: Spironolactone (Aldactone)</a:t>
            </a:r>
          </a:p>
          <a:p>
            <a:pPr lvl="1"/>
            <a:r>
              <a:rPr lang="en-US" dirty="0" smtClean="0"/>
              <a:t>Action: Sodium is reabsorbed in tubules (while potassium is spared)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water reabsorption with  increased renal excretion of fluids</a:t>
            </a:r>
          </a:p>
          <a:p>
            <a:pPr lvl="1"/>
            <a:r>
              <a:rPr lang="en-US" dirty="0" smtClean="0"/>
              <a:t>Therapeutic Effect: reduction in blood pressure</a:t>
            </a:r>
          </a:p>
          <a:p>
            <a:pPr lvl="1"/>
            <a:r>
              <a:rPr lang="en-US" dirty="0" smtClean="0"/>
              <a:t>Side Effects:  fluid loss, hypotension, hyponatremia, hyperkalemia with Dysrhythmias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Sympatholytics</a:t>
            </a:r>
          </a:p>
          <a:p>
            <a:pPr lvl="1"/>
            <a:r>
              <a:rPr lang="en-US" b="1" dirty="0" smtClean="0"/>
              <a:t>Beta Blockers</a:t>
            </a:r>
          </a:p>
          <a:p>
            <a:pPr lvl="2"/>
            <a:r>
              <a:rPr lang="en-US" dirty="0" smtClean="0"/>
              <a:t>Atenolol (Tenormin)</a:t>
            </a:r>
          </a:p>
          <a:p>
            <a:pPr lvl="2"/>
            <a:r>
              <a:rPr lang="en-US" dirty="0" smtClean="0"/>
              <a:t>Metoprolol (Lopressor)</a:t>
            </a:r>
          </a:p>
          <a:p>
            <a:pPr lvl="2"/>
            <a:r>
              <a:rPr lang="en-US" dirty="0" smtClean="0"/>
              <a:t>Propanolol (Inderal)</a:t>
            </a:r>
          </a:p>
          <a:p>
            <a:pPr lvl="2"/>
            <a:r>
              <a:rPr lang="en-US" dirty="0" smtClean="0"/>
              <a:t>Nadolol (Corgard)</a:t>
            </a:r>
          </a:p>
          <a:p>
            <a:pPr lvl="1"/>
            <a:r>
              <a:rPr lang="en-US" b="1" dirty="0" smtClean="0"/>
              <a:t>Mixed Alpha &amp; Beta Blocker</a:t>
            </a:r>
          </a:p>
          <a:p>
            <a:pPr lvl="2"/>
            <a:r>
              <a:rPr lang="en-US" dirty="0" smtClean="0"/>
              <a:t>Carvedilol (Coreg)</a:t>
            </a:r>
          </a:p>
          <a:p>
            <a:pPr lvl="1"/>
            <a:r>
              <a:rPr lang="en-US" b="1" dirty="0" smtClean="0"/>
              <a:t>Centrally Acting Agents</a:t>
            </a:r>
          </a:p>
          <a:p>
            <a:pPr lvl="2"/>
            <a:r>
              <a:rPr lang="en-US" dirty="0" smtClean="0"/>
              <a:t>Clonidine (Catapres)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Cardiovascular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Beta Blockers</a:t>
            </a:r>
          </a:p>
          <a:p>
            <a:pPr lvl="1"/>
            <a:r>
              <a:rPr lang="en-US" dirty="0" smtClean="0"/>
              <a:t>Ex: Atenolol (Tenormin); Propanolol (Inderal)</a:t>
            </a:r>
          </a:p>
          <a:p>
            <a:pPr lvl="1"/>
            <a:r>
              <a:rPr lang="en-US" dirty="0" smtClean="0"/>
              <a:t>Action: decreases beta receptor stimulation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heart rate &amp; cardiac contractility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reduction in CO; decreases general sympathetic activity including to peripheral vessels</a:t>
            </a:r>
          </a:p>
          <a:p>
            <a:pPr lvl="1"/>
            <a:r>
              <a:rPr lang="en-US" dirty="0" smtClean="0"/>
              <a:t>Therapeutic Effect: reduces blood pressure</a:t>
            </a:r>
          </a:p>
          <a:p>
            <a:pPr lvl="1"/>
            <a:r>
              <a:rPr lang="en-US" dirty="0" smtClean="0"/>
              <a:t>Side Effects: hypotension, bradycardia, impaired glucose levels, fatigue, insomnia, activity intolerance, bronchoconstriction, impotence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D137-B837-4CE8-982D-F4CD53A78C2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</TotalTime>
  <Words>1574</Words>
  <Application>Microsoft Office PowerPoint</Application>
  <PresentationFormat>On-screen Show (4:3)</PresentationFormat>
  <Paragraphs>358</Paragraphs>
  <Slides>32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PTP 546</vt:lpstr>
      <vt:lpstr>Cardiovascular Pharmacology </vt:lpstr>
      <vt:lpstr>     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 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  <vt:lpstr>Cardiovascular Pharmacology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</dc:title>
  <dc:creator>Jayne</dc:creator>
  <cp:lastModifiedBy>SWEET, CHRISTINA</cp:lastModifiedBy>
  <cp:revision>48</cp:revision>
  <dcterms:created xsi:type="dcterms:W3CDTF">2011-05-04T00:26:51Z</dcterms:created>
  <dcterms:modified xsi:type="dcterms:W3CDTF">2012-05-21T17:24:16Z</dcterms:modified>
</cp:coreProperties>
</file>