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4" r:id="rId4"/>
    <p:sldId id="258" r:id="rId5"/>
    <p:sldId id="259" r:id="rId6"/>
    <p:sldId id="260" r:id="rId7"/>
    <p:sldId id="266" r:id="rId8"/>
    <p:sldId id="261" r:id="rId9"/>
    <p:sldId id="265" r:id="rId10"/>
    <p:sldId id="267" r:id="rId11"/>
    <p:sldId id="268" r:id="rId12"/>
    <p:sldId id="269" r:id="rId13"/>
    <p:sldId id="270" r:id="rId14"/>
    <p:sldId id="273" r:id="rId15"/>
    <p:sldId id="271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E08D65-29D6-4334-BCBE-6F66113CB53D}" type="datetimeFigureOut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994FD-28A0-4C32-B127-D5D6AB2F4C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4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994FD-28A0-4C32-B127-D5D6AB2F4CBD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994FD-28A0-4C32-B127-D5D6AB2F4CBD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994FD-28A0-4C32-B127-D5D6AB2F4CBD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EBDF0-A269-4086-9D66-7E90EC83ECF2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DCC67-3836-4953-9115-DD51D421177F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F5C8-5945-447E-878F-7B40B8E543ED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BD86A-FCC5-4205-9B01-ACE36B8C6F74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54BFB-2816-4544-BBA3-27E2215FBA9A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DAA1F-318E-410B-BAD5-4342F3BA06AC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B6A21-3076-4A6E-B0F6-EA4815D6EB73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3238-572B-4F8E-B3C9-10169D519432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170A6-D110-490F-A6BE-4F2F114418A3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D68A6-9E9D-4A96-B0E8-2601D94BA01C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3C972-C008-45BE-AA65-3832DEA665C0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06C1E-25AA-4F0A-A789-6C20C564EB98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C4B2-4CA7-4D6C-ABA5-1BC06572EA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2285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PTP 546</a:t>
            </a:r>
            <a:br>
              <a:rPr lang="en-US" dirty="0" smtClean="0"/>
            </a:br>
            <a:r>
              <a:rPr lang="en-US" smtClean="0"/>
              <a:t>Module 14 &amp; 15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Pharmacology of Pain Management:</a:t>
            </a:r>
            <a:br>
              <a:rPr lang="en-US" dirty="0" smtClean="0"/>
            </a:br>
            <a:r>
              <a:rPr lang="en-US" dirty="0" smtClean="0"/>
              <a:t>Acute and Chronic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400" dirty="0" smtClean="0"/>
              <a:t>Jayne Hansche Lobert, MS, RN, ACNS-BC, NP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Pain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Other Pain Management Medications</a:t>
            </a:r>
          </a:p>
          <a:p>
            <a:pPr lvl="1"/>
            <a:r>
              <a:rPr lang="en-US" dirty="0" smtClean="0"/>
              <a:t>Ex: Anticonvulsants</a:t>
            </a:r>
          </a:p>
          <a:p>
            <a:pPr lvl="2"/>
            <a:r>
              <a:rPr lang="en-US" dirty="0" smtClean="0"/>
              <a:t>Gabapentin (Neurotin)</a:t>
            </a:r>
          </a:p>
          <a:p>
            <a:pPr lvl="2"/>
            <a:r>
              <a:rPr lang="en-US" dirty="0" smtClean="0"/>
              <a:t>Topiramate (Topamax)</a:t>
            </a:r>
          </a:p>
          <a:p>
            <a:pPr lvl="3"/>
            <a:r>
              <a:rPr lang="en-US" dirty="0" smtClean="0"/>
              <a:t>SE: fatigue, </a:t>
            </a:r>
            <a:r>
              <a:rPr lang="en-US" dirty="0" err="1" smtClean="0"/>
              <a:t>drowiness</a:t>
            </a:r>
            <a:endParaRPr lang="en-US" dirty="0" smtClean="0"/>
          </a:p>
          <a:p>
            <a:pPr lvl="1"/>
            <a:r>
              <a:rPr lang="en-US" dirty="0" smtClean="0"/>
              <a:t>Ex: Antidepressants</a:t>
            </a:r>
          </a:p>
          <a:p>
            <a:pPr lvl="2"/>
            <a:r>
              <a:rPr lang="en-US" dirty="0" smtClean="0"/>
              <a:t>Amitriptyline Hydrochloride (Elavil)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Treatment Issues and Considerations?</a:t>
            </a:r>
          </a:p>
          <a:p>
            <a:pPr lvl="2"/>
            <a:r>
              <a:rPr lang="en-US" dirty="0" smtClean="0"/>
              <a:t>Side Effects?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Pain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Opioids: Treatment Issues</a:t>
            </a:r>
          </a:p>
          <a:p>
            <a:pPr lvl="1"/>
            <a:r>
              <a:rPr lang="en-US" dirty="0" smtClean="0"/>
              <a:t>Physical &amp; Psychological Dependence </a:t>
            </a:r>
          </a:p>
          <a:p>
            <a:pPr lvl="2"/>
            <a:r>
              <a:rPr lang="en-US" dirty="0" smtClean="0"/>
              <a:t>Incidence: more over-dose on opioids then heroine and cocaine. </a:t>
            </a:r>
          </a:p>
          <a:p>
            <a:pPr lvl="2"/>
            <a:r>
              <a:rPr lang="en-US" dirty="0" smtClean="0"/>
              <a:t>Treatment</a:t>
            </a:r>
          </a:p>
          <a:p>
            <a:pPr lvl="3"/>
            <a:r>
              <a:rPr lang="en-US" dirty="0" smtClean="0"/>
              <a:t>Pharmacological: suppression withdrawal symptoms associated with detoxification</a:t>
            </a:r>
          </a:p>
          <a:p>
            <a:pPr lvl="3"/>
            <a:r>
              <a:rPr lang="en-US" dirty="0" smtClean="0"/>
              <a:t>Withdrawal </a:t>
            </a:r>
            <a:r>
              <a:rPr lang="en-US" dirty="0" err="1" smtClean="0"/>
              <a:t>Sx</a:t>
            </a:r>
            <a:r>
              <a:rPr lang="en-US" dirty="0" smtClean="0"/>
              <a:t>: restlessness, anxiety, insomnia, chilled, tremors, and a high death rate if untreated.  </a:t>
            </a:r>
          </a:p>
          <a:p>
            <a:pPr lvl="4"/>
            <a:r>
              <a:rPr lang="en-US" dirty="0" smtClean="0"/>
              <a:t>Methadone: liquid</a:t>
            </a:r>
          </a:p>
          <a:p>
            <a:pPr lvl="4"/>
            <a:r>
              <a:rPr lang="en-US" dirty="0" smtClean="0"/>
              <a:t>Buprenorphine hydrochloride (Bupernex): sublingual</a:t>
            </a:r>
          </a:p>
          <a:p>
            <a:pPr lvl="5"/>
            <a:r>
              <a:rPr lang="en-US" dirty="0" smtClean="0"/>
              <a:t>Maintains drug: lower analgesic potential</a:t>
            </a:r>
          </a:p>
          <a:p>
            <a:pPr lvl="4"/>
            <a:r>
              <a:rPr lang="en-US" dirty="0" smtClean="0"/>
              <a:t>Suboxone: naloxone &amp; buprenorphine (newest) </a:t>
            </a:r>
          </a:p>
          <a:p>
            <a:pPr lvl="4"/>
            <a:endParaRPr lang="en-US" dirty="0" smtClean="0"/>
          </a:p>
          <a:p>
            <a:pPr lvl="2"/>
            <a:r>
              <a:rPr lang="en-US" dirty="0" smtClean="0"/>
              <a:t>Non-Pharmacological: individual and group therapy, use (methadone) to decrease dependence.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Pain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Patient Controlled Analgesia (PCA)</a:t>
            </a:r>
          </a:p>
          <a:p>
            <a:pPr lvl="1"/>
            <a:r>
              <a:rPr lang="en-US" dirty="0" smtClean="0"/>
              <a:t>Self administration of opioids (typically IV) in small frequent doses using a special pain pump</a:t>
            </a:r>
          </a:p>
          <a:p>
            <a:pPr lvl="1"/>
            <a:r>
              <a:rPr lang="en-US" dirty="0" smtClean="0"/>
              <a:t>Clinical Use: post operative acute pain and chronic pain management</a:t>
            </a:r>
          </a:p>
          <a:p>
            <a:pPr lvl="1"/>
            <a:r>
              <a:rPr lang="en-US" dirty="0" smtClean="0"/>
              <a:t>Advantages:</a:t>
            </a:r>
          </a:p>
          <a:p>
            <a:pPr lvl="2"/>
            <a:r>
              <a:rPr lang="en-US" dirty="0" smtClean="0"/>
              <a:t>Immediate administration of medications</a:t>
            </a:r>
          </a:p>
          <a:p>
            <a:pPr lvl="2"/>
            <a:r>
              <a:rPr lang="en-US" dirty="0" smtClean="0"/>
              <a:t>Equal or superior analgesia</a:t>
            </a:r>
          </a:p>
          <a:p>
            <a:pPr lvl="2"/>
            <a:r>
              <a:rPr lang="en-US" dirty="0" smtClean="0"/>
              <a:t>Less opioids used therefore less side effect potential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Pain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PC A Dosing Strategies</a:t>
            </a:r>
          </a:p>
          <a:p>
            <a:pPr lvl="1"/>
            <a:r>
              <a:rPr lang="en-US" dirty="0" smtClean="0"/>
              <a:t>Loading Dose</a:t>
            </a:r>
          </a:p>
          <a:p>
            <a:pPr lvl="2"/>
            <a:r>
              <a:rPr lang="en-US" dirty="0" smtClean="0"/>
              <a:t>One time initial dose-wake up call in the morning</a:t>
            </a:r>
          </a:p>
          <a:p>
            <a:pPr lvl="1"/>
            <a:r>
              <a:rPr lang="en-US" dirty="0" smtClean="0"/>
              <a:t>Basal Dose/Background Dose</a:t>
            </a:r>
          </a:p>
          <a:p>
            <a:pPr lvl="2"/>
            <a:r>
              <a:rPr lang="en-US" dirty="0" smtClean="0"/>
              <a:t>Hourly continuous dose: 7am to 7pm</a:t>
            </a:r>
          </a:p>
          <a:p>
            <a:pPr lvl="1"/>
            <a:r>
              <a:rPr lang="en-US" dirty="0" smtClean="0"/>
              <a:t>Demand Dose</a:t>
            </a:r>
          </a:p>
          <a:p>
            <a:pPr lvl="2"/>
            <a:r>
              <a:rPr lang="en-US" dirty="0" smtClean="0"/>
              <a:t>Patient administered dose</a:t>
            </a:r>
          </a:p>
          <a:p>
            <a:pPr lvl="1"/>
            <a:r>
              <a:rPr lang="en-US" dirty="0" smtClean="0"/>
              <a:t>Lockout Intervals</a:t>
            </a:r>
          </a:p>
          <a:p>
            <a:pPr lvl="2"/>
            <a:r>
              <a:rPr lang="en-US" dirty="0" smtClean="0"/>
              <a:t>Allowed frequency of demand dose; ex: every 10 minutes, always  have another HCW validate. </a:t>
            </a:r>
          </a:p>
          <a:p>
            <a:pPr lvl="1"/>
            <a:r>
              <a:rPr lang="en-US" dirty="0" smtClean="0"/>
              <a:t>One Hour and Four Hour Max Limit</a:t>
            </a:r>
          </a:p>
          <a:p>
            <a:pPr lvl="2"/>
            <a:r>
              <a:rPr lang="en-US" dirty="0" smtClean="0"/>
              <a:t>Equals basal dose and max demand dose</a:t>
            </a:r>
          </a:p>
          <a:p>
            <a:pPr lvl="1"/>
            <a:r>
              <a:rPr lang="en-US" dirty="0" smtClean="0"/>
              <a:t>Total demand dose attempted versus Total demand dose successfully delivered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Pain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Administration Routes for PCA</a:t>
            </a:r>
          </a:p>
          <a:p>
            <a:pPr lvl="1"/>
            <a:r>
              <a:rPr lang="en-US" dirty="0" smtClean="0"/>
              <a:t>Intravenous</a:t>
            </a:r>
          </a:p>
          <a:p>
            <a:pPr lvl="2"/>
            <a:r>
              <a:rPr lang="en-US" dirty="0" smtClean="0"/>
              <a:t>Short term: peripheral IV access </a:t>
            </a:r>
          </a:p>
          <a:p>
            <a:pPr lvl="2"/>
            <a:r>
              <a:rPr lang="en-US" dirty="0" smtClean="0"/>
              <a:t>Long term: long term venous access </a:t>
            </a:r>
          </a:p>
          <a:p>
            <a:pPr lvl="1"/>
            <a:r>
              <a:rPr lang="en-US" dirty="0" smtClean="0"/>
              <a:t>Epidural</a:t>
            </a:r>
          </a:p>
          <a:p>
            <a:pPr lvl="2"/>
            <a:r>
              <a:rPr lang="en-US" dirty="0" smtClean="0"/>
              <a:t>Short term: external catheter placed in subarachnoid space</a:t>
            </a:r>
          </a:p>
          <a:p>
            <a:pPr lvl="2"/>
            <a:r>
              <a:rPr lang="en-US" dirty="0" smtClean="0"/>
              <a:t>Long term: tunneled subarachnoid catheter is connected to an internal access port or drug reservoir</a:t>
            </a:r>
          </a:p>
          <a:p>
            <a:pPr lvl="1"/>
            <a:r>
              <a:rPr lang="en-US" dirty="0" smtClean="0"/>
              <a:t>Transdermal</a:t>
            </a:r>
          </a:p>
          <a:p>
            <a:pPr lvl="2"/>
            <a:r>
              <a:rPr lang="en-US" dirty="0" smtClean="0"/>
              <a:t>Long term: external patch with button</a:t>
            </a:r>
          </a:p>
          <a:p>
            <a:pPr lvl="1"/>
            <a:r>
              <a:rPr lang="en-US" dirty="0" smtClean="0"/>
              <a:t>Regional: typically local anesthesia similar to one time blocks</a:t>
            </a:r>
          </a:p>
          <a:p>
            <a:pPr lvl="2"/>
            <a:r>
              <a:rPr lang="en-US" dirty="0" smtClean="0"/>
              <a:t>Short term: catheter placed in joint or wound near peripheral nerves</a:t>
            </a:r>
          </a:p>
          <a:p>
            <a:pPr lvl="2"/>
            <a:r>
              <a:rPr lang="en-US" dirty="0" smtClean="0"/>
              <a:t>Advantages/Complications: local effect, less side effects?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Pain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Medications used for PCA</a:t>
            </a:r>
          </a:p>
          <a:p>
            <a:pPr lvl="1"/>
            <a:r>
              <a:rPr lang="en-US" dirty="0" smtClean="0"/>
              <a:t>Opioid</a:t>
            </a:r>
          </a:p>
          <a:p>
            <a:pPr lvl="2"/>
            <a:r>
              <a:rPr lang="en-US" dirty="0" smtClean="0"/>
              <a:t>Morphine</a:t>
            </a:r>
          </a:p>
          <a:p>
            <a:pPr lvl="2"/>
            <a:r>
              <a:rPr lang="en-US" dirty="0" smtClean="0"/>
              <a:t>Hydromorphone (Dilaudid)</a:t>
            </a:r>
          </a:p>
          <a:p>
            <a:pPr lvl="2"/>
            <a:r>
              <a:rPr lang="en-US" dirty="0" smtClean="0"/>
              <a:t>Meperidine (Demerol)-rarely used. </a:t>
            </a:r>
          </a:p>
          <a:p>
            <a:pPr lvl="1"/>
            <a:r>
              <a:rPr lang="en-US" dirty="0" smtClean="0"/>
              <a:t>Side Effects:  sedation, hypotension, itching, nausea, vomiting, respiratory depression</a:t>
            </a:r>
          </a:p>
          <a:p>
            <a:pPr lvl="1"/>
            <a:r>
              <a:rPr lang="en-US" dirty="0" err="1" smtClean="0"/>
              <a:t>NonOpioid</a:t>
            </a:r>
            <a:endParaRPr lang="en-US" dirty="0" smtClean="0"/>
          </a:p>
          <a:p>
            <a:pPr lvl="2"/>
            <a:r>
              <a:rPr lang="en-US" dirty="0" smtClean="0"/>
              <a:t>Bupivacaine (Marcaine)-Epidural sometime bad SE.</a:t>
            </a:r>
          </a:p>
          <a:p>
            <a:pPr lvl="2"/>
            <a:r>
              <a:rPr lang="en-US" dirty="0" smtClean="0"/>
              <a:t>Ropivacaine (Naropin)</a:t>
            </a:r>
          </a:p>
          <a:p>
            <a:pPr lvl="1"/>
            <a:r>
              <a:rPr lang="en-US" dirty="0" smtClean="0"/>
              <a:t>Side Effects:  sedation, hypotension, itching, nausea, vomiting, respiratory depression, numbness, tingling, motor impairments, urinary retention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Pain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Principles</a:t>
            </a:r>
          </a:p>
          <a:p>
            <a:pPr lvl="1"/>
            <a:r>
              <a:rPr lang="en-US" dirty="0" smtClean="0"/>
              <a:t>Always ask about the presence of pain</a:t>
            </a:r>
          </a:p>
          <a:p>
            <a:pPr lvl="1"/>
            <a:r>
              <a:rPr lang="en-US" dirty="0" smtClean="0"/>
              <a:t>Perform a comprehensive pain assessment</a:t>
            </a:r>
          </a:p>
          <a:p>
            <a:pPr lvl="1"/>
            <a:r>
              <a:rPr lang="en-US" dirty="0" smtClean="0"/>
              <a:t>Avoid IM injections</a:t>
            </a:r>
          </a:p>
          <a:p>
            <a:pPr lvl="1"/>
            <a:r>
              <a:rPr lang="en-US" dirty="0" smtClean="0"/>
              <a:t>Treat persistent pain with scheduled meds</a:t>
            </a:r>
          </a:p>
          <a:p>
            <a:pPr lvl="1"/>
            <a:r>
              <a:rPr lang="en-US" dirty="0" smtClean="0"/>
              <a:t>Use shorting acting strong opiates to treat moderate to server pain</a:t>
            </a:r>
          </a:p>
          <a:p>
            <a:pPr lvl="2"/>
            <a:r>
              <a:rPr lang="en-US" dirty="0" smtClean="0"/>
              <a:t>Morphine, </a:t>
            </a:r>
            <a:r>
              <a:rPr lang="en-US" dirty="0" err="1" smtClean="0"/>
              <a:t>hydromorphone</a:t>
            </a:r>
            <a:r>
              <a:rPr lang="en-US" dirty="0" smtClean="0"/>
              <a:t>, oxycodone</a:t>
            </a:r>
          </a:p>
          <a:p>
            <a:pPr lvl="1"/>
            <a:r>
              <a:rPr lang="en-US" dirty="0" smtClean="0"/>
              <a:t>Use long acting strong opiates once pain is controlled and can detect the cycle, so not always “chasing” the pain. </a:t>
            </a:r>
          </a:p>
          <a:p>
            <a:pPr lvl="2"/>
            <a:r>
              <a:rPr lang="en-US" dirty="0" err="1" smtClean="0"/>
              <a:t>Ms</a:t>
            </a:r>
            <a:r>
              <a:rPr lang="en-US" dirty="0" smtClean="0"/>
              <a:t> </a:t>
            </a:r>
            <a:r>
              <a:rPr lang="en-US" dirty="0" err="1" smtClean="0"/>
              <a:t>contin</a:t>
            </a:r>
            <a:r>
              <a:rPr lang="en-US" dirty="0" smtClean="0"/>
              <a:t>, fentanyl patch, </a:t>
            </a:r>
            <a:r>
              <a:rPr lang="en-US" dirty="0" err="1" smtClean="0"/>
              <a:t>oxycontin</a:t>
            </a:r>
            <a:endParaRPr lang="en-US" dirty="0" smtClean="0"/>
          </a:p>
          <a:p>
            <a:pPr lvl="1"/>
            <a:r>
              <a:rPr lang="en-US" dirty="0" smtClean="0"/>
              <a:t>Mange opioid SE aggressively. </a:t>
            </a:r>
          </a:p>
          <a:p>
            <a:pPr lvl="2"/>
            <a:r>
              <a:rPr lang="en-US" dirty="0" smtClean="0"/>
              <a:t>Ex: constipation will negatively effect adherence.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5167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Pain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Acute Pain: </a:t>
            </a:r>
          </a:p>
          <a:p>
            <a:pPr lvl="1"/>
            <a:r>
              <a:rPr lang="en-US" dirty="0" smtClean="0"/>
              <a:t>Pharmacological: </a:t>
            </a:r>
          </a:p>
          <a:p>
            <a:pPr lvl="2"/>
            <a:r>
              <a:rPr lang="en-US" dirty="0" smtClean="0"/>
              <a:t>Opioids</a:t>
            </a:r>
          </a:p>
          <a:p>
            <a:pPr lvl="2"/>
            <a:r>
              <a:rPr lang="en-US" dirty="0" smtClean="0"/>
              <a:t>Non-opioids (NASIDS- </a:t>
            </a:r>
            <a:r>
              <a:rPr lang="en-US" dirty="0" err="1" smtClean="0"/>
              <a:t>gi</a:t>
            </a:r>
            <a:r>
              <a:rPr lang="en-US" dirty="0" smtClean="0"/>
              <a:t> bleeding and Tylenol=liver damage)</a:t>
            </a:r>
          </a:p>
          <a:p>
            <a:pPr lvl="2"/>
            <a:r>
              <a:rPr lang="en-US" dirty="0" err="1" smtClean="0"/>
              <a:t>Antidrepssents</a:t>
            </a:r>
            <a:r>
              <a:rPr lang="en-US" dirty="0" smtClean="0"/>
              <a:t>, anticonvulsants, local anesthetics. 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7418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Pain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Chronic Pain: &gt; then 3 months</a:t>
            </a:r>
          </a:p>
          <a:p>
            <a:pPr lvl="1"/>
            <a:r>
              <a:rPr lang="en-US" dirty="0" smtClean="0"/>
              <a:t>Chronic Pain: rate pain lower, as they learn to tolerate the pain. </a:t>
            </a:r>
          </a:p>
          <a:p>
            <a:pPr lvl="2"/>
            <a:r>
              <a:rPr lang="en-US" dirty="0" smtClean="0"/>
              <a:t>How is it affecting your life?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Pharmacological</a:t>
            </a:r>
          </a:p>
          <a:p>
            <a:pPr lvl="2"/>
            <a:r>
              <a:rPr lang="en-US" dirty="0" smtClean="0"/>
              <a:t>Opioids</a:t>
            </a:r>
          </a:p>
          <a:p>
            <a:pPr lvl="2"/>
            <a:r>
              <a:rPr lang="en-US" dirty="0" smtClean="0"/>
              <a:t>Non-Opioids: NSAIDS and Tylenol</a:t>
            </a:r>
          </a:p>
          <a:p>
            <a:pPr lvl="2"/>
            <a:r>
              <a:rPr lang="en-US" dirty="0" smtClean="0"/>
              <a:t>Adjuvants</a:t>
            </a:r>
            <a:r>
              <a:rPr lang="en-US" smtClean="0"/>
              <a:t>: anti-depressents</a:t>
            </a:r>
            <a:r>
              <a:rPr lang="en-US" dirty="0" smtClean="0"/>
              <a:t>, anticonvulsants, local anesthetics.</a:t>
            </a:r>
          </a:p>
          <a:p>
            <a:pPr lvl="2"/>
            <a:endParaRPr lang="en-US" dirty="0"/>
          </a:p>
          <a:p>
            <a:pPr lvl="2"/>
            <a:r>
              <a:rPr lang="en-US" dirty="0" smtClean="0"/>
              <a:t>Other: PT, heat, cold, E-stem, message, acupuncture, distraction, imagery, support, other CAM, ablative technique, botulism toxin, epidural steroids. </a:t>
            </a:r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77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Pain Management</a:t>
            </a:r>
            <a:br>
              <a:rPr lang="en-US" dirty="0" smtClean="0"/>
            </a:br>
            <a:r>
              <a:rPr lang="en-US" sz="4000" dirty="0" smtClean="0"/>
              <a:t>Opioid Analgesia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3000" b="1" dirty="0" smtClean="0"/>
              <a:t>Opioid Agonists: Treatment of Severe to Moderate Pain</a:t>
            </a:r>
          </a:p>
          <a:p>
            <a:pPr lvl="1"/>
            <a:r>
              <a:rPr lang="en-US" dirty="0" smtClean="0"/>
              <a:t>Ex: Morphine (Astromorph, Duramorph)</a:t>
            </a:r>
          </a:p>
          <a:p>
            <a:pPr lvl="1"/>
            <a:r>
              <a:rPr lang="en-US" dirty="0" smtClean="0"/>
              <a:t>Ex: Fentanyl (Sublimaze; Duragesic )</a:t>
            </a:r>
          </a:p>
          <a:p>
            <a:pPr lvl="1"/>
            <a:r>
              <a:rPr lang="en-US" dirty="0" smtClean="0"/>
              <a:t>Ex: Hydromorphone (Dilaudid)</a:t>
            </a:r>
          </a:p>
          <a:p>
            <a:pPr lvl="1"/>
            <a:r>
              <a:rPr lang="en-US" dirty="0" smtClean="0"/>
              <a:t>Ex: Methadone (Dolophine)</a:t>
            </a:r>
          </a:p>
          <a:p>
            <a:r>
              <a:rPr lang="en-US" sz="3000" b="1" dirty="0" smtClean="0"/>
              <a:t>Opioid Agonists: Treatment of Moderate to Mild Pain</a:t>
            </a:r>
          </a:p>
          <a:p>
            <a:pPr lvl="1"/>
            <a:r>
              <a:rPr lang="en-US" dirty="0" smtClean="0"/>
              <a:t>Ex: Codeine; Codeine/Tylenol (T#3, T#4)</a:t>
            </a:r>
          </a:p>
          <a:p>
            <a:pPr lvl="1"/>
            <a:r>
              <a:rPr lang="en-US" dirty="0" smtClean="0"/>
              <a:t>Ex: Hydrocodone (</a:t>
            </a:r>
            <a:r>
              <a:rPr lang="en-US" dirty="0" err="1" smtClean="0"/>
              <a:t>Hycodan</a:t>
            </a:r>
            <a:r>
              <a:rPr lang="en-US" dirty="0" smtClean="0"/>
              <a:t>); Hydrocodone/Acetaminophen ( Vicodin)</a:t>
            </a:r>
          </a:p>
          <a:p>
            <a:pPr lvl="1"/>
            <a:r>
              <a:rPr lang="en-US" dirty="0" smtClean="0"/>
              <a:t>Ex: Oxycodone (Oxycontin);        Oxycodone/Acetaminophen (Percocet)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Pain Management</a:t>
            </a:r>
            <a:br>
              <a:rPr lang="en-US" dirty="0" smtClean="0"/>
            </a:br>
            <a:r>
              <a:rPr lang="en-US" sz="4000" dirty="0" smtClean="0"/>
              <a:t>Opioid Analgesia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Prototype Opioid Agonist: Morphine</a:t>
            </a:r>
          </a:p>
          <a:p>
            <a:pPr lvl="2"/>
            <a:r>
              <a:rPr lang="en-US" b="1" dirty="0" smtClean="0"/>
              <a:t>Gold-standard: 30mL is used to evaluate all other pain meds.</a:t>
            </a:r>
          </a:p>
          <a:p>
            <a:pPr lvl="1"/>
            <a:r>
              <a:rPr lang="en-US" dirty="0" smtClean="0"/>
              <a:t>Action: binds with both mu &amp; kappa receptor sites</a:t>
            </a:r>
          </a:p>
          <a:p>
            <a:pPr lvl="1"/>
            <a:r>
              <a:rPr lang="en-US" dirty="0" smtClean="0"/>
              <a:t>Therapeutic Effect: treatment of severe pain provides analgesia and euphoria</a:t>
            </a:r>
          </a:p>
          <a:p>
            <a:pPr lvl="1"/>
            <a:r>
              <a:rPr lang="en-US" dirty="0" smtClean="0"/>
              <a:t>Side Effects: </a:t>
            </a:r>
            <a:r>
              <a:rPr lang="en-US" b="1" u="sng" dirty="0" smtClean="0">
                <a:solidFill>
                  <a:srgbClr val="FF0000"/>
                </a:solidFill>
              </a:rPr>
              <a:t>sedation,</a:t>
            </a:r>
            <a:r>
              <a:rPr lang="en-US" dirty="0" smtClean="0"/>
              <a:t> dizziness, hypotension, itching (switch to different), nausea, constipation (if long term, will always decrease GI mobility), </a:t>
            </a:r>
            <a:r>
              <a:rPr lang="en-US" u="sng" dirty="0" smtClean="0"/>
              <a:t>respiratory depression </a:t>
            </a:r>
            <a:r>
              <a:rPr lang="en-US" dirty="0" smtClean="0"/>
              <a:t>(doctors worry, but really need to look out for sedation as always 1</a:t>
            </a:r>
            <a:r>
              <a:rPr lang="en-US" baseline="30000" dirty="0" smtClean="0"/>
              <a:t>st</a:t>
            </a:r>
            <a:r>
              <a:rPr lang="en-US" dirty="0" smtClean="0"/>
              <a:t>) , constriction of pupils</a:t>
            </a:r>
          </a:p>
          <a:p>
            <a:pPr lvl="1"/>
            <a:r>
              <a:rPr lang="en-US" dirty="0" smtClean="0"/>
              <a:t>Note: multiple routes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multiple half lives to consider; addictive potential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physical &amp; psychological dependence</a:t>
            </a:r>
          </a:p>
          <a:p>
            <a:pPr lvl="1"/>
            <a:r>
              <a:rPr lang="en-US" dirty="0" smtClean="0"/>
              <a:t>Note: opioid antagonist is Naloxone  (</a:t>
            </a:r>
            <a:r>
              <a:rPr lang="en-US" dirty="0" err="1" smtClean="0"/>
              <a:t>Narcan</a:t>
            </a:r>
            <a:r>
              <a:rPr lang="en-US" dirty="0" smtClean="0"/>
              <a:t>)=used to STOP, to reverse drug overdose.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Pain Management</a:t>
            </a:r>
            <a:br>
              <a:rPr lang="en-US" dirty="0" smtClean="0"/>
            </a:br>
            <a:r>
              <a:rPr lang="en-US" sz="4000" dirty="0" smtClean="0"/>
              <a:t>Opioid Analgesia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 smtClean="0"/>
              <a:t>Treatment Considerations</a:t>
            </a:r>
          </a:p>
          <a:p>
            <a:pPr lvl="1"/>
            <a:r>
              <a:rPr lang="en-US" dirty="0" smtClean="0"/>
              <a:t>Route</a:t>
            </a:r>
          </a:p>
          <a:p>
            <a:pPr lvl="2"/>
            <a:r>
              <a:rPr lang="en-US" dirty="0" smtClean="0"/>
              <a:t>Oral; </a:t>
            </a:r>
            <a:r>
              <a:rPr lang="en-US" dirty="0" err="1" smtClean="0"/>
              <a:t>Transmucosal</a:t>
            </a:r>
            <a:r>
              <a:rPr lang="en-US" dirty="0" smtClean="0"/>
              <a:t>-Lollipop (used for children-expensive)</a:t>
            </a:r>
          </a:p>
          <a:p>
            <a:pPr lvl="2"/>
            <a:r>
              <a:rPr lang="en-US" dirty="0" smtClean="0"/>
              <a:t>Intravenous: Patient Controlled Analgesia Pumps, Continuous IV, Bolus IV</a:t>
            </a:r>
          </a:p>
          <a:p>
            <a:pPr lvl="2"/>
            <a:r>
              <a:rPr lang="en-US" dirty="0" smtClean="0"/>
              <a:t>Epidural: Epidural Pumps- usually </a:t>
            </a:r>
            <a:r>
              <a:rPr lang="en-US" dirty="0"/>
              <a:t>at </a:t>
            </a:r>
            <a:r>
              <a:rPr lang="en-US" dirty="0" smtClean="0"/>
              <a:t>home; </a:t>
            </a:r>
            <a:r>
              <a:rPr lang="en-US" dirty="0" err="1" smtClean="0"/>
              <a:t>Intrathecal</a:t>
            </a:r>
            <a:r>
              <a:rPr lang="en-US" dirty="0" smtClean="0"/>
              <a:t> (into </a:t>
            </a:r>
            <a:r>
              <a:rPr lang="en-US" dirty="0" err="1" smtClean="0"/>
              <a:t>brian</a:t>
            </a:r>
            <a:r>
              <a:rPr lang="en-US" dirty="0" smtClean="0"/>
              <a:t>) - Subcutaneous, Transdermal </a:t>
            </a:r>
          </a:p>
          <a:p>
            <a:pPr lvl="2"/>
            <a:r>
              <a:rPr lang="en-US" dirty="0" smtClean="0"/>
              <a:t>Rectal or suppository</a:t>
            </a:r>
          </a:p>
          <a:p>
            <a:pPr lvl="1"/>
            <a:r>
              <a:rPr lang="en-US" dirty="0" smtClean="0"/>
              <a:t>Half Life</a:t>
            </a:r>
          </a:p>
          <a:p>
            <a:pPr lvl="2"/>
            <a:r>
              <a:rPr lang="en-US" dirty="0" smtClean="0"/>
              <a:t>Impacted by route of administration</a:t>
            </a:r>
          </a:p>
          <a:p>
            <a:pPr lvl="2"/>
            <a:r>
              <a:rPr lang="en-US" dirty="0" smtClean="0"/>
              <a:t>Impacted by formulation: ex: sustained release</a:t>
            </a:r>
          </a:p>
          <a:p>
            <a:pPr lvl="1"/>
            <a:r>
              <a:rPr lang="en-US" dirty="0" smtClean="0"/>
              <a:t>High Alert Medications </a:t>
            </a:r>
          </a:p>
          <a:p>
            <a:pPr lvl="2"/>
            <a:r>
              <a:rPr lang="en-US" dirty="0" smtClean="0"/>
              <a:t>Controlled substances</a:t>
            </a:r>
          </a:p>
          <a:p>
            <a:pPr lvl="2"/>
            <a:r>
              <a:rPr lang="en-US" dirty="0" smtClean="0"/>
              <a:t>Require special precautions</a:t>
            </a:r>
          </a:p>
          <a:p>
            <a:pPr lvl="2"/>
            <a:r>
              <a:rPr lang="en-US" dirty="0" smtClean="0"/>
              <a:t>Addictive potential </a:t>
            </a:r>
          </a:p>
          <a:p>
            <a:pPr lvl="1"/>
            <a:r>
              <a:rPr lang="en-US" dirty="0" smtClean="0"/>
              <a:t>Equianalgesia</a:t>
            </a:r>
          </a:p>
          <a:p>
            <a:pPr lvl="2"/>
            <a:r>
              <a:rPr lang="en-US" dirty="0" smtClean="0"/>
              <a:t>All pain meds judged in relation to morphine</a:t>
            </a:r>
          </a:p>
          <a:p>
            <a:pPr lvl="2"/>
            <a:r>
              <a:rPr lang="en-US" dirty="0" smtClean="0"/>
              <a:t>Charts are available</a:t>
            </a:r>
          </a:p>
          <a:p>
            <a:pPr lvl="1"/>
            <a:r>
              <a:rPr lang="en-US" dirty="0" smtClean="0"/>
              <a:t>Adjunctive Meds and Treatments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Pain Management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/>
              <a:t>Prototype Opioid Antagonist: Nalaxone (Narcan)</a:t>
            </a:r>
          </a:p>
          <a:p>
            <a:pPr lvl="1"/>
            <a:r>
              <a:rPr lang="en-US" dirty="0" smtClean="0"/>
              <a:t>Action: blocks both mu and kappa receptors</a:t>
            </a:r>
          </a:p>
          <a:p>
            <a:pPr lvl="1"/>
            <a:r>
              <a:rPr lang="en-US" dirty="0" smtClean="0"/>
              <a:t>Therapeutic Effect: complete or partial reversal of opioid effects</a:t>
            </a:r>
          </a:p>
          <a:p>
            <a:pPr lvl="1"/>
            <a:r>
              <a:rPr lang="en-US" dirty="0" smtClean="0"/>
              <a:t>Side Effects: rapid loss of analgesia</a:t>
            </a:r>
            <a:r>
              <a:rPr lang="en-US" dirty="0" smtClean="0">
                <a:sym typeface="Wingdings" pitchFamily="2" charset="2"/>
              </a:rPr>
              <a:t> hypertension, hyperventilation, pain </a:t>
            </a:r>
            <a:endParaRPr lang="en-US" dirty="0" smtClean="0"/>
          </a:p>
          <a:p>
            <a:pPr lvl="1"/>
            <a:r>
              <a:rPr lang="en-US" dirty="0" smtClean="0"/>
              <a:t>Note: administered when opioid overdose is suspected; IV administration</a:t>
            </a:r>
            <a:r>
              <a:rPr lang="en-US" dirty="0" smtClean="0">
                <a:sym typeface="Wingdings" pitchFamily="2" charset="2"/>
              </a:rPr>
              <a:t> reversal in minutes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Pain Management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Other Pain Management Medications</a:t>
            </a:r>
          </a:p>
          <a:p>
            <a:pPr lvl="1"/>
            <a:r>
              <a:rPr lang="en-US" b="1" dirty="0" smtClean="0"/>
              <a:t>NSAIDS</a:t>
            </a:r>
          </a:p>
          <a:p>
            <a:pPr lvl="2"/>
            <a:r>
              <a:rPr lang="en-US" b="1" dirty="0" smtClean="0"/>
              <a:t>Inflammation is what causes the pain so NSAID (anti-</a:t>
            </a:r>
            <a:r>
              <a:rPr lang="en-US" b="1" dirty="0" err="1" smtClean="0"/>
              <a:t>inflamatory</a:t>
            </a:r>
            <a:r>
              <a:rPr lang="en-US" b="1" dirty="0" smtClean="0"/>
              <a:t>) used to decrease pain. </a:t>
            </a:r>
          </a:p>
          <a:p>
            <a:pPr lvl="2"/>
            <a:r>
              <a:rPr lang="en-US" dirty="0" smtClean="0"/>
              <a:t>ASA, Motrin, Toradol, etc.</a:t>
            </a:r>
          </a:p>
          <a:p>
            <a:pPr lvl="1"/>
            <a:r>
              <a:rPr lang="en-US" b="1" dirty="0" smtClean="0"/>
              <a:t>Centrally Acting Drugs</a:t>
            </a:r>
          </a:p>
          <a:p>
            <a:pPr lvl="2"/>
            <a:r>
              <a:rPr lang="en-US" dirty="0" smtClean="0"/>
              <a:t>Tramadol (Ultram)</a:t>
            </a:r>
          </a:p>
          <a:p>
            <a:pPr lvl="1"/>
            <a:r>
              <a:rPr lang="en-US" b="1" dirty="0" smtClean="0"/>
              <a:t>Miscellaneous Agents/Classes</a:t>
            </a:r>
          </a:p>
          <a:p>
            <a:pPr lvl="2"/>
            <a:r>
              <a:rPr lang="en-US" dirty="0" smtClean="0"/>
              <a:t>Acetaminophen (Tylenol)</a:t>
            </a:r>
          </a:p>
          <a:p>
            <a:pPr lvl="2"/>
            <a:r>
              <a:rPr lang="en-US" dirty="0" smtClean="0"/>
              <a:t>Antidepressants</a:t>
            </a:r>
          </a:p>
          <a:p>
            <a:pPr lvl="3"/>
            <a:r>
              <a:rPr lang="en-US" dirty="0" smtClean="0"/>
              <a:t>Elavil</a:t>
            </a:r>
          </a:p>
          <a:p>
            <a:pPr lvl="2"/>
            <a:r>
              <a:rPr lang="en-US" dirty="0" smtClean="0"/>
              <a:t>Anticonvulsants </a:t>
            </a:r>
          </a:p>
          <a:p>
            <a:pPr lvl="3"/>
            <a:r>
              <a:rPr lang="en-US" dirty="0" smtClean="0"/>
              <a:t>Neurotin, Dilantin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Pain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Other Pain Management Medications</a:t>
            </a:r>
          </a:p>
          <a:p>
            <a:r>
              <a:rPr lang="en-US" b="1" dirty="0" smtClean="0"/>
              <a:t>NSAID’s</a:t>
            </a:r>
          </a:p>
          <a:p>
            <a:pPr lvl="1"/>
            <a:r>
              <a:rPr lang="en-US" dirty="0" smtClean="0"/>
              <a:t>Ex: Acetylsalicylic Acid(Aspirin/ASA) </a:t>
            </a:r>
          </a:p>
          <a:p>
            <a:pPr lvl="1"/>
            <a:r>
              <a:rPr lang="en-US" dirty="0" smtClean="0"/>
              <a:t>Ex: Ibuprofen(Motrin)</a:t>
            </a:r>
          </a:p>
          <a:p>
            <a:pPr lvl="1"/>
            <a:r>
              <a:rPr lang="en-US" dirty="0" smtClean="0"/>
              <a:t>Ex:  Ketorolac (Toradol)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Treatment Issues &amp; Considerations</a:t>
            </a:r>
          </a:p>
          <a:p>
            <a:pPr lvl="2"/>
            <a:r>
              <a:rPr lang="en-US" dirty="0" smtClean="0"/>
              <a:t>Used for anti-</a:t>
            </a:r>
            <a:r>
              <a:rPr lang="en-US" dirty="0" err="1" smtClean="0"/>
              <a:t>inflamatory</a:t>
            </a:r>
            <a:r>
              <a:rPr lang="en-US" dirty="0" smtClean="0"/>
              <a:t> effect that will decrease pain. </a:t>
            </a:r>
          </a:p>
          <a:p>
            <a:pPr lvl="1"/>
            <a:r>
              <a:rPr lang="en-US" dirty="0" smtClean="0"/>
              <a:t>Side Effects: </a:t>
            </a:r>
            <a:r>
              <a:rPr lang="en-US" dirty="0" err="1" smtClean="0"/>
              <a:t>Gi</a:t>
            </a:r>
            <a:r>
              <a:rPr lang="en-US" dirty="0" smtClean="0"/>
              <a:t> bleeding, peptic ulcer, dyspepsia, Kidney dysfunction. </a:t>
            </a:r>
          </a:p>
          <a:p>
            <a:pPr lvl="2"/>
            <a:r>
              <a:rPr lang="en-US" dirty="0" smtClean="0"/>
              <a:t>No Aspirin/Motrin if h(x) of GI bleeds from NSAID’s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Pain Management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Other Pain Management Medications</a:t>
            </a:r>
          </a:p>
          <a:p>
            <a:pPr lvl="1"/>
            <a:r>
              <a:rPr lang="en-US" b="1" dirty="0" smtClean="0"/>
              <a:t>Centrally Acting Drugs: Tramadol (Ultram)</a:t>
            </a:r>
          </a:p>
          <a:p>
            <a:pPr lvl="2"/>
            <a:r>
              <a:rPr lang="en-US" dirty="0" smtClean="0"/>
              <a:t>Action: weak binding of mu receptors but also relieves pain by inhibition of norepinephrine and serotonin reuptake</a:t>
            </a:r>
          </a:p>
          <a:p>
            <a:pPr lvl="2"/>
            <a:r>
              <a:rPr lang="en-US" dirty="0" smtClean="0"/>
              <a:t>Therapeutic Effect: treatment of moderate pain, chronic pain. </a:t>
            </a:r>
          </a:p>
          <a:p>
            <a:pPr lvl="2"/>
            <a:r>
              <a:rPr lang="en-US" dirty="0" smtClean="0"/>
              <a:t>Side Effects: vertigo, dizziness, headache, lethargy, nausea and vomiting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Pain Management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Other Pain Management Medication</a:t>
            </a:r>
          </a:p>
          <a:p>
            <a:pPr lvl="1"/>
            <a:r>
              <a:rPr lang="en-US" b="1" dirty="0" smtClean="0"/>
              <a:t>Ex: Acetaminophen (Tylenol)</a:t>
            </a:r>
          </a:p>
          <a:p>
            <a:pPr lvl="2"/>
            <a:r>
              <a:rPr lang="en-US" dirty="0" smtClean="0"/>
              <a:t>Action: inhibits synthesis of prostaglandins which mediate pain and fever</a:t>
            </a:r>
          </a:p>
          <a:p>
            <a:pPr lvl="2"/>
            <a:r>
              <a:rPr lang="en-US" dirty="0" smtClean="0"/>
              <a:t>Therapeutic Effect: analgesia; antipyresis</a:t>
            </a:r>
          </a:p>
          <a:p>
            <a:pPr lvl="2"/>
            <a:r>
              <a:rPr lang="en-US" dirty="0" smtClean="0"/>
              <a:t>Note: No anti-inflammatory properties</a:t>
            </a:r>
          </a:p>
          <a:p>
            <a:pPr lvl="2"/>
            <a:r>
              <a:rPr lang="en-US" dirty="0" smtClean="0"/>
              <a:t>Side Effects:  liver failure; hepatoxicity with excessive intake</a:t>
            </a:r>
          </a:p>
          <a:p>
            <a:pPr lvl="2"/>
            <a:r>
              <a:rPr lang="en-US" dirty="0" smtClean="0"/>
              <a:t>Note:  Adult daily max= 3- 4 grams/day; note OTC and prescribed combination meds with acetaminophen; dose reduction with alcoholism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C4B2-4CA7-4D6C-ABA5-1BC06572EAA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1262</Words>
  <Application>Microsoft Office PowerPoint</Application>
  <PresentationFormat>On-screen Show (4:3)</PresentationFormat>
  <Paragraphs>220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PTP 546 Module 14 &amp; 15 Pharmacology of Pain Management: Acute and Chronic</vt:lpstr>
      <vt:lpstr>Pharmacology of Pain Management Opioid Analgesia</vt:lpstr>
      <vt:lpstr>Pharmacology of Pain Management Opioid Analgesia</vt:lpstr>
      <vt:lpstr>Pharmacology of Pain Management Opioid Analgesia</vt:lpstr>
      <vt:lpstr>Pharmacology of Pain Management </vt:lpstr>
      <vt:lpstr>Pharmacology of Pain Management </vt:lpstr>
      <vt:lpstr>Pharmacology of Pain Management</vt:lpstr>
      <vt:lpstr>Pharmacology of Pain Management </vt:lpstr>
      <vt:lpstr>Pharmacology of Pain Management </vt:lpstr>
      <vt:lpstr>Pharmacology of Pain Management</vt:lpstr>
      <vt:lpstr>Pharmacology of Pain Management</vt:lpstr>
      <vt:lpstr>Pharmacology of Pain Management</vt:lpstr>
      <vt:lpstr>Pharmacology of Pain Management</vt:lpstr>
      <vt:lpstr>Pharmacology of Pain Management</vt:lpstr>
      <vt:lpstr>Pharmacology of Pain Management</vt:lpstr>
      <vt:lpstr>Pain Management</vt:lpstr>
      <vt:lpstr>Pain Management</vt:lpstr>
      <vt:lpstr>Pain Management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PTP 546 Module 14 Pharmacology of Pain Management</dc:title>
  <dc:creator>Jayne</dc:creator>
  <cp:lastModifiedBy>SWEET, CHRISTINA</cp:lastModifiedBy>
  <cp:revision>33</cp:revision>
  <dcterms:created xsi:type="dcterms:W3CDTF">2011-07-02T20:58:21Z</dcterms:created>
  <dcterms:modified xsi:type="dcterms:W3CDTF">2012-07-02T17:46:32Z</dcterms:modified>
</cp:coreProperties>
</file>