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4" r:id="rId4"/>
    <p:sldId id="263" r:id="rId5"/>
    <p:sldId id="258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90EEA3-0EA6-429D-8AB5-B87F46E6E552}" type="datetimeFigureOut">
              <a:rPr lang="en-US" smtClean="0"/>
              <a:pPr/>
              <a:t>7/9/2012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E1BA2D-5819-44AF-8EEF-B143446A3C4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1401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1BA2D-5819-44AF-8EEF-B143446A3C45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1BA2D-5819-44AF-8EEF-B143446A3C45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5B15F-57F6-4985-9BE4-0880A5974009}" type="datetime1">
              <a:rPr lang="en-US" smtClean="0"/>
              <a:pPr/>
              <a:t>7/9/2012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AAAD9-2DDC-4C1F-945F-76F53CA1DF2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94F27-0029-4219-A8C7-F6B7FCC81E95}" type="datetime1">
              <a:rPr lang="en-US" smtClean="0"/>
              <a:pPr/>
              <a:t>7/9/2012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AAAD9-2DDC-4C1F-945F-76F53CA1DF2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05636-4304-457B-A31D-8C424A7CC950}" type="datetime1">
              <a:rPr lang="en-US" smtClean="0"/>
              <a:pPr/>
              <a:t>7/9/2012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AAAD9-2DDC-4C1F-945F-76F53CA1DF2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E32F8-B6E8-4090-BEC9-19966932F08B}" type="datetime1">
              <a:rPr lang="en-US" smtClean="0"/>
              <a:pPr/>
              <a:t>7/9/2012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AAAD9-2DDC-4C1F-945F-76F53CA1DF2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36044-EC02-46E1-86D7-5ECF6ECF349A}" type="datetime1">
              <a:rPr lang="en-US" smtClean="0"/>
              <a:pPr/>
              <a:t>7/9/2012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AAAD9-2DDC-4C1F-945F-76F53CA1DF2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4937F-1100-42CB-B399-AAB92028AF3D}" type="datetime1">
              <a:rPr lang="en-US" smtClean="0"/>
              <a:pPr/>
              <a:t>7/9/2012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AAAD9-2DDC-4C1F-945F-76F53CA1DF2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FAC15-CCE0-45B4-B502-EB36E73AA9C8}" type="datetime1">
              <a:rPr lang="en-US" smtClean="0"/>
              <a:pPr/>
              <a:t>7/9/2012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AAAD9-2DDC-4C1F-945F-76F53CA1DF2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BFD01-5C2F-4133-92B3-48606E9433DE}" type="datetime1">
              <a:rPr lang="en-US" smtClean="0"/>
              <a:pPr/>
              <a:t>7/9/2012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AAAD9-2DDC-4C1F-945F-76F53CA1DF2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4A562-D706-475B-8DAB-9935D6DF2CD8}" type="datetime1">
              <a:rPr lang="en-US" smtClean="0"/>
              <a:pPr/>
              <a:t>7/9/2012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AAAD9-2DDC-4C1F-945F-76F53CA1DF2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CD998-F835-498B-BE82-41B79E2CD081}" type="datetime1">
              <a:rPr lang="en-US" smtClean="0"/>
              <a:pPr/>
              <a:t>7/9/2012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AAAD9-2DDC-4C1F-945F-76F53CA1DF2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AFF7D-A4BC-4692-8C77-4BBBBC543F40}" type="datetime1">
              <a:rPr lang="en-US" smtClean="0"/>
              <a:pPr/>
              <a:t>7/9/2012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AAAD9-2DDC-4C1F-945F-76F53CA1DF2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E85CEE-BAB1-465A-A1D4-66D076711334}" type="datetime1">
              <a:rPr lang="en-US" smtClean="0"/>
              <a:pPr/>
              <a:t>7/9/2012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AAAD9-2DDC-4C1F-945F-76F53CA1DF2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ih.nccam.gov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1"/>
            <a:ext cx="7772400" cy="20764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PTP 546</a:t>
            </a:r>
            <a:br>
              <a:rPr lang="en-US" dirty="0" smtClean="0"/>
            </a:br>
            <a:r>
              <a:rPr lang="en-US" dirty="0" smtClean="0"/>
              <a:t>Complementary &amp; Alternative Medicine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Jayne Hansche Lobert, MS, RN, ACNS-BC, NP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AAAD9-2DDC-4C1F-945F-76F53CA1DF2F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Complementary and Alternative Medicines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Complementary and Alternative Therapies</a:t>
            </a:r>
          </a:p>
          <a:p>
            <a:pPr lvl="1"/>
            <a:r>
              <a:rPr lang="en-US" sz="2200" b="1" dirty="0" smtClean="0"/>
              <a:t>NIH: National Center for Complementary &amp; Alternative Medicines</a:t>
            </a:r>
            <a:r>
              <a:rPr lang="en-US" sz="2200" b="1" dirty="0" smtClean="0">
                <a:sym typeface="Wingdings" pitchFamily="2" charset="2"/>
              </a:rPr>
              <a:t></a:t>
            </a:r>
            <a:r>
              <a:rPr lang="en-US" sz="2400" dirty="0" smtClean="0"/>
              <a:t> </a:t>
            </a:r>
            <a:r>
              <a:rPr lang="en-US" sz="2400" dirty="0" smtClean="0">
                <a:hlinkClick r:id="rId2"/>
              </a:rPr>
              <a:t>www.nih.nccam.gov</a:t>
            </a:r>
            <a:endParaRPr lang="en-US" sz="2400" dirty="0" smtClean="0"/>
          </a:p>
          <a:p>
            <a:pPr lvl="1"/>
            <a:r>
              <a:rPr lang="en-US" sz="2000" b="1" dirty="0" smtClean="0"/>
              <a:t>Categories of CAM</a:t>
            </a:r>
          </a:p>
          <a:p>
            <a:pPr lvl="2"/>
            <a:r>
              <a:rPr lang="en-US" sz="1800" dirty="0" smtClean="0"/>
              <a:t>Mind-body medicine</a:t>
            </a:r>
            <a:r>
              <a:rPr lang="en-US" sz="1700" dirty="0" smtClean="0"/>
              <a:t>				</a:t>
            </a:r>
          </a:p>
          <a:p>
            <a:pPr lvl="3"/>
            <a:r>
              <a:rPr lang="en-US" sz="1700" dirty="0" smtClean="0"/>
              <a:t>Relaxation therapy, meditation, prayer, imagery, art therapy, music therapy, dance, imagery</a:t>
            </a:r>
          </a:p>
          <a:p>
            <a:pPr lvl="2"/>
            <a:r>
              <a:rPr lang="en-US" sz="1800" dirty="0" smtClean="0"/>
              <a:t>Biologically based practices</a:t>
            </a:r>
          </a:p>
          <a:p>
            <a:pPr lvl="3"/>
            <a:r>
              <a:rPr lang="en-US" sz="1700" dirty="0" smtClean="0"/>
              <a:t>Biofeedback, herbals, dietary supplementations, nutritional therapy, aromatherapy</a:t>
            </a:r>
          </a:p>
          <a:p>
            <a:pPr lvl="2"/>
            <a:r>
              <a:rPr lang="en-US" sz="1800" dirty="0" smtClean="0"/>
              <a:t>Manipulative and body-based practices</a:t>
            </a:r>
          </a:p>
          <a:p>
            <a:pPr lvl="3"/>
            <a:r>
              <a:rPr lang="en-US" sz="1700" dirty="0" smtClean="0"/>
              <a:t>Massage, chiropractic therapy, yoga</a:t>
            </a:r>
          </a:p>
          <a:p>
            <a:pPr lvl="2"/>
            <a:r>
              <a:rPr lang="en-US" sz="1800" dirty="0" smtClean="0"/>
              <a:t>Energy Therapies</a:t>
            </a:r>
            <a:r>
              <a:rPr lang="en-US" sz="1700" dirty="0" smtClean="0"/>
              <a:t>	</a:t>
            </a:r>
          </a:p>
          <a:p>
            <a:pPr lvl="3"/>
            <a:r>
              <a:rPr lang="en-US" sz="1700" dirty="0" smtClean="0"/>
              <a:t>Therapeutic touch, healing touch, reiki, </a:t>
            </a:r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AAAD9-2DDC-4C1F-945F-76F53CA1DF2F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Complementary and Alternative Medicines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NCCAM</a:t>
            </a:r>
          </a:p>
          <a:p>
            <a:pPr lvl="1"/>
            <a:r>
              <a:rPr lang="en-US" dirty="0" smtClean="0"/>
              <a:t>Whole Medicine Systems</a:t>
            </a:r>
          </a:p>
          <a:p>
            <a:pPr lvl="2"/>
            <a:r>
              <a:rPr lang="en-US" dirty="0" smtClean="0"/>
              <a:t>Traditional Chinese Medicine</a:t>
            </a:r>
          </a:p>
          <a:p>
            <a:pPr lvl="3"/>
            <a:r>
              <a:rPr lang="en-US" dirty="0" smtClean="0"/>
              <a:t>Balancing of vital energy (Qi); uses acupuncture</a:t>
            </a:r>
          </a:p>
          <a:p>
            <a:pPr lvl="2"/>
            <a:r>
              <a:rPr lang="en-US" dirty="0" smtClean="0"/>
              <a:t>Homeopathy</a:t>
            </a:r>
          </a:p>
          <a:p>
            <a:pPr lvl="3"/>
            <a:r>
              <a:rPr lang="en-US" dirty="0" smtClean="0"/>
              <a:t>Based on like cures like; remedies work through energy transfer</a:t>
            </a:r>
          </a:p>
          <a:p>
            <a:pPr lvl="2"/>
            <a:r>
              <a:rPr lang="en-US" dirty="0" smtClean="0"/>
              <a:t>Naturopathy</a:t>
            </a:r>
          </a:p>
          <a:p>
            <a:pPr lvl="3"/>
            <a:r>
              <a:rPr lang="en-US" dirty="0" smtClean="0"/>
              <a:t>Promotion of health through nutrition, herbology, homeopathy, physical therapies and counseling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AAAD9-2DDC-4C1F-945F-76F53CA1DF2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Complementary and Alternative Medicines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Complementary &amp; Alternative Therapies</a:t>
            </a:r>
          </a:p>
          <a:p>
            <a:pPr lvl="1"/>
            <a:r>
              <a:rPr lang="en-US" dirty="0" smtClean="0"/>
              <a:t>Scope: NIH Study</a:t>
            </a:r>
          </a:p>
          <a:p>
            <a:pPr lvl="2"/>
            <a:r>
              <a:rPr lang="en-US" dirty="0" smtClean="0"/>
              <a:t>38% of adults used CAM within the past 12 months</a:t>
            </a:r>
          </a:p>
          <a:p>
            <a:pPr lvl="2"/>
            <a:r>
              <a:rPr lang="en-US" dirty="0" smtClean="0"/>
              <a:t>Most commonly used therapies: herbs, supplements, and deep breathing  exercises</a:t>
            </a:r>
          </a:p>
          <a:p>
            <a:pPr lvl="2"/>
            <a:r>
              <a:rPr lang="en-US" dirty="0" smtClean="0"/>
              <a:t>Most frequently used natural product : fish oil/omega 3</a:t>
            </a:r>
          </a:p>
          <a:p>
            <a:pPr lvl="2"/>
            <a:r>
              <a:rPr lang="en-US" dirty="0" smtClean="0"/>
              <a:t>Greatest use of CAM is noted in Native American Indians, Alaska Natives and Caucasians</a:t>
            </a:r>
          </a:p>
          <a:p>
            <a:pPr lvl="2"/>
            <a:r>
              <a:rPr lang="en-US" dirty="0" smtClean="0"/>
              <a:t>25% of patient who utilized alternative therapies did so based upon the recommendation of a health care provider</a:t>
            </a:r>
          </a:p>
          <a:p>
            <a:pPr lvl="1"/>
            <a:r>
              <a:rPr lang="en-US" dirty="0" smtClean="0"/>
              <a:t>Challenges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AAAD9-2DDC-4C1F-945F-76F53CA1DF2F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Complementary and Alternative Medicines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Complementary and Alternative Medicines</a:t>
            </a:r>
          </a:p>
          <a:p>
            <a:pPr lvl="1"/>
            <a:r>
              <a:rPr lang="en-US" dirty="0" smtClean="0"/>
              <a:t>Glucosamine &amp; Chondroitin</a:t>
            </a:r>
          </a:p>
          <a:p>
            <a:pPr lvl="2"/>
            <a:r>
              <a:rPr lang="en-US" dirty="0" smtClean="0"/>
              <a:t>Osteoarthritis</a:t>
            </a:r>
          </a:p>
          <a:p>
            <a:pPr lvl="1"/>
            <a:r>
              <a:rPr lang="en-US" dirty="0" smtClean="0"/>
              <a:t>Echinacea</a:t>
            </a:r>
          </a:p>
          <a:p>
            <a:pPr lvl="2"/>
            <a:r>
              <a:rPr lang="en-US" dirty="0" smtClean="0"/>
              <a:t>Immune stimulant for uri and colds</a:t>
            </a:r>
          </a:p>
          <a:p>
            <a:pPr lvl="2"/>
            <a:r>
              <a:rPr lang="en-US" dirty="0" smtClean="0"/>
              <a:t>Cold symptom reduction if taken immediately</a:t>
            </a:r>
          </a:p>
          <a:p>
            <a:pPr lvl="1"/>
            <a:r>
              <a:rPr lang="en-US" dirty="0" smtClean="0"/>
              <a:t>Garlic	</a:t>
            </a:r>
          </a:p>
          <a:p>
            <a:pPr lvl="2"/>
            <a:r>
              <a:rPr lang="en-US" dirty="0" smtClean="0"/>
              <a:t>Reduction of lipid profile</a:t>
            </a:r>
          </a:p>
          <a:p>
            <a:pPr lvl="2"/>
            <a:r>
              <a:rPr lang="en-US" dirty="0" smtClean="0"/>
              <a:t>Avoid if taking anti platelet agents</a:t>
            </a:r>
          </a:p>
          <a:p>
            <a:pPr lvl="1"/>
            <a:r>
              <a:rPr lang="en-US" dirty="0" smtClean="0"/>
              <a:t>Ginger</a:t>
            </a:r>
          </a:p>
          <a:p>
            <a:pPr lvl="2"/>
            <a:r>
              <a:rPr lang="en-US" dirty="0" smtClean="0"/>
              <a:t>Antiemetic, anti-inflammatory; antioxidant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AAAD9-2DDC-4C1F-945F-76F53CA1DF2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Complementary and Alternative Medicines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b="1" dirty="0" smtClean="0"/>
              <a:t>Complementary and Alternative Medicines</a:t>
            </a:r>
          </a:p>
          <a:p>
            <a:pPr lvl="1"/>
            <a:r>
              <a:rPr lang="en-US" dirty="0" smtClean="0"/>
              <a:t>Ginkgo	</a:t>
            </a:r>
          </a:p>
          <a:p>
            <a:pPr lvl="2"/>
            <a:r>
              <a:rPr lang="en-US" dirty="0" smtClean="0"/>
              <a:t>Improve memory and cognition</a:t>
            </a:r>
          </a:p>
          <a:p>
            <a:pPr lvl="2"/>
            <a:r>
              <a:rPr lang="en-US" dirty="0" smtClean="0"/>
              <a:t>Increased risk of hemorrhage</a:t>
            </a:r>
          </a:p>
          <a:p>
            <a:pPr lvl="1"/>
            <a:r>
              <a:rPr lang="en-US" dirty="0" smtClean="0"/>
              <a:t>Ginseng	</a:t>
            </a:r>
          </a:p>
          <a:p>
            <a:pPr lvl="2"/>
            <a:r>
              <a:rPr lang="en-US" dirty="0" smtClean="0"/>
              <a:t>Increase well being, reduce fatigue</a:t>
            </a:r>
          </a:p>
          <a:p>
            <a:pPr lvl="2"/>
            <a:r>
              <a:rPr lang="en-US" dirty="0" smtClean="0"/>
              <a:t>Reduces effect of Warfarin</a:t>
            </a:r>
          </a:p>
          <a:p>
            <a:pPr lvl="1"/>
            <a:r>
              <a:rPr lang="en-US" dirty="0" smtClean="0"/>
              <a:t>Kava</a:t>
            </a:r>
          </a:p>
          <a:p>
            <a:pPr lvl="2"/>
            <a:r>
              <a:rPr lang="en-US" dirty="0" smtClean="0"/>
              <a:t>Sedative hypnotic with antianxiety properties</a:t>
            </a:r>
          </a:p>
          <a:p>
            <a:pPr lvl="2"/>
            <a:r>
              <a:rPr lang="en-US" dirty="0" smtClean="0"/>
              <a:t>Liver toxicity</a:t>
            </a:r>
          </a:p>
          <a:p>
            <a:pPr lvl="1"/>
            <a:r>
              <a:rPr lang="en-US" dirty="0" smtClean="0"/>
              <a:t>Melatonin	</a:t>
            </a:r>
          </a:p>
          <a:p>
            <a:pPr lvl="2"/>
            <a:r>
              <a:rPr lang="en-US" dirty="0" smtClean="0"/>
              <a:t>Sedative hypnotic, regulates sleep wake cycles</a:t>
            </a:r>
          </a:p>
          <a:p>
            <a:pPr lvl="1"/>
            <a:r>
              <a:rPr lang="en-US" dirty="0" smtClean="0"/>
              <a:t>Saw Palmetto	</a:t>
            </a:r>
          </a:p>
          <a:p>
            <a:pPr lvl="2"/>
            <a:r>
              <a:rPr lang="en-US" dirty="0" smtClean="0"/>
              <a:t>Benign prostatic hypertrophy by reduction of prostate swelling</a:t>
            </a:r>
          </a:p>
          <a:p>
            <a:pPr lvl="1"/>
            <a:r>
              <a:rPr lang="en-US" dirty="0" smtClean="0"/>
              <a:t>St. John’s Wort</a:t>
            </a:r>
          </a:p>
          <a:p>
            <a:pPr lvl="2"/>
            <a:r>
              <a:rPr lang="en-US" dirty="0" smtClean="0"/>
              <a:t>Antidepressant</a:t>
            </a:r>
          </a:p>
          <a:p>
            <a:pPr lvl="2"/>
            <a:r>
              <a:rPr lang="en-US" dirty="0" smtClean="0"/>
              <a:t>Accelerates metabolism</a:t>
            </a:r>
            <a:r>
              <a:rPr lang="en-US" dirty="0" smtClean="0">
                <a:sym typeface="Wingdings" pitchFamily="2" charset="2"/>
              </a:rPr>
              <a:t> interactions with warfarin, cyclosporine, etc.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AAAD9-2DDC-4C1F-945F-76F53CA1DF2F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Complementary and Alternative Medicines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Vitamins</a:t>
            </a:r>
          </a:p>
          <a:p>
            <a:pPr lvl="1"/>
            <a:r>
              <a:rPr lang="en-US" dirty="0" smtClean="0"/>
              <a:t>A: normal vision</a:t>
            </a:r>
          </a:p>
          <a:p>
            <a:pPr lvl="1"/>
            <a:r>
              <a:rPr lang="en-US" dirty="0" smtClean="0"/>
              <a:t>B: metabolism; red cell production</a:t>
            </a:r>
          </a:p>
          <a:p>
            <a:pPr lvl="1"/>
            <a:r>
              <a:rPr lang="en-US" dirty="0" smtClean="0"/>
              <a:t>C: antioxidant</a:t>
            </a:r>
          </a:p>
          <a:p>
            <a:pPr lvl="1"/>
            <a:r>
              <a:rPr lang="en-US" dirty="0" smtClean="0"/>
              <a:t>D: maintains serum calcium</a:t>
            </a:r>
          </a:p>
          <a:p>
            <a:pPr lvl="1"/>
            <a:r>
              <a:rPr lang="en-US" dirty="0" smtClean="0"/>
              <a:t>E: antioxidant</a:t>
            </a:r>
          </a:p>
          <a:p>
            <a:pPr lvl="1"/>
            <a:r>
              <a:rPr lang="en-US" dirty="0" smtClean="0"/>
              <a:t>K: blood clotting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AAAD9-2DDC-4C1F-945F-76F53CA1DF2F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Complementary and Alternative Medicines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Minerals</a:t>
            </a:r>
          </a:p>
          <a:p>
            <a:pPr lvl="1"/>
            <a:r>
              <a:rPr lang="en-US" dirty="0" smtClean="0"/>
              <a:t>Calcium: bone &amp; teeth formation, blood clotting, muscle contraction</a:t>
            </a:r>
          </a:p>
          <a:p>
            <a:pPr lvl="1"/>
            <a:r>
              <a:rPr lang="en-US" dirty="0" smtClean="0"/>
              <a:t>Chloride: maintains fluid and electrolytes</a:t>
            </a:r>
          </a:p>
          <a:p>
            <a:pPr lvl="1"/>
            <a:r>
              <a:rPr lang="en-US" dirty="0" smtClean="0"/>
              <a:t>Magnesium: muscle contraction, enzyme cofactor</a:t>
            </a:r>
          </a:p>
          <a:p>
            <a:pPr lvl="1"/>
            <a:r>
              <a:rPr lang="en-US" dirty="0" smtClean="0"/>
              <a:t>Phosphate: energy storage; maintains acid base</a:t>
            </a:r>
          </a:p>
          <a:p>
            <a:pPr lvl="1"/>
            <a:r>
              <a:rPr lang="en-US" dirty="0" smtClean="0"/>
              <a:t>Potassium: muscle contractions, nerve conduction</a:t>
            </a:r>
          </a:p>
          <a:p>
            <a:pPr lvl="1"/>
            <a:r>
              <a:rPr lang="en-US" dirty="0" smtClean="0"/>
              <a:t>Sodium: fluid balance; muscle and nerve conduction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AAAD9-2DDC-4C1F-945F-76F53CA1DF2F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Complementary and Alternative Medicines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Minerals/Trace Elements</a:t>
            </a:r>
          </a:p>
          <a:p>
            <a:pPr lvl="1"/>
            <a:r>
              <a:rPr lang="en-US" dirty="0" smtClean="0"/>
              <a:t>Chromium: maintains normal blood glucose</a:t>
            </a:r>
          </a:p>
          <a:p>
            <a:pPr lvl="1"/>
            <a:r>
              <a:rPr lang="en-US" dirty="0" smtClean="0"/>
              <a:t>Iodine: component of thyroid hormones</a:t>
            </a:r>
          </a:p>
          <a:p>
            <a:pPr lvl="1"/>
            <a:r>
              <a:rPr lang="en-US" dirty="0" smtClean="0"/>
              <a:t>Iron: component of hemoglobin</a:t>
            </a:r>
          </a:p>
          <a:p>
            <a:pPr lvl="1"/>
            <a:r>
              <a:rPr lang="en-US" dirty="0" smtClean="0"/>
              <a:t>Manganese: bone formation, metabolism</a:t>
            </a:r>
          </a:p>
          <a:p>
            <a:pPr lvl="1"/>
            <a:r>
              <a:rPr lang="en-US" dirty="0" smtClean="0"/>
              <a:t>Selenium: defense against oxidative stress</a:t>
            </a:r>
          </a:p>
          <a:p>
            <a:pPr lvl="1"/>
            <a:r>
              <a:rPr lang="en-US" dirty="0" smtClean="0"/>
              <a:t>Zinc: component of enzymes and proteins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AAAD9-2DDC-4C1F-945F-76F53CA1DF2F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346</Words>
  <Application>Microsoft Office PowerPoint</Application>
  <PresentationFormat>On-screen Show (4:3)</PresentationFormat>
  <Paragraphs>107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PTP 546 Complementary &amp; Alternative Medicine</vt:lpstr>
      <vt:lpstr>Complementary and Alternative Medicines</vt:lpstr>
      <vt:lpstr>Complementary and Alternative Medicines</vt:lpstr>
      <vt:lpstr>Complementary and Alternative Medicines</vt:lpstr>
      <vt:lpstr>Complementary and Alternative Medicines</vt:lpstr>
      <vt:lpstr>Complementary and Alternative Medicines</vt:lpstr>
      <vt:lpstr>Complementary and Alternative Medicines</vt:lpstr>
      <vt:lpstr>Complementary and Alternative Medicines</vt:lpstr>
      <vt:lpstr>Complementary and Alternative Medicines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Jayne</dc:creator>
  <cp:lastModifiedBy>SWEET, CHRISTINA</cp:lastModifiedBy>
  <cp:revision>12</cp:revision>
  <dcterms:created xsi:type="dcterms:W3CDTF">2011-07-05T22:52:27Z</dcterms:created>
  <dcterms:modified xsi:type="dcterms:W3CDTF">2012-07-09T16:51:01Z</dcterms:modified>
</cp:coreProperties>
</file>