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5" r:id="rId3"/>
    <p:sldId id="264" r:id="rId4"/>
    <p:sldId id="257" r:id="rId5"/>
    <p:sldId id="260" r:id="rId6"/>
    <p:sldId id="261" r:id="rId7"/>
    <p:sldId id="258" r:id="rId8"/>
    <p:sldId id="262" r:id="rId9"/>
    <p:sldId id="263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C8866-9969-4587-B421-7354F5711778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314EC-12EE-4BB0-88E1-54159927C8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4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8778C-8EFE-4F5F-80CB-48A56ECC85BF}" type="datetimeFigureOut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CDCF0-6921-4A21-9B28-BEE8008180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78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DCF0-6921-4A21-9B28-BEE8008180E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DCF0-6921-4A21-9B28-BEE8008180E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DCF0-6921-4A21-9B28-BEE8008180E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DCF0-6921-4A21-9B28-BEE8008180E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C25ED-C0F8-4741-AF5D-8D33C8C960DB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8BC2E-66B7-40DC-AD43-C80058B025F7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E36C-32E6-46D8-9B6A-B51EB7E46CCD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BDF0-202C-46F8-BD21-6384BE234C1C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BFEF-F16A-4E20-9B84-6C57C6BFC394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AAED-FE5C-461F-AA28-F9A3DDB80741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1252-F8C9-4D47-8E24-8C241E75B075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44464-A9C5-444B-B978-B8F1BBEBD867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7562-09C1-4B19-9AE8-F818B8ADCB82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29DB-1255-43DB-B196-89A205AC2C1D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06AE-A9B9-407E-886B-0D4962F0E97E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071FD-094A-4A94-BE21-0F36B0684F88}" type="datetime1">
              <a:rPr lang="en-US" smtClean="0"/>
              <a:pPr/>
              <a:t>7/2/2012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AE493-0EF6-47A5-8278-A73F4338EC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79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dirty="0" smtClean="0"/>
              <a:t>Module 15</a:t>
            </a:r>
            <a:br>
              <a:rPr lang="en-US" dirty="0" smtClean="0"/>
            </a:br>
            <a:r>
              <a:rPr lang="en-US" dirty="0" smtClean="0"/>
              <a:t>Pharmacology of Anesthetics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Anesthetics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Local Anesthetics</a:t>
            </a:r>
          </a:p>
          <a:p>
            <a:pPr lvl="1"/>
            <a:r>
              <a:rPr lang="en-US" dirty="0" smtClean="0"/>
              <a:t>Side Effects: </a:t>
            </a:r>
          </a:p>
          <a:p>
            <a:pPr lvl="2"/>
            <a:r>
              <a:rPr lang="en-US" dirty="0" smtClean="0"/>
              <a:t>Extension of loss of motor function</a:t>
            </a:r>
          </a:p>
          <a:p>
            <a:pPr lvl="2"/>
            <a:r>
              <a:rPr lang="en-US" dirty="0" smtClean="0"/>
              <a:t>Potential for systemic effect</a:t>
            </a:r>
          </a:p>
          <a:p>
            <a:pPr lvl="3"/>
            <a:r>
              <a:rPr lang="en-US" dirty="0" smtClean="0"/>
              <a:t>CNS symptoms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somnolence, confusion, agitation and excitation</a:t>
            </a:r>
          </a:p>
          <a:p>
            <a:pPr lvl="3"/>
            <a:r>
              <a:rPr lang="en-US" dirty="0" smtClean="0"/>
              <a:t>CV symptoms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Anesthetics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Anesthetic Agents</a:t>
            </a:r>
          </a:p>
          <a:p>
            <a:pPr lvl="1"/>
            <a:r>
              <a:rPr lang="en-US" dirty="0" smtClean="0"/>
              <a:t>Characteristics </a:t>
            </a:r>
          </a:p>
          <a:p>
            <a:pPr lvl="2"/>
            <a:r>
              <a:rPr lang="en-US" dirty="0" smtClean="0"/>
              <a:t>Produce loss of consciousness and sensation</a:t>
            </a:r>
          </a:p>
          <a:p>
            <a:pPr lvl="2"/>
            <a:r>
              <a:rPr lang="en-US" dirty="0" smtClean="0"/>
              <a:t>Provide amnesia</a:t>
            </a:r>
          </a:p>
          <a:p>
            <a:pPr lvl="2"/>
            <a:r>
              <a:rPr lang="en-US" dirty="0" smtClean="0"/>
              <a:t>Relax skeletal muscles</a:t>
            </a:r>
          </a:p>
          <a:p>
            <a:pPr lvl="2"/>
            <a:r>
              <a:rPr lang="en-US" dirty="0" smtClean="0"/>
              <a:t>Inhibit sensory and autonomic reflexes</a:t>
            </a:r>
          </a:p>
          <a:p>
            <a:pPr lvl="2"/>
            <a:r>
              <a:rPr lang="en-US" dirty="0" smtClean="0"/>
              <a:t>Possess minimal side effects</a:t>
            </a:r>
          </a:p>
          <a:p>
            <a:pPr lvl="2"/>
            <a:r>
              <a:rPr lang="en-US" dirty="0" smtClean="0"/>
              <a:t>Rapid onset of anesthesia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Anesthetics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Stages of Anesthesia</a:t>
            </a:r>
          </a:p>
          <a:p>
            <a:pPr lvl="1"/>
            <a:r>
              <a:rPr lang="en-US" dirty="0" smtClean="0"/>
              <a:t>Stage I: Analgesia</a:t>
            </a:r>
          </a:p>
          <a:p>
            <a:pPr lvl="2"/>
            <a:r>
              <a:rPr lang="en-US" dirty="0" smtClean="0"/>
              <a:t>Somewhat aware but begins to lose somatic sensation </a:t>
            </a:r>
          </a:p>
          <a:p>
            <a:pPr lvl="1"/>
            <a:r>
              <a:rPr lang="en-US" dirty="0" smtClean="0"/>
              <a:t>Stage II: Excitement/Delirium</a:t>
            </a:r>
          </a:p>
          <a:p>
            <a:pPr lvl="2"/>
            <a:r>
              <a:rPr lang="en-US" dirty="0" smtClean="0"/>
              <a:t>Appearance of agitation and restlessness</a:t>
            </a:r>
          </a:p>
          <a:p>
            <a:pPr lvl="1"/>
            <a:r>
              <a:rPr lang="en-US" dirty="0" smtClean="0"/>
              <a:t>Stage III: Surgical Anesthesia</a:t>
            </a:r>
          </a:p>
          <a:p>
            <a:pPr lvl="2"/>
            <a:r>
              <a:rPr lang="en-US" dirty="0" smtClean="0"/>
              <a:t>Overall goal is to reach this stage quickly and maintain this stage for the duration of the surgery </a:t>
            </a:r>
          </a:p>
          <a:p>
            <a:pPr lvl="1"/>
            <a:r>
              <a:rPr lang="en-US" dirty="0" smtClean="0"/>
              <a:t>Stage IV: Medullary Paralysis</a:t>
            </a:r>
          </a:p>
          <a:p>
            <a:pPr lvl="2"/>
            <a:r>
              <a:rPr lang="en-US" dirty="0" smtClean="0"/>
              <a:t>Reduction of Vitals: cessation of spontaneous respirations; BP issues</a:t>
            </a:r>
            <a:r>
              <a:rPr lang="en-US" dirty="0" smtClean="0">
                <a:sym typeface="Wingdings" pitchFamily="2" charset="2"/>
              </a:rPr>
              <a:t> cardiopulmonary collapse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Would require intensive support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Pharmacology of Anesthetics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General Anesthetics</a:t>
            </a:r>
          </a:p>
          <a:p>
            <a:pPr lvl="1"/>
            <a:r>
              <a:rPr lang="en-US" b="1" dirty="0" smtClean="0"/>
              <a:t>Inhaled Anesthetics</a:t>
            </a:r>
          </a:p>
          <a:p>
            <a:pPr lvl="2"/>
            <a:r>
              <a:rPr lang="en-US" dirty="0" smtClean="0"/>
              <a:t>Volatile Liquids: Desflurane; Isoflurane</a:t>
            </a:r>
          </a:p>
          <a:p>
            <a:pPr lvl="2"/>
            <a:r>
              <a:rPr lang="en-US" dirty="0" smtClean="0"/>
              <a:t>Gas: Nitrous Oxide</a:t>
            </a:r>
          </a:p>
          <a:p>
            <a:pPr lvl="1"/>
            <a:r>
              <a:rPr lang="en-US" b="1" dirty="0" smtClean="0"/>
              <a:t>Intravenous Anesthetics</a:t>
            </a:r>
          </a:p>
          <a:p>
            <a:pPr lvl="2"/>
            <a:r>
              <a:rPr lang="en-US" dirty="0" smtClean="0"/>
              <a:t>Barbiturates</a:t>
            </a:r>
          </a:p>
          <a:p>
            <a:pPr lvl="2"/>
            <a:r>
              <a:rPr lang="en-US" dirty="0" smtClean="0"/>
              <a:t>Benzodiazepines </a:t>
            </a:r>
          </a:p>
          <a:p>
            <a:pPr lvl="2"/>
            <a:r>
              <a:rPr lang="en-US" dirty="0" smtClean="0"/>
              <a:t>Opioids</a:t>
            </a:r>
          </a:p>
          <a:p>
            <a:pPr lvl="2"/>
            <a:r>
              <a:rPr lang="en-US" dirty="0" smtClean="0"/>
              <a:t>Ketamine</a:t>
            </a:r>
          </a:p>
          <a:p>
            <a:pPr lvl="2"/>
            <a:r>
              <a:rPr lang="en-US" dirty="0" smtClean="0"/>
              <a:t>Propofol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Anesthetics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Pharmacokinetics of General Anesthesia</a:t>
            </a:r>
          </a:p>
          <a:p>
            <a:pPr lvl="1"/>
            <a:r>
              <a:rPr lang="en-US" dirty="0" smtClean="0"/>
              <a:t>Route: </a:t>
            </a:r>
          </a:p>
          <a:p>
            <a:pPr lvl="2"/>
            <a:r>
              <a:rPr lang="en-US" dirty="0" smtClean="0"/>
              <a:t>IV or Inhaled</a:t>
            </a:r>
          </a:p>
          <a:p>
            <a:pPr lvl="1"/>
            <a:r>
              <a:rPr lang="en-US" dirty="0" smtClean="0"/>
              <a:t>Distribution: </a:t>
            </a:r>
          </a:p>
          <a:p>
            <a:pPr lvl="2"/>
            <a:r>
              <a:rPr lang="en-US" dirty="0" smtClean="0"/>
              <a:t>Widely distributed throughout body</a:t>
            </a:r>
          </a:p>
          <a:p>
            <a:pPr lvl="2"/>
            <a:r>
              <a:rPr lang="en-US" dirty="0" smtClean="0"/>
              <a:t>Highly lipid soluble</a:t>
            </a:r>
            <a:r>
              <a:rPr lang="en-US" dirty="0" smtClean="0">
                <a:sym typeface="Wingdings" pitchFamily="2" charset="2"/>
              </a:rPr>
              <a:t> deposits in adipose tissues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Metabolism &amp; Excretion: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Via Liver and Lungs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Anesthetics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General Anesthetics</a:t>
            </a:r>
          </a:p>
          <a:p>
            <a:pPr lvl="1"/>
            <a:r>
              <a:rPr lang="en-US" dirty="0" smtClean="0"/>
              <a:t>Action: inhibit neuronal activity throughout the CNS</a:t>
            </a:r>
            <a:r>
              <a:rPr lang="en-US" dirty="0" smtClean="0">
                <a:sym typeface="Wingdings" pitchFamily="2" charset="2"/>
              </a:rPr>
              <a:t> unconsciousness and amnesia; produces immobility and inhibits motor responses to painful stimuli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Therapeutic Effect: anesthesia  allows for surgical intervention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Side Effects: residual effects may be associated with length of anesthesia, dose, age, adipose tissues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Anesthetics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Local Anesthetics</a:t>
            </a:r>
          </a:p>
          <a:p>
            <a:pPr lvl="1"/>
            <a:r>
              <a:rPr lang="en-US" dirty="0" smtClean="0"/>
              <a:t>Ex: Bupivacaine (Marcaine); Lidocaine (Xylocaine)</a:t>
            </a:r>
          </a:p>
          <a:p>
            <a:pPr lvl="2"/>
            <a:r>
              <a:rPr lang="en-US" dirty="0" smtClean="0"/>
              <a:t>Action: drug produces a loss of sensation in the specific body part or region</a:t>
            </a:r>
          </a:p>
          <a:p>
            <a:pPr lvl="2"/>
            <a:r>
              <a:rPr lang="en-US" dirty="0" smtClean="0"/>
              <a:t>Therapeutic Effect and Clinical Use:</a:t>
            </a:r>
          </a:p>
          <a:p>
            <a:pPr lvl="3"/>
            <a:r>
              <a:rPr lang="en-US" dirty="0" smtClean="0"/>
              <a:t>Topical </a:t>
            </a:r>
            <a:r>
              <a:rPr lang="en-US" dirty="0" smtClean="0"/>
              <a:t>Administration &amp; Transdermal </a:t>
            </a:r>
            <a:r>
              <a:rPr lang="en-US" dirty="0" smtClean="0"/>
              <a:t>administration</a:t>
            </a:r>
          </a:p>
          <a:p>
            <a:pPr lvl="3"/>
            <a:r>
              <a:rPr lang="en-US" dirty="0" smtClean="0"/>
              <a:t>Infiltration </a:t>
            </a:r>
            <a:r>
              <a:rPr lang="en-US" dirty="0" smtClean="0"/>
              <a:t>anesthesia: injection into local tissues to be numbed</a:t>
            </a:r>
            <a:endParaRPr lang="en-US" dirty="0" smtClean="0"/>
          </a:p>
          <a:p>
            <a:pPr lvl="3"/>
            <a:r>
              <a:rPr lang="en-US" dirty="0" smtClean="0"/>
              <a:t>Peripheral nerve </a:t>
            </a:r>
            <a:r>
              <a:rPr lang="en-US" dirty="0" smtClean="0"/>
              <a:t>block: brachial plexus catheters with </a:t>
            </a:r>
            <a:r>
              <a:rPr lang="en-US" dirty="0" err="1" smtClean="0"/>
              <a:t>ropivacaine</a:t>
            </a:r>
            <a:r>
              <a:rPr lang="en-US" dirty="0" smtClean="0"/>
              <a:t> during and following shoulder </a:t>
            </a:r>
            <a:r>
              <a:rPr lang="en-US" dirty="0" err="1" smtClean="0"/>
              <a:t>arthroplasty</a:t>
            </a:r>
            <a:endParaRPr lang="en-US" dirty="0" smtClean="0"/>
          </a:p>
          <a:p>
            <a:pPr lvl="3"/>
            <a:r>
              <a:rPr lang="en-US" dirty="0" smtClean="0"/>
              <a:t>Central neural </a:t>
            </a:r>
            <a:r>
              <a:rPr lang="en-US" dirty="0" smtClean="0"/>
              <a:t>blockade: </a:t>
            </a:r>
            <a:r>
              <a:rPr lang="en-US" dirty="0" err="1" smtClean="0"/>
              <a:t>injectio</a:t>
            </a:r>
            <a:r>
              <a:rPr lang="en-US" dirty="0" smtClean="0"/>
              <a:t> into epidural/</a:t>
            </a:r>
            <a:r>
              <a:rPr lang="en-US" dirty="0" err="1" smtClean="0"/>
              <a:t>intrathecal</a:t>
            </a:r>
            <a:r>
              <a:rPr lang="en-US" dirty="0" smtClean="0"/>
              <a:t>/ spinal sac</a:t>
            </a:r>
            <a:endParaRPr lang="en-US" dirty="0" smtClean="0"/>
          </a:p>
          <a:p>
            <a:pPr lvl="3"/>
            <a:r>
              <a:rPr lang="en-US" dirty="0" smtClean="0"/>
              <a:t>Sympathetic block</a:t>
            </a:r>
          </a:p>
          <a:p>
            <a:pPr lvl="3"/>
            <a:r>
              <a:rPr lang="en-US" dirty="0" smtClean="0"/>
              <a:t>Intravenous regional </a:t>
            </a:r>
            <a:r>
              <a:rPr lang="en-US" dirty="0" smtClean="0"/>
              <a:t>anesthesia/block: ex: veins drained and filled with anesthetic:  numbing distal to </a:t>
            </a:r>
            <a:r>
              <a:rPr lang="en-US" dirty="0" err="1" smtClean="0"/>
              <a:t>extermity</a:t>
            </a:r>
            <a:r>
              <a:rPr lang="en-US" dirty="0" smtClean="0"/>
              <a:t>, example hand surgery.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Anesthetics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/>
          <a:lstStyle/>
          <a:p>
            <a:r>
              <a:rPr lang="en-US" b="1" dirty="0" smtClean="0"/>
              <a:t>Adjuvants in General Anesthesia</a:t>
            </a:r>
          </a:p>
          <a:p>
            <a:pPr lvl="1"/>
            <a:r>
              <a:rPr lang="en-US" dirty="0" smtClean="0"/>
              <a:t>Preop Medications</a:t>
            </a:r>
          </a:p>
          <a:p>
            <a:pPr lvl="2"/>
            <a:r>
              <a:rPr lang="en-US" dirty="0" smtClean="0"/>
              <a:t>Barbiturates: decreases level of consciousness very quickly</a:t>
            </a:r>
            <a:endParaRPr lang="en-US" dirty="0" smtClean="0"/>
          </a:p>
          <a:p>
            <a:pPr lvl="2"/>
            <a:r>
              <a:rPr lang="en-US" dirty="0" smtClean="0"/>
              <a:t>Benzodiazepines: decrease anxiety</a:t>
            </a:r>
            <a:endParaRPr lang="en-US" dirty="0" smtClean="0"/>
          </a:p>
          <a:p>
            <a:pPr lvl="2"/>
            <a:r>
              <a:rPr lang="en-US" dirty="0" smtClean="0"/>
              <a:t>Opioids</a:t>
            </a:r>
          </a:p>
          <a:p>
            <a:pPr lvl="2"/>
            <a:r>
              <a:rPr lang="en-US" dirty="0" smtClean="0"/>
              <a:t>Antihistamines</a:t>
            </a:r>
          </a:p>
          <a:p>
            <a:pPr lvl="2"/>
            <a:r>
              <a:rPr lang="en-US" dirty="0" smtClean="0"/>
              <a:t>Antacids: position in surgery, no acid </a:t>
            </a:r>
            <a:r>
              <a:rPr lang="en-US" dirty="0" err="1" smtClean="0"/>
              <a:t>refulx</a:t>
            </a:r>
            <a:r>
              <a:rPr lang="en-US" dirty="0" smtClean="0"/>
              <a:t>. </a:t>
            </a:r>
            <a:endParaRPr lang="en-US" dirty="0" smtClean="0"/>
          </a:p>
          <a:p>
            <a:pPr lvl="2"/>
            <a:r>
              <a:rPr lang="en-US" dirty="0" err="1" smtClean="0"/>
              <a:t>Anticholinergics</a:t>
            </a:r>
            <a:r>
              <a:rPr lang="en-US" dirty="0" smtClean="0"/>
              <a:t>- decrease secretions to keep from aspirating on own spit. 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Anesthetics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Adjuvants in General Anesthesia</a:t>
            </a:r>
          </a:p>
          <a:p>
            <a:pPr lvl="1"/>
            <a:r>
              <a:rPr lang="en-US" dirty="0" smtClean="0"/>
              <a:t>Neuromuscular </a:t>
            </a:r>
            <a:r>
              <a:rPr lang="en-US" dirty="0" smtClean="0"/>
              <a:t>Blockers (paralyzing agents)</a:t>
            </a:r>
            <a:endParaRPr lang="en-US" dirty="0" smtClean="0"/>
          </a:p>
          <a:p>
            <a:pPr lvl="2"/>
            <a:r>
              <a:rPr lang="en-US" dirty="0" smtClean="0"/>
              <a:t>Nondepolarizing Blockers</a:t>
            </a:r>
          </a:p>
          <a:p>
            <a:pPr lvl="3"/>
            <a:r>
              <a:rPr lang="en-US" dirty="0" smtClean="0"/>
              <a:t>Pancuronium (Pavulon); Vecuronium (Norcuron)</a:t>
            </a:r>
          </a:p>
          <a:p>
            <a:pPr lvl="2"/>
            <a:r>
              <a:rPr lang="en-US" dirty="0" smtClean="0"/>
              <a:t>Depolarizing Blockers</a:t>
            </a:r>
          </a:p>
          <a:p>
            <a:pPr lvl="3"/>
            <a:r>
              <a:rPr lang="en-US" dirty="0" smtClean="0"/>
              <a:t>Succinylcholine (Anectine)</a:t>
            </a:r>
          </a:p>
          <a:p>
            <a:pPr lvl="1"/>
            <a:r>
              <a:rPr lang="en-US" dirty="0" smtClean="0"/>
              <a:t>Action:  </a:t>
            </a:r>
            <a:r>
              <a:rPr lang="en-US" dirty="0" smtClean="0"/>
              <a:t>complete muscle </a:t>
            </a:r>
            <a:r>
              <a:rPr lang="en-US" dirty="0" smtClean="0"/>
              <a:t>paralysis; </a:t>
            </a:r>
            <a:r>
              <a:rPr lang="en-US" u="sng" dirty="0" smtClean="0"/>
              <a:t>no</a:t>
            </a:r>
            <a:r>
              <a:rPr lang="en-US" dirty="0" smtClean="0"/>
              <a:t> analgesia; </a:t>
            </a:r>
            <a:r>
              <a:rPr lang="en-US" u="sng" dirty="0" smtClean="0"/>
              <a:t>no</a:t>
            </a:r>
            <a:r>
              <a:rPr lang="en-US" dirty="0" smtClean="0"/>
              <a:t> </a:t>
            </a:r>
            <a:r>
              <a:rPr lang="en-US" dirty="0" smtClean="0"/>
              <a:t>anesthesia. </a:t>
            </a:r>
            <a:endParaRPr lang="en-US" dirty="0" smtClean="0"/>
          </a:p>
          <a:p>
            <a:pPr lvl="1"/>
            <a:r>
              <a:rPr lang="en-US" dirty="0" smtClean="0"/>
              <a:t>Side Effects: residual paralysis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AE493-0EF6-47A5-8278-A73F4338EC5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473</Words>
  <Application>Microsoft Office PowerPoint</Application>
  <PresentationFormat>On-screen Show (4:3)</PresentationFormat>
  <Paragraphs>108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PTP 546 Module 15 Pharmacology of Anesthetics</vt:lpstr>
      <vt:lpstr>Pharmacology of Anesthetics </vt:lpstr>
      <vt:lpstr>Pharmacology of Anesthetics </vt:lpstr>
      <vt:lpstr>Pharmacology of Anesthetics </vt:lpstr>
      <vt:lpstr>Pharmacology of Anesthetics</vt:lpstr>
      <vt:lpstr>Pharmacology of Anesthetics</vt:lpstr>
      <vt:lpstr>Pharmacology of Anesthetics</vt:lpstr>
      <vt:lpstr>Pharmacology of Anesthetics</vt:lpstr>
      <vt:lpstr>Pharmacology of Anesthetics</vt:lpstr>
      <vt:lpstr>Pharmacology of Anesthetics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Jayne</dc:creator>
  <cp:lastModifiedBy>SWEET, CHRISTINA</cp:lastModifiedBy>
  <cp:revision>15</cp:revision>
  <dcterms:created xsi:type="dcterms:W3CDTF">2011-07-05T16:24:26Z</dcterms:created>
  <dcterms:modified xsi:type="dcterms:W3CDTF">2012-07-02T17:58:12Z</dcterms:modified>
</cp:coreProperties>
</file>