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4"/>
  </p:notesMasterIdLst>
  <p:sldIdLst>
    <p:sldId id="256" r:id="rId2"/>
    <p:sldId id="257" r:id="rId3"/>
    <p:sldId id="288" r:id="rId4"/>
    <p:sldId id="262" r:id="rId5"/>
    <p:sldId id="258" r:id="rId6"/>
    <p:sldId id="259" r:id="rId7"/>
    <p:sldId id="260" r:id="rId8"/>
    <p:sldId id="263" r:id="rId9"/>
    <p:sldId id="261" r:id="rId10"/>
    <p:sldId id="265" r:id="rId11"/>
    <p:sldId id="266" r:id="rId12"/>
    <p:sldId id="267" r:id="rId13"/>
    <p:sldId id="268" r:id="rId14"/>
    <p:sldId id="269" r:id="rId15"/>
    <p:sldId id="270" r:id="rId16"/>
    <p:sldId id="271" r:id="rId17"/>
    <p:sldId id="283" r:id="rId18"/>
    <p:sldId id="282" r:id="rId19"/>
    <p:sldId id="284" r:id="rId20"/>
    <p:sldId id="272" r:id="rId21"/>
    <p:sldId id="285" r:id="rId22"/>
    <p:sldId id="273" r:id="rId23"/>
    <p:sldId id="274" r:id="rId24"/>
    <p:sldId id="275" r:id="rId25"/>
    <p:sldId id="276" r:id="rId26"/>
    <p:sldId id="277" r:id="rId27"/>
    <p:sldId id="278" r:id="rId28"/>
    <p:sldId id="279" r:id="rId29"/>
    <p:sldId id="286" r:id="rId30"/>
    <p:sldId id="281" r:id="rId31"/>
    <p:sldId id="280" r:id="rId32"/>
    <p:sldId id="287"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6" d="100"/>
          <a:sy n="76" d="100"/>
        </p:scale>
        <p:origin x="-1206" y="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94A871C-61D5-45E1-9F62-F765D04660EE}" type="datetimeFigureOut">
              <a:rPr lang="en-US" smtClean="0"/>
              <a:pPr/>
              <a:t>7/9/2012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3DFE449-27B6-44DB-91A3-7F57D2B7A2B4}" type="slidenum">
              <a:rPr lang="en-US" smtClean="0"/>
              <a:pPr/>
              <a:t>‹#›</a:t>
            </a:fld>
            <a:endParaRPr lang="en-US"/>
          </a:p>
        </p:txBody>
      </p:sp>
    </p:spTree>
    <p:extLst>
      <p:ext uri="{BB962C8B-B14F-4D97-AF65-F5344CB8AC3E}">
        <p14:creationId xmlns:p14="http://schemas.microsoft.com/office/powerpoint/2010/main" val="12626762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3DFE449-27B6-44DB-91A3-7F57D2B7A2B4}" type="slidenum">
              <a:rPr lang="en-US" smtClean="0"/>
              <a:pPr/>
              <a:t>11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3DFE449-27B6-44DB-91A3-7F57D2B7A2B4}" type="slidenum">
              <a:rPr lang="en-US" smtClean="0"/>
              <a:pPr/>
              <a:t>12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3DFE449-27B6-44DB-91A3-7F57D2B7A2B4}" type="slidenum">
              <a:rPr lang="en-US" smtClean="0"/>
              <a:pPr/>
              <a:t>26</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Traditional: Extra pyramidal effects, anticholinergics effects, neuroleptic malignant syndrome</a:t>
            </a:r>
            <a:endParaRPr lang="en-US" dirty="0"/>
          </a:p>
        </p:txBody>
      </p:sp>
      <p:sp>
        <p:nvSpPr>
          <p:cNvPr id="4" name="Slide Number Placeholder 3"/>
          <p:cNvSpPr>
            <a:spLocks noGrp="1"/>
          </p:cNvSpPr>
          <p:nvPr>
            <p:ph type="sldNum" sz="quarter" idx="10"/>
          </p:nvPr>
        </p:nvSpPr>
        <p:spPr/>
        <p:txBody>
          <a:bodyPr/>
          <a:lstStyle/>
          <a:p>
            <a:fld id="{73DFE449-27B6-44DB-91A3-7F57D2B7A2B4}" type="slidenum">
              <a:rPr lang="en-US" smtClean="0"/>
              <a:pPr/>
              <a:t>27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DD70B40-0A9F-415F-B783-B3FC9151ACBB}" type="datetimeFigureOut">
              <a:rPr lang="en-US" smtClean="0"/>
              <a:pPr/>
              <a:t>7/9/2012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76D757-2729-4215-9BD9-C7931C0E59F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D70B40-0A9F-415F-B783-B3FC9151ACBB}" type="datetimeFigureOut">
              <a:rPr lang="en-US" smtClean="0"/>
              <a:pPr/>
              <a:t>7/9/2012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76D757-2729-4215-9BD9-C7931C0E59F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D70B40-0A9F-415F-B783-B3FC9151ACBB}" type="datetimeFigureOut">
              <a:rPr lang="en-US" smtClean="0"/>
              <a:pPr/>
              <a:t>7/9/2012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76D757-2729-4215-9BD9-C7931C0E59F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D70B40-0A9F-415F-B783-B3FC9151ACBB}" type="datetimeFigureOut">
              <a:rPr lang="en-US" smtClean="0"/>
              <a:pPr/>
              <a:t>7/9/2012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76D757-2729-4215-9BD9-C7931C0E59F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DD70B40-0A9F-415F-B783-B3FC9151ACBB}" type="datetimeFigureOut">
              <a:rPr lang="en-US" smtClean="0"/>
              <a:pPr/>
              <a:t>7/9/2012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76D757-2729-4215-9BD9-C7931C0E59F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DD70B40-0A9F-415F-B783-B3FC9151ACBB}" type="datetimeFigureOut">
              <a:rPr lang="en-US" smtClean="0"/>
              <a:pPr/>
              <a:t>7/9/2012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476D757-2729-4215-9BD9-C7931C0E59F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DD70B40-0A9F-415F-B783-B3FC9151ACBB}" type="datetimeFigureOut">
              <a:rPr lang="en-US" smtClean="0"/>
              <a:pPr/>
              <a:t>7/9/2012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476D757-2729-4215-9BD9-C7931C0E59F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DD70B40-0A9F-415F-B783-B3FC9151ACBB}" type="datetimeFigureOut">
              <a:rPr lang="en-US" smtClean="0"/>
              <a:pPr/>
              <a:t>7/9/2012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476D757-2729-4215-9BD9-C7931C0E59F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DD70B40-0A9F-415F-B783-B3FC9151ACBB}" type="datetimeFigureOut">
              <a:rPr lang="en-US" smtClean="0"/>
              <a:pPr/>
              <a:t>7/9/2012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476D757-2729-4215-9BD9-C7931C0E59F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D70B40-0A9F-415F-B783-B3FC9151ACBB}" type="datetimeFigureOut">
              <a:rPr lang="en-US" smtClean="0"/>
              <a:pPr/>
              <a:t>7/9/2012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476D757-2729-4215-9BD9-C7931C0E59F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D70B40-0A9F-415F-B783-B3FC9151ACBB}" type="datetimeFigureOut">
              <a:rPr lang="en-US" smtClean="0"/>
              <a:pPr/>
              <a:t>7/9/2012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476D757-2729-4215-9BD9-C7931C0E59F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DD70B40-0A9F-415F-B783-B3FC9151ACBB}" type="datetimeFigureOut">
              <a:rPr lang="en-US" smtClean="0"/>
              <a:pPr/>
              <a:t>7/9/2012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476D757-2729-4215-9BD9-C7931C0E59F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PTP 546</a:t>
            </a:r>
            <a:br>
              <a:rPr lang="en-US" dirty="0" smtClean="0"/>
            </a:br>
            <a:r>
              <a:rPr lang="en-US" dirty="0" smtClean="0"/>
              <a:t>Final Pharmacology Facts</a:t>
            </a:r>
            <a:endParaRPr lang="en-US" dirty="0"/>
          </a:p>
        </p:txBody>
      </p:sp>
      <p:sp>
        <p:nvSpPr>
          <p:cNvPr id="3" name="Subtitle 2"/>
          <p:cNvSpPr>
            <a:spLocks noGrp="1"/>
          </p:cNvSpPr>
          <p:nvPr>
            <p:ph type="subTitle" idx="1"/>
          </p:nvPr>
        </p:nvSpPr>
        <p:spPr/>
        <p:txBody>
          <a:bodyPr/>
          <a:lstStyle/>
          <a:p>
            <a:endParaRPr lang="en-US" dirty="0" smtClean="0"/>
          </a:p>
          <a:p>
            <a:r>
              <a:rPr lang="en-US" sz="2400" dirty="0" smtClean="0"/>
              <a:t>Jayne Hansche Lobert, MS, RN, ACNS-BC, NP</a:t>
            </a:r>
            <a:endParaRPr lang="en-US" sz="24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Final Thoughts</a:t>
            </a:r>
            <a:endParaRPr lang="en-US" dirty="0"/>
          </a:p>
        </p:txBody>
      </p:sp>
      <p:sp>
        <p:nvSpPr>
          <p:cNvPr id="3" name="Content Placeholder 2"/>
          <p:cNvSpPr>
            <a:spLocks noGrp="1"/>
          </p:cNvSpPr>
          <p:nvPr>
            <p:ph idx="1"/>
          </p:nvPr>
        </p:nvSpPr>
        <p:spPr/>
        <p:txBody>
          <a:bodyPr/>
          <a:lstStyle/>
          <a:p>
            <a:r>
              <a:rPr lang="en-US" b="1" dirty="0" smtClean="0"/>
              <a:t>APTA Evidence Based Guidelines</a:t>
            </a:r>
          </a:p>
          <a:p>
            <a:pPr lvl="1"/>
            <a:r>
              <a:rPr lang="en-US" dirty="0" smtClean="0"/>
              <a:t>Medications Affecting Responses to Exercise or Physical Activity</a:t>
            </a:r>
          </a:p>
          <a:p>
            <a:pPr lvl="2"/>
            <a:r>
              <a:rPr lang="en-US" dirty="0" smtClean="0"/>
              <a:t>Beta Blockers</a:t>
            </a:r>
          </a:p>
          <a:p>
            <a:pPr lvl="2"/>
            <a:r>
              <a:rPr lang="en-US" dirty="0" smtClean="0"/>
              <a:t>Calcium Channel Blockers</a:t>
            </a:r>
          </a:p>
          <a:p>
            <a:pPr lvl="2"/>
            <a:r>
              <a:rPr lang="en-US" dirty="0" smtClean="0"/>
              <a:t>Digitalis</a:t>
            </a:r>
          </a:p>
          <a:p>
            <a:pPr lvl="2"/>
            <a:r>
              <a:rPr lang="en-US" dirty="0" smtClean="0"/>
              <a:t>Bronchodilators</a:t>
            </a:r>
          </a:p>
          <a:p>
            <a:pPr lvl="2"/>
            <a:r>
              <a:rPr lang="en-US" dirty="0" smtClean="0"/>
              <a:t>Diuretics</a:t>
            </a:r>
          </a:p>
          <a:p>
            <a:pPr lvl="2"/>
            <a:r>
              <a:rPr lang="en-US" dirty="0" smtClean="0"/>
              <a:t>Vasodilators </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Final Thoughts</a:t>
            </a:r>
            <a:endParaRPr lang="en-US" dirty="0"/>
          </a:p>
        </p:txBody>
      </p:sp>
      <p:sp>
        <p:nvSpPr>
          <p:cNvPr id="3" name="Content Placeholder 2"/>
          <p:cNvSpPr>
            <a:spLocks noGrp="1"/>
          </p:cNvSpPr>
          <p:nvPr>
            <p:ph idx="1"/>
          </p:nvPr>
        </p:nvSpPr>
        <p:spPr/>
        <p:txBody>
          <a:bodyPr>
            <a:normAutofit fontScale="92500" lnSpcReduction="10000"/>
          </a:bodyPr>
          <a:lstStyle/>
          <a:p>
            <a:r>
              <a:rPr lang="en-US" b="1" dirty="0" smtClean="0"/>
              <a:t>Top Ten Most Prescribed Drugs in 2010</a:t>
            </a:r>
          </a:p>
          <a:p>
            <a:pPr lvl="1"/>
            <a:r>
              <a:rPr lang="en-US" dirty="0" err="1" smtClean="0"/>
              <a:t>Hydrocodone</a:t>
            </a:r>
            <a:endParaRPr lang="en-US" dirty="0" smtClean="0"/>
          </a:p>
          <a:p>
            <a:pPr lvl="1"/>
            <a:r>
              <a:rPr lang="en-US" dirty="0" err="1" smtClean="0"/>
              <a:t>Simvastatin</a:t>
            </a:r>
            <a:endParaRPr lang="en-US" dirty="0" smtClean="0"/>
          </a:p>
          <a:p>
            <a:pPr lvl="1"/>
            <a:r>
              <a:rPr lang="en-US" dirty="0" err="1" smtClean="0"/>
              <a:t>Lisinopril</a:t>
            </a:r>
            <a:endParaRPr lang="en-US" dirty="0" smtClean="0"/>
          </a:p>
          <a:p>
            <a:pPr lvl="1"/>
            <a:r>
              <a:rPr lang="en-US" dirty="0" err="1" smtClean="0"/>
              <a:t>Levothyroxine</a:t>
            </a:r>
            <a:endParaRPr lang="en-US" dirty="0" smtClean="0"/>
          </a:p>
          <a:p>
            <a:pPr lvl="1"/>
            <a:r>
              <a:rPr lang="en-US" dirty="0" err="1" smtClean="0"/>
              <a:t>Amlodipine</a:t>
            </a:r>
            <a:endParaRPr lang="en-US" dirty="0" smtClean="0"/>
          </a:p>
          <a:p>
            <a:pPr lvl="1"/>
            <a:r>
              <a:rPr lang="en-US" dirty="0" err="1" smtClean="0"/>
              <a:t>Omeprazole</a:t>
            </a:r>
            <a:endParaRPr lang="en-US" dirty="0" smtClean="0"/>
          </a:p>
          <a:p>
            <a:pPr lvl="1"/>
            <a:r>
              <a:rPr lang="en-US" dirty="0" err="1" smtClean="0"/>
              <a:t>Azithromycin</a:t>
            </a:r>
            <a:endParaRPr lang="en-US" dirty="0" smtClean="0"/>
          </a:p>
          <a:p>
            <a:pPr lvl="1"/>
            <a:r>
              <a:rPr lang="en-US" dirty="0" err="1" smtClean="0"/>
              <a:t>Metformin</a:t>
            </a:r>
            <a:endParaRPr lang="en-US" dirty="0" smtClean="0"/>
          </a:p>
          <a:p>
            <a:pPr lvl="1"/>
            <a:r>
              <a:rPr lang="en-US" dirty="0" smtClean="0"/>
              <a:t>Hydrochlorothiazide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Final Thoughts</a:t>
            </a:r>
            <a:endParaRPr lang="en-US" dirty="0"/>
          </a:p>
        </p:txBody>
      </p:sp>
      <p:sp>
        <p:nvSpPr>
          <p:cNvPr id="3" name="Content Placeholder 2"/>
          <p:cNvSpPr>
            <a:spLocks noGrp="1"/>
          </p:cNvSpPr>
          <p:nvPr>
            <p:ph idx="1"/>
          </p:nvPr>
        </p:nvSpPr>
        <p:spPr/>
        <p:txBody>
          <a:bodyPr>
            <a:normAutofit fontScale="92500" lnSpcReduction="20000"/>
          </a:bodyPr>
          <a:lstStyle/>
          <a:p>
            <a:r>
              <a:rPr lang="en-US" b="1" dirty="0" smtClean="0"/>
              <a:t>Top Ten Best Selling($)Medications in 2010</a:t>
            </a:r>
          </a:p>
          <a:p>
            <a:pPr lvl="1"/>
            <a:r>
              <a:rPr lang="en-US" dirty="0" smtClean="0"/>
              <a:t>Lipitor</a:t>
            </a:r>
          </a:p>
          <a:p>
            <a:pPr lvl="1"/>
            <a:r>
              <a:rPr lang="en-US" dirty="0" err="1" smtClean="0"/>
              <a:t>Nexium</a:t>
            </a:r>
            <a:endParaRPr lang="en-US" dirty="0" smtClean="0"/>
          </a:p>
          <a:p>
            <a:pPr lvl="1"/>
            <a:r>
              <a:rPr lang="en-US" dirty="0" err="1" smtClean="0"/>
              <a:t>Plavix</a:t>
            </a:r>
            <a:endParaRPr lang="en-US" dirty="0" smtClean="0"/>
          </a:p>
          <a:p>
            <a:pPr lvl="1"/>
            <a:r>
              <a:rPr lang="en-US" dirty="0" err="1" smtClean="0"/>
              <a:t>Advair</a:t>
            </a:r>
            <a:endParaRPr lang="en-US" dirty="0" smtClean="0"/>
          </a:p>
          <a:p>
            <a:pPr lvl="1"/>
            <a:r>
              <a:rPr lang="en-US" dirty="0" err="1" smtClean="0"/>
              <a:t>Abilify</a:t>
            </a:r>
            <a:endParaRPr lang="en-US" dirty="0" smtClean="0"/>
          </a:p>
          <a:p>
            <a:pPr lvl="1"/>
            <a:r>
              <a:rPr lang="en-US" dirty="0" err="1" smtClean="0"/>
              <a:t>Seroquel</a:t>
            </a:r>
            <a:endParaRPr lang="en-US" dirty="0" smtClean="0"/>
          </a:p>
          <a:p>
            <a:pPr lvl="1"/>
            <a:r>
              <a:rPr lang="en-US" dirty="0" err="1" smtClean="0"/>
              <a:t>Singulair</a:t>
            </a:r>
            <a:endParaRPr lang="en-US" dirty="0" smtClean="0"/>
          </a:p>
          <a:p>
            <a:pPr lvl="1"/>
            <a:r>
              <a:rPr lang="en-US" dirty="0" err="1" smtClean="0"/>
              <a:t>Crestor</a:t>
            </a:r>
            <a:endParaRPr lang="en-US" dirty="0" smtClean="0"/>
          </a:p>
          <a:p>
            <a:pPr lvl="1"/>
            <a:r>
              <a:rPr lang="en-US" dirty="0" err="1" smtClean="0"/>
              <a:t>Actos</a:t>
            </a:r>
            <a:endParaRPr lang="en-US" dirty="0" smtClean="0"/>
          </a:p>
          <a:p>
            <a:pPr lvl="1"/>
            <a:r>
              <a:rPr lang="en-US" dirty="0" err="1" smtClean="0"/>
              <a:t>Epogen</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Final Thoughts</a:t>
            </a:r>
            <a:endParaRPr lang="en-US" dirty="0"/>
          </a:p>
        </p:txBody>
      </p:sp>
      <p:sp>
        <p:nvSpPr>
          <p:cNvPr id="3" name="Content Placeholder 2"/>
          <p:cNvSpPr>
            <a:spLocks noGrp="1"/>
          </p:cNvSpPr>
          <p:nvPr>
            <p:ph idx="1"/>
          </p:nvPr>
        </p:nvSpPr>
        <p:spPr/>
        <p:txBody>
          <a:bodyPr/>
          <a:lstStyle/>
          <a:p>
            <a:r>
              <a:rPr lang="en-US" b="1" dirty="0" smtClean="0"/>
              <a:t>Most Frequently Prescribed Meds by Age</a:t>
            </a:r>
          </a:p>
          <a:p>
            <a:pPr lvl="1"/>
            <a:r>
              <a:rPr lang="en-US" dirty="0" smtClean="0"/>
              <a:t>Age 0-11: bronchodilators</a:t>
            </a:r>
          </a:p>
          <a:p>
            <a:pPr lvl="1"/>
            <a:r>
              <a:rPr lang="en-US" dirty="0" smtClean="0"/>
              <a:t>Age 12-19: CNS stimulants</a:t>
            </a:r>
          </a:p>
          <a:p>
            <a:pPr lvl="1"/>
            <a:r>
              <a:rPr lang="en-US" dirty="0" smtClean="0"/>
              <a:t>Age 20-59: antidepressants</a:t>
            </a:r>
          </a:p>
          <a:p>
            <a:pPr lvl="1"/>
            <a:r>
              <a:rPr lang="en-US" dirty="0" smtClean="0"/>
              <a:t>Age &gt; 60: </a:t>
            </a:r>
            <a:r>
              <a:rPr lang="en-US" dirty="0" err="1" smtClean="0"/>
              <a:t>anticholesterol</a:t>
            </a:r>
            <a:r>
              <a:rPr lang="en-US" dirty="0" smtClean="0"/>
              <a:t> drugs</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Final Thoughts</a:t>
            </a:r>
            <a:endParaRPr lang="en-US" dirty="0"/>
          </a:p>
        </p:txBody>
      </p:sp>
      <p:sp>
        <p:nvSpPr>
          <p:cNvPr id="3" name="Content Placeholder 2"/>
          <p:cNvSpPr>
            <a:spLocks noGrp="1"/>
          </p:cNvSpPr>
          <p:nvPr>
            <p:ph idx="1"/>
          </p:nvPr>
        </p:nvSpPr>
        <p:spPr/>
        <p:txBody>
          <a:bodyPr/>
          <a:lstStyle/>
          <a:p>
            <a:r>
              <a:rPr lang="en-US" b="1" dirty="0" smtClean="0"/>
              <a:t>Antihypertensive Drug Classes</a:t>
            </a:r>
          </a:p>
          <a:p>
            <a:pPr lvl="1"/>
            <a:r>
              <a:rPr lang="en-US" dirty="0" smtClean="0"/>
              <a:t>Diuretics</a:t>
            </a:r>
          </a:p>
          <a:p>
            <a:pPr lvl="1"/>
            <a:r>
              <a:rPr lang="en-US" dirty="0" err="1" smtClean="0"/>
              <a:t>Sympatholytic</a:t>
            </a:r>
            <a:r>
              <a:rPr lang="en-US" dirty="0" smtClean="0"/>
              <a:t> Drugs</a:t>
            </a:r>
          </a:p>
          <a:p>
            <a:pPr lvl="2"/>
            <a:r>
              <a:rPr lang="en-US" dirty="0" smtClean="0"/>
              <a:t>Beta Blockers, Mixed Blockers &amp; Centrally Acting </a:t>
            </a:r>
            <a:r>
              <a:rPr lang="en-US" dirty="0" err="1" smtClean="0"/>
              <a:t>Adrenergics</a:t>
            </a:r>
            <a:endParaRPr lang="en-US" dirty="0" smtClean="0"/>
          </a:p>
          <a:p>
            <a:pPr lvl="1"/>
            <a:r>
              <a:rPr lang="en-US" dirty="0" err="1" smtClean="0"/>
              <a:t>Angiotensin</a:t>
            </a:r>
            <a:r>
              <a:rPr lang="en-US" dirty="0" smtClean="0"/>
              <a:t> Converting Enzyme (ACE)Inhibitors</a:t>
            </a:r>
          </a:p>
          <a:p>
            <a:pPr lvl="1"/>
            <a:r>
              <a:rPr lang="en-US" dirty="0" err="1" smtClean="0"/>
              <a:t>Angiotensin</a:t>
            </a:r>
            <a:r>
              <a:rPr lang="en-US" dirty="0" smtClean="0"/>
              <a:t> Receptor Blockers (ARB)</a:t>
            </a:r>
          </a:p>
          <a:p>
            <a:pPr lvl="1"/>
            <a:r>
              <a:rPr lang="en-US" dirty="0" smtClean="0"/>
              <a:t>Calcium Channel Blockers (CCB)</a:t>
            </a:r>
          </a:p>
          <a:p>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Final Thoughts</a:t>
            </a:r>
            <a:endParaRPr lang="en-US" dirty="0"/>
          </a:p>
        </p:txBody>
      </p:sp>
      <p:sp>
        <p:nvSpPr>
          <p:cNvPr id="3" name="Content Placeholder 2"/>
          <p:cNvSpPr>
            <a:spLocks noGrp="1"/>
          </p:cNvSpPr>
          <p:nvPr>
            <p:ph idx="1"/>
          </p:nvPr>
        </p:nvSpPr>
        <p:spPr/>
        <p:txBody>
          <a:bodyPr/>
          <a:lstStyle/>
          <a:p>
            <a:r>
              <a:rPr lang="en-US" b="1" dirty="0" smtClean="0"/>
              <a:t>Drugs used to treat Angina</a:t>
            </a:r>
          </a:p>
          <a:p>
            <a:pPr lvl="1"/>
            <a:r>
              <a:rPr lang="en-US" b="1" dirty="0" smtClean="0"/>
              <a:t>Nitrates</a:t>
            </a:r>
          </a:p>
          <a:p>
            <a:pPr lvl="2"/>
            <a:r>
              <a:rPr lang="en-US" dirty="0" smtClean="0"/>
              <a:t>Fast Acting: Nitroglycerin (Nitro Stat)</a:t>
            </a:r>
          </a:p>
          <a:p>
            <a:pPr lvl="2"/>
            <a:r>
              <a:rPr lang="en-US" dirty="0" smtClean="0"/>
              <a:t>Long Acting: Nitroglycerin (Nitro </a:t>
            </a:r>
            <a:r>
              <a:rPr lang="en-US" dirty="0" err="1" smtClean="0"/>
              <a:t>Dur</a:t>
            </a:r>
            <a:r>
              <a:rPr lang="en-US" dirty="0" smtClean="0"/>
              <a:t>, </a:t>
            </a:r>
            <a:r>
              <a:rPr lang="en-US" dirty="0" err="1" smtClean="0"/>
              <a:t>NitroBid</a:t>
            </a:r>
            <a:r>
              <a:rPr lang="en-US" dirty="0" smtClean="0"/>
              <a:t>); </a:t>
            </a:r>
            <a:r>
              <a:rPr lang="en-US" dirty="0" err="1" smtClean="0"/>
              <a:t>Isosorbide</a:t>
            </a:r>
            <a:r>
              <a:rPr lang="en-US" dirty="0" smtClean="0"/>
              <a:t>  </a:t>
            </a:r>
            <a:r>
              <a:rPr lang="en-US" dirty="0" err="1" smtClean="0"/>
              <a:t>Dinitrate</a:t>
            </a:r>
            <a:r>
              <a:rPr lang="en-US" dirty="0" smtClean="0"/>
              <a:t> (</a:t>
            </a:r>
            <a:r>
              <a:rPr lang="en-US" dirty="0" err="1" smtClean="0"/>
              <a:t>Isordil</a:t>
            </a:r>
            <a:r>
              <a:rPr lang="en-US" dirty="0" smtClean="0"/>
              <a:t>)</a:t>
            </a:r>
          </a:p>
          <a:p>
            <a:pPr lvl="1"/>
            <a:r>
              <a:rPr lang="en-US" b="1" dirty="0" smtClean="0"/>
              <a:t>Beta Blockers</a:t>
            </a:r>
          </a:p>
          <a:p>
            <a:pPr lvl="2"/>
            <a:r>
              <a:rPr lang="en-US" dirty="0" err="1" smtClean="0"/>
              <a:t>Propanolol</a:t>
            </a:r>
            <a:r>
              <a:rPr lang="en-US" dirty="0" smtClean="0"/>
              <a:t> (</a:t>
            </a:r>
            <a:r>
              <a:rPr lang="en-US" dirty="0" err="1" smtClean="0"/>
              <a:t>Inderal</a:t>
            </a:r>
            <a:r>
              <a:rPr lang="en-US" dirty="0" smtClean="0"/>
              <a:t>)</a:t>
            </a:r>
          </a:p>
          <a:p>
            <a:pPr lvl="1"/>
            <a:r>
              <a:rPr lang="en-US" b="1" dirty="0" smtClean="0"/>
              <a:t>Calcium Channel Blockers</a:t>
            </a:r>
          </a:p>
          <a:p>
            <a:pPr lvl="2"/>
            <a:r>
              <a:rPr lang="en-US" dirty="0" smtClean="0"/>
              <a:t>Continuous Release:  </a:t>
            </a:r>
            <a:r>
              <a:rPr lang="en-US" dirty="0" err="1" smtClean="0"/>
              <a:t>Nifedipine</a:t>
            </a:r>
            <a:r>
              <a:rPr lang="en-US" dirty="0" smtClean="0"/>
              <a:t> (</a:t>
            </a:r>
            <a:r>
              <a:rPr lang="en-US" dirty="0" err="1" smtClean="0"/>
              <a:t>Procardia</a:t>
            </a:r>
            <a:r>
              <a:rPr lang="en-US" dirty="0" smtClean="0"/>
              <a:t> XL)</a:t>
            </a:r>
          </a:p>
          <a:p>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Final Thoughts</a:t>
            </a:r>
            <a:endParaRPr lang="en-US" dirty="0"/>
          </a:p>
        </p:txBody>
      </p:sp>
      <p:sp>
        <p:nvSpPr>
          <p:cNvPr id="3" name="Content Placeholder 2"/>
          <p:cNvSpPr>
            <a:spLocks noGrp="1"/>
          </p:cNvSpPr>
          <p:nvPr>
            <p:ph idx="1"/>
          </p:nvPr>
        </p:nvSpPr>
        <p:spPr/>
        <p:txBody>
          <a:bodyPr>
            <a:normAutofit/>
          </a:bodyPr>
          <a:lstStyle/>
          <a:p>
            <a:r>
              <a:rPr lang="en-US" b="1" dirty="0" smtClean="0"/>
              <a:t>Treatment of Heart Failure</a:t>
            </a:r>
          </a:p>
          <a:p>
            <a:pPr lvl="1"/>
            <a:r>
              <a:rPr lang="en-US" dirty="0" smtClean="0"/>
              <a:t>To decrease cardiac workload</a:t>
            </a:r>
          </a:p>
          <a:p>
            <a:pPr lvl="2"/>
            <a:r>
              <a:rPr lang="en-US" dirty="0" smtClean="0"/>
              <a:t>ACE inhibitors</a:t>
            </a:r>
          </a:p>
          <a:p>
            <a:pPr lvl="2"/>
            <a:r>
              <a:rPr lang="en-US" dirty="0" smtClean="0"/>
              <a:t>Beta Blockers</a:t>
            </a:r>
          </a:p>
          <a:p>
            <a:pPr lvl="2"/>
            <a:r>
              <a:rPr lang="en-US" dirty="0" smtClean="0"/>
              <a:t>Diuretics</a:t>
            </a:r>
          </a:p>
          <a:p>
            <a:pPr lvl="2"/>
            <a:r>
              <a:rPr lang="en-US" dirty="0" smtClean="0"/>
              <a:t>Nitrates</a:t>
            </a:r>
          </a:p>
          <a:p>
            <a:pPr lvl="1"/>
            <a:r>
              <a:rPr lang="en-US" dirty="0" smtClean="0"/>
              <a:t>To increase contractility</a:t>
            </a:r>
          </a:p>
          <a:p>
            <a:pPr lvl="2"/>
            <a:r>
              <a:rPr lang="en-US" dirty="0" err="1" smtClean="0"/>
              <a:t>Cardioglycosides</a:t>
            </a:r>
            <a:endParaRPr lang="en-US" dirty="0" smtClean="0"/>
          </a:p>
          <a:p>
            <a:pPr lvl="1"/>
            <a:endParaRPr lang="en-US" dirty="0" smtClean="0"/>
          </a:p>
          <a:p>
            <a:pPr lvl="2"/>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Final Thoughts</a:t>
            </a:r>
            <a:endParaRPr lang="en-US" dirty="0"/>
          </a:p>
        </p:txBody>
      </p:sp>
      <p:sp>
        <p:nvSpPr>
          <p:cNvPr id="3" name="Content Placeholder 2"/>
          <p:cNvSpPr>
            <a:spLocks noGrp="1"/>
          </p:cNvSpPr>
          <p:nvPr>
            <p:ph idx="1"/>
          </p:nvPr>
        </p:nvSpPr>
        <p:spPr/>
        <p:txBody>
          <a:bodyPr>
            <a:normAutofit fontScale="85000" lnSpcReduction="20000"/>
          </a:bodyPr>
          <a:lstStyle/>
          <a:p>
            <a:r>
              <a:rPr lang="en-US" sz="2800" b="1" dirty="0" smtClean="0"/>
              <a:t>Diuretics: Implications for Physical Therapy</a:t>
            </a:r>
            <a:r>
              <a:rPr lang="en-US" sz="2800" dirty="0" smtClean="0"/>
              <a:t>:  </a:t>
            </a:r>
          </a:p>
          <a:p>
            <a:pPr lvl="1"/>
            <a:r>
              <a:rPr lang="en-US" dirty="0" smtClean="0"/>
              <a:t>Monitor BP for changes-increased risk of </a:t>
            </a:r>
            <a:r>
              <a:rPr lang="en-US" dirty="0" err="1" smtClean="0"/>
              <a:t>orthostasis</a:t>
            </a:r>
            <a:endParaRPr lang="en-US" dirty="0" smtClean="0"/>
          </a:p>
          <a:p>
            <a:pPr lvl="1"/>
            <a:r>
              <a:rPr lang="en-US" dirty="0" smtClean="0"/>
              <a:t>Monitor EKG for exercise induced changes</a:t>
            </a:r>
          </a:p>
          <a:p>
            <a:pPr lvl="1"/>
            <a:r>
              <a:rPr lang="en-US" dirty="0" smtClean="0"/>
              <a:t>Decreased blood volume may cause a </a:t>
            </a:r>
            <a:r>
              <a:rPr lang="en-US" dirty="0" err="1" smtClean="0"/>
              <a:t>baro</a:t>
            </a:r>
            <a:r>
              <a:rPr lang="en-US" dirty="0" smtClean="0"/>
              <a:t>-reflex increase in cardiac output and peripheral vascular resistance; this causes an excessive demand on myocardium especially in patients with cardiac disease – demand ischemia.</a:t>
            </a:r>
          </a:p>
          <a:p>
            <a:pPr lvl="1"/>
            <a:r>
              <a:rPr lang="en-US" dirty="0" smtClean="0"/>
              <a:t>Stay close to the bathroom/urinal</a:t>
            </a:r>
          </a:p>
          <a:p>
            <a:r>
              <a:rPr lang="en-US" b="1" dirty="0" err="1" smtClean="0"/>
              <a:t>Cardioglycosides</a:t>
            </a:r>
            <a:r>
              <a:rPr lang="en-US" b="1" dirty="0" smtClean="0"/>
              <a:t>: Implications for Physical Therapy</a:t>
            </a:r>
          </a:p>
          <a:p>
            <a:pPr lvl="1"/>
            <a:r>
              <a:rPr lang="en-US" dirty="0" smtClean="0"/>
              <a:t>Monitor for signs of dig toxicity – these side effects are due to a medical cause, not functional impairment.  Notify MD if you suspect dig. toxicity.</a:t>
            </a:r>
          </a:p>
          <a:p>
            <a:pPr>
              <a:buNone/>
            </a:pPr>
            <a:endParaRPr lang="en-US" dirty="0" smtClean="0"/>
          </a:p>
          <a:p>
            <a:endParaRPr lang="en-US" dirty="0" smtClean="0"/>
          </a:p>
          <a:p>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Final Thoughts</a:t>
            </a:r>
            <a:endParaRPr lang="en-US" dirty="0"/>
          </a:p>
        </p:txBody>
      </p:sp>
      <p:sp>
        <p:nvSpPr>
          <p:cNvPr id="3" name="Content Placeholder 2"/>
          <p:cNvSpPr>
            <a:spLocks noGrp="1"/>
          </p:cNvSpPr>
          <p:nvPr>
            <p:ph idx="1"/>
          </p:nvPr>
        </p:nvSpPr>
        <p:spPr/>
        <p:txBody>
          <a:bodyPr>
            <a:normAutofit fontScale="85000" lnSpcReduction="10000"/>
          </a:bodyPr>
          <a:lstStyle/>
          <a:p>
            <a:r>
              <a:rPr lang="en-US" b="1" dirty="0" smtClean="0"/>
              <a:t>Beta Blockers: Implications for Physical Therapy</a:t>
            </a:r>
          </a:p>
          <a:p>
            <a:pPr lvl="1"/>
            <a:r>
              <a:rPr lang="en-US" dirty="0" smtClean="0"/>
              <a:t>Decreased resting and exercise heart rate and blood pressure they may increase a patient’s capacity to exercise or participate with functional mobility as they delay the onset of angina.</a:t>
            </a:r>
          </a:p>
          <a:p>
            <a:pPr lvl="1"/>
            <a:r>
              <a:rPr lang="en-US" dirty="0" smtClean="0"/>
              <a:t>Make sure if using an exercise test results to calculate exercise intensity that you know if it was done with or without      Beta-Blockers.</a:t>
            </a:r>
          </a:p>
          <a:p>
            <a:pPr lvl="1"/>
            <a:r>
              <a:rPr lang="en-US" dirty="0" smtClean="0"/>
              <a:t>Cannot use traditional formulas to calculate exercise intensity based on HR - use RPE to determine intensity. </a:t>
            </a:r>
          </a:p>
          <a:p>
            <a:pPr lvl="1"/>
            <a:r>
              <a:rPr lang="en-US" dirty="0" smtClean="0"/>
              <a:t>Patients need to make sure to wean off these meds not just stop taking them.</a:t>
            </a:r>
          </a:p>
          <a:p>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Final Thoughts</a:t>
            </a:r>
            <a:endParaRPr lang="en-US" dirty="0"/>
          </a:p>
        </p:txBody>
      </p:sp>
      <p:sp>
        <p:nvSpPr>
          <p:cNvPr id="3" name="Content Placeholder 2"/>
          <p:cNvSpPr>
            <a:spLocks noGrp="1"/>
          </p:cNvSpPr>
          <p:nvPr>
            <p:ph idx="1"/>
          </p:nvPr>
        </p:nvSpPr>
        <p:spPr/>
        <p:txBody>
          <a:bodyPr>
            <a:normAutofit fontScale="77500" lnSpcReduction="20000"/>
          </a:bodyPr>
          <a:lstStyle/>
          <a:p>
            <a:r>
              <a:rPr lang="en-US" b="1" dirty="0" smtClean="0"/>
              <a:t>ACE Inhibitors: Implications for Physical Therapy:  	</a:t>
            </a:r>
          </a:p>
          <a:p>
            <a:pPr lvl="1"/>
            <a:r>
              <a:rPr lang="en-US" dirty="0" smtClean="0"/>
              <a:t>Hypotension (not usually orthostatic)</a:t>
            </a:r>
          </a:p>
          <a:p>
            <a:pPr lvl="1"/>
            <a:r>
              <a:rPr lang="en-US" dirty="0" smtClean="0"/>
              <a:t>Decreased resting and exercise blood pressure</a:t>
            </a:r>
          </a:p>
          <a:p>
            <a:pPr lvl="1"/>
            <a:r>
              <a:rPr lang="en-US" dirty="0" smtClean="0"/>
              <a:t>Check Electrolytes (e.g. Sodium &amp; Potassium)</a:t>
            </a:r>
          </a:p>
          <a:p>
            <a:r>
              <a:rPr lang="en-US" b="1" dirty="0" smtClean="0"/>
              <a:t>Nitrates: Implications for Physical Therapy</a:t>
            </a:r>
          </a:p>
          <a:p>
            <a:pPr lvl="1"/>
            <a:r>
              <a:rPr lang="en-US" dirty="0" smtClean="0"/>
              <a:t> If the patient is in an acute period of ischemia causing angina probably not the best time for exercise.  </a:t>
            </a:r>
          </a:p>
          <a:p>
            <a:pPr lvl="1"/>
            <a:r>
              <a:rPr lang="en-US" dirty="0" smtClean="0"/>
              <a:t>If the patient is using long term nitrates (e.g. slow release skin patch) concerns occur for hot pack, ultrasound, and e-</a:t>
            </a:r>
            <a:r>
              <a:rPr lang="en-US" dirty="0" err="1" smtClean="0"/>
              <a:t>stim</a:t>
            </a:r>
            <a:r>
              <a:rPr lang="en-US" dirty="0" smtClean="0"/>
              <a:t> in this area.</a:t>
            </a:r>
          </a:p>
          <a:p>
            <a:pPr lvl="1"/>
            <a:r>
              <a:rPr lang="en-US" dirty="0" smtClean="0"/>
              <a:t>Monitor Vitals and be aware that these patients are very sensitive to position changes – increased risk of </a:t>
            </a:r>
            <a:r>
              <a:rPr lang="en-US" dirty="0" err="1" smtClean="0"/>
              <a:t>orthostasis</a:t>
            </a:r>
            <a:r>
              <a:rPr lang="en-US" dirty="0" smtClean="0"/>
              <a:t> and syncope.</a:t>
            </a:r>
          </a:p>
          <a:p>
            <a:endParaRPr lang="en-US" dirty="0" smtClean="0"/>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Pharmacology Facts</a:t>
            </a:r>
            <a:endParaRPr lang="en-US" dirty="0"/>
          </a:p>
        </p:txBody>
      </p:sp>
      <p:sp>
        <p:nvSpPr>
          <p:cNvPr id="3" name="Content Placeholder 2"/>
          <p:cNvSpPr>
            <a:spLocks noGrp="1"/>
          </p:cNvSpPr>
          <p:nvPr>
            <p:ph idx="1"/>
          </p:nvPr>
        </p:nvSpPr>
        <p:spPr/>
        <p:txBody>
          <a:bodyPr>
            <a:normAutofit fontScale="92500"/>
          </a:bodyPr>
          <a:lstStyle/>
          <a:p>
            <a:r>
              <a:rPr lang="en-US" b="1" dirty="0" smtClean="0"/>
              <a:t>Older Adults</a:t>
            </a:r>
          </a:p>
          <a:p>
            <a:pPr lvl="1"/>
            <a:r>
              <a:rPr lang="en-US" dirty="0" smtClean="0"/>
              <a:t>The average number of medications that an older adult takes is seven</a:t>
            </a:r>
          </a:p>
          <a:p>
            <a:pPr lvl="1"/>
            <a:r>
              <a:rPr lang="en-US" dirty="0" smtClean="0"/>
              <a:t>Polypharmacy dramatically increases the risk for drug interactions and drug side effects</a:t>
            </a:r>
          </a:p>
          <a:p>
            <a:pPr lvl="1"/>
            <a:r>
              <a:rPr lang="en-US" dirty="0" smtClean="0"/>
              <a:t>People over 65 years of age(16% of the population) consumes 25% of the prescription drugs</a:t>
            </a:r>
          </a:p>
          <a:p>
            <a:pPr lvl="1"/>
            <a:r>
              <a:rPr lang="en-US" dirty="0" smtClean="0"/>
              <a:t>People over 65 years of age(16% of the population) consumes 33% of the nonprescription/ over the counter meds</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Final Thoughts</a:t>
            </a:r>
            <a:endParaRPr lang="en-US" dirty="0"/>
          </a:p>
        </p:txBody>
      </p:sp>
      <p:sp>
        <p:nvSpPr>
          <p:cNvPr id="3" name="Content Placeholder 2"/>
          <p:cNvSpPr>
            <a:spLocks noGrp="1"/>
          </p:cNvSpPr>
          <p:nvPr>
            <p:ph idx="1"/>
          </p:nvPr>
        </p:nvSpPr>
        <p:spPr/>
        <p:txBody>
          <a:bodyPr>
            <a:normAutofit lnSpcReduction="10000"/>
          </a:bodyPr>
          <a:lstStyle/>
          <a:p>
            <a:r>
              <a:rPr lang="en-US" b="1" dirty="0" smtClean="0"/>
              <a:t>Drugs used to treat excessive clot formation</a:t>
            </a:r>
          </a:p>
          <a:p>
            <a:pPr lvl="1"/>
            <a:r>
              <a:rPr lang="en-US" b="1" dirty="0" smtClean="0"/>
              <a:t>Anticoagulants</a:t>
            </a:r>
          </a:p>
          <a:p>
            <a:pPr lvl="2"/>
            <a:r>
              <a:rPr lang="en-US" dirty="0" smtClean="0"/>
              <a:t>Heparin</a:t>
            </a:r>
          </a:p>
          <a:p>
            <a:pPr lvl="2"/>
            <a:r>
              <a:rPr lang="en-US" dirty="0" smtClean="0"/>
              <a:t>Low Molecular Weight Heparin (</a:t>
            </a:r>
            <a:r>
              <a:rPr lang="en-US" dirty="0" err="1" smtClean="0"/>
              <a:t>Lovenox</a:t>
            </a:r>
            <a:r>
              <a:rPr lang="en-US" dirty="0" smtClean="0"/>
              <a:t>)</a:t>
            </a:r>
          </a:p>
          <a:p>
            <a:pPr lvl="2"/>
            <a:r>
              <a:rPr lang="en-US" dirty="0" err="1" smtClean="0"/>
              <a:t>Warfarin</a:t>
            </a:r>
            <a:r>
              <a:rPr lang="en-US" dirty="0" smtClean="0"/>
              <a:t> (Coumadin)</a:t>
            </a:r>
          </a:p>
          <a:p>
            <a:pPr lvl="1"/>
            <a:r>
              <a:rPr lang="en-US" b="1" dirty="0" err="1" smtClean="0"/>
              <a:t>Antithrombotics</a:t>
            </a:r>
            <a:endParaRPr lang="en-US" b="1" dirty="0" smtClean="0"/>
          </a:p>
          <a:p>
            <a:pPr lvl="2"/>
            <a:r>
              <a:rPr lang="en-US" dirty="0" smtClean="0"/>
              <a:t>Aspirin</a:t>
            </a:r>
          </a:p>
          <a:p>
            <a:pPr lvl="2"/>
            <a:r>
              <a:rPr lang="en-US" dirty="0" err="1" smtClean="0"/>
              <a:t>Clopidogrel</a:t>
            </a:r>
            <a:r>
              <a:rPr lang="en-US" dirty="0" smtClean="0"/>
              <a:t> (</a:t>
            </a:r>
            <a:r>
              <a:rPr lang="en-US" dirty="0" err="1" smtClean="0"/>
              <a:t>Plavix</a:t>
            </a:r>
            <a:r>
              <a:rPr lang="en-US" dirty="0" smtClean="0"/>
              <a:t>)</a:t>
            </a:r>
          </a:p>
          <a:p>
            <a:pPr lvl="1"/>
            <a:r>
              <a:rPr lang="en-US" b="1" dirty="0" err="1" smtClean="0"/>
              <a:t>Thrombolytics</a:t>
            </a:r>
            <a:endParaRPr lang="en-US" b="1" dirty="0" smtClean="0"/>
          </a:p>
          <a:p>
            <a:pPr lvl="2"/>
            <a:r>
              <a:rPr lang="en-US" dirty="0" smtClean="0"/>
              <a:t>Streptokinase (</a:t>
            </a:r>
            <a:r>
              <a:rPr lang="en-US" dirty="0" err="1" smtClean="0"/>
              <a:t>Streptase</a:t>
            </a:r>
            <a:r>
              <a:rPr lang="en-US" dirty="0" smtClean="0"/>
              <a:t>)</a:t>
            </a:r>
          </a:p>
          <a:p>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Final Thoughts</a:t>
            </a:r>
            <a:endParaRPr lang="en-US" dirty="0"/>
          </a:p>
        </p:txBody>
      </p:sp>
      <p:sp>
        <p:nvSpPr>
          <p:cNvPr id="3" name="Content Placeholder 2"/>
          <p:cNvSpPr>
            <a:spLocks noGrp="1"/>
          </p:cNvSpPr>
          <p:nvPr>
            <p:ph idx="1"/>
          </p:nvPr>
        </p:nvSpPr>
        <p:spPr/>
        <p:txBody>
          <a:bodyPr>
            <a:normAutofit fontScale="92500" lnSpcReduction="10000"/>
          </a:bodyPr>
          <a:lstStyle/>
          <a:p>
            <a:r>
              <a:rPr lang="en-US" b="1" dirty="0" smtClean="0"/>
              <a:t>Anticoagulants: Implications for Physical Therapy</a:t>
            </a:r>
          </a:p>
          <a:p>
            <a:pPr lvl="1"/>
            <a:r>
              <a:rPr lang="en-US" dirty="0" smtClean="0"/>
              <a:t>Monitor for unusual bleeding – urine, stool, nosebleeds, bruising etc.</a:t>
            </a:r>
          </a:p>
          <a:p>
            <a:pPr lvl="1"/>
            <a:r>
              <a:rPr lang="en-US" dirty="0" err="1" smtClean="0"/>
              <a:t>Mointor</a:t>
            </a:r>
            <a:r>
              <a:rPr lang="en-US" dirty="0" smtClean="0"/>
              <a:t> for back or joint pain; this may be abdominal or intra-joint hemorrhage.</a:t>
            </a:r>
          </a:p>
          <a:p>
            <a:pPr lvl="1"/>
            <a:r>
              <a:rPr lang="en-US" dirty="0" smtClean="0"/>
              <a:t>Check Lab Values for Therapeutic Ranges: Heparin (PTT) and Coumadin (PT/INR)</a:t>
            </a:r>
          </a:p>
          <a:p>
            <a:pPr lvl="1"/>
            <a:r>
              <a:rPr lang="en-US" dirty="0" smtClean="0"/>
              <a:t>LMWH –patients are therapeutic immediately therefore no need to monitor lab values for therapeutic ranges </a:t>
            </a:r>
          </a:p>
          <a:p>
            <a:pPr lvl="1"/>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Final Thoughts</a:t>
            </a:r>
            <a:endParaRPr lang="en-US" dirty="0"/>
          </a:p>
        </p:txBody>
      </p:sp>
      <p:sp>
        <p:nvSpPr>
          <p:cNvPr id="3" name="Content Placeholder 2"/>
          <p:cNvSpPr>
            <a:spLocks noGrp="1"/>
          </p:cNvSpPr>
          <p:nvPr>
            <p:ph idx="1"/>
          </p:nvPr>
        </p:nvSpPr>
        <p:spPr/>
        <p:txBody>
          <a:bodyPr/>
          <a:lstStyle/>
          <a:p>
            <a:r>
              <a:rPr lang="en-US" b="1" dirty="0" smtClean="0"/>
              <a:t>Agents used to treat </a:t>
            </a:r>
            <a:r>
              <a:rPr lang="en-US" b="1" dirty="0" err="1" smtClean="0"/>
              <a:t>hyperlipidemia</a:t>
            </a:r>
            <a:endParaRPr lang="en-US" b="1" dirty="0" smtClean="0"/>
          </a:p>
          <a:p>
            <a:pPr lvl="1"/>
            <a:r>
              <a:rPr lang="en-US" b="1" dirty="0" smtClean="0"/>
              <a:t>HMG-</a:t>
            </a:r>
            <a:r>
              <a:rPr lang="en-US" b="1" dirty="0" err="1" smtClean="0"/>
              <a:t>CoA</a:t>
            </a:r>
            <a:r>
              <a:rPr lang="en-US" b="1" dirty="0" smtClean="0"/>
              <a:t> </a:t>
            </a:r>
            <a:r>
              <a:rPr lang="en-US" b="1" dirty="0" err="1" smtClean="0"/>
              <a:t>Reductase</a:t>
            </a:r>
            <a:r>
              <a:rPr lang="en-US" b="1" dirty="0" smtClean="0"/>
              <a:t> Inhibitors (</a:t>
            </a:r>
            <a:r>
              <a:rPr lang="en-US" b="1" dirty="0" err="1" smtClean="0"/>
              <a:t>Statins</a:t>
            </a:r>
            <a:r>
              <a:rPr lang="en-US" b="1" dirty="0" smtClean="0"/>
              <a:t>)</a:t>
            </a:r>
          </a:p>
          <a:p>
            <a:pPr lvl="2"/>
            <a:r>
              <a:rPr lang="en-US" dirty="0" err="1" smtClean="0"/>
              <a:t>Simvastatin</a:t>
            </a:r>
            <a:r>
              <a:rPr lang="en-US" dirty="0" smtClean="0"/>
              <a:t> (</a:t>
            </a:r>
            <a:r>
              <a:rPr lang="en-US" dirty="0" err="1" smtClean="0"/>
              <a:t>Zocor</a:t>
            </a:r>
            <a:r>
              <a:rPr lang="en-US" dirty="0" smtClean="0"/>
              <a:t>)</a:t>
            </a:r>
          </a:p>
          <a:p>
            <a:pPr lvl="2"/>
            <a:r>
              <a:rPr lang="en-US" dirty="0" err="1" smtClean="0"/>
              <a:t>Lovastatin</a:t>
            </a:r>
            <a:r>
              <a:rPr lang="en-US" dirty="0" smtClean="0"/>
              <a:t> (</a:t>
            </a:r>
            <a:r>
              <a:rPr lang="en-US" dirty="0" err="1" smtClean="0"/>
              <a:t>Mevacor</a:t>
            </a:r>
            <a:r>
              <a:rPr lang="en-US" dirty="0" smtClean="0"/>
              <a:t>)</a:t>
            </a:r>
          </a:p>
          <a:p>
            <a:pPr lvl="1"/>
            <a:r>
              <a:rPr lang="en-US" b="1" dirty="0" err="1" smtClean="0"/>
              <a:t>Fibric</a:t>
            </a:r>
            <a:r>
              <a:rPr lang="en-US" b="1" dirty="0" smtClean="0"/>
              <a:t> Acid Agents</a:t>
            </a:r>
          </a:p>
          <a:p>
            <a:pPr lvl="2"/>
            <a:r>
              <a:rPr lang="en-US" dirty="0" err="1" smtClean="0"/>
              <a:t>Gemfibrozil</a:t>
            </a:r>
            <a:r>
              <a:rPr lang="en-US" dirty="0" smtClean="0"/>
              <a:t> (</a:t>
            </a:r>
            <a:r>
              <a:rPr lang="en-US" dirty="0" err="1" smtClean="0"/>
              <a:t>Lopid</a:t>
            </a:r>
            <a:r>
              <a:rPr lang="en-US" dirty="0" smtClean="0"/>
              <a:t>)</a:t>
            </a:r>
          </a:p>
          <a:p>
            <a:pPr lvl="2"/>
            <a:r>
              <a:rPr lang="en-US" dirty="0" err="1" smtClean="0"/>
              <a:t>Fenofibrate</a:t>
            </a:r>
            <a:r>
              <a:rPr lang="en-US" dirty="0" smtClean="0"/>
              <a:t> (</a:t>
            </a:r>
            <a:r>
              <a:rPr lang="en-US" dirty="0" err="1" smtClean="0"/>
              <a:t>Tricor</a:t>
            </a:r>
            <a:r>
              <a:rPr lang="en-US" dirty="0" smtClean="0"/>
              <a:t>)</a:t>
            </a:r>
          </a:p>
          <a:p>
            <a:pPr lvl="1"/>
            <a:r>
              <a:rPr lang="en-US" b="1" dirty="0" smtClean="0"/>
              <a:t>Cholesterol Absorption Inhibitor</a:t>
            </a:r>
          </a:p>
          <a:p>
            <a:pPr lvl="2"/>
            <a:r>
              <a:rPr lang="en-US" dirty="0" err="1" smtClean="0"/>
              <a:t>Ezetimbe</a:t>
            </a:r>
            <a:r>
              <a:rPr lang="en-US" dirty="0" smtClean="0"/>
              <a:t> (</a:t>
            </a:r>
            <a:r>
              <a:rPr lang="en-US" dirty="0" err="1" smtClean="0"/>
              <a:t>Zetia</a:t>
            </a:r>
            <a:r>
              <a:rPr lang="en-US" dirty="0" smtClean="0"/>
              <a:t>)</a:t>
            </a:r>
          </a:p>
          <a:p>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Final Thoughts</a:t>
            </a:r>
            <a:endParaRPr lang="en-US" dirty="0"/>
          </a:p>
        </p:txBody>
      </p:sp>
      <p:sp>
        <p:nvSpPr>
          <p:cNvPr id="3" name="Content Placeholder 2"/>
          <p:cNvSpPr>
            <a:spLocks noGrp="1"/>
          </p:cNvSpPr>
          <p:nvPr>
            <p:ph idx="1"/>
          </p:nvPr>
        </p:nvSpPr>
        <p:spPr/>
        <p:txBody>
          <a:bodyPr/>
          <a:lstStyle/>
          <a:p>
            <a:r>
              <a:rPr lang="en-US" b="1" dirty="0" smtClean="0"/>
              <a:t>Expectorants &amp; </a:t>
            </a:r>
            <a:r>
              <a:rPr lang="en-US" b="1" dirty="0" err="1" smtClean="0"/>
              <a:t>Mucolytics</a:t>
            </a:r>
            <a:endParaRPr lang="en-US" b="1" dirty="0" smtClean="0"/>
          </a:p>
          <a:p>
            <a:pPr lvl="1"/>
            <a:r>
              <a:rPr lang="en-US" dirty="0" smtClean="0"/>
              <a:t>Ex: expectorant: </a:t>
            </a:r>
            <a:r>
              <a:rPr lang="en-US" dirty="0" err="1" smtClean="0"/>
              <a:t>Guaifenesin</a:t>
            </a:r>
            <a:r>
              <a:rPr lang="en-US" dirty="0" smtClean="0"/>
              <a:t> (Robitussin)</a:t>
            </a:r>
          </a:p>
          <a:p>
            <a:pPr lvl="1"/>
            <a:r>
              <a:rPr lang="en-US" dirty="0" smtClean="0"/>
              <a:t>Ex: </a:t>
            </a:r>
            <a:r>
              <a:rPr lang="en-US" dirty="0" err="1" smtClean="0"/>
              <a:t>mucolytic</a:t>
            </a:r>
            <a:r>
              <a:rPr lang="en-US" dirty="0" smtClean="0"/>
              <a:t>: </a:t>
            </a:r>
            <a:r>
              <a:rPr lang="en-US" dirty="0" err="1" smtClean="0"/>
              <a:t>Acetylcysteine</a:t>
            </a:r>
            <a:r>
              <a:rPr lang="en-US" dirty="0" smtClean="0"/>
              <a:t> (</a:t>
            </a:r>
            <a:r>
              <a:rPr lang="en-US" dirty="0" err="1" smtClean="0"/>
              <a:t>Mucomyst</a:t>
            </a:r>
            <a:r>
              <a:rPr lang="en-US" dirty="0" smtClean="0"/>
              <a:t>)</a:t>
            </a:r>
          </a:p>
          <a:p>
            <a:r>
              <a:rPr lang="en-US" b="1" dirty="0" smtClean="0"/>
              <a:t>Antihistamines</a:t>
            </a:r>
          </a:p>
          <a:p>
            <a:pPr lvl="1"/>
            <a:r>
              <a:rPr lang="en-US" dirty="0" smtClean="0"/>
              <a:t>Ex: </a:t>
            </a:r>
            <a:r>
              <a:rPr lang="en-US" dirty="0" err="1" smtClean="0"/>
              <a:t>Cetrizine</a:t>
            </a:r>
            <a:r>
              <a:rPr lang="en-US" dirty="0" smtClean="0"/>
              <a:t> (</a:t>
            </a:r>
            <a:r>
              <a:rPr lang="en-US" dirty="0" err="1" smtClean="0"/>
              <a:t>Zyrtec</a:t>
            </a:r>
            <a:r>
              <a:rPr lang="en-US" dirty="0" smtClean="0"/>
              <a:t>); </a:t>
            </a:r>
            <a:r>
              <a:rPr lang="en-US" dirty="0" err="1" smtClean="0"/>
              <a:t>Diphenhydramine</a:t>
            </a:r>
            <a:r>
              <a:rPr lang="en-US" dirty="0" smtClean="0"/>
              <a:t> (Benadryl), </a:t>
            </a:r>
            <a:r>
              <a:rPr lang="en-US" dirty="0" err="1" smtClean="0"/>
              <a:t>Loratadine</a:t>
            </a:r>
            <a:r>
              <a:rPr lang="en-US" dirty="0" smtClean="0"/>
              <a:t> (Claritin)</a:t>
            </a:r>
          </a:p>
          <a:p>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Final Thoughts</a:t>
            </a:r>
            <a:endParaRPr lang="en-US" dirty="0"/>
          </a:p>
        </p:txBody>
      </p:sp>
      <p:sp>
        <p:nvSpPr>
          <p:cNvPr id="3" name="Content Placeholder 2"/>
          <p:cNvSpPr>
            <a:spLocks noGrp="1"/>
          </p:cNvSpPr>
          <p:nvPr>
            <p:ph idx="1"/>
          </p:nvPr>
        </p:nvSpPr>
        <p:spPr/>
        <p:txBody>
          <a:bodyPr>
            <a:normAutofit fontScale="77500" lnSpcReduction="20000"/>
          </a:bodyPr>
          <a:lstStyle/>
          <a:p>
            <a:r>
              <a:rPr lang="en-US" b="1" dirty="0" smtClean="0"/>
              <a:t>Meds used to treat/prevent of diseases of airway obstruction  (Asthma, Bronchitis, Emphysema)</a:t>
            </a:r>
          </a:p>
          <a:p>
            <a:pPr lvl="1"/>
            <a:r>
              <a:rPr lang="en-US" dirty="0" smtClean="0"/>
              <a:t>Beta </a:t>
            </a:r>
            <a:r>
              <a:rPr lang="en-US" dirty="0" err="1" smtClean="0"/>
              <a:t>Adernergic</a:t>
            </a:r>
            <a:r>
              <a:rPr lang="en-US" dirty="0" smtClean="0"/>
              <a:t> Agonists</a:t>
            </a:r>
          </a:p>
          <a:p>
            <a:pPr lvl="1"/>
            <a:r>
              <a:rPr lang="en-US" dirty="0" err="1" smtClean="0"/>
              <a:t>Xanthine</a:t>
            </a:r>
            <a:r>
              <a:rPr lang="en-US" dirty="0" smtClean="0"/>
              <a:t> Derivatives</a:t>
            </a:r>
          </a:p>
          <a:p>
            <a:pPr lvl="1"/>
            <a:r>
              <a:rPr lang="en-US" dirty="0" smtClean="0"/>
              <a:t>Anticholinergics</a:t>
            </a:r>
          </a:p>
          <a:p>
            <a:pPr lvl="1"/>
            <a:r>
              <a:rPr lang="en-US" dirty="0" err="1" smtClean="0"/>
              <a:t>Cromones</a:t>
            </a:r>
            <a:r>
              <a:rPr lang="en-US" dirty="0" smtClean="0"/>
              <a:t> Mast Cell Stabilizers</a:t>
            </a:r>
          </a:p>
          <a:p>
            <a:pPr lvl="1"/>
            <a:r>
              <a:rPr lang="en-US" dirty="0" err="1" smtClean="0"/>
              <a:t>Glucocorticoids</a:t>
            </a:r>
            <a:endParaRPr lang="en-US" dirty="0" smtClean="0"/>
          </a:p>
          <a:p>
            <a:pPr lvl="1"/>
            <a:r>
              <a:rPr lang="en-US" dirty="0" err="1" smtClean="0"/>
              <a:t>Leukotriene</a:t>
            </a:r>
            <a:r>
              <a:rPr lang="en-US" dirty="0" smtClean="0"/>
              <a:t> Inhibitors</a:t>
            </a:r>
          </a:p>
          <a:p>
            <a:r>
              <a:rPr lang="en-US" b="1" dirty="0" smtClean="0"/>
              <a:t>Implications for PT:</a:t>
            </a:r>
          </a:p>
          <a:p>
            <a:pPr lvl="1"/>
            <a:r>
              <a:rPr lang="en-US" dirty="0" smtClean="0"/>
              <a:t>To maximize the effect, inhaled medications need to be coordinated with a deep breath. Also, patients should have their inhalers nearby during exercise as exercise can trigger </a:t>
            </a:r>
            <a:r>
              <a:rPr lang="en-US" dirty="0" err="1" smtClean="0"/>
              <a:t>bronchospasm</a:t>
            </a:r>
            <a:r>
              <a:rPr lang="en-US" dirty="0" smtClean="0"/>
              <a:t> in some patients.</a:t>
            </a:r>
          </a:p>
          <a:p>
            <a:endParaRPr lang="en-US" dirty="0" smtClean="0"/>
          </a:p>
          <a:p>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Final Thoughts</a:t>
            </a:r>
            <a:endParaRPr lang="en-US" dirty="0"/>
          </a:p>
        </p:txBody>
      </p:sp>
      <p:sp>
        <p:nvSpPr>
          <p:cNvPr id="3" name="Content Placeholder 2"/>
          <p:cNvSpPr>
            <a:spLocks noGrp="1"/>
          </p:cNvSpPr>
          <p:nvPr>
            <p:ph idx="1"/>
          </p:nvPr>
        </p:nvSpPr>
        <p:spPr/>
        <p:txBody>
          <a:bodyPr/>
          <a:lstStyle/>
          <a:p>
            <a:r>
              <a:rPr lang="en-US" b="1" dirty="0" smtClean="0"/>
              <a:t>Sedative Hypnotic Agents</a:t>
            </a:r>
          </a:p>
          <a:p>
            <a:pPr lvl="1"/>
            <a:r>
              <a:rPr lang="en-US" dirty="0" err="1" smtClean="0"/>
              <a:t>Benzodiazipines</a:t>
            </a:r>
            <a:endParaRPr lang="en-US" dirty="0" smtClean="0"/>
          </a:p>
          <a:p>
            <a:pPr lvl="1"/>
            <a:r>
              <a:rPr lang="en-US" dirty="0" smtClean="0"/>
              <a:t>Barbiturates</a:t>
            </a:r>
          </a:p>
          <a:p>
            <a:pPr lvl="1"/>
            <a:r>
              <a:rPr lang="en-US" dirty="0" smtClean="0"/>
              <a:t>Newer agents</a:t>
            </a:r>
          </a:p>
          <a:p>
            <a:r>
              <a:rPr lang="en-US" b="1" dirty="0" smtClean="0"/>
              <a:t>Treatment of Anxiety</a:t>
            </a:r>
          </a:p>
          <a:p>
            <a:pPr lvl="1"/>
            <a:r>
              <a:rPr lang="en-US" dirty="0" smtClean="0"/>
              <a:t>Short Term: Benzodiazepines</a:t>
            </a:r>
          </a:p>
          <a:p>
            <a:pPr lvl="1"/>
            <a:r>
              <a:rPr lang="en-US" dirty="0" smtClean="0"/>
              <a:t>Long Term: </a:t>
            </a:r>
            <a:r>
              <a:rPr lang="en-US" dirty="0" err="1" smtClean="0"/>
              <a:t>Buspar</a:t>
            </a:r>
            <a:endParaRPr lang="en-US" dirty="0" smtClean="0"/>
          </a:p>
          <a:p>
            <a:pPr lvl="1"/>
            <a:endParaRPr lang="en-US" dirty="0" smtClean="0"/>
          </a:p>
          <a:p>
            <a:pPr lvl="1"/>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Final Thoughts</a:t>
            </a:r>
            <a:endParaRPr lang="en-US" dirty="0"/>
          </a:p>
        </p:txBody>
      </p:sp>
      <p:sp>
        <p:nvSpPr>
          <p:cNvPr id="3" name="Content Placeholder 2"/>
          <p:cNvSpPr>
            <a:spLocks noGrp="1"/>
          </p:cNvSpPr>
          <p:nvPr>
            <p:ph idx="1"/>
          </p:nvPr>
        </p:nvSpPr>
        <p:spPr/>
        <p:txBody>
          <a:bodyPr>
            <a:normAutofit fontScale="92500" lnSpcReduction="10000"/>
          </a:bodyPr>
          <a:lstStyle/>
          <a:p>
            <a:r>
              <a:rPr lang="en-US" b="1" dirty="0" smtClean="0"/>
              <a:t>Treatment of Depression</a:t>
            </a:r>
          </a:p>
          <a:p>
            <a:pPr lvl="1"/>
            <a:r>
              <a:rPr lang="en-US" dirty="0" smtClean="0"/>
              <a:t>MAO’s</a:t>
            </a:r>
          </a:p>
          <a:p>
            <a:pPr lvl="2"/>
            <a:r>
              <a:rPr lang="en-US" dirty="0" smtClean="0"/>
              <a:t>Ex: </a:t>
            </a:r>
            <a:r>
              <a:rPr lang="en-US" dirty="0" err="1" smtClean="0"/>
              <a:t>Isocarboxazid</a:t>
            </a:r>
            <a:r>
              <a:rPr lang="en-US" dirty="0" smtClean="0"/>
              <a:t> (</a:t>
            </a:r>
            <a:r>
              <a:rPr lang="en-US" dirty="0" err="1" smtClean="0"/>
              <a:t>Marplan</a:t>
            </a:r>
            <a:r>
              <a:rPr lang="en-US" dirty="0" smtClean="0"/>
              <a:t>) ; </a:t>
            </a:r>
            <a:r>
              <a:rPr lang="en-US" dirty="0" err="1" smtClean="0"/>
              <a:t>Tranylcypromine</a:t>
            </a:r>
            <a:r>
              <a:rPr lang="en-US" dirty="0" smtClean="0"/>
              <a:t> (</a:t>
            </a:r>
            <a:r>
              <a:rPr lang="en-US" dirty="0" err="1" smtClean="0"/>
              <a:t>Parnate</a:t>
            </a:r>
            <a:r>
              <a:rPr lang="en-US" dirty="0" smtClean="0"/>
              <a:t>)</a:t>
            </a:r>
          </a:p>
          <a:p>
            <a:pPr lvl="1"/>
            <a:r>
              <a:rPr lang="en-US" dirty="0" err="1" smtClean="0"/>
              <a:t>Tricyclic</a:t>
            </a:r>
            <a:r>
              <a:rPr lang="en-US" dirty="0" smtClean="0"/>
              <a:t> Anti Depressant (TCA)</a:t>
            </a:r>
          </a:p>
          <a:p>
            <a:pPr lvl="2"/>
            <a:r>
              <a:rPr lang="en-US" dirty="0" smtClean="0"/>
              <a:t>Ex: </a:t>
            </a:r>
            <a:r>
              <a:rPr lang="en-US" dirty="0" err="1" smtClean="0"/>
              <a:t>Amitriptyline</a:t>
            </a:r>
            <a:r>
              <a:rPr lang="en-US" dirty="0" smtClean="0"/>
              <a:t> (</a:t>
            </a:r>
            <a:r>
              <a:rPr lang="en-US" dirty="0" err="1" smtClean="0"/>
              <a:t>Elavil</a:t>
            </a:r>
            <a:r>
              <a:rPr lang="en-US" dirty="0" smtClean="0"/>
              <a:t>); </a:t>
            </a:r>
            <a:r>
              <a:rPr lang="en-US" dirty="0" err="1" smtClean="0"/>
              <a:t>Imipramine</a:t>
            </a:r>
            <a:r>
              <a:rPr lang="en-US" dirty="0" smtClean="0"/>
              <a:t> (</a:t>
            </a:r>
            <a:r>
              <a:rPr lang="en-US" dirty="0" err="1" smtClean="0"/>
              <a:t>Tofranil</a:t>
            </a:r>
            <a:r>
              <a:rPr lang="en-US" dirty="0" smtClean="0"/>
              <a:t>)</a:t>
            </a:r>
          </a:p>
          <a:p>
            <a:pPr lvl="1"/>
            <a:r>
              <a:rPr lang="en-US" dirty="0" smtClean="0"/>
              <a:t>SSRI’s</a:t>
            </a:r>
          </a:p>
          <a:p>
            <a:pPr lvl="2"/>
            <a:r>
              <a:rPr lang="en-US" sz="1600" dirty="0" smtClean="0"/>
              <a:t>Ex: </a:t>
            </a:r>
            <a:r>
              <a:rPr lang="en-US" sz="1600" dirty="0" err="1" smtClean="0"/>
              <a:t>Sertraline</a:t>
            </a:r>
            <a:r>
              <a:rPr lang="en-US" sz="1600" dirty="0" smtClean="0"/>
              <a:t> (Zoloft); </a:t>
            </a:r>
            <a:r>
              <a:rPr lang="en-US" sz="1600" dirty="0" err="1" smtClean="0"/>
              <a:t>Citalopram</a:t>
            </a:r>
            <a:r>
              <a:rPr lang="en-US" sz="1600" dirty="0" smtClean="0"/>
              <a:t> (</a:t>
            </a:r>
            <a:r>
              <a:rPr lang="en-US" sz="1600" dirty="0" err="1" smtClean="0"/>
              <a:t>Celexa</a:t>
            </a:r>
            <a:r>
              <a:rPr lang="en-US" sz="1600" dirty="0" smtClean="0"/>
              <a:t>)</a:t>
            </a:r>
            <a:r>
              <a:rPr lang="en-US" sz="1600" dirty="0" err="1" smtClean="0"/>
              <a:t>Paroxetine</a:t>
            </a:r>
            <a:r>
              <a:rPr lang="en-US" sz="1600" dirty="0" smtClean="0"/>
              <a:t> (Paxil); </a:t>
            </a:r>
            <a:r>
              <a:rPr lang="en-US" sz="1600" dirty="0" err="1" smtClean="0"/>
              <a:t>Fluoxetine</a:t>
            </a:r>
            <a:r>
              <a:rPr lang="en-US" sz="1600" dirty="0" smtClean="0"/>
              <a:t> (Prozac</a:t>
            </a:r>
            <a:endParaRPr lang="en-US" dirty="0" smtClean="0"/>
          </a:p>
          <a:p>
            <a:pPr lvl="1"/>
            <a:r>
              <a:rPr lang="en-US" dirty="0" smtClean="0"/>
              <a:t>SNRI’s</a:t>
            </a:r>
          </a:p>
          <a:p>
            <a:pPr lvl="2"/>
            <a:r>
              <a:rPr lang="en-US" sz="1700" dirty="0" smtClean="0"/>
              <a:t>Ex: </a:t>
            </a:r>
            <a:r>
              <a:rPr lang="en-US" sz="1700" dirty="0" err="1" smtClean="0"/>
              <a:t>Duloxetine</a:t>
            </a:r>
            <a:r>
              <a:rPr lang="en-US" sz="1700" dirty="0" smtClean="0"/>
              <a:t> (</a:t>
            </a:r>
            <a:r>
              <a:rPr lang="en-US" sz="1700" dirty="0" err="1" smtClean="0"/>
              <a:t>Cymbalta</a:t>
            </a:r>
            <a:r>
              <a:rPr lang="en-US" sz="1700" dirty="0" smtClean="0"/>
              <a:t>); </a:t>
            </a:r>
            <a:r>
              <a:rPr lang="en-US" sz="1700" dirty="0" err="1" smtClean="0"/>
              <a:t>Venlafaxine</a:t>
            </a:r>
            <a:r>
              <a:rPr lang="en-US" sz="1700" dirty="0" smtClean="0"/>
              <a:t> (</a:t>
            </a:r>
            <a:r>
              <a:rPr lang="en-US" sz="1700" dirty="0" err="1" smtClean="0"/>
              <a:t>Effexor</a:t>
            </a:r>
            <a:r>
              <a:rPr lang="en-US" sz="1700" dirty="0" smtClean="0"/>
              <a:t>); </a:t>
            </a:r>
            <a:r>
              <a:rPr lang="en-US" sz="1700" dirty="0" err="1" smtClean="0"/>
              <a:t>Bupropion</a:t>
            </a:r>
            <a:r>
              <a:rPr lang="en-US" sz="1700" dirty="0" smtClean="0"/>
              <a:t> (</a:t>
            </a:r>
            <a:r>
              <a:rPr lang="en-US" sz="1700" dirty="0" err="1" smtClean="0"/>
              <a:t>Wellbutrin</a:t>
            </a:r>
            <a:r>
              <a:rPr lang="en-US" sz="1700" dirty="0" smtClean="0"/>
              <a:t>)</a:t>
            </a:r>
            <a:endParaRPr lang="en-US" dirty="0" smtClean="0"/>
          </a:p>
          <a:p>
            <a:r>
              <a:rPr lang="en-US" b="1" dirty="0" smtClean="0"/>
              <a:t>Manic Depressive Bipolar Disorder</a:t>
            </a:r>
          </a:p>
          <a:p>
            <a:pPr lvl="1"/>
            <a:r>
              <a:rPr lang="en-US" dirty="0" smtClean="0"/>
              <a:t>Lithium</a:t>
            </a: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Final Thoughts</a:t>
            </a:r>
            <a:endParaRPr lang="en-US" dirty="0"/>
          </a:p>
        </p:txBody>
      </p:sp>
      <p:sp>
        <p:nvSpPr>
          <p:cNvPr id="3" name="Content Placeholder 2"/>
          <p:cNvSpPr>
            <a:spLocks noGrp="1"/>
          </p:cNvSpPr>
          <p:nvPr>
            <p:ph idx="1"/>
          </p:nvPr>
        </p:nvSpPr>
        <p:spPr/>
        <p:txBody>
          <a:bodyPr/>
          <a:lstStyle/>
          <a:p>
            <a:r>
              <a:rPr lang="en-US" b="1" dirty="0" smtClean="0"/>
              <a:t>Treatment of Psychoses</a:t>
            </a:r>
          </a:p>
          <a:p>
            <a:pPr lvl="1"/>
            <a:r>
              <a:rPr lang="en-US" dirty="0" smtClean="0"/>
              <a:t>Traditional: </a:t>
            </a:r>
            <a:r>
              <a:rPr lang="en-US" dirty="0" err="1" smtClean="0"/>
              <a:t>Phenothiazines</a:t>
            </a:r>
            <a:endParaRPr lang="en-US" dirty="0" smtClean="0"/>
          </a:p>
          <a:p>
            <a:pPr lvl="2"/>
            <a:r>
              <a:rPr lang="en-US" dirty="0" smtClean="0"/>
              <a:t>Ex: </a:t>
            </a:r>
            <a:r>
              <a:rPr lang="en-US" dirty="0" err="1" smtClean="0"/>
              <a:t>Chloropromazine</a:t>
            </a:r>
            <a:r>
              <a:rPr lang="en-US" dirty="0" smtClean="0"/>
              <a:t> (</a:t>
            </a:r>
            <a:r>
              <a:rPr lang="en-US" dirty="0" err="1" smtClean="0"/>
              <a:t>Clozaril;Thorazine</a:t>
            </a:r>
            <a:r>
              <a:rPr lang="en-US" dirty="0" smtClean="0"/>
              <a:t>)</a:t>
            </a:r>
          </a:p>
          <a:p>
            <a:pPr lvl="1"/>
            <a:r>
              <a:rPr lang="en-US" dirty="0" smtClean="0"/>
              <a:t>Newer Agents:</a:t>
            </a:r>
          </a:p>
          <a:p>
            <a:pPr lvl="2"/>
            <a:r>
              <a:rPr lang="en-US" dirty="0" smtClean="0"/>
              <a:t>Ex: </a:t>
            </a:r>
            <a:r>
              <a:rPr lang="en-US" dirty="0" err="1" smtClean="0"/>
              <a:t>Risperidone</a:t>
            </a:r>
            <a:r>
              <a:rPr lang="en-US" dirty="0" smtClean="0"/>
              <a:t> (</a:t>
            </a:r>
            <a:r>
              <a:rPr lang="en-US" dirty="0" err="1" smtClean="0"/>
              <a:t>Risperdal</a:t>
            </a:r>
            <a:r>
              <a:rPr lang="en-US" dirty="0" smtClean="0"/>
              <a:t>);</a:t>
            </a:r>
            <a:r>
              <a:rPr lang="en-US" dirty="0" err="1" smtClean="0"/>
              <a:t>Quetiapine</a:t>
            </a:r>
            <a:r>
              <a:rPr lang="en-US" dirty="0" smtClean="0"/>
              <a:t> (</a:t>
            </a:r>
            <a:r>
              <a:rPr lang="en-US" dirty="0" err="1" smtClean="0"/>
              <a:t>Seroquel</a:t>
            </a:r>
            <a:r>
              <a:rPr lang="en-US" dirty="0" smtClean="0"/>
              <a:t>); </a:t>
            </a:r>
            <a:r>
              <a:rPr lang="en-US" dirty="0" err="1" smtClean="0"/>
              <a:t>Aripiprazole</a:t>
            </a:r>
            <a:r>
              <a:rPr lang="en-US" dirty="0" smtClean="0"/>
              <a:t> (</a:t>
            </a:r>
            <a:r>
              <a:rPr lang="en-US" dirty="0" err="1" smtClean="0"/>
              <a:t>Abilify</a:t>
            </a:r>
            <a:r>
              <a:rPr lang="en-US" dirty="0" smtClean="0"/>
              <a:t>); </a:t>
            </a:r>
            <a:r>
              <a:rPr lang="en-US" dirty="0" err="1" smtClean="0"/>
              <a:t>Olanzapine</a:t>
            </a:r>
            <a:r>
              <a:rPr lang="en-US" dirty="0" smtClean="0"/>
              <a:t> (</a:t>
            </a:r>
            <a:r>
              <a:rPr lang="en-US" dirty="0" err="1" smtClean="0"/>
              <a:t>Zyprexa</a:t>
            </a:r>
            <a:r>
              <a:rPr lang="en-US" dirty="0" smtClean="0"/>
              <a:t>); Haloperidol  (</a:t>
            </a:r>
            <a:r>
              <a:rPr lang="en-US" dirty="0" err="1" smtClean="0"/>
              <a:t>Haldol</a:t>
            </a:r>
            <a:r>
              <a:rPr lang="en-US" dirty="0" smtClean="0"/>
              <a:t>)</a:t>
            </a:r>
          </a:p>
          <a:p>
            <a:pPr lvl="1"/>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Final Thoughts</a:t>
            </a:r>
            <a:endParaRPr lang="en-US" dirty="0"/>
          </a:p>
        </p:txBody>
      </p:sp>
      <p:sp>
        <p:nvSpPr>
          <p:cNvPr id="3" name="Content Placeholder 2"/>
          <p:cNvSpPr>
            <a:spLocks noGrp="1"/>
          </p:cNvSpPr>
          <p:nvPr>
            <p:ph idx="1"/>
          </p:nvPr>
        </p:nvSpPr>
        <p:spPr/>
        <p:txBody>
          <a:bodyPr>
            <a:normAutofit fontScale="92500" lnSpcReduction="20000"/>
          </a:bodyPr>
          <a:lstStyle/>
          <a:p>
            <a:r>
              <a:rPr lang="en-US" b="1" dirty="0" smtClean="0"/>
              <a:t>Treatment of Seizures</a:t>
            </a:r>
          </a:p>
          <a:p>
            <a:pPr lvl="1"/>
            <a:r>
              <a:rPr lang="en-US" b="1" dirty="0" smtClean="0"/>
              <a:t>Barbiturates</a:t>
            </a:r>
          </a:p>
          <a:p>
            <a:pPr lvl="2"/>
            <a:r>
              <a:rPr lang="en-US" dirty="0" smtClean="0"/>
              <a:t>Ex: Phenobarbital (</a:t>
            </a:r>
            <a:r>
              <a:rPr lang="en-US" dirty="0" err="1" smtClean="0"/>
              <a:t>Phenobarb</a:t>
            </a:r>
            <a:r>
              <a:rPr lang="en-US" dirty="0" smtClean="0"/>
              <a:t>)</a:t>
            </a:r>
          </a:p>
          <a:p>
            <a:pPr lvl="1"/>
            <a:r>
              <a:rPr lang="en-US" b="1" dirty="0" smtClean="0"/>
              <a:t>Benzodiazepines</a:t>
            </a:r>
          </a:p>
          <a:p>
            <a:pPr lvl="2"/>
            <a:r>
              <a:rPr lang="en-US" dirty="0" smtClean="0"/>
              <a:t>Ex: Diazepam (Valium)</a:t>
            </a:r>
          </a:p>
          <a:p>
            <a:pPr lvl="1"/>
            <a:r>
              <a:rPr lang="en-US" b="1" dirty="0" smtClean="0"/>
              <a:t>Carboxylic Acids </a:t>
            </a:r>
          </a:p>
          <a:p>
            <a:pPr lvl="2"/>
            <a:r>
              <a:rPr lang="en-US" dirty="0" smtClean="0"/>
              <a:t>Ex: </a:t>
            </a:r>
            <a:r>
              <a:rPr lang="en-US" dirty="0" err="1" smtClean="0"/>
              <a:t>Valproic</a:t>
            </a:r>
            <a:r>
              <a:rPr lang="en-US" dirty="0" smtClean="0"/>
              <a:t> Acid (</a:t>
            </a:r>
            <a:r>
              <a:rPr lang="en-US" dirty="0" err="1" smtClean="0"/>
              <a:t>Depakote</a:t>
            </a:r>
            <a:r>
              <a:rPr lang="en-US" dirty="0" smtClean="0"/>
              <a:t>)</a:t>
            </a:r>
          </a:p>
          <a:p>
            <a:pPr lvl="1"/>
            <a:r>
              <a:rPr lang="en-US" b="1" dirty="0" err="1" smtClean="0"/>
              <a:t>Hydantoins</a:t>
            </a:r>
            <a:endParaRPr lang="en-US" b="1" dirty="0" smtClean="0"/>
          </a:p>
          <a:p>
            <a:pPr lvl="2"/>
            <a:r>
              <a:rPr lang="en-US" dirty="0" smtClean="0"/>
              <a:t>Ex: </a:t>
            </a:r>
            <a:r>
              <a:rPr lang="en-US" dirty="0" err="1" smtClean="0"/>
              <a:t>Phenytoin</a:t>
            </a:r>
            <a:r>
              <a:rPr lang="en-US" dirty="0" smtClean="0"/>
              <a:t> (</a:t>
            </a:r>
            <a:r>
              <a:rPr lang="en-US" dirty="0" err="1" smtClean="0"/>
              <a:t>Dilantin</a:t>
            </a:r>
            <a:r>
              <a:rPr lang="en-US" dirty="0" smtClean="0"/>
              <a:t>)</a:t>
            </a:r>
          </a:p>
          <a:p>
            <a:pPr lvl="1"/>
            <a:r>
              <a:rPr lang="en-US" b="1" dirty="0" err="1" smtClean="0"/>
              <a:t>Iminostilbenes</a:t>
            </a:r>
            <a:endParaRPr lang="en-US" b="1" dirty="0" smtClean="0"/>
          </a:p>
          <a:p>
            <a:pPr lvl="2"/>
            <a:r>
              <a:rPr lang="en-US" dirty="0" smtClean="0"/>
              <a:t>Ex: </a:t>
            </a:r>
            <a:r>
              <a:rPr lang="en-US" dirty="0" err="1" smtClean="0"/>
              <a:t>Carbamazepine</a:t>
            </a:r>
            <a:r>
              <a:rPr lang="en-US" dirty="0" smtClean="0"/>
              <a:t> (</a:t>
            </a:r>
            <a:r>
              <a:rPr lang="en-US" dirty="0" err="1" smtClean="0"/>
              <a:t>Tegretol</a:t>
            </a:r>
            <a:r>
              <a:rPr lang="en-US" dirty="0" smtClean="0"/>
              <a:t>)</a:t>
            </a:r>
          </a:p>
          <a:p>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Final Thoughts</a:t>
            </a:r>
            <a:endParaRPr lang="en-US" dirty="0"/>
          </a:p>
        </p:txBody>
      </p:sp>
      <p:sp>
        <p:nvSpPr>
          <p:cNvPr id="3" name="Content Placeholder 2"/>
          <p:cNvSpPr>
            <a:spLocks noGrp="1"/>
          </p:cNvSpPr>
          <p:nvPr>
            <p:ph idx="1"/>
          </p:nvPr>
        </p:nvSpPr>
        <p:spPr/>
        <p:txBody>
          <a:bodyPr>
            <a:normAutofit fontScale="70000" lnSpcReduction="20000"/>
          </a:bodyPr>
          <a:lstStyle/>
          <a:p>
            <a:r>
              <a:rPr lang="en-US" b="1" dirty="0" smtClean="0"/>
              <a:t>Anticonvulsants: Implications for Physical Therapy</a:t>
            </a:r>
            <a:r>
              <a:rPr lang="en-US" dirty="0" smtClean="0"/>
              <a:t>  </a:t>
            </a:r>
          </a:p>
          <a:p>
            <a:pPr lvl="1"/>
            <a:r>
              <a:rPr lang="en-US" dirty="0" smtClean="0"/>
              <a:t>Be informed of a patient’s past medical history including epilepsy or seizures and aware of any current seizure precautions. </a:t>
            </a:r>
          </a:p>
          <a:p>
            <a:pPr lvl="1"/>
            <a:r>
              <a:rPr lang="en-US" dirty="0" smtClean="0"/>
              <a:t>Be prepared for potential seizure activity and know how to recognize and intervene during episodes of seizure. </a:t>
            </a:r>
          </a:p>
          <a:p>
            <a:pPr lvl="1"/>
            <a:r>
              <a:rPr lang="en-US" dirty="0" smtClean="0"/>
              <a:t>Remember that seizure activity can be exacerbated by environmental stimuli such as bright lights and sounds.  Therefore,  if possible, attempt to offer treatment in a relatively quiet setting.  </a:t>
            </a:r>
          </a:p>
          <a:p>
            <a:pPr lvl="1"/>
            <a:r>
              <a:rPr lang="en-US" dirty="0" smtClean="0"/>
              <a:t>The primary goal for this drug class is establishing dosing within a therapeutic window; high enough level to control seizures while attempting to minimize side effects. It is vital for PTs to assist in observations of seizure effects or frequency. The PT must provide feedback to the appropriate team members so recommendations for effective dosing can be made.</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Pharmacology Facts</a:t>
            </a:r>
            <a:endParaRPr lang="en-US" dirty="0"/>
          </a:p>
        </p:txBody>
      </p:sp>
      <p:sp>
        <p:nvSpPr>
          <p:cNvPr id="3" name="Content Placeholder 2"/>
          <p:cNvSpPr>
            <a:spLocks noGrp="1"/>
          </p:cNvSpPr>
          <p:nvPr>
            <p:ph idx="1"/>
          </p:nvPr>
        </p:nvSpPr>
        <p:spPr/>
        <p:txBody>
          <a:bodyPr/>
          <a:lstStyle/>
          <a:p>
            <a:r>
              <a:rPr lang="en-US" dirty="0" smtClean="0"/>
              <a:t>Increased risk for Falls with:</a:t>
            </a:r>
          </a:p>
          <a:p>
            <a:pPr lvl="1"/>
            <a:r>
              <a:rPr lang="en-US" dirty="0" smtClean="0"/>
              <a:t>Sedative hypnotics</a:t>
            </a:r>
          </a:p>
          <a:p>
            <a:pPr lvl="1"/>
            <a:r>
              <a:rPr lang="en-US" dirty="0" smtClean="0"/>
              <a:t>Anticonvulsants</a:t>
            </a:r>
          </a:p>
          <a:p>
            <a:pPr lvl="1"/>
            <a:r>
              <a:rPr lang="en-US" dirty="0" err="1" smtClean="0"/>
              <a:t>Opioids</a:t>
            </a:r>
            <a:endParaRPr lang="en-US" dirty="0" smtClean="0"/>
          </a:p>
          <a:p>
            <a:pPr lvl="1"/>
            <a:r>
              <a:rPr lang="en-US" dirty="0" smtClean="0"/>
              <a:t>Diuretics/Laxatives</a:t>
            </a:r>
          </a:p>
          <a:p>
            <a:pPr lvl="1"/>
            <a:r>
              <a:rPr lang="en-US" dirty="0" err="1" smtClean="0"/>
              <a:t>Antihypertensives</a:t>
            </a:r>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Final Thoughts</a:t>
            </a:r>
            <a:endParaRPr lang="en-US" dirty="0"/>
          </a:p>
        </p:txBody>
      </p:sp>
      <p:sp>
        <p:nvSpPr>
          <p:cNvPr id="3" name="Content Placeholder 2"/>
          <p:cNvSpPr>
            <a:spLocks noGrp="1"/>
          </p:cNvSpPr>
          <p:nvPr>
            <p:ph idx="1"/>
          </p:nvPr>
        </p:nvSpPr>
        <p:spPr/>
        <p:txBody>
          <a:bodyPr/>
          <a:lstStyle/>
          <a:p>
            <a:r>
              <a:rPr lang="en-US" b="1" dirty="0" smtClean="0"/>
              <a:t>Treatment of Seizures</a:t>
            </a:r>
          </a:p>
          <a:p>
            <a:pPr lvl="1"/>
            <a:r>
              <a:rPr lang="en-US" b="1" dirty="0" smtClean="0"/>
              <a:t>Second Generation Agents</a:t>
            </a:r>
          </a:p>
          <a:p>
            <a:pPr lvl="2"/>
            <a:r>
              <a:rPr lang="en-US" dirty="0" smtClean="0"/>
              <a:t>Ex: </a:t>
            </a:r>
            <a:r>
              <a:rPr lang="en-US" dirty="0" err="1" smtClean="0"/>
              <a:t>Lamotrigine</a:t>
            </a:r>
            <a:r>
              <a:rPr lang="en-US" dirty="0" smtClean="0"/>
              <a:t> (</a:t>
            </a:r>
            <a:r>
              <a:rPr lang="en-US" dirty="0" err="1" smtClean="0"/>
              <a:t>Lamictal</a:t>
            </a:r>
            <a:r>
              <a:rPr lang="en-US" dirty="0" smtClean="0"/>
              <a:t>)</a:t>
            </a:r>
          </a:p>
          <a:p>
            <a:pPr lvl="2"/>
            <a:r>
              <a:rPr lang="en-US" dirty="0" smtClean="0"/>
              <a:t>Ex: </a:t>
            </a:r>
            <a:r>
              <a:rPr lang="en-US" dirty="0" err="1" smtClean="0"/>
              <a:t>Levetiracetam</a:t>
            </a:r>
            <a:r>
              <a:rPr lang="en-US" dirty="0" smtClean="0"/>
              <a:t> (</a:t>
            </a:r>
            <a:r>
              <a:rPr lang="en-US" dirty="0" err="1" smtClean="0"/>
              <a:t>Keppra</a:t>
            </a:r>
            <a:r>
              <a:rPr lang="en-US" dirty="0" smtClean="0"/>
              <a:t>)</a:t>
            </a:r>
          </a:p>
          <a:p>
            <a:pPr lvl="2"/>
            <a:r>
              <a:rPr lang="en-US" dirty="0" smtClean="0"/>
              <a:t>Ex: </a:t>
            </a:r>
            <a:r>
              <a:rPr lang="en-US" dirty="0" err="1" smtClean="0"/>
              <a:t>Topiramate</a:t>
            </a:r>
            <a:r>
              <a:rPr lang="en-US" dirty="0" smtClean="0"/>
              <a:t> (</a:t>
            </a:r>
            <a:r>
              <a:rPr lang="en-US" dirty="0" err="1" smtClean="0"/>
              <a:t>Topamax</a:t>
            </a:r>
            <a:r>
              <a:rPr lang="en-US" dirty="0" smtClean="0"/>
              <a:t>)</a:t>
            </a:r>
          </a:p>
          <a:p>
            <a:pPr lvl="2"/>
            <a:r>
              <a:rPr lang="en-US" dirty="0" smtClean="0"/>
              <a:t>Ex: </a:t>
            </a:r>
            <a:r>
              <a:rPr lang="en-US" dirty="0" err="1" smtClean="0"/>
              <a:t>Gapapentin</a:t>
            </a:r>
            <a:r>
              <a:rPr lang="en-US" dirty="0" smtClean="0"/>
              <a:t> (</a:t>
            </a:r>
            <a:r>
              <a:rPr lang="en-US" dirty="0" err="1" smtClean="0"/>
              <a:t>Neurontin</a:t>
            </a:r>
            <a:r>
              <a:rPr lang="en-US" dirty="0" smtClean="0"/>
              <a:t>)</a:t>
            </a:r>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Final Thoughts</a:t>
            </a:r>
            <a:endParaRPr lang="en-US" dirty="0"/>
          </a:p>
        </p:txBody>
      </p:sp>
      <p:sp>
        <p:nvSpPr>
          <p:cNvPr id="3" name="Content Placeholder 2"/>
          <p:cNvSpPr>
            <a:spLocks noGrp="1"/>
          </p:cNvSpPr>
          <p:nvPr>
            <p:ph idx="1"/>
          </p:nvPr>
        </p:nvSpPr>
        <p:spPr/>
        <p:txBody>
          <a:bodyPr>
            <a:normAutofit fontScale="55000" lnSpcReduction="20000"/>
          </a:bodyPr>
          <a:lstStyle/>
          <a:p>
            <a:r>
              <a:rPr lang="en-US" b="1" dirty="0" smtClean="0"/>
              <a:t>Treatment of </a:t>
            </a:r>
            <a:r>
              <a:rPr lang="en-US" b="1" dirty="0" err="1" smtClean="0"/>
              <a:t>Parkinsons</a:t>
            </a:r>
            <a:r>
              <a:rPr lang="en-US" b="1" dirty="0" smtClean="0"/>
              <a:t> Disease</a:t>
            </a:r>
          </a:p>
          <a:p>
            <a:pPr lvl="1"/>
            <a:r>
              <a:rPr lang="en-US" b="1" dirty="0" err="1" smtClean="0"/>
              <a:t>Levodopa</a:t>
            </a:r>
            <a:endParaRPr lang="en-US" b="1" dirty="0" smtClean="0"/>
          </a:p>
          <a:p>
            <a:pPr lvl="2"/>
            <a:r>
              <a:rPr lang="en-US" dirty="0" smtClean="0"/>
              <a:t>Ex: </a:t>
            </a:r>
            <a:r>
              <a:rPr lang="en-US" dirty="0" err="1" smtClean="0"/>
              <a:t>Levodopa</a:t>
            </a:r>
            <a:r>
              <a:rPr lang="en-US" dirty="0" smtClean="0"/>
              <a:t>/</a:t>
            </a:r>
            <a:r>
              <a:rPr lang="en-US" dirty="0" err="1" smtClean="0"/>
              <a:t>Carbidopa</a:t>
            </a:r>
            <a:r>
              <a:rPr lang="en-US" dirty="0" smtClean="0"/>
              <a:t> (</a:t>
            </a:r>
            <a:r>
              <a:rPr lang="en-US" dirty="0" err="1" smtClean="0"/>
              <a:t>Sinemet</a:t>
            </a:r>
            <a:r>
              <a:rPr lang="en-US" dirty="0" smtClean="0"/>
              <a:t>)</a:t>
            </a:r>
          </a:p>
          <a:p>
            <a:r>
              <a:rPr lang="en-US" b="1" dirty="0" smtClean="0"/>
              <a:t>Implications for Physical Therapy</a:t>
            </a:r>
          </a:p>
          <a:p>
            <a:pPr lvl="1"/>
            <a:r>
              <a:rPr lang="en-US" dirty="0" err="1" smtClean="0"/>
              <a:t>Levodopa-Carbidopa</a:t>
            </a:r>
            <a:r>
              <a:rPr lang="en-US" dirty="0" smtClean="0"/>
              <a:t> is associated with an earlier onset of motor dysfunction; therefore, it may be preferred to delay use in younger patients.</a:t>
            </a:r>
          </a:p>
          <a:p>
            <a:pPr lvl="1"/>
            <a:r>
              <a:rPr lang="en-US" dirty="0" smtClean="0"/>
              <a:t>There is a diminished response to </a:t>
            </a:r>
            <a:r>
              <a:rPr lang="en-US" dirty="0" err="1" smtClean="0"/>
              <a:t>Levodopa</a:t>
            </a:r>
            <a:r>
              <a:rPr lang="en-US" dirty="0" smtClean="0"/>
              <a:t>, often when used continually for 3-4 year periods.</a:t>
            </a:r>
          </a:p>
          <a:p>
            <a:pPr lvl="1"/>
            <a:r>
              <a:rPr lang="en-US" dirty="0" smtClean="0"/>
              <a:t>There is a potential for an On/Off </a:t>
            </a:r>
            <a:r>
              <a:rPr lang="en-US" dirty="0" err="1" smtClean="0"/>
              <a:t>Phenomenon</a:t>
            </a:r>
            <a:r>
              <a:rPr lang="en-US" dirty="0" err="1" smtClean="0">
                <a:sym typeface="Wingdings" pitchFamily="2" charset="2"/>
              </a:rPr>
              <a:t>s</a:t>
            </a:r>
            <a:r>
              <a:rPr lang="en-US" dirty="0" err="1" smtClean="0"/>
              <a:t>pontaneous</a:t>
            </a:r>
            <a:r>
              <a:rPr lang="en-US" dirty="0" smtClean="0"/>
              <a:t> worsening of Parkinson’s Disease “classic” symptoms, possibly related to diminishing plasma levels.</a:t>
            </a:r>
            <a:endParaRPr lang="en-US" sz="1600" dirty="0" smtClean="0"/>
          </a:p>
          <a:p>
            <a:pPr lvl="1"/>
            <a:r>
              <a:rPr lang="en-US" dirty="0" smtClean="0"/>
              <a:t>Drug Holiday: Implemented when patients have become resistant to the benefits of </a:t>
            </a:r>
            <a:r>
              <a:rPr lang="en-US" dirty="0" err="1" smtClean="0"/>
              <a:t>Levodopa</a:t>
            </a:r>
            <a:r>
              <a:rPr lang="en-US" dirty="0" smtClean="0"/>
              <a:t> or those with a sudden increase in adverse side effects. The patient is gradually tapered off from all medications for short periods (2 days to 3 weeks). Team must prepare for dramatic deduction in mobility.</a:t>
            </a:r>
            <a:endParaRPr lang="en-US" sz="1600" dirty="0" smtClean="0"/>
          </a:p>
          <a:p>
            <a:pPr lvl="1"/>
            <a:r>
              <a:rPr lang="en-US" dirty="0" smtClean="0"/>
              <a:t>Peak effects of </a:t>
            </a:r>
            <a:r>
              <a:rPr lang="en-US" dirty="0" err="1" smtClean="0"/>
              <a:t>Levodopa</a:t>
            </a:r>
            <a:r>
              <a:rPr lang="en-US" dirty="0" smtClean="0"/>
              <a:t> usually appear within  1 hour after the medication has been administered. Ideally, scheduling therapy after breakfast provides both drug effectiveness and decreased fatigue.</a:t>
            </a:r>
          </a:p>
          <a:p>
            <a:pPr lvl="1"/>
            <a:r>
              <a:rPr lang="en-US" sz="2300" dirty="0" smtClean="0"/>
              <a:t>End of Dose </a:t>
            </a:r>
            <a:r>
              <a:rPr lang="en-US" sz="2300" dirty="0" err="1" smtClean="0"/>
              <a:t>Akinesia</a:t>
            </a:r>
            <a:r>
              <a:rPr lang="en-US" sz="2300" dirty="0" smtClean="0"/>
              <a:t>: The effectiveness of the drug simply seems to wear off prior to the next dose.</a:t>
            </a:r>
            <a:endParaRPr lang="en-US" dirty="0" smtClean="0"/>
          </a:p>
          <a:p>
            <a:endParaRPr lang="en-US" dirty="0" smtClean="0"/>
          </a:p>
          <a:p>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Final Thoughts</a:t>
            </a:r>
            <a:endParaRPr lang="en-US" dirty="0"/>
          </a:p>
        </p:txBody>
      </p:sp>
      <p:sp>
        <p:nvSpPr>
          <p:cNvPr id="3" name="Content Placeholder 2"/>
          <p:cNvSpPr>
            <a:spLocks noGrp="1"/>
          </p:cNvSpPr>
          <p:nvPr>
            <p:ph idx="1"/>
          </p:nvPr>
        </p:nvSpPr>
        <p:spPr/>
        <p:txBody>
          <a:bodyPr>
            <a:normAutofit fontScale="85000" lnSpcReduction="20000"/>
          </a:bodyPr>
          <a:lstStyle/>
          <a:p>
            <a:r>
              <a:rPr lang="en-US" b="1" dirty="0" smtClean="0"/>
              <a:t>Muscle Relaxants: Implications for PT </a:t>
            </a:r>
            <a:endParaRPr lang="en-US" dirty="0" smtClean="0"/>
          </a:p>
          <a:p>
            <a:pPr lvl="1"/>
            <a:r>
              <a:rPr lang="en-US" dirty="0" smtClean="0"/>
              <a:t>Remember to schedule session as appropriate around med administration times, as peak drug effect will improve session dramatically. For instance, reduced muscle tone will allow more effective prolonged stretching. Also, for a patient to be more alert, attempt to schedule when sedation is at a minimum. </a:t>
            </a:r>
          </a:p>
          <a:p>
            <a:pPr lvl="1"/>
            <a:r>
              <a:rPr lang="en-US" dirty="0" smtClean="0"/>
              <a:t>Be aware that a functional deficit may be produced initially in patients who previously use increased tone for support with mobility. It is a PT goal to assist patients accommodate to the new patterns.</a:t>
            </a:r>
          </a:p>
          <a:p>
            <a:pPr>
              <a:buNone/>
            </a:pPr>
            <a:r>
              <a:rPr lang="en-US" dirty="0" smtClean="0"/>
              <a:t> </a:t>
            </a:r>
          </a:p>
          <a:p>
            <a:pPr>
              <a:buNone/>
            </a:pPr>
            <a:r>
              <a:rPr lang="en-US" dirty="0" smtClean="0"/>
              <a:t> </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Pharmacology Facts</a:t>
            </a:r>
            <a:endParaRPr lang="en-US"/>
          </a:p>
        </p:txBody>
      </p:sp>
      <p:sp>
        <p:nvSpPr>
          <p:cNvPr id="3" name="Content Placeholder 2"/>
          <p:cNvSpPr>
            <a:spLocks noGrp="1"/>
          </p:cNvSpPr>
          <p:nvPr>
            <p:ph idx="1"/>
          </p:nvPr>
        </p:nvSpPr>
        <p:spPr/>
        <p:txBody>
          <a:bodyPr>
            <a:normAutofit fontScale="92500" lnSpcReduction="10000"/>
          </a:bodyPr>
          <a:lstStyle/>
          <a:p>
            <a:r>
              <a:rPr lang="en-US" b="1" dirty="0" smtClean="0"/>
              <a:t>Considerations for Children</a:t>
            </a:r>
          </a:p>
          <a:p>
            <a:pPr lvl="1"/>
            <a:r>
              <a:rPr lang="en-US" dirty="0" smtClean="0"/>
              <a:t>Vaccination schedules</a:t>
            </a:r>
          </a:p>
          <a:p>
            <a:pPr lvl="1"/>
            <a:r>
              <a:rPr lang="en-US" dirty="0" smtClean="0"/>
              <a:t>Dosage prescribed based on weight mg/kg</a:t>
            </a:r>
          </a:p>
          <a:p>
            <a:pPr lvl="2"/>
            <a:r>
              <a:rPr lang="en-US" dirty="0" smtClean="0"/>
              <a:t>Prescriber errors</a:t>
            </a:r>
          </a:p>
          <a:p>
            <a:pPr lvl="2"/>
            <a:r>
              <a:rPr lang="en-US" dirty="0" smtClean="0"/>
              <a:t>Difficult for parents to calculate correct dosages</a:t>
            </a:r>
          </a:p>
          <a:p>
            <a:pPr lvl="1"/>
            <a:r>
              <a:rPr lang="en-US" dirty="0" smtClean="0"/>
              <a:t>Dosage forms such as liquids, capsules, etc. are highly relevant related to ability to administer</a:t>
            </a:r>
          </a:p>
          <a:p>
            <a:pPr lvl="2"/>
            <a:r>
              <a:rPr lang="en-US" dirty="0" smtClean="0"/>
              <a:t>flavored medications</a:t>
            </a:r>
          </a:p>
          <a:p>
            <a:pPr lvl="1"/>
            <a:r>
              <a:rPr lang="en-US" dirty="0" smtClean="0"/>
              <a:t>Safe storage</a:t>
            </a:r>
          </a:p>
          <a:p>
            <a:pPr lvl="2"/>
            <a:r>
              <a:rPr lang="en-US" dirty="0" smtClean="0"/>
              <a:t>Child resistant containers</a:t>
            </a:r>
          </a:p>
          <a:p>
            <a:pPr lvl="2"/>
            <a:r>
              <a:rPr lang="en-US" dirty="0" smtClean="0"/>
              <a:t>Separate adult and pediatric medications</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Pharmacology Facts</a:t>
            </a:r>
            <a:endParaRPr lang="en-US" dirty="0"/>
          </a:p>
        </p:txBody>
      </p:sp>
      <p:sp>
        <p:nvSpPr>
          <p:cNvPr id="3" name="Content Placeholder 2"/>
          <p:cNvSpPr>
            <a:spLocks noGrp="1"/>
          </p:cNvSpPr>
          <p:nvPr>
            <p:ph idx="1"/>
          </p:nvPr>
        </p:nvSpPr>
        <p:spPr/>
        <p:txBody>
          <a:bodyPr>
            <a:normAutofit lnSpcReduction="10000"/>
          </a:bodyPr>
          <a:lstStyle/>
          <a:p>
            <a:r>
              <a:rPr lang="en-US" b="1" dirty="0" smtClean="0"/>
              <a:t>Medication Errors in the Home</a:t>
            </a:r>
          </a:p>
          <a:p>
            <a:pPr lvl="1"/>
            <a:r>
              <a:rPr lang="en-US" dirty="0" smtClean="0"/>
              <a:t>36% of home errors are improper dosages</a:t>
            </a:r>
          </a:p>
          <a:p>
            <a:pPr lvl="1"/>
            <a:r>
              <a:rPr lang="en-US" dirty="0" smtClean="0"/>
              <a:t>28% of home errors are omission of doses</a:t>
            </a:r>
          </a:p>
          <a:p>
            <a:pPr lvl="1"/>
            <a:r>
              <a:rPr lang="en-US" dirty="0" smtClean="0"/>
              <a:t>21% of the errors are due to communication issues</a:t>
            </a:r>
          </a:p>
          <a:p>
            <a:pPr lvl="1"/>
            <a:r>
              <a:rPr lang="en-US" dirty="0" smtClean="0"/>
              <a:t>19% of the errors are due to a knowledge deficit</a:t>
            </a:r>
          </a:p>
          <a:p>
            <a:pPr lvl="1"/>
            <a:r>
              <a:rPr lang="en-US" dirty="0" smtClean="0"/>
              <a:t>10% of the errors are related to a lack of access to valid information</a:t>
            </a:r>
          </a:p>
          <a:p>
            <a:pPr lvl="1"/>
            <a:r>
              <a:rPr lang="en-US" dirty="0" smtClean="0"/>
              <a:t>Drugs associated with med errors</a:t>
            </a:r>
          </a:p>
          <a:p>
            <a:pPr lvl="2"/>
            <a:r>
              <a:rPr lang="en-US" dirty="0" err="1" smtClean="0"/>
              <a:t>Warfarin</a:t>
            </a:r>
            <a:r>
              <a:rPr lang="en-US" dirty="0" smtClean="0"/>
              <a:t> 9%; Insulin 7%; Morphine 4%</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Pharmacology Facts</a:t>
            </a:r>
            <a:endParaRPr lang="en-US" dirty="0"/>
          </a:p>
        </p:txBody>
      </p:sp>
      <p:sp>
        <p:nvSpPr>
          <p:cNvPr id="3" name="Content Placeholder 2"/>
          <p:cNvSpPr>
            <a:spLocks noGrp="1"/>
          </p:cNvSpPr>
          <p:nvPr>
            <p:ph idx="1"/>
          </p:nvPr>
        </p:nvSpPr>
        <p:spPr/>
        <p:txBody>
          <a:bodyPr/>
          <a:lstStyle/>
          <a:p>
            <a:r>
              <a:rPr lang="en-US" b="1" dirty="0" smtClean="0"/>
              <a:t>Adverse Drug Reactions: Inpatient Errors</a:t>
            </a:r>
          </a:p>
          <a:p>
            <a:pPr lvl="1"/>
            <a:r>
              <a:rPr lang="en-US" dirty="0" smtClean="0"/>
              <a:t>Result in temporary or permanent harm or disability; admission to a hospital, transfer to a higher level of care or prolonged stay; death</a:t>
            </a:r>
          </a:p>
          <a:p>
            <a:pPr lvl="1"/>
            <a:r>
              <a:rPr lang="en-US" dirty="0" smtClean="0"/>
              <a:t>ADR’s are responsible for more than 100,000 deaths per year</a:t>
            </a:r>
          </a:p>
          <a:p>
            <a:pPr lvl="1"/>
            <a:r>
              <a:rPr lang="en-US" dirty="0" smtClean="0"/>
              <a:t>6% of individuals experience an ADR</a:t>
            </a:r>
          </a:p>
          <a:p>
            <a:pPr lvl="1"/>
            <a:r>
              <a:rPr lang="en-US" dirty="0" smtClean="0"/>
              <a:t>5-9% of the cost of hospitalizations can be linked to ADR’s, 1-3 billion dollars/annually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Pharmacology Facts</a:t>
            </a:r>
            <a:endParaRPr lang="en-US" dirty="0"/>
          </a:p>
        </p:txBody>
      </p:sp>
      <p:sp>
        <p:nvSpPr>
          <p:cNvPr id="3" name="Content Placeholder 2"/>
          <p:cNvSpPr>
            <a:spLocks noGrp="1"/>
          </p:cNvSpPr>
          <p:nvPr>
            <p:ph idx="1"/>
          </p:nvPr>
        </p:nvSpPr>
        <p:spPr/>
        <p:txBody>
          <a:bodyPr>
            <a:normAutofit fontScale="77500" lnSpcReduction="20000"/>
          </a:bodyPr>
          <a:lstStyle/>
          <a:p>
            <a:r>
              <a:rPr lang="en-US" b="1" dirty="0" smtClean="0"/>
              <a:t>Hospital Medication Errors: Causes</a:t>
            </a:r>
          </a:p>
          <a:p>
            <a:pPr lvl="1"/>
            <a:r>
              <a:rPr lang="en-US" dirty="0" smtClean="0"/>
              <a:t>Failed Communication</a:t>
            </a:r>
          </a:p>
          <a:p>
            <a:pPr lvl="2"/>
            <a:r>
              <a:rPr lang="en-US" dirty="0" smtClean="0"/>
              <a:t>Poorly written orders &amp; verbal orders</a:t>
            </a:r>
          </a:p>
          <a:p>
            <a:pPr lvl="2"/>
            <a:r>
              <a:rPr lang="en-US" dirty="0" smtClean="0"/>
              <a:t>Drugs with similar sounding or similar looking names</a:t>
            </a:r>
          </a:p>
          <a:p>
            <a:pPr lvl="2"/>
            <a:r>
              <a:rPr lang="en-US" dirty="0" smtClean="0"/>
              <a:t>Misuse of zeroes in decimal numbers</a:t>
            </a:r>
          </a:p>
          <a:p>
            <a:pPr lvl="2"/>
            <a:r>
              <a:rPr lang="en-US" dirty="0" smtClean="0"/>
              <a:t>Use of the apothecary measures (ex: grains)</a:t>
            </a:r>
          </a:p>
          <a:p>
            <a:pPr lvl="2"/>
            <a:r>
              <a:rPr lang="en-US" dirty="0" smtClean="0"/>
              <a:t>Misinterpreted abbreviations</a:t>
            </a:r>
          </a:p>
          <a:p>
            <a:pPr lvl="2"/>
            <a:r>
              <a:rPr lang="en-US" dirty="0" smtClean="0"/>
              <a:t>Ambiguous or incomplete orders</a:t>
            </a:r>
          </a:p>
          <a:p>
            <a:pPr lvl="1"/>
            <a:r>
              <a:rPr lang="en-US" dirty="0" smtClean="0"/>
              <a:t>Poor Distribution Practices</a:t>
            </a:r>
          </a:p>
          <a:p>
            <a:pPr lvl="1"/>
            <a:r>
              <a:rPr lang="en-US" dirty="0" smtClean="0"/>
              <a:t>Dose Miscalculations</a:t>
            </a:r>
          </a:p>
          <a:p>
            <a:pPr lvl="1"/>
            <a:r>
              <a:rPr lang="en-US" dirty="0" smtClean="0"/>
              <a:t>Drug Packaging and Drug Delivery Systems</a:t>
            </a:r>
          </a:p>
          <a:p>
            <a:pPr lvl="1"/>
            <a:r>
              <a:rPr lang="en-US" dirty="0" smtClean="0"/>
              <a:t>Incorrect Drug Administration</a:t>
            </a:r>
          </a:p>
          <a:p>
            <a:pPr lvl="1"/>
            <a:r>
              <a:rPr lang="en-US" dirty="0" smtClean="0"/>
              <a:t>Lack of Patient Education</a:t>
            </a:r>
          </a:p>
          <a:p>
            <a:pPr lvl="1">
              <a:buNone/>
            </a:pPr>
            <a:r>
              <a:rPr lang="en-US" dirty="0" smtClean="0"/>
              <a:t>	</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Health Literacy</a:t>
            </a:r>
            <a:endParaRPr lang="en-US" dirty="0"/>
          </a:p>
        </p:txBody>
      </p:sp>
      <p:sp>
        <p:nvSpPr>
          <p:cNvPr id="3" name="Content Placeholder 2"/>
          <p:cNvSpPr>
            <a:spLocks noGrp="1"/>
          </p:cNvSpPr>
          <p:nvPr>
            <p:ph idx="1"/>
          </p:nvPr>
        </p:nvSpPr>
        <p:spPr/>
        <p:txBody>
          <a:bodyPr>
            <a:normAutofit fontScale="85000" lnSpcReduction="10000"/>
          </a:bodyPr>
          <a:lstStyle/>
          <a:p>
            <a:r>
              <a:rPr lang="en-US" b="1" dirty="0" smtClean="0"/>
              <a:t>Facts</a:t>
            </a:r>
          </a:p>
          <a:p>
            <a:pPr lvl="1"/>
            <a:r>
              <a:rPr lang="en-US" dirty="0" smtClean="0"/>
              <a:t>IOM: 90 million Americans have  trouble comprehending health information including prescription drug labels and instructions for administration</a:t>
            </a:r>
          </a:p>
          <a:p>
            <a:pPr lvl="1"/>
            <a:r>
              <a:rPr lang="en-US" dirty="0" smtClean="0"/>
              <a:t>Prescription drug information written at the 12</a:t>
            </a:r>
            <a:r>
              <a:rPr lang="en-US" baseline="30000" dirty="0" smtClean="0"/>
              <a:t>th</a:t>
            </a:r>
            <a:r>
              <a:rPr lang="en-US" dirty="0" smtClean="0"/>
              <a:t> grade level; average American reads at the 7</a:t>
            </a:r>
            <a:r>
              <a:rPr lang="en-US" baseline="30000" dirty="0" smtClean="0"/>
              <a:t>th</a:t>
            </a:r>
            <a:r>
              <a:rPr lang="en-US" dirty="0" smtClean="0"/>
              <a:t> grade level</a:t>
            </a:r>
          </a:p>
          <a:p>
            <a:pPr lvl="1"/>
            <a:r>
              <a:rPr lang="en-US" dirty="0" smtClean="0"/>
              <a:t>700,000 ER visits per year caused by lack of clarity regarding prescription drugs</a:t>
            </a:r>
          </a:p>
          <a:p>
            <a:pPr lvl="1"/>
            <a:r>
              <a:rPr lang="en-US" dirty="0" smtClean="0"/>
              <a:t>7,000 deaths annually related to med errors</a:t>
            </a:r>
          </a:p>
          <a:p>
            <a:pPr lvl="1"/>
            <a:r>
              <a:rPr lang="en-US" dirty="0" smtClean="0"/>
              <a:t>One med error per hospitalized day</a:t>
            </a:r>
          </a:p>
          <a:p>
            <a:pPr lvl="1"/>
            <a:r>
              <a:rPr lang="en-US" dirty="0" smtClean="0"/>
              <a:t>Costs: up to 3.5 billion</a:t>
            </a:r>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Pharmacology Facts</a:t>
            </a:r>
            <a:endParaRPr lang="en-US" dirty="0"/>
          </a:p>
        </p:txBody>
      </p:sp>
      <p:sp>
        <p:nvSpPr>
          <p:cNvPr id="3" name="Content Placeholder 2"/>
          <p:cNvSpPr>
            <a:spLocks noGrp="1"/>
          </p:cNvSpPr>
          <p:nvPr>
            <p:ph idx="1"/>
          </p:nvPr>
        </p:nvSpPr>
        <p:spPr/>
        <p:txBody>
          <a:bodyPr>
            <a:normAutofit lnSpcReduction="10000"/>
          </a:bodyPr>
          <a:lstStyle/>
          <a:p>
            <a:r>
              <a:rPr lang="en-US" b="1" dirty="0" smtClean="0"/>
              <a:t>Miscellaneous Data</a:t>
            </a:r>
          </a:p>
          <a:p>
            <a:pPr lvl="1"/>
            <a:r>
              <a:rPr lang="en-US" dirty="0" smtClean="0"/>
              <a:t>If you have insurance you are 22% more likely to have used a prescription drug</a:t>
            </a:r>
          </a:p>
          <a:p>
            <a:pPr lvl="1"/>
            <a:r>
              <a:rPr lang="en-US" dirty="0" smtClean="0"/>
              <a:t>Women are more likely than men to use a prescription drug</a:t>
            </a:r>
          </a:p>
          <a:p>
            <a:pPr lvl="1"/>
            <a:r>
              <a:rPr lang="en-US" dirty="0" smtClean="0"/>
              <a:t>48% of persons used at least one prescription drug in the past month</a:t>
            </a:r>
          </a:p>
          <a:p>
            <a:pPr lvl="1"/>
            <a:r>
              <a:rPr lang="en-US" dirty="0" smtClean="0"/>
              <a:t>Most frequently prescribed classes of meds: analgesics, antihyperlipidemics and antidepressants</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180</TotalTime>
  <Words>1762</Words>
  <Application>Microsoft Office PowerPoint</Application>
  <PresentationFormat>On-screen Show (4:3)</PresentationFormat>
  <Paragraphs>275</Paragraphs>
  <Slides>32</Slides>
  <Notes>4</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Office Theme</vt:lpstr>
      <vt:lpstr>PTP 546 Final Pharmacology Facts</vt:lpstr>
      <vt:lpstr>Pharmacology Facts</vt:lpstr>
      <vt:lpstr>Pharmacology Facts</vt:lpstr>
      <vt:lpstr>Pharmacology Facts</vt:lpstr>
      <vt:lpstr>Pharmacology Facts</vt:lpstr>
      <vt:lpstr>Pharmacology Facts</vt:lpstr>
      <vt:lpstr>Pharmacology Facts</vt:lpstr>
      <vt:lpstr>Health Literacy</vt:lpstr>
      <vt:lpstr>Pharmacology Facts</vt:lpstr>
      <vt:lpstr>Final Thoughts</vt:lpstr>
      <vt:lpstr>Final Thoughts</vt:lpstr>
      <vt:lpstr>Final Thoughts</vt:lpstr>
      <vt:lpstr>Final Thoughts</vt:lpstr>
      <vt:lpstr>Final Thoughts</vt:lpstr>
      <vt:lpstr>Final Thoughts</vt:lpstr>
      <vt:lpstr>Final Thoughts</vt:lpstr>
      <vt:lpstr>Final Thoughts</vt:lpstr>
      <vt:lpstr>Final Thoughts</vt:lpstr>
      <vt:lpstr>Final Thoughts</vt:lpstr>
      <vt:lpstr>Final Thoughts</vt:lpstr>
      <vt:lpstr>Final Thoughts</vt:lpstr>
      <vt:lpstr>Final Thoughts</vt:lpstr>
      <vt:lpstr>Final Thoughts</vt:lpstr>
      <vt:lpstr>Final Thoughts</vt:lpstr>
      <vt:lpstr>Final Thoughts</vt:lpstr>
      <vt:lpstr>Final Thoughts</vt:lpstr>
      <vt:lpstr>Final Thoughts</vt:lpstr>
      <vt:lpstr>Final Thoughts</vt:lpstr>
      <vt:lpstr>Final Thoughts</vt:lpstr>
      <vt:lpstr>Final Thoughts</vt:lpstr>
      <vt:lpstr>Final Thoughts</vt:lpstr>
      <vt:lpstr>Final Thoughts</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Jayne</dc:creator>
  <cp:lastModifiedBy>SWEET, CHRISTINA</cp:lastModifiedBy>
  <cp:revision>25</cp:revision>
  <dcterms:created xsi:type="dcterms:W3CDTF">2011-07-06T23:34:16Z</dcterms:created>
  <dcterms:modified xsi:type="dcterms:W3CDTF">2012-07-09T16:50:17Z</dcterms:modified>
</cp:coreProperties>
</file>