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4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95" r:id="rId32"/>
    <p:sldId id="287" r:id="rId33"/>
    <p:sldId id="289" r:id="rId34"/>
    <p:sldId id="290" r:id="rId35"/>
    <p:sldId id="291" r:id="rId36"/>
    <p:sldId id="297" r:id="rId37"/>
    <p:sldId id="292" r:id="rId38"/>
    <p:sldId id="293" r:id="rId39"/>
    <p:sldId id="284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2" r:id="rId53"/>
    <p:sldId id="313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23" r:id="rId64"/>
    <p:sldId id="338" r:id="rId65"/>
    <p:sldId id="339" r:id="rId66"/>
    <p:sldId id="340" r:id="rId67"/>
    <p:sldId id="324" r:id="rId68"/>
    <p:sldId id="325" r:id="rId69"/>
    <p:sldId id="326" r:id="rId70"/>
    <p:sldId id="327" r:id="rId71"/>
    <p:sldId id="328" r:id="rId72"/>
    <p:sldId id="329" r:id="rId73"/>
    <p:sldId id="331" r:id="rId74"/>
    <p:sldId id="332" r:id="rId75"/>
    <p:sldId id="376" r:id="rId76"/>
    <p:sldId id="333" r:id="rId77"/>
    <p:sldId id="334" r:id="rId78"/>
    <p:sldId id="335" r:id="rId79"/>
    <p:sldId id="336" r:id="rId80"/>
    <p:sldId id="337" r:id="rId81"/>
    <p:sldId id="377" r:id="rId82"/>
    <p:sldId id="342" r:id="rId83"/>
    <p:sldId id="343" r:id="rId84"/>
    <p:sldId id="344" r:id="rId85"/>
    <p:sldId id="345" r:id="rId86"/>
    <p:sldId id="346" r:id="rId87"/>
    <p:sldId id="347" r:id="rId88"/>
    <p:sldId id="348" r:id="rId89"/>
    <p:sldId id="349" r:id="rId90"/>
    <p:sldId id="350" r:id="rId91"/>
    <p:sldId id="351" r:id="rId92"/>
    <p:sldId id="352" r:id="rId93"/>
    <p:sldId id="353" r:id="rId94"/>
    <p:sldId id="372" r:id="rId95"/>
    <p:sldId id="378" r:id="rId96"/>
    <p:sldId id="373" r:id="rId97"/>
    <p:sldId id="374" r:id="rId98"/>
    <p:sldId id="375" r:id="rId99"/>
    <p:sldId id="354" r:id="rId100"/>
    <p:sldId id="355" r:id="rId101"/>
    <p:sldId id="356" r:id="rId102"/>
    <p:sldId id="357" r:id="rId103"/>
    <p:sldId id="379" r:id="rId104"/>
    <p:sldId id="358" r:id="rId105"/>
    <p:sldId id="359" r:id="rId106"/>
    <p:sldId id="360" r:id="rId107"/>
    <p:sldId id="361" r:id="rId108"/>
    <p:sldId id="362" r:id="rId109"/>
    <p:sldId id="363" r:id="rId110"/>
    <p:sldId id="364" r:id="rId111"/>
    <p:sldId id="365" r:id="rId112"/>
    <p:sldId id="366" r:id="rId113"/>
    <p:sldId id="367" r:id="rId114"/>
    <p:sldId id="368" r:id="rId115"/>
    <p:sldId id="369" r:id="rId116"/>
    <p:sldId id="370" r:id="rId117"/>
    <p:sldId id="371" r:id="rId1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32" autoAdjust="0"/>
  </p:normalViewPr>
  <p:slideViewPr>
    <p:cSldViewPr>
      <p:cViewPr>
        <p:scale>
          <a:sx n="76" d="100"/>
          <a:sy n="76" d="100"/>
        </p:scale>
        <p:origin x="-120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084E9-0BD6-4407-BD3B-898C57EE75EA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DA8D7-9F29-4F4E-8C14-9474D32AA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5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Deltoid force is upward and outward, if unopposed,</a:t>
            </a:r>
            <a:r>
              <a:rPr lang="en-US" baseline="0" dirty="0" smtClean="0"/>
              <a:t> it will cause a superior migration of the  humeral head during shoulder elevation causing impact of the greater tuberosity on the acromion</a:t>
            </a:r>
          </a:p>
          <a:p>
            <a:endParaRPr lang="en-US" baseline="0" dirty="0" smtClean="0"/>
          </a:p>
          <a:p>
            <a:r>
              <a:rPr lang="en-US" dirty="0" err="1" smtClean="0"/>
              <a:t>Infraspinatus</a:t>
            </a:r>
            <a:r>
              <a:rPr lang="en-US" dirty="0" smtClean="0"/>
              <a:t>, </a:t>
            </a:r>
            <a:r>
              <a:rPr lang="en-US" dirty="0" err="1" smtClean="0"/>
              <a:t>subscapularis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teres</a:t>
            </a:r>
            <a:r>
              <a:rPr lang="en-US" baseline="0" dirty="0" smtClean="0"/>
              <a:t> minor provide an approximating force into the </a:t>
            </a:r>
            <a:r>
              <a:rPr lang="en-US" baseline="0" dirty="0" err="1" smtClean="0"/>
              <a:t>glenoid</a:t>
            </a:r>
            <a:r>
              <a:rPr lang="en-US" baseline="0" dirty="0" smtClean="0"/>
              <a:t>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Trapezius and </a:t>
            </a:r>
            <a:r>
              <a:rPr lang="en-US" baseline="0" dirty="0" err="1" smtClean="0"/>
              <a:t>Serratus</a:t>
            </a:r>
            <a:r>
              <a:rPr lang="en-US" baseline="0" dirty="0" smtClean="0"/>
              <a:t>:  allows rotation of scapula, maintains efficient length tension relationship for the deltoid, prevents impingement of the rotator cuff from the </a:t>
            </a:r>
            <a:r>
              <a:rPr lang="en-US" baseline="0" dirty="0" err="1" smtClean="0"/>
              <a:t>subacromial</a:t>
            </a:r>
            <a:r>
              <a:rPr lang="en-US" baseline="0" dirty="0" smtClean="0"/>
              <a:t> structures and provides a stable scapular base enabling appropriate recruitment of the </a:t>
            </a:r>
            <a:r>
              <a:rPr lang="en-US" baseline="0" dirty="0" err="1" smtClean="0"/>
              <a:t>scapulohumeral</a:t>
            </a:r>
            <a:r>
              <a:rPr lang="en-US" baseline="0" dirty="0" smtClean="0"/>
              <a:t> muscles.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AC459-B14B-4132-9CA7-3BB8F780B47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78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DA8D7-9F29-4F4E-8C14-9474D32AA14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37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36C0B-5291-4F58-9EF2-3CB1A8C06C3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AC459-B14B-4132-9CA7-3BB8F780B47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94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AC459-B14B-4132-9CA7-3BB8F780B47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741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</a:t>
            </a:r>
            <a:r>
              <a:rPr lang="en-US" baseline="0" dirty="0" smtClean="0"/>
              <a:t> are easy and good for PT’s to treat.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DA8D7-9F29-4F4E-8C14-9474D32AA147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41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DA8D7-9F29-4F4E-8C14-9474D32AA147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04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Type 4 – 6 are soft tissue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DA8D7-9F29-4F4E-8C14-9474D32AA147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061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17E39-3AB0-4D9F-893D-EE51B92CBBC1}" type="datetime1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20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D6B14-14F4-4A43-B4C2-0E733C6E5A3F}" type="datetime1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33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AD8F5-1A02-4B64-9E6E-09BC2823DBB3}" type="datetime1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70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A1239-EBB3-451E-B07D-206EB7E7F6E9}" type="datetime1">
              <a:rPr lang="en-US" smtClean="0"/>
              <a:t>6/29/2012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BF1EC-5A1B-4D1D-B6B8-BD10428CD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99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2F61D-55CB-4EF2-A459-C2C60377B386}" type="datetime1">
              <a:rPr lang="en-US" smtClean="0"/>
              <a:t>6/29/2012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44B41-BA8E-4205-A86F-56AA12F4E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37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1FC39-C7E0-4CBF-9354-336EAB69D9AF}" type="datetime1">
              <a:rPr lang="en-US" smtClean="0"/>
              <a:t>6/29/2012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E8689-0820-4D4F-B7A7-2AB97D739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5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5981-DF7B-44D9-81C3-ECC8A4151664}" type="datetime1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31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BD82D-9BA2-4AF8-A695-5772C79027BB}" type="datetime1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3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03A99-1076-49A7-A2C4-81AF0CF32615}" type="datetime1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6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A8D8-6B6D-4454-B893-3A29DA0637EA}" type="datetime1">
              <a:rPr lang="en-US" smtClean="0"/>
              <a:t>6/29/2012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9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B3C6D-73AC-4D19-9E02-E42D1C192B75}" type="datetime1">
              <a:rPr lang="en-US" smtClean="0"/>
              <a:t>6/29/2012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7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04366-D681-4663-95BD-8873F9CA4D4C}" type="datetime1">
              <a:rPr lang="en-US" smtClean="0"/>
              <a:t>6/29/2012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2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7373-901C-4375-946C-FFC76D643E4D}" type="datetime1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90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969EC-0DA2-442F-94D1-5EA0E15A53E1}" type="datetime1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0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35110-5F63-4EA6-BDAC-3E0E8ACF389E}" type="datetime1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A3522-8C99-40BA-BA82-ECEABE445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07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ortsortho.co.uk/article.asp?article=86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vhfiuGrESQ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h2FnzIW7QE&amp;feature=related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H24rATG2NY&amp;feature=BFa&amp;list=ULPjEoBbooGuw&amp;index=5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TD6mcLd_7g&amp;feature=mfu_in_order&amp;list=UL" TargetMode="External"/><Relationship Id="rId2" Type="http://schemas.openxmlformats.org/officeDocument/2006/relationships/hyperlink" Target="http://www.youtube.com/watch?v=cOWedbzcIWI&amp;NR=1" TargetMode="Externa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CUEbH-vA7k&amp;feature=BFa&amp;list=ULPjEoBbooGuw&amp;index=6" TargetMode="Externa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UDTBjf-f48&amp;feature=related" TargetMode="External"/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IwAGWjWrbI&amp;feature=autoplay&amp;list=ULPjEoBbooGuw&amp;index=7&amp;playnext=1" TargetMode="External"/><Relationship Id="rId2" Type="http://schemas.openxmlformats.org/officeDocument/2006/relationships/hyperlink" Target="http://www.youtube.com/watch?v=ihNchRSpKag&amp;feature=BFa&amp;list=ULPjEoBbooGuw&amp;index=13" TargetMode="Externa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Shoulder Girdle Pathology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2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2050" name="Picture 2" descr="http://www.e-radiography.net/articles/ortho/Imag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"/>
            <a:ext cx="400050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1219200"/>
            <a:ext cx="2458045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Humeral Head Fractures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Fracture Dislocations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97935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Classifications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400" dirty="0" smtClean="0"/>
              <a:t>Type I: sprain of SC ligaments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Type II: subluxation of SC joint with possible capsule, disk or </a:t>
            </a:r>
            <a:r>
              <a:rPr lang="en-US" sz="2400" dirty="0" err="1" smtClean="0"/>
              <a:t>costoclavicular</a:t>
            </a:r>
            <a:r>
              <a:rPr lang="en-US" sz="2400" dirty="0" smtClean="0"/>
              <a:t> ligaments</a:t>
            </a:r>
          </a:p>
          <a:p>
            <a:pPr lvl="1" eaLnBrk="1" hangingPunct="1"/>
            <a:r>
              <a:rPr lang="en-US" sz="2000" dirty="0" smtClean="0"/>
              <a:t>Type IIA: anterior – most common</a:t>
            </a:r>
          </a:p>
          <a:p>
            <a:pPr lvl="1" eaLnBrk="1" hangingPunct="1"/>
            <a:r>
              <a:rPr lang="en-US" sz="2000" dirty="0" smtClean="0"/>
              <a:t>Type IIB: posterior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Type III:  Dislocation</a:t>
            </a:r>
          </a:p>
          <a:p>
            <a:pPr lvl="1" eaLnBrk="1" hangingPunct="1"/>
            <a:r>
              <a:rPr lang="en-US" dirty="0" smtClean="0"/>
              <a:t>Type IIIA:  anterior dislocation</a:t>
            </a:r>
          </a:p>
          <a:p>
            <a:pPr lvl="1" eaLnBrk="1" hangingPunct="1"/>
            <a:r>
              <a:rPr lang="en-US" dirty="0" smtClean="0"/>
              <a:t>Type IIIB: posterior dislocation</a:t>
            </a:r>
          </a:p>
          <a:p>
            <a:pPr lvl="2"/>
            <a:r>
              <a:rPr lang="en-US" dirty="0" smtClean="0"/>
              <a:t>Emergency potential if it involves the </a:t>
            </a:r>
            <a:r>
              <a:rPr lang="en-US" dirty="0" err="1" smtClean="0"/>
              <a:t>subclavian</a:t>
            </a:r>
            <a:r>
              <a:rPr lang="en-US" dirty="0" smtClean="0"/>
              <a:t> artery located here.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Type IV: habitual dislocation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61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err="1" smtClean="0"/>
              <a:t>Hypomobility</a:t>
            </a:r>
            <a:r>
              <a:rPr lang="en-US" dirty="0" smtClean="0"/>
              <a:t> of SC joint: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Definition:</a:t>
            </a:r>
            <a:r>
              <a:rPr lang="en-US" sz="24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Injury to any part of the shoulder complex can interfere with the SC joint and lessen/change movement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MOI:</a:t>
            </a:r>
            <a:r>
              <a:rPr lang="en-US" sz="2400" dirty="0" smtClean="0"/>
              <a:t>  FOOSH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SX:</a:t>
            </a:r>
            <a:r>
              <a:rPr lang="en-US" sz="2400" dirty="0" smtClean="0"/>
              <a:t>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may be none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slight, vague feeling of discomfort localized to the SC joint region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chemeClr val="hlink"/>
                </a:solidFill>
              </a:rPr>
              <a:t>Signs: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solidFill>
                  <a:schemeClr val="hlink"/>
                </a:solidFill>
              </a:rPr>
              <a:t>Look at symmetry, to pick up differences.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loss of movement in either elevation, depression, protraction or retraction when compared to the other side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may be tender over the SC joint to palpation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Capsular pattern present:  pain at end range of </a:t>
            </a:r>
            <a:r>
              <a:rPr lang="en-US" sz="2000" dirty="0" err="1" smtClean="0"/>
              <a:t>glenohumeral</a:t>
            </a:r>
            <a:r>
              <a:rPr lang="en-US" sz="2000" dirty="0" smtClean="0"/>
              <a:t> elevation, pain is located at the sternum 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Can POP the SC joint and get a lot more motion.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8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sz="4000" dirty="0" err="1" smtClean="0"/>
              <a:t>Acromioclavicular</a:t>
            </a:r>
            <a:r>
              <a:rPr lang="en-US" sz="4000" dirty="0" smtClean="0"/>
              <a:t> Joint Pathology: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800" dirty="0" smtClean="0"/>
              <a:t>Sprain or separation:  occurs frequently 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in the AC joint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Accounts for 12% of all dislocations of the shoulder girdle.  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dirty="0" smtClean="0"/>
              <a:t>Most frequently injured joint in the body 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8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MOI: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/>
              <a:t>Trauma: </a:t>
            </a:r>
            <a:endParaRPr lang="en-US" dirty="0"/>
          </a:p>
          <a:p>
            <a:pPr marL="990600" lvl="1" indent="-533400">
              <a:lnSpc>
                <a:spcPct val="90000"/>
              </a:lnSpc>
            </a:pPr>
            <a:r>
              <a:rPr lang="en-US" sz="3200" dirty="0"/>
              <a:t>Downward directed force applied to the edge of the acromion process (direct blow)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3200" dirty="0"/>
              <a:t>Fall onto the shoulder with the arm adducted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3200" dirty="0"/>
              <a:t>Fall onto outstretched hand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sz="3200" dirty="0"/>
              <a:t>Weight lifting bench press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808843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dirty="0" smtClean="0"/>
              <a:t>Classification of AC joint sprains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400" u="sng" smtClean="0"/>
              <a:t>Type I</a:t>
            </a:r>
            <a:r>
              <a:rPr lang="en-US" sz="2400" smtClean="0"/>
              <a:t>:  intra-articular trauma to the AC without disruption of the ligament</a:t>
            </a:r>
          </a:p>
          <a:p>
            <a:pPr eaLnBrk="1" hangingPunct="1"/>
            <a:r>
              <a:rPr lang="en-US" sz="2400" smtClean="0"/>
              <a:t>First degree sprain</a:t>
            </a:r>
          </a:p>
          <a:p>
            <a:pPr eaLnBrk="1" hangingPunct="1"/>
            <a:r>
              <a:rPr lang="en-US" sz="2400" smtClean="0"/>
              <a:t>Mild force caused the separation at the joint 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SX:  minimal pain / localized tenderness at the AC joint, </a:t>
            </a:r>
          </a:p>
          <a:p>
            <a:pPr lvl="1" eaLnBrk="1" hangingPunct="1"/>
            <a:endParaRPr lang="en-US" sz="2000" smtClean="0"/>
          </a:p>
        </p:txBody>
      </p:sp>
      <p:sp>
        <p:nvSpPr>
          <p:cNvPr id="22533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  <p:pic>
        <p:nvPicPr>
          <p:cNvPr id="22534" name="Picture 5" descr="mso2BF2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19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59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I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Signs: </a:t>
            </a:r>
          </a:p>
          <a:p>
            <a:pPr lvl="1" eaLnBrk="1" hangingPunct="1"/>
            <a:r>
              <a:rPr lang="en-US" dirty="0" smtClean="0"/>
              <a:t>Resisted Abduction painful</a:t>
            </a:r>
          </a:p>
          <a:p>
            <a:pPr lvl="1" eaLnBrk="1" hangingPunct="1"/>
            <a:r>
              <a:rPr lang="en-US" dirty="0" smtClean="0"/>
              <a:t>High, painful arc of motion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Radiograph:  </a:t>
            </a:r>
          </a:p>
          <a:p>
            <a:pPr lvl="1" eaLnBrk="1" hangingPunct="1"/>
            <a:r>
              <a:rPr lang="en-US" dirty="0" smtClean="0"/>
              <a:t>minimal widening of the AC joint space or </a:t>
            </a:r>
            <a:r>
              <a:rPr lang="en-US" dirty="0" err="1" smtClean="0"/>
              <a:t>coracoclavicular</a:t>
            </a:r>
            <a:r>
              <a:rPr lang="en-US" dirty="0" smtClean="0"/>
              <a:t> distance </a:t>
            </a:r>
          </a:p>
          <a:p>
            <a:pPr lvl="1" eaLnBrk="1" hangingPunct="1"/>
            <a:r>
              <a:rPr lang="en-US" dirty="0" smtClean="0"/>
              <a:t>stress radiographs are normal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4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Type II: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Acromioclavicular ligament is torn but the coracoclavicular ligament is  intact.</a:t>
            </a:r>
          </a:p>
          <a:p>
            <a:pPr eaLnBrk="1" hangingPunct="1"/>
            <a:r>
              <a:rPr lang="en-US" sz="2400" smtClean="0"/>
              <a:t>Occurs with moderate force.  </a:t>
            </a:r>
          </a:p>
          <a:p>
            <a:pPr eaLnBrk="1" hangingPunct="1"/>
            <a:r>
              <a:rPr lang="en-US" sz="2400" smtClean="0"/>
              <a:t>2nd dg or 3rd dg AC ligament sprain, 1st dg Coracoclavicular ligament sprain. </a:t>
            </a:r>
          </a:p>
          <a:p>
            <a:pPr eaLnBrk="1" hangingPunct="1"/>
            <a:r>
              <a:rPr lang="en-US" sz="2400" smtClean="0"/>
              <a:t>Capsular tear noted </a:t>
            </a:r>
          </a:p>
          <a:p>
            <a:pPr eaLnBrk="1" hangingPunct="1"/>
            <a:endParaRPr lang="en-US" sz="2400" smtClean="0"/>
          </a:p>
        </p:txBody>
      </p:sp>
      <p:sp>
        <p:nvSpPr>
          <p:cNvPr id="24581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106</a:t>
            </a:fld>
            <a:endParaRPr lang="en-US"/>
          </a:p>
        </p:txBody>
      </p:sp>
      <p:pic>
        <p:nvPicPr>
          <p:cNvPr id="24582" name="Picture 5" descr="msoC95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114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51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II, AC joint sprain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SX:  </a:t>
            </a:r>
          </a:p>
          <a:p>
            <a:pPr lvl="1" eaLnBrk="1" hangingPunct="1"/>
            <a:r>
              <a:rPr lang="en-US" smtClean="0"/>
              <a:t>Superior or posterior prominence of the distal clavicle</a:t>
            </a:r>
          </a:p>
          <a:p>
            <a:pPr lvl="1" eaLnBrk="1" hangingPunct="1"/>
            <a:r>
              <a:rPr lang="en-US" smtClean="0"/>
              <a:t>pain with active ROM </a:t>
            </a:r>
          </a:p>
          <a:p>
            <a:pPr lvl="1" eaLnBrk="1" hangingPunct="1"/>
            <a:r>
              <a:rPr lang="en-US" smtClean="0"/>
              <a:t>moderate to severe pain in intensity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Signs: </a:t>
            </a:r>
          </a:p>
          <a:p>
            <a:pPr lvl="1" eaLnBrk="1" hangingPunct="1"/>
            <a:r>
              <a:rPr lang="en-US" smtClean="0"/>
              <a:t>Localized swelling, </a:t>
            </a:r>
          </a:p>
          <a:p>
            <a:pPr lvl="1" eaLnBrk="1" hangingPunct="1"/>
            <a:r>
              <a:rPr lang="en-US" smtClean="0"/>
              <a:t>Moderately tender to touch </a:t>
            </a:r>
          </a:p>
          <a:p>
            <a:pPr lvl="1" eaLnBrk="1" hangingPunct="1"/>
            <a:r>
              <a:rPr lang="en-US" smtClean="0"/>
              <a:t>Decreased strength in the deltoid and trapezius muscle </a:t>
            </a:r>
          </a:p>
          <a:p>
            <a:pPr eaLnBrk="1" hangingPunct="1"/>
            <a:endParaRPr 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25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II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Radiograph:  </a:t>
            </a:r>
          </a:p>
          <a:p>
            <a:pPr lvl="1" eaLnBrk="1" hangingPunct="1"/>
            <a:r>
              <a:rPr lang="en-US" sz="2400" smtClean="0"/>
              <a:t>Widening of the AC joint  by 1-1 ½ cm.  </a:t>
            </a:r>
          </a:p>
          <a:p>
            <a:pPr lvl="1" eaLnBrk="1" hangingPunct="1"/>
            <a:r>
              <a:rPr lang="en-US" sz="2400" smtClean="0"/>
              <a:t>Minimal if any increase (max. of 25%) in costoclavicular space </a:t>
            </a:r>
          </a:p>
          <a:p>
            <a:pPr eaLnBrk="1" hangingPunct="1"/>
            <a:endParaRPr lang="en-US" sz="2800" smtClean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E8689-0820-4D4F-B7A7-2AB97D739ED5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  <p:pic>
        <p:nvPicPr>
          <p:cNvPr id="26629" name="Picture 5" descr="AC seperation type 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800"/>
            <a:ext cx="81534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2495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Type III: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4495800" cy="4759325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AC ligament is torn.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Coracoclavicular ligament is torn (both Conoid and Trapezoid).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Severe force,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Capsular damage occurs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3rd dg AC ligament sprain and Coracoclavicular ligament sprain.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Deltoid and trapezius are torn at the distal end of the clavicle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 </a:t>
            </a:r>
          </a:p>
        </p:txBody>
      </p:sp>
      <p:sp>
        <p:nvSpPr>
          <p:cNvPr id="27653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109</a:t>
            </a:fld>
            <a:endParaRPr lang="en-US"/>
          </a:p>
        </p:txBody>
      </p:sp>
      <p:pic>
        <p:nvPicPr>
          <p:cNvPr id="27654" name="Picture 5" descr="msoC380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114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430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57200"/>
            <a:ext cx="4191000" cy="58213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 smtClean="0"/>
              <a:t>Proximal: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A.  Greater Tuberosity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	More commonly  seen in older  individuals.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B.  Lesser Tuberosity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99FF99"/>
                </a:solidFill>
              </a:rPr>
              <a:t>	</a:t>
            </a:r>
            <a:r>
              <a:rPr lang="en-US" sz="2000" dirty="0" smtClean="0"/>
              <a:t>Rare, usually avulsion fractures</a:t>
            </a:r>
            <a:endParaRPr lang="en-US" sz="2000" dirty="0" smtClean="0">
              <a:solidFill>
                <a:srgbClr val="99FF99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C.  Neck of the Humerus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99FF99"/>
                </a:solidFill>
              </a:rPr>
              <a:t>	</a:t>
            </a:r>
            <a:r>
              <a:rPr lang="en-US" sz="2000" dirty="0" smtClean="0"/>
              <a:t>Common fractures, transverse, comminuted, impacted</a:t>
            </a:r>
            <a:endParaRPr lang="en-US" sz="2000" dirty="0" smtClean="0">
              <a:solidFill>
                <a:srgbClr val="99FF99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D.  Shaft of the Humerus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99FF99"/>
                </a:solidFill>
              </a:rPr>
              <a:t>	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MOI: significant force applied directly or indirectly to shoulder region 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Rx: depends upon the type of fracture, age of the patient</a:t>
            </a:r>
          </a:p>
        </p:txBody>
      </p:sp>
      <p:pic>
        <p:nvPicPr>
          <p:cNvPr id="15363" name="Picture 3" descr="humeurs fractur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10300" y="762000"/>
            <a:ext cx="2933700" cy="5592763"/>
          </a:xfrm>
          <a:noFill/>
        </p:spPr>
      </p:pic>
    </p:spTree>
    <p:extLst>
      <p:ext uri="{BB962C8B-B14F-4D97-AF65-F5344CB8AC3E}">
        <p14:creationId xmlns:p14="http://schemas.microsoft.com/office/powerpoint/2010/main" val="75980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III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 SX: 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Patient holds arm in a protective posture of adduction and internal rotation 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Signs: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Obvious joint deformity: step noted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Clavicle appears to be displaced superiorly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Swelling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Tender to touch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No strength in the deltoid and trapezius muscles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6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III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z="3600" smtClean="0"/>
          </a:p>
          <a:p>
            <a:pPr eaLnBrk="1" hangingPunct="1"/>
            <a:r>
              <a:rPr lang="en-US" sz="3600" smtClean="0"/>
              <a:t>Radiograph: </a:t>
            </a:r>
          </a:p>
          <a:p>
            <a:pPr lvl="1" eaLnBrk="1" hangingPunct="1"/>
            <a:r>
              <a:rPr lang="en-US" sz="3200" smtClean="0"/>
              <a:t>Widening of the AC joint 1.5cm or greater  </a:t>
            </a:r>
          </a:p>
          <a:p>
            <a:pPr lvl="1" eaLnBrk="1" hangingPunct="1"/>
            <a:r>
              <a:rPr lang="en-US" sz="3200" smtClean="0"/>
              <a:t>50% or more increase in the coracoclavicular distance </a:t>
            </a:r>
          </a:p>
          <a:p>
            <a:pPr lvl="1" eaLnBrk="1" hangingPunct="1"/>
            <a:r>
              <a:rPr lang="en-US" sz="3200" smtClean="0"/>
              <a:t>AC joint dislocation 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31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IV: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Similar to type III, clavicle displaces posteriorly and is embedded into the trapezius muscle. 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</p:txBody>
      </p:sp>
      <p:sp>
        <p:nvSpPr>
          <p:cNvPr id="30725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112</a:t>
            </a:fld>
            <a:endParaRPr lang="en-US"/>
          </a:p>
        </p:txBody>
      </p:sp>
      <p:pic>
        <p:nvPicPr>
          <p:cNvPr id="30726" name="Picture 5" descr="msoA3FD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114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2710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V: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Similar to type III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Increase displacement of the clavicle superiorly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Deltoid and Trapezius muscle damage is greater.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The Coracoclavicular space is greater than 100% difference from the opposite side</a:t>
            </a:r>
          </a:p>
        </p:txBody>
      </p:sp>
      <p:sp>
        <p:nvSpPr>
          <p:cNvPr id="31749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113</a:t>
            </a:fld>
            <a:endParaRPr lang="en-US"/>
          </a:p>
        </p:txBody>
      </p:sp>
      <p:pic>
        <p:nvPicPr>
          <p:cNvPr id="31750" name="Picture 5" descr="msoF0C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1148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292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VI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Significant trauma, rib fracture, nerve injury and vascular compromise. </a:t>
            </a:r>
          </a:p>
          <a:p>
            <a:pPr eaLnBrk="1" hangingPunct="1"/>
            <a:r>
              <a:rPr lang="en-US" sz="2800" smtClean="0"/>
              <a:t>Shoulder has a flat appearance, </a:t>
            </a:r>
          </a:p>
          <a:p>
            <a:pPr lvl="1" eaLnBrk="1" hangingPunct="1"/>
            <a:r>
              <a:rPr lang="en-US" sz="2400" smtClean="0"/>
              <a:t>Clavicle is inferior to the acromion</a:t>
            </a:r>
          </a:p>
          <a:p>
            <a:pPr lvl="1" eaLnBrk="1" hangingPunct="1"/>
            <a:r>
              <a:rPr lang="en-US" sz="2400" smtClean="0"/>
              <a:t>Decrease in the coracoclavicular space.</a:t>
            </a:r>
          </a:p>
        </p:txBody>
      </p:sp>
      <p:sp>
        <p:nvSpPr>
          <p:cNvPr id="32773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114</a:t>
            </a:fld>
            <a:endParaRPr lang="en-US"/>
          </a:p>
        </p:txBody>
      </p:sp>
      <p:pic>
        <p:nvPicPr>
          <p:cNvPr id="32774" name="Picture 5" descr="msoCB8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28800"/>
            <a:ext cx="419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186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dirty="0" err="1" smtClean="0"/>
              <a:t>Acromioclavicular</a:t>
            </a:r>
            <a:r>
              <a:rPr lang="en-US" sz="4000" dirty="0" smtClean="0"/>
              <a:t> Degeneration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OA is common in the AC joint.  </a:t>
            </a:r>
          </a:p>
          <a:p>
            <a:pPr eaLnBrk="1" hangingPunct="1">
              <a:buFontTx/>
              <a:buNone/>
            </a:pPr>
            <a:r>
              <a:rPr lang="en-US" smtClean="0"/>
              <a:t>A decrease in GH joint mobility will lead to an increase in the movement of the AC joint. </a:t>
            </a:r>
          </a:p>
          <a:p>
            <a:pPr eaLnBrk="1" hangingPunct="1"/>
            <a:r>
              <a:rPr lang="en-US" smtClean="0"/>
              <a:t>SX:  tender to palpate, painful with overhead movement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3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Signs:  Pain during passive abduction from 90 dg to 180 dg. </a:t>
            </a:r>
          </a:p>
          <a:p>
            <a:pPr lvl="1" eaLnBrk="1" hangingPunct="1"/>
            <a:r>
              <a:rPr lang="en-US" sz="2400" smtClean="0"/>
              <a:t> Pain during passive  horizontal adduction. </a:t>
            </a:r>
          </a:p>
          <a:p>
            <a:pPr lvl="1" eaLnBrk="1" hangingPunct="1"/>
            <a:r>
              <a:rPr lang="en-US" sz="2400" smtClean="0"/>
              <a:t>Resisted tests are negative unless the joint is inflamed. </a:t>
            </a:r>
          </a:p>
          <a:p>
            <a:pPr lvl="1" eaLnBrk="1" hangingPunct="1"/>
            <a:r>
              <a:rPr lang="en-US" sz="2400" smtClean="0"/>
              <a:t>Possible crepitus noted with passive dorsal-ventral AC joint gliding </a:t>
            </a:r>
          </a:p>
          <a:p>
            <a:pPr lvl="1" eaLnBrk="1" hangingPunct="1"/>
            <a:r>
              <a:rPr lang="en-US" sz="2400" smtClean="0"/>
              <a:t>Possible painful arc due to an inferior AC osteophyte (spur) </a:t>
            </a:r>
          </a:p>
          <a:p>
            <a:pPr lvl="1" eaLnBrk="1" hangingPunct="1"/>
            <a:r>
              <a:rPr lang="en-US" sz="2400" smtClean="0"/>
              <a:t>Positive O’Brien test </a:t>
            </a:r>
          </a:p>
          <a:p>
            <a:pPr eaLnBrk="1" hangingPunct="1"/>
            <a:endParaRPr lang="en-US" sz="2800" smtClean="0"/>
          </a:p>
          <a:p>
            <a:pPr eaLnBrk="1" hangingPunct="1"/>
            <a:endParaRPr lang="en-U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8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Radiographs:  osteophytes noted on x-ray, sclerosis of bone </a:t>
            </a:r>
          </a:p>
          <a:p>
            <a:pPr eaLnBrk="1" hangingPunct="1"/>
            <a:r>
              <a:rPr lang="en-US" sz="2800" smtClean="0"/>
              <a:t>RX:  arthroscopic arthroplasty</a:t>
            </a:r>
          </a:p>
          <a:p>
            <a:pPr lvl="1" eaLnBrk="1" hangingPunct="1"/>
            <a:r>
              <a:rPr lang="en-US" sz="2400" smtClean="0"/>
              <a:t>Mumford procedure </a:t>
            </a:r>
          </a:p>
          <a:p>
            <a:pPr lvl="1" eaLnBrk="1" hangingPunct="1"/>
            <a:r>
              <a:rPr lang="en-US" sz="2400" smtClean="0"/>
              <a:t>Partial Acromioectomy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2"/>
          </p:nvPr>
        </p:nvGraphicFramePr>
        <p:xfrm>
          <a:off x="4648200" y="1735138"/>
          <a:ext cx="4038600" cy="425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Photo Editor Photo" r:id="rId3" imgW="7238095" imgH="7628571" progId="">
                  <p:embed/>
                </p:oleObj>
              </mc:Choice>
              <mc:Fallback>
                <p:oleObj name="Photo Editor Photo" r:id="rId3" imgW="7238095" imgH="7628571" progId="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735138"/>
                        <a:ext cx="4038600" cy="425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117</a:t>
            </a:fld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4495800" y="6172200"/>
            <a:ext cx="4208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a.  Large osteophyte, b.  Clavicle, c. Subscapularis muscle, </a:t>
            </a:r>
          </a:p>
          <a:p>
            <a:r>
              <a:rPr lang="en-US" sz="1200"/>
              <a:t>d. Acromian, e.  Deltoid muscle</a:t>
            </a:r>
          </a:p>
        </p:txBody>
      </p:sp>
    </p:spTree>
    <p:extLst>
      <p:ext uri="{BB962C8B-B14F-4D97-AF65-F5344CB8AC3E}">
        <p14:creationId xmlns:p14="http://schemas.microsoft.com/office/powerpoint/2010/main" val="259514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Fractures Associated with Shoulder Dislocations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24000"/>
            <a:ext cx="40386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Hill-Sachs lesion: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depression fracture of the </a:t>
            </a:r>
            <a:r>
              <a:rPr lang="en-US" sz="2400" b="1" u="sng" dirty="0" smtClean="0"/>
              <a:t>posterior/lateral humeral head</a:t>
            </a:r>
            <a:r>
              <a:rPr lang="en-US" sz="2400" dirty="0" smtClean="0"/>
              <a:t>.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of soft </a:t>
            </a:r>
            <a:r>
              <a:rPr lang="en-US" sz="2400" dirty="0" err="1" smtClean="0"/>
              <a:t>cancellous</a:t>
            </a:r>
            <a:r>
              <a:rPr lang="en-US" sz="2400" dirty="0" smtClean="0"/>
              <a:t> bone which is compressed against the </a:t>
            </a:r>
            <a:r>
              <a:rPr lang="en-US" sz="2400" dirty="0" err="1" smtClean="0"/>
              <a:t>glenoid</a:t>
            </a:r>
            <a:r>
              <a:rPr lang="en-US" sz="2400" dirty="0" smtClean="0"/>
              <a:t> rim.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Occurs in 77% of traumatic anterior dislocations</a:t>
            </a:r>
          </a:p>
        </p:txBody>
      </p:sp>
      <p:pic>
        <p:nvPicPr>
          <p:cNvPr id="16388" name="Picture 4" descr="hill-s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9423" y="1600200"/>
            <a:ext cx="3616153" cy="4525963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191000" y="5943600"/>
            <a:ext cx="451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http://www.athleticadvisor.com/Injuries/UE/Shoulder/shoulder_dislocation.htm</a:t>
            </a:r>
          </a:p>
        </p:txBody>
      </p:sp>
    </p:spTree>
    <p:extLst>
      <p:ext uri="{BB962C8B-B14F-4D97-AF65-F5344CB8AC3E}">
        <p14:creationId xmlns:p14="http://schemas.microsoft.com/office/powerpoint/2010/main" val="126882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Bankart Lesion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lvl="1" eaLnBrk="1" hangingPunct="1"/>
            <a:r>
              <a:rPr lang="en-US" dirty="0" smtClean="0"/>
              <a:t>Defined as a detachment of the </a:t>
            </a:r>
            <a:r>
              <a:rPr lang="en-US" u="sng" dirty="0" smtClean="0"/>
              <a:t>labrum from the </a:t>
            </a:r>
            <a:r>
              <a:rPr lang="en-US" u="sng" dirty="0" err="1" smtClean="0"/>
              <a:t>glenoid</a:t>
            </a:r>
            <a:r>
              <a:rPr lang="en-US" u="sng" dirty="0" smtClean="0"/>
              <a:t> rim, on the anterior</a:t>
            </a:r>
          </a:p>
          <a:p>
            <a:pPr lvl="1" eaLnBrk="1" hangingPunct="1"/>
            <a:r>
              <a:rPr lang="en-US" dirty="0" smtClean="0"/>
              <a:t>occur in 87% of the traumatic dislocations  </a:t>
            </a:r>
          </a:p>
          <a:p>
            <a:pPr lvl="1" eaLnBrk="1" hangingPunct="1"/>
            <a:r>
              <a:rPr lang="en-US" dirty="0" smtClean="0"/>
              <a:t>the most common reason for recurrent instabilities</a:t>
            </a:r>
          </a:p>
          <a:p>
            <a:pPr lvl="1" eaLnBrk="1" hangingPunct="1"/>
            <a:r>
              <a:rPr lang="en-US" dirty="0" smtClean="0"/>
              <a:t>Increase rate of </a:t>
            </a:r>
            <a:r>
              <a:rPr lang="en-US" dirty="0" err="1" smtClean="0"/>
              <a:t>reinjury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7" name="Content Placeholder 6" descr="bony%20bankart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62834"/>
            <a:ext cx="4059238" cy="3894331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65F3A491-C589-47B0-B6D8-7B2CA6E36B1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43400" y="6096000"/>
            <a:ext cx="448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www.sportsortho.co.uk/article.asp?article=86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59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Quality of the Tissue</a:t>
            </a:r>
          </a:p>
          <a:p>
            <a:pPr lvl="1"/>
            <a:r>
              <a:rPr lang="en-US" dirty="0" smtClean="0"/>
              <a:t>Good tissue quality: heal faster, less functional issues</a:t>
            </a:r>
          </a:p>
          <a:p>
            <a:pPr lvl="1"/>
            <a:r>
              <a:rPr lang="en-US" dirty="0" smtClean="0"/>
              <a:t>Poor tissue quality: will the repair hold, takes longer to heal, more functional deficits after surgery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Specifics of the Case:</a:t>
            </a:r>
          </a:p>
          <a:p>
            <a:pPr lvl="1"/>
            <a:r>
              <a:rPr lang="en-US" dirty="0" smtClean="0"/>
              <a:t>Did it involve the Biceps Tendon or not?</a:t>
            </a:r>
          </a:p>
          <a:p>
            <a:pPr lvl="1"/>
            <a:r>
              <a:rPr lang="en-US" dirty="0" smtClean="0"/>
              <a:t>Removal of any bone?</a:t>
            </a:r>
          </a:p>
          <a:p>
            <a:pPr lvl="1"/>
            <a:r>
              <a:rPr lang="en-US" dirty="0" smtClean="0"/>
              <a:t>Other?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478F758B-4A52-4A21-9C8E-E798321F81C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080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Osteonecrosis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Snowcap is one of the first signs of osteonecrosis. </a:t>
            </a:r>
          </a:p>
          <a:p>
            <a:r>
              <a:rPr lang="en-US" dirty="0" smtClean="0"/>
              <a:t>Compression will hurt more as the blood supply is cut off more.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34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Rotator Cuff Dysfunction Resulting in Impingement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Key pathophysiological factors</a:t>
            </a:r>
          </a:p>
          <a:p>
            <a:pPr lvl="1"/>
            <a:r>
              <a:rPr lang="en-US" dirty="0" smtClean="0"/>
              <a:t>Primary or secondary impingement</a:t>
            </a:r>
          </a:p>
          <a:p>
            <a:pPr lvl="1"/>
            <a:r>
              <a:rPr lang="en-US" dirty="0" smtClean="0"/>
              <a:t>Tensile overload</a:t>
            </a:r>
          </a:p>
          <a:p>
            <a:pPr lvl="1"/>
            <a:r>
              <a:rPr lang="en-US" dirty="0" err="1" smtClean="0"/>
              <a:t>Macrotraumatic</a:t>
            </a:r>
            <a:r>
              <a:rPr lang="en-US" dirty="0" smtClean="0"/>
              <a:t> tendon failure</a:t>
            </a:r>
          </a:p>
          <a:p>
            <a:pPr lvl="1"/>
            <a:r>
              <a:rPr lang="en-US" dirty="0" smtClean="0"/>
              <a:t>Posterior or undersurface impingement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Key Muscles and Force Couples</a:t>
            </a:r>
          </a:p>
          <a:p>
            <a:pPr lvl="1"/>
            <a:r>
              <a:rPr lang="en-US" dirty="0" smtClean="0"/>
              <a:t>Deltoid Rotator cuff force couple</a:t>
            </a:r>
          </a:p>
          <a:p>
            <a:pPr lvl="2"/>
            <a:r>
              <a:rPr lang="en-US" dirty="0" smtClean="0"/>
              <a:t>Deltoid force: Supraspinatus initiator, then deltoid. Therefore if supraspinatus torn, then the shoulder will go straight </a:t>
            </a:r>
            <a:r>
              <a:rPr lang="en-US" dirty="0" err="1" smtClean="0"/>
              <a:t>upand</a:t>
            </a:r>
            <a:r>
              <a:rPr lang="en-US" dirty="0" smtClean="0"/>
              <a:t> cause impingement. So t(x) will be using other RC to stabilize and how to pull down the humeral head.</a:t>
            </a:r>
          </a:p>
          <a:p>
            <a:pPr lvl="2"/>
            <a:r>
              <a:rPr lang="en-US" dirty="0" smtClean="0"/>
              <a:t>Rotator Cuff force: </a:t>
            </a:r>
          </a:p>
          <a:p>
            <a:pPr lvl="1"/>
            <a:r>
              <a:rPr lang="en-US" dirty="0" smtClean="0"/>
              <a:t>Trapezius and </a:t>
            </a:r>
            <a:r>
              <a:rPr lang="en-US" dirty="0" err="1" smtClean="0"/>
              <a:t>Serratus</a:t>
            </a:r>
            <a:r>
              <a:rPr lang="en-US" dirty="0" smtClean="0"/>
              <a:t> anterior</a:t>
            </a:r>
          </a:p>
          <a:p>
            <a:pPr lvl="1"/>
            <a:r>
              <a:rPr lang="en-US" dirty="0" smtClean="0"/>
              <a:t>Anterior posterior rotator cuff force couple</a:t>
            </a:r>
          </a:p>
          <a:p>
            <a:pPr lvl="2"/>
            <a:r>
              <a:rPr lang="en-US" dirty="0" smtClean="0"/>
              <a:t>Concavity-compression mechanism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fld id="{478F758B-4A52-4A21-9C8E-E798321F81C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Rotator Cuff Impingement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78F758B-4A52-4A21-9C8E-E798321F81C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Primary Compressive Disease: Primary Impingement</a:t>
            </a:r>
          </a:p>
          <a:p>
            <a:pPr lvl="1"/>
            <a:r>
              <a:rPr lang="en-US" dirty="0" smtClean="0"/>
              <a:t>Compression of rotator cuff tendons between the humeral head and the overlying anterior third of the acromion, </a:t>
            </a:r>
            <a:r>
              <a:rPr lang="en-US" dirty="0" err="1" smtClean="0"/>
              <a:t>coracoacromial</a:t>
            </a:r>
            <a:r>
              <a:rPr lang="en-US" dirty="0" smtClean="0"/>
              <a:t> ligament, coracoid or AC joint</a:t>
            </a:r>
          </a:p>
          <a:p>
            <a:pPr lvl="1"/>
            <a:r>
              <a:rPr lang="en-US" dirty="0" err="1" smtClean="0"/>
              <a:t>Subacromial</a:t>
            </a:r>
            <a:r>
              <a:rPr lang="en-US" dirty="0" smtClean="0"/>
              <a:t> space</a:t>
            </a:r>
          </a:p>
          <a:p>
            <a:pPr lvl="2"/>
            <a:r>
              <a:rPr lang="en-US" dirty="0" err="1" smtClean="0"/>
              <a:t>Normals</a:t>
            </a:r>
            <a:r>
              <a:rPr lang="en-US" dirty="0" smtClean="0"/>
              <a:t>: </a:t>
            </a:r>
          </a:p>
          <a:p>
            <a:pPr marL="1371600" lvl="3" indent="0">
              <a:buNone/>
            </a:pPr>
            <a:r>
              <a:rPr lang="en-US" dirty="0" smtClean="0"/>
              <a:t>6mm-14mm</a:t>
            </a:r>
          </a:p>
          <a:p>
            <a:pPr lvl="2"/>
            <a:r>
              <a:rPr lang="en-US" dirty="0" smtClean="0"/>
              <a:t>Patients with shoulder pain: </a:t>
            </a:r>
          </a:p>
          <a:p>
            <a:pPr marL="1371600" lvl="3" indent="0">
              <a:buNone/>
            </a:pPr>
            <a:r>
              <a:rPr lang="en-US" dirty="0" smtClean="0"/>
              <a:t>7mm-13mm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214312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70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219200"/>
          </a:xfrm>
        </p:spPr>
        <p:txBody>
          <a:bodyPr/>
          <a:lstStyle/>
          <a:p>
            <a:pPr algn="l" eaLnBrk="1" hangingPunct="1"/>
            <a:r>
              <a:rPr lang="en-US" dirty="0" err="1" smtClean="0"/>
              <a:t>Neer</a:t>
            </a:r>
            <a:r>
              <a:rPr lang="en-US" dirty="0" smtClean="0"/>
              <a:t> Classification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65F3A491-C589-47B0-B6D8-7B2CA6E36B1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folHlink"/>
                </a:solidFill>
              </a:rPr>
              <a:t>Stage I:</a:t>
            </a:r>
            <a:r>
              <a:rPr lang="en-US" dirty="0" smtClean="0"/>
              <a:t>  characterized by edema, inflammation, hemorrhage in the </a:t>
            </a:r>
            <a:r>
              <a:rPr lang="en-US" dirty="0" err="1" smtClean="0"/>
              <a:t>subacromial</a:t>
            </a:r>
            <a:r>
              <a:rPr lang="en-US" dirty="0" smtClean="0"/>
              <a:t> space.  Swelling is responsible for the impingement </a:t>
            </a:r>
          </a:p>
          <a:p>
            <a:pPr lvl="1" eaLnBrk="1" hangingPunct="1"/>
            <a:r>
              <a:rPr lang="en-US" dirty="0" smtClean="0"/>
              <a:t>Risk Factors:  age 25 or less </a:t>
            </a:r>
          </a:p>
          <a:p>
            <a:pPr lvl="1" eaLnBrk="1" hangingPunct="1"/>
            <a:r>
              <a:rPr lang="en-US" dirty="0" smtClean="0"/>
              <a:t>SX:  dull ache in the shoulder after activity, pain may interfere with ADL’s </a:t>
            </a:r>
          </a:p>
          <a:p>
            <a:pPr lvl="1" eaLnBrk="1" hangingPunct="1"/>
            <a:endParaRPr lang="en-US" dirty="0"/>
          </a:p>
          <a:p>
            <a:pPr lvl="1" eaLnBrk="1" hangingPunct="1"/>
            <a:r>
              <a:rPr lang="en-US" dirty="0" smtClean="0"/>
              <a:t>Start of the cascade</a:t>
            </a:r>
          </a:p>
        </p:txBody>
      </p:sp>
    </p:spTree>
    <p:extLst>
      <p:ext uri="{BB962C8B-B14F-4D97-AF65-F5344CB8AC3E}">
        <p14:creationId xmlns:p14="http://schemas.microsoft.com/office/powerpoint/2010/main" val="2336211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65F3A491-C589-47B0-B6D8-7B2CA6E36B1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folHlink"/>
                </a:solidFill>
              </a:rPr>
              <a:t>Signs:</a:t>
            </a:r>
            <a:r>
              <a:rPr lang="en-US" sz="2800" dirty="0" smtClean="0"/>
              <a:t>  painful arc in abduction - between 60 and 120 dg,  pain free </a:t>
            </a:r>
          </a:p>
          <a:p>
            <a:pPr lvl="1" eaLnBrk="1" hangingPunct="1"/>
            <a:r>
              <a:rPr lang="en-US" sz="2400" dirty="0" smtClean="0"/>
              <a:t>PROM, resisted tests are strong but painful for abduction</a:t>
            </a:r>
          </a:p>
          <a:p>
            <a:pPr lvl="1" eaLnBrk="1" hangingPunct="1"/>
            <a:r>
              <a:rPr lang="en-US" sz="2400" dirty="0" smtClean="0"/>
              <a:t>Palpation:  tender over the greater </a:t>
            </a:r>
            <a:r>
              <a:rPr lang="en-US" sz="2400" dirty="0" err="1" smtClean="0"/>
              <a:t>tuberosity</a:t>
            </a:r>
            <a:r>
              <a:rPr lang="en-US" sz="2400" dirty="0" smtClean="0"/>
              <a:t> and the anterior edge of the </a:t>
            </a:r>
            <a:r>
              <a:rPr lang="en-US" sz="2400" dirty="0" err="1" smtClean="0"/>
              <a:t>acromian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Special tests: + </a:t>
            </a:r>
            <a:r>
              <a:rPr lang="en-US" sz="2400" dirty="0" err="1" smtClean="0"/>
              <a:t>Neer</a:t>
            </a:r>
            <a:r>
              <a:rPr lang="en-US" sz="2400" dirty="0" smtClean="0"/>
              <a:t> impingement test, + Kennedy and Hawkins test. </a:t>
            </a:r>
          </a:p>
          <a:p>
            <a:pPr lvl="1" eaLnBrk="1" hangingPunct="1"/>
            <a:endParaRPr lang="en-US" dirty="0" smtClean="0"/>
          </a:p>
          <a:p>
            <a:pPr lvl="1"/>
            <a:r>
              <a:rPr lang="en-US" dirty="0" smtClean="0"/>
              <a:t>This stage is easy to reverse if the person rests from aggravating  activities and changes some work or play postures, strengthens weak muscles</a:t>
            </a:r>
          </a:p>
          <a:p>
            <a:pPr lvl="1"/>
            <a:r>
              <a:rPr lang="en-US" dirty="0" smtClean="0"/>
              <a:t>AROM painful arch is always present, but not during passive. </a:t>
            </a:r>
          </a:p>
          <a:p>
            <a:pPr lvl="1" eaLnBrk="1" hangingPunct="1"/>
            <a:endParaRPr lang="en-US" sz="2400" dirty="0" smtClean="0"/>
          </a:p>
          <a:p>
            <a:pPr eaLnBrk="1" hangingPunct="1"/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3347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Pain: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78F758B-4A52-4A21-9C8E-E798321F81C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Snagit_PPT79F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48" y="1284552"/>
            <a:ext cx="7495239" cy="423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05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Stage II: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65F3A491-C589-47B0-B6D8-7B2CA6E36B1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Characterized by aggravation of the </a:t>
            </a:r>
            <a:r>
              <a:rPr lang="en-US" dirty="0" err="1" smtClean="0"/>
              <a:t>subacromial</a:t>
            </a:r>
            <a:r>
              <a:rPr lang="en-US" dirty="0" smtClean="0"/>
              <a:t> contents creating a thickness in the </a:t>
            </a:r>
            <a:r>
              <a:rPr lang="en-US" dirty="0" err="1" smtClean="0"/>
              <a:t>bursae</a:t>
            </a:r>
            <a:r>
              <a:rPr lang="en-US" dirty="0" smtClean="0"/>
              <a:t> and fibrosis of the tendons. 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Risk Factors</a:t>
            </a:r>
            <a:r>
              <a:rPr lang="en-US" dirty="0" smtClean="0"/>
              <a:t>:  25 to 40 years of age </a:t>
            </a:r>
          </a:p>
          <a:p>
            <a:r>
              <a:rPr lang="en-US" dirty="0" smtClean="0">
                <a:solidFill>
                  <a:schemeClr val="folHlink"/>
                </a:solidFill>
              </a:rPr>
              <a:t>SX and Signs</a:t>
            </a:r>
            <a:r>
              <a:rPr lang="en-US" dirty="0" smtClean="0"/>
              <a:t>:  similar but increased in intensity from Stage I </a:t>
            </a:r>
          </a:p>
          <a:p>
            <a:r>
              <a:rPr lang="en-US" dirty="0" smtClean="0">
                <a:solidFill>
                  <a:schemeClr val="folHlink"/>
                </a:solidFill>
              </a:rPr>
              <a:t>Impairments:</a:t>
            </a:r>
            <a:r>
              <a:rPr lang="en-US" dirty="0" smtClean="0"/>
              <a:t>  more limitation in the PROM and with Hawkins and Kennedy test there is a catching sensation with the return from an elevated position. </a:t>
            </a:r>
          </a:p>
          <a:p>
            <a:r>
              <a:rPr lang="en-US" dirty="0" smtClean="0"/>
              <a:t>More difficult to reverse than Stage I 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808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Stage III: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65F3A491-C589-47B0-B6D8-7B2CA6E36B1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More complicated: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get a partial or full thickness tendon tear,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changes  in the bony configuration of the humeral head and acromion,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osteophytes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folHlink"/>
                </a:solidFill>
              </a:rPr>
              <a:t>Risk Factor:</a:t>
            </a:r>
            <a:r>
              <a:rPr lang="en-US" sz="2800" smtClean="0"/>
              <a:t>  40 years of age or greater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folHlink"/>
                </a:solidFill>
              </a:rPr>
              <a:t>SX:</a:t>
            </a:r>
            <a:r>
              <a:rPr lang="en-US" sz="2800" smtClean="0"/>
              <a:t>  increase in intensity of symptoms, interferes with daily activities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folHlink"/>
                </a:solidFill>
              </a:rPr>
              <a:t>Signs:</a:t>
            </a:r>
            <a:r>
              <a:rPr lang="en-US" sz="2800" smtClean="0"/>
              <a:t>  AROM more limited than PROM, resisted tests show weakness in abduction and external rotation </a:t>
            </a:r>
          </a:p>
        </p:txBody>
      </p:sp>
    </p:spTree>
    <p:extLst>
      <p:ext uri="{BB962C8B-B14F-4D97-AF65-F5344CB8AC3E}">
        <p14:creationId xmlns:p14="http://schemas.microsoft.com/office/powerpoint/2010/main" val="203453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fld id="{65F3A491-C589-47B0-B6D8-7B2CA6E36B1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X-Rays:</a:t>
            </a:r>
            <a:r>
              <a:rPr lang="en-US" dirty="0" smtClean="0"/>
              <a:t>  cystic changes in the greater </a:t>
            </a:r>
            <a:r>
              <a:rPr lang="en-US" dirty="0" err="1" smtClean="0"/>
              <a:t>tuberosity</a:t>
            </a:r>
            <a:r>
              <a:rPr lang="en-US" dirty="0" smtClean="0"/>
              <a:t>, underside of the </a:t>
            </a:r>
            <a:r>
              <a:rPr lang="en-US" dirty="0" err="1" smtClean="0"/>
              <a:t>acromian</a:t>
            </a:r>
            <a:r>
              <a:rPr lang="en-US" dirty="0" smtClean="0"/>
              <a:t> or at the AC joint </a:t>
            </a:r>
          </a:p>
          <a:p>
            <a:r>
              <a:rPr lang="en-US" dirty="0" smtClean="0">
                <a:solidFill>
                  <a:schemeClr val="folHlink"/>
                </a:solidFill>
              </a:rPr>
              <a:t>RX:</a:t>
            </a:r>
            <a:r>
              <a:rPr lang="en-US" dirty="0" smtClean="0"/>
              <a:t>  surgery if conservative treatment doesn’t work.  Repair of the torn muscles would occur with all of the surgical options. </a:t>
            </a:r>
          </a:p>
          <a:p>
            <a:r>
              <a:rPr lang="en-US" u="sng" dirty="0" smtClean="0"/>
              <a:t>Surgical Options: </a:t>
            </a:r>
          </a:p>
          <a:p>
            <a:pPr>
              <a:buNone/>
            </a:pPr>
            <a:r>
              <a:rPr lang="en-US" dirty="0" smtClean="0"/>
              <a:t>	1.  </a:t>
            </a:r>
            <a:r>
              <a:rPr lang="en-US" dirty="0" err="1" smtClean="0"/>
              <a:t>coracoacromial</a:t>
            </a:r>
            <a:r>
              <a:rPr lang="en-US" dirty="0" smtClean="0"/>
              <a:t> ligament resection </a:t>
            </a:r>
          </a:p>
          <a:p>
            <a:pPr>
              <a:buNone/>
            </a:pPr>
            <a:r>
              <a:rPr lang="en-US" dirty="0" smtClean="0"/>
              <a:t>   	2.  anterior </a:t>
            </a:r>
            <a:r>
              <a:rPr lang="en-US" dirty="0" err="1" smtClean="0"/>
              <a:t>acromioplasty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3.  distal clavicle resection (Mumford 	procedure) </a:t>
            </a:r>
          </a:p>
          <a:p>
            <a:pPr>
              <a:buNone/>
            </a:pPr>
            <a:r>
              <a:rPr lang="en-US" smtClean="0"/>
              <a:t>    4</a:t>
            </a:r>
            <a:r>
              <a:rPr lang="en-US" dirty="0" smtClean="0"/>
              <a:t>.  AC joint inferior </a:t>
            </a:r>
            <a:r>
              <a:rPr lang="en-US" dirty="0" err="1" smtClean="0"/>
              <a:t>osteophyte</a:t>
            </a:r>
            <a:r>
              <a:rPr lang="en-US" dirty="0" smtClean="0"/>
              <a:t> resection 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2511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Mechanical Impingement: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Abnormal shape of the acromion.  </a:t>
            </a:r>
          </a:p>
          <a:p>
            <a:pPr eaLnBrk="1" hangingPunct="1"/>
            <a:r>
              <a:rPr lang="en-US" sz="2800" dirty="0" smtClean="0"/>
              <a:t>3 types of acromion, flat, curved and hooked.  </a:t>
            </a:r>
          </a:p>
          <a:p>
            <a:pPr eaLnBrk="1" hangingPunct="1"/>
            <a:r>
              <a:rPr lang="en-US" sz="2800" dirty="0" smtClean="0"/>
              <a:t>There is a close association with a hooked acromion (70%) with full thickness rotator cuff tears; 80% association with impingement syndrome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52229" name="Picture 5" descr="msoFBB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39624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239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Secondary Compressive Disease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78F758B-4A52-4A21-9C8E-E798321F81C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Due to underlying instability of the GH joint</a:t>
            </a:r>
          </a:p>
          <a:p>
            <a:pPr lvl="1"/>
            <a:r>
              <a:rPr lang="en-US" dirty="0" smtClean="0"/>
              <a:t>Anterior instability – overhead athletes, throwing athletes</a:t>
            </a:r>
          </a:p>
          <a:p>
            <a:pPr lvl="1"/>
            <a:r>
              <a:rPr lang="en-US" dirty="0" smtClean="0"/>
              <a:t>Increase in anterior translation, biceps tendon and rotator cuff become impinged</a:t>
            </a:r>
          </a:p>
          <a:p>
            <a:pPr lvl="1"/>
            <a:r>
              <a:rPr lang="en-US" dirty="0" smtClean="0"/>
              <a:t>Continual loss of GH stability</a:t>
            </a:r>
          </a:p>
          <a:p>
            <a:pPr lvl="1"/>
            <a:r>
              <a:rPr lang="en-US" dirty="0" smtClean="0"/>
              <a:t>Leads to rotator cuff tears</a:t>
            </a:r>
          </a:p>
          <a:p>
            <a:pPr lvl="1"/>
            <a:r>
              <a:rPr lang="en-US" dirty="0" smtClean="0"/>
              <a:t>Usually supraspinatus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18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Tensile Overload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Repetitive intrinsic tension overload</a:t>
            </a:r>
          </a:p>
          <a:p>
            <a:pPr lvl="1"/>
            <a:r>
              <a:rPr lang="en-US" dirty="0" smtClean="0"/>
              <a:t>Occurs during deceleration and follow through </a:t>
            </a:r>
          </a:p>
          <a:p>
            <a:pPr lvl="1"/>
            <a:r>
              <a:rPr lang="en-US" dirty="0" smtClean="0"/>
              <a:t>High load placed on posterior rotator cuff muscles</a:t>
            </a:r>
          </a:p>
          <a:p>
            <a:pPr lvl="1"/>
            <a:r>
              <a:rPr lang="en-US" dirty="0" smtClean="0"/>
              <a:t>Pathological changes of </a:t>
            </a:r>
            <a:r>
              <a:rPr lang="en-US" dirty="0" err="1" smtClean="0"/>
              <a:t>angiofibroblastic</a:t>
            </a:r>
            <a:r>
              <a:rPr lang="en-US" dirty="0" smtClean="0"/>
              <a:t> hyperplasia – early tendon stages, progresses to tears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Tendinosis</a:t>
            </a:r>
            <a:r>
              <a:rPr lang="en-US" dirty="0" smtClean="0"/>
              <a:t> injuries</a:t>
            </a:r>
          </a:p>
          <a:p>
            <a:pPr lvl="1"/>
            <a:r>
              <a:rPr lang="en-US" dirty="0" smtClean="0"/>
              <a:t>Degenerative process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0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Macro traumatic Tendon Failure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Single traumatic event or a previous traumatic event</a:t>
            </a:r>
          </a:p>
          <a:p>
            <a:r>
              <a:rPr lang="en-US" dirty="0" smtClean="0"/>
              <a:t>Forces are greater than the tendon can handle</a:t>
            </a:r>
          </a:p>
          <a:p>
            <a:r>
              <a:rPr lang="en-US" dirty="0" smtClean="0"/>
              <a:t>Normal tendons don’t tear</a:t>
            </a:r>
          </a:p>
          <a:p>
            <a:r>
              <a:rPr lang="en-US" dirty="0" smtClean="0"/>
              <a:t>30% damaged to produce a substantial reduction in strength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Full thickness tears</a:t>
            </a:r>
          </a:p>
          <a:p>
            <a:r>
              <a:rPr lang="en-US" dirty="0" smtClean="0"/>
              <a:t>Bony avulsions</a:t>
            </a:r>
          </a:p>
          <a:p>
            <a:r>
              <a:rPr lang="en-US" dirty="0" smtClean="0"/>
              <a:t>May have had repeated </a:t>
            </a:r>
            <a:r>
              <a:rPr lang="en-US" dirty="0" err="1" smtClean="0"/>
              <a:t>microtraumatic</a:t>
            </a:r>
            <a:r>
              <a:rPr lang="en-US" dirty="0" smtClean="0"/>
              <a:t> insults and degeneration over time</a:t>
            </a:r>
          </a:p>
          <a:p>
            <a:r>
              <a:rPr lang="en-US" dirty="0" smtClean="0"/>
              <a:t>Failure over one heavy load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953000"/>
            <a:ext cx="196215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53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Posterior impingement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Undersurface</a:t>
            </a:r>
          </a:p>
          <a:p>
            <a:pPr lvl="1"/>
            <a:r>
              <a:rPr lang="en-US" dirty="0" smtClean="0"/>
              <a:t>In 90 dg of abduction and 90 dg of Ext rotation</a:t>
            </a:r>
          </a:p>
          <a:p>
            <a:pPr lvl="1"/>
            <a:r>
              <a:rPr lang="en-US" dirty="0" smtClean="0"/>
              <a:t>Supraspinatus tendon and </a:t>
            </a:r>
            <a:r>
              <a:rPr lang="en-US" dirty="0" err="1" smtClean="0"/>
              <a:t>infraspinatus</a:t>
            </a:r>
            <a:r>
              <a:rPr lang="en-US" dirty="0" smtClean="0"/>
              <a:t> tendon rotate posteriorly and get pinched between the humeral head and the posterior-superior </a:t>
            </a:r>
            <a:r>
              <a:rPr lang="en-US" dirty="0" err="1" smtClean="0"/>
              <a:t>glenoid</a:t>
            </a:r>
            <a:r>
              <a:rPr lang="en-US" dirty="0" smtClean="0"/>
              <a:t> rim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3171825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21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Add anterior translation of the humeral head causes mechanical fraying on undersurface of the rotator cuff tendons</a:t>
            </a:r>
          </a:p>
          <a:p>
            <a:endParaRPr lang="en-US" dirty="0" smtClean="0"/>
          </a:p>
          <a:p>
            <a:r>
              <a:rPr lang="en-US" dirty="0" err="1" smtClean="0"/>
              <a:t>Halbrecht</a:t>
            </a:r>
            <a:r>
              <a:rPr lang="en-US" dirty="0" smtClean="0"/>
              <a:t> et al studied baseball pitchers with MRI of shoulder</a:t>
            </a:r>
          </a:p>
          <a:p>
            <a:endParaRPr lang="en-US" dirty="0" smtClean="0"/>
          </a:p>
          <a:p>
            <a:r>
              <a:rPr lang="en-US" dirty="0" smtClean="0"/>
              <a:t>Paley et al studied 41 professional throwing athletes – all had this problem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553" y="1796863"/>
            <a:ext cx="429577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505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Rotator Cuff Pathology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Best management of a tear depends upon:</a:t>
            </a:r>
          </a:p>
          <a:p>
            <a:r>
              <a:rPr lang="en-US" dirty="0" smtClean="0"/>
              <a:t>Size and duration of the tear, age of the tear, force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that caused </a:t>
            </a:r>
          </a:p>
          <a:p>
            <a:pPr marL="0" indent="0">
              <a:buNone/>
            </a:pPr>
            <a:r>
              <a:rPr lang="en-US" dirty="0" smtClean="0"/>
              <a:t>     the tear.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191000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962400" y="4191000"/>
            <a:ext cx="3048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962400" y="2209800"/>
            <a:ext cx="29718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95600" y="4191000"/>
            <a:ext cx="1621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Massive tear of</a:t>
            </a:r>
          </a:p>
          <a:p>
            <a:r>
              <a:rPr lang="en-US" dirty="0" smtClean="0"/>
              <a:t>Supraspinatus</a:t>
            </a:r>
          </a:p>
          <a:p>
            <a:r>
              <a:rPr lang="en-US" dirty="0" smtClean="0"/>
              <a:t>tendon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6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Fractures of the shoulder girdle complex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b="1" u="sng" dirty="0" smtClean="0">
                <a:solidFill>
                  <a:schemeClr val="hlink"/>
                </a:solidFill>
              </a:rPr>
              <a:t>Clavicle:</a:t>
            </a:r>
            <a:r>
              <a:rPr lang="en-US" sz="2000" b="1" u="sng" dirty="0" smtClean="0"/>
              <a:t> </a:t>
            </a:r>
            <a:r>
              <a:rPr lang="en-US" sz="2000" dirty="0" smtClean="0"/>
              <a:t>75% occur in children under 13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Proximal fracture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Rare, differentiate from </a:t>
            </a:r>
            <a:r>
              <a:rPr lang="en-US" sz="1800" dirty="0" err="1" smtClean="0"/>
              <a:t>epiphyseal</a:t>
            </a:r>
            <a:r>
              <a:rPr lang="en-US" sz="1800" dirty="0" smtClean="0"/>
              <a:t> injuries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Middle Third fracture- Most common, 80%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000" dirty="0" smtClean="0"/>
              <a:t>Usually displaced upward by pull of the </a:t>
            </a:r>
            <a:r>
              <a:rPr lang="en-US" sz="2000" dirty="0" err="1" smtClean="0"/>
              <a:t>sternocleidomastoid</a:t>
            </a:r>
            <a:r>
              <a:rPr lang="en-US" sz="2000" dirty="0" smtClean="0"/>
              <a:t> muscle</a:t>
            </a:r>
            <a:endParaRPr lang="en-US" sz="1800" dirty="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Distal fracture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000" dirty="0" smtClean="0"/>
              <a:t>Displaced downward by the weight of the arm.</a:t>
            </a:r>
            <a:r>
              <a:rPr lang="en-US" sz="1800" dirty="0" smtClean="0"/>
              <a:t> 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 smtClean="0"/>
          </a:p>
          <a:p>
            <a:pPr marL="914400" lvl="1" indent="-457200" eaLnBrk="1" hangingPunct="1">
              <a:lnSpc>
                <a:spcPct val="90000"/>
              </a:lnSpc>
            </a:pPr>
            <a:endParaRPr lang="en-US" sz="2000" dirty="0" smtClean="0"/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endParaRPr lang="en-US" sz="1800" dirty="0" smtClean="0"/>
          </a:p>
        </p:txBody>
      </p:sp>
      <p:pic>
        <p:nvPicPr>
          <p:cNvPr id="11268" name="Picture 4" descr="clavicle fractur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524000"/>
            <a:ext cx="4114800" cy="4495800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4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Rotator Cuff Pathology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Partial Thickness </a:t>
            </a:r>
            <a:r>
              <a:rPr lang="en-US" dirty="0" smtClean="0"/>
              <a:t>(more common) and can involve the superior aspect, the mid-substance of the muscle and the inferior aspect of the muscle.</a:t>
            </a:r>
          </a:p>
          <a:p>
            <a:r>
              <a:rPr lang="en-US" dirty="0" smtClean="0"/>
              <a:t>Incomplete tear</a:t>
            </a:r>
          </a:p>
          <a:p>
            <a:r>
              <a:rPr lang="en-US" dirty="0" smtClean="0"/>
              <a:t>Superior surface or undersurface of rotator cuff</a:t>
            </a:r>
          </a:p>
          <a:p>
            <a:r>
              <a:rPr lang="en-US" dirty="0" smtClean="0"/>
              <a:t>Superior surface tears: usually result of </a:t>
            </a:r>
            <a:r>
              <a:rPr lang="en-US" dirty="0" err="1" smtClean="0"/>
              <a:t>subacromial</a:t>
            </a:r>
            <a:r>
              <a:rPr lang="en-US" dirty="0" smtClean="0"/>
              <a:t> impingement</a:t>
            </a:r>
          </a:p>
          <a:p>
            <a:r>
              <a:rPr lang="en-US" dirty="0" smtClean="0"/>
              <a:t>Undersurface tears associated with tensile loads and GH joint instability </a:t>
            </a:r>
            <a:br>
              <a:rPr lang="en-US" dirty="0" smtClean="0"/>
            </a:br>
            <a:r>
              <a:rPr lang="en-US" dirty="0" smtClean="0"/>
              <a:t>	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Full Thickness </a:t>
            </a:r>
            <a:r>
              <a:rPr lang="en-US" dirty="0" smtClean="0"/>
              <a:t>tears: are pure transverse rupture, pure vertical tear, longitudinal split can occur which parallels the tendon fibers </a:t>
            </a:r>
          </a:p>
          <a:p>
            <a:r>
              <a:rPr lang="en-US" dirty="0" smtClean="0"/>
              <a:t>Entire thickness of muscle is torn</a:t>
            </a:r>
          </a:p>
          <a:p>
            <a:r>
              <a:rPr lang="en-US" dirty="0" smtClean="0"/>
              <a:t>Initiated in critical zone of supraspinatus and can extend into </a:t>
            </a:r>
            <a:r>
              <a:rPr lang="en-US" dirty="0" err="1" smtClean="0"/>
              <a:t>infraspinatus</a:t>
            </a:r>
            <a:r>
              <a:rPr lang="en-US" dirty="0" smtClean="0"/>
              <a:t>, </a:t>
            </a:r>
            <a:r>
              <a:rPr lang="en-US" dirty="0" err="1" smtClean="0"/>
              <a:t>teres</a:t>
            </a:r>
            <a:r>
              <a:rPr lang="en-US" dirty="0" smtClean="0"/>
              <a:t> minor and </a:t>
            </a:r>
            <a:r>
              <a:rPr lang="en-US" dirty="0" err="1" smtClean="0"/>
              <a:t>subscapularis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4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Tear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Small Tears: &lt; 1cm</a:t>
            </a:r>
          </a:p>
          <a:p>
            <a:r>
              <a:rPr lang="en-US" dirty="0" smtClean="0"/>
              <a:t>Medium Tears: 1-3cm</a:t>
            </a:r>
          </a:p>
          <a:p>
            <a:r>
              <a:rPr lang="en-US" dirty="0" smtClean="0"/>
              <a:t>Large tears: 3-5 cm</a:t>
            </a:r>
          </a:p>
          <a:p>
            <a:r>
              <a:rPr lang="en-US" dirty="0" smtClean="0"/>
              <a:t>Massive tears: &gt; 5 cm, tendon is often retracted</a:t>
            </a:r>
          </a:p>
          <a:p>
            <a:endParaRPr lang="en-US" dirty="0"/>
          </a:p>
          <a:p>
            <a:r>
              <a:rPr lang="en-US" dirty="0" smtClean="0"/>
              <a:t>Larger tears are immobilized for longer periods of time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Compete tear patterns:</a:t>
            </a:r>
          </a:p>
          <a:p>
            <a:pPr lvl="1"/>
            <a:r>
              <a:rPr lang="en-US" dirty="0" smtClean="0"/>
              <a:t>Crescent – shaped tears, don’t usually retract, repaired directed to greater tuberosity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U-shaped: greatest extent in longitudinal direction to the tendon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1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HX:  age is 40 years or older with previous shoulder symptoms or injuries 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Acute tears (no previous shoulder problems)</a:t>
            </a:r>
          </a:p>
          <a:p>
            <a:pPr lvl="1" eaLnBrk="1" hangingPunct="1"/>
            <a:r>
              <a:rPr lang="en-US" sz="2400" dirty="0" smtClean="0"/>
              <a:t>Occur in 5-8% of all rotator cuff tears</a:t>
            </a:r>
          </a:p>
          <a:p>
            <a:pPr lvl="1" eaLnBrk="1" hangingPunct="1"/>
            <a:r>
              <a:rPr lang="en-US" sz="2400" dirty="0" smtClean="0"/>
              <a:t>Usually associated with trauma</a:t>
            </a:r>
          </a:p>
          <a:p>
            <a:pPr lvl="1" eaLnBrk="1" hangingPunct="1"/>
            <a:r>
              <a:rPr lang="en-US" sz="2400" dirty="0" smtClean="0"/>
              <a:t>Younger individuals: tear is a result of repetitive forceful use of arm overhead, </a:t>
            </a:r>
          </a:p>
          <a:p>
            <a:pPr lvl="2" eaLnBrk="1" hangingPunct="1"/>
            <a:r>
              <a:rPr lang="en-US" sz="2000" dirty="0" smtClean="0"/>
              <a:t>Secondary result from  the muscle imbalance, sudden definite injury to the shoulder.  </a:t>
            </a:r>
          </a:p>
          <a:p>
            <a:pPr lvl="2" eaLnBrk="1" hangingPunct="1"/>
            <a:r>
              <a:rPr lang="en-US" sz="2000" dirty="0" smtClean="0"/>
              <a:t>Rupture in a younger patient usually is an avulsion of the tendon from the greater tuberosity rather than a tear within the muscle itself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8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Supraspinatus Muscle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sz="2800" dirty="0" smtClean="0"/>
              <a:t>Muscle most likely to be implicated in a rotator cuff tear.  </a:t>
            </a:r>
          </a:p>
          <a:p>
            <a:pPr eaLnBrk="1" hangingPunct="1"/>
            <a:r>
              <a:rPr lang="en-US" sz="2800" dirty="0" smtClean="0"/>
              <a:t>90% are due to structural impingement on the supraspinatus from the overlying </a:t>
            </a:r>
            <a:r>
              <a:rPr lang="en-US" sz="2800" dirty="0" err="1" smtClean="0"/>
              <a:t>coracoacromial</a:t>
            </a:r>
            <a:r>
              <a:rPr lang="en-US" sz="2800" dirty="0" smtClean="0"/>
              <a:t> arch. </a:t>
            </a:r>
            <a:br>
              <a:rPr lang="en-US" sz="2800" dirty="0" smtClean="0"/>
            </a:br>
            <a:r>
              <a:rPr lang="en-US" sz="2800" u="sng" dirty="0" smtClean="0"/>
              <a:t>HX: </a:t>
            </a:r>
            <a:r>
              <a:rPr lang="en-US" sz="2800" dirty="0" smtClean="0"/>
              <a:t> attritional or degenerative tear 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Most occur in the posterior region, area near the junction of 	the supraspinatus and </a:t>
            </a:r>
            <a:r>
              <a:rPr lang="en-US" sz="2400" dirty="0" err="1" smtClean="0"/>
              <a:t>infraspinatus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13-17 mm posterior to biceps tendon	</a:t>
            </a:r>
            <a:br>
              <a:rPr lang="en-US" sz="2400" dirty="0" smtClean="0"/>
            </a:br>
            <a:r>
              <a:rPr lang="en-US" sz="2400" dirty="0" smtClean="0"/>
              <a:t>	Acute injury:  FOOSH, abduction movement with </a:t>
            </a:r>
          </a:p>
          <a:p>
            <a:pPr marL="0" indent="0" eaLnBrk="1" hangingPunct="1">
              <a:buNone/>
            </a:pPr>
            <a:r>
              <a:rPr lang="en-US" sz="2800" dirty="0"/>
              <a:t>	</a:t>
            </a:r>
            <a:r>
              <a:rPr lang="en-US" sz="2800" dirty="0" smtClean="0"/>
              <a:t>a high force and velocity </a:t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7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u="sng" dirty="0" smtClean="0"/>
              <a:t>SX: </a:t>
            </a:r>
          </a:p>
          <a:p>
            <a:r>
              <a:rPr lang="en-US" b="1" dirty="0" smtClean="0"/>
              <a:t>pain</a:t>
            </a:r>
            <a:r>
              <a:rPr lang="en-US" dirty="0" smtClean="0"/>
              <a:t> in the lateral aspect of the arm </a:t>
            </a:r>
          </a:p>
          <a:p>
            <a:pPr lvl="1"/>
            <a:r>
              <a:rPr lang="en-US" dirty="0" smtClean="0"/>
              <a:t>may radiate in the region of the biceps </a:t>
            </a:r>
          </a:p>
          <a:p>
            <a:pPr lvl="1"/>
            <a:r>
              <a:rPr lang="en-US" dirty="0" smtClean="0"/>
              <a:t>rarely below the elbow </a:t>
            </a:r>
          </a:p>
          <a:p>
            <a:r>
              <a:rPr lang="en-US" dirty="0" smtClean="0"/>
              <a:t>night pain </a:t>
            </a:r>
          </a:p>
          <a:p>
            <a:r>
              <a:rPr lang="en-US" dirty="0" smtClean="0"/>
              <a:t>can’t sleep on the shoulder, </a:t>
            </a:r>
          </a:p>
          <a:p>
            <a:r>
              <a:rPr lang="en-US" dirty="0" smtClean="0"/>
              <a:t>complaints of   shoulder weakness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49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Signs:</a:t>
            </a:r>
          </a:p>
          <a:p>
            <a:r>
              <a:rPr lang="en-US" dirty="0" smtClean="0"/>
              <a:t>Observation: difficulty elevating arm</a:t>
            </a:r>
          </a:p>
          <a:p>
            <a:r>
              <a:rPr lang="en-US" dirty="0" smtClean="0"/>
              <a:t>AROM:  decreased ROM particularly in abduction PROM: not significantly limited unless a chronic condition or a very painful, acute injury </a:t>
            </a:r>
          </a:p>
          <a:p>
            <a:r>
              <a:rPr lang="en-US" dirty="0" smtClean="0"/>
              <a:t>Resisted tests:  ABD/ER weakness</a:t>
            </a:r>
          </a:p>
          <a:p>
            <a:r>
              <a:rPr lang="en-US" dirty="0" smtClean="0"/>
              <a:t>Palpation:  tenderness at the insertion of the muscle at the greater tuberosity or in the muscle belly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http://www.youtube.com/watch?v=gvhfiuGrESQ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Surgery: Basic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Repair: try to mimic the supraspinatus footprint width but not necessarily the size of the original insertion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Type of Surgery:</a:t>
            </a:r>
          </a:p>
          <a:p>
            <a:pPr lvl="1"/>
            <a:r>
              <a:rPr lang="en-US" dirty="0" smtClean="0"/>
              <a:t>Open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Mini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Scope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Type of Fixation</a:t>
            </a:r>
          </a:p>
          <a:p>
            <a:pPr lvl="1"/>
            <a:r>
              <a:rPr lang="en-US" b="1" dirty="0" smtClean="0"/>
              <a:t>Anchor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Placed at 45 dg angle to resist pull out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Sutures</a:t>
            </a:r>
            <a:r>
              <a:rPr lang="en-US" dirty="0" smtClean="0"/>
              <a:t>?  How were they used – single row, double row</a:t>
            </a:r>
          </a:p>
          <a:p>
            <a:pPr lvl="1"/>
            <a:r>
              <a:rPr lang="en-US" dirty="0" smtClean="0"/>
              <a:t>Mattress stitch, simple or combination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/>
              <a:t>Staples</a:t>
            </a:r>
            <a:r>
              <a:rPr lang="en-US" dirty="0" smtClean="0"/>
              <a:t> – no longer in use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68C59-076D-4F48-B41D-8A3CA6A5BAE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38400" y="5486400"/>
            <a:ext cx="6519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http://www.youtube.com/watch?v=Ch2FnzIW7QE&amp;feature=related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2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err="1" smtClean="0"/>
              <a:t>Myofascial</a:t>
            </a:r>
            <a:r>
              <a:rPr lang="en-US" sz="4000" dirty="0" smtClean="0"/>
              <a:t> Dysfunction of the Shoulder Girdle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Chronic shoulder girdle pain or dysfunction</a:t>
            </a:r>
          </a:p>
          <a:p>
            <a:pPr eaLnBrk="1" hangingPunct="1">
              <a:buFontTx/>
              <a:buNone/>
            </a:pPr>
            <a:r>
              <a:rPr lang="en-US" dirty="0" smtClean="0"/>
              <a:t>HX:  progressive spread of pain, exacerbations, remissions which are related to activity.  Usually affects only one area rather than several as with fibromyalgia. </a:t>
            </a:r>
            <a:endParaRPr lang="en-US" dirty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SX:  muscle point tenderness, pain with activity, better with rest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4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Signs:  absence of joint signs  overall decrease in ROM but minimal at first </a:t>
            </a:r>
            <a:br>
              <a:rPr lang="en-US" dirty="0" smtClean="0"/>
            </a:br>
            <a:r>
              <a:rPr lang="en-US" dirty="0" smtClean="0"/>
              <a:t>	PROM will equal AROM </a:t>
            </a:r>
            <a:br>
              <a:rPr lang="en-US" dirty="0" smtClean="0"/>
            </a:br>
            <a:r>
              <a:rPr lang="en-US" dirty="0" smtClean="0"/>
              <a:t>	Swelling over the muscle </a:t>
            </a:r>
            <a:br>
              <a:rPr lang="en-US" dirty="0" smtClean="0"/>
            </a:br>
            <a:r>
              <a:rPr lang="en-US" dirty="0" smtClean="0"/>
              <a:t>	Crepitus in the muscle </a:t>
            </a:r>
            <a:br>
              <a:rPr lang="en-US" dirty="0" smtClean="0"/>
            </a:br>
            <a:r>
              <a:rPr lang="en-US" dirty="0" smtClean="0"/>
              <a:t>	Trigger points in the muscle </a:t>
            </a:r>
            <a:br>
              <a:rPr lang="en-US" dirty="0" smtClean="0"/>
            </a:br>
            <a:r>
              <a:rPr lang="en-US" dirty="0" smtClean="0"/>
              <a:t>	Radiographs, neurological tests and imaging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studies are all normal </a:t>
            </a:r>
          </a:p>
          <a:p>
            <a:pPr>
              <a:buNone/>
            </a:pPr>
            <a:r>
              <a:rPr lang="en-US" dirty="0" smtClean="0"/>
              <a:t>RX:  correct muscle imbalances, trigger point stretch/spray techniques, pain relief, posture instruct 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0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Tendonitis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Supraspinatus </a:t>
            </a:r>
            <a:r>
              <a:rPr lang="en-US" dirty="0" err="1" smtClean="0"/>
              <a:t>Tendonosis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Long head of the biceps </a:t>
            </a:r>
            <a:r>
              <a:rPr lang="en-US" dirty="0" err="1" smtClean="0"/>
              <a:t>tendinosis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Calcific tendonitis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427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olidFill>
                  <a:schemeClr val="folHlink"/>
                </a:solidFill>
              </a:rPr>
              <a:t>MOI:</a:t>
            </a:r>
            <a:r>
              <a:rPr lang="en-US" sz="2800" smtClean="0"/>
              <a:t> </a:t>
            </a:r>
          </a:p>
          <a:p>
            <a:pPr lvl="1" eaLnBrk="1" hangingPunct="1"/>
            <a:r>
              <a:rPr lang="en-US" sz="2400" smtClean="0"/>
              <a:t>Fall on the lateral aspect of the shoulder</a:t>
            </a:r>
          </a:p>
          <a:p>
            <a:pPr lvl="1" eaLnBrk="1" hangingPunct="1"/>
            <a:endParaRPr lang="en-US" sz="2400" smtClean="0"/>
          </a:p>
          <a:p>
            <a:pPr lvl="1" eaLnBrk="1" hangingPunct="1"/>
            <a:r>
              <a:rPr lang="en-US" sz="2400" smtClean="0"/>
              <a:t>Fall on outstretched arm (FOOSH)</a:t>
            </a:r>
          </a:p>
          <a:p>
            <a:pPr lvl="1" eaLnBrk="1" hangingPunct="1"/>
            <a:endParaRPr lang="en-US" sz="2400" smtClean="0"/>
          </a:p>
          <a:p>
            <a:pPr lvl="1" eaLnBrk="1" hangingPunct="1">
              <a:buFontTx/>
              <a:buNone/>
            </a:pPr>
            <a:endParaRPr lang="en-US" sz="2400" smtClean="0"/>
          </a:p>
          <a:p>
            <a:pPr eaLnBrk="1" hangingPunct="1"/>
            <a:endParaRPr lang="en-US" sz="2800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2293" name="Picture 5" descr="landing on shoul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06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717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Musculotendinous Dysfunctions of the Glenohumeral Joint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>
                <a:solidFill>
                  <a:srgbClr val="FF0000"/>
                </a:solidFill>
              </a:rPr>
              <a:t>Tendonitis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Rotator Cuff Tendonitis: </a:t>
            </a:r>
            <a:r>
              <a:rPr lang="en-US" dirty="0" smtClean="0"/>
              <a:t> inflammation of any of the four rotator cuff  muscles, most common is the supraspinatus tendon</a:t>
            </a:r>
          </a:p>
          <a:p>
            <a:pPr marL="909637" lvl="2" indent="0" eaLnBrk="1" hangingPunct="1">
              <a:buNone/>
            </a:pPr>
            <a:r>
              <a:rPr lang="en-US" dirty="0" smtClean="0"/>
              <a:t>HX:  overuse syndrome, occurs most often  with overhead activities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4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lvl="1" indent="0" eaLnBrk="1" hangingPunct="1">
              <a:buNone/>
            </a:pPr>
            <a:r>
              <a:rPr lang="en-US" dirty="0" smtClean="0"/>
              <a:t>  SX:  acute: severe pain, not well localized </a:t>
            </a:r>
            <a:br>
              <a:rPr lang="en-US" dirty="0" smtClean="0"/>
            </a:br>
            <a:r>
              <a:rPr lang="en-US" dirty="0" smtClean="0"/>
              <a:t>	chronic:  low-grade aching, </a:t>
            </a:r>
          </a:p>
          <a:p>
            <a:pPr lvl="2" eaLnBrk="1" hangingPunct="1"/>
            <a:r>
              <a:rPr lang="en-US" dirty="0" smtClean="0"/>
              <a:t>fatigue sensation, localized to the lateral aspect of the upper arm or deltoid</a:t>
            </a:r>
          </a:p>
          <a:p>
            <a:pPr lvl="2" eaLnBrk="1" hangingPunct="1"/>
            <a:r>
              <a:rPr lang="en-US" dirty="0" smtClean="0"/>
              <a:t>difficulty sleeping on the Arm,</a:t>
            </a:r>
          </a:p>
          <a:p>
            <a:pPr lvl="2" eaLnBrk="1" hangingPunct="1"/>
            <a:r>
              <a:rPr lang="en-US" dirty="0" smtClean="0"/>
              <a:t>catching sensation with the arm in flexion or internal rotation 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1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dirty="0" smtClean="0"/>
              <a:t>Signs:   </a:t>
            </a:r>
          </a:p>
          <a:p>
            <a:pPr lvl="1" eaLnBrk="1" hangingPunct="1"/>
            <a:r>
              <a:rPr lang="en-US" dirty="0" smtClean="0"/>
              <a:t>AROM: pain with active abduction, external rotation painful arc: 70 to 120 dg elevation</a:t>
            </a:r>
          </a:p>
          <a:p>
            <a:pPr lvl="1" eaLnBrk="1" hangingPunct="1"/>
            <a:r>
              <a:rPr lang="en-US" dirty="0" smtClean="0"/>
              <a:t>PROM: full, </a:t>
            </a:r>
            <a:r>
              <a:rPr lang="en-US" dirty="0" err="1" smtClean="0"/>
              <a:t>painfree</a:t>
            </a:r>
            <a:r>
              <a:rPr lang="en-US" dirty="0" smtClean="0"/>
              <a:t> except in acute stages where there may be pain due to swelling and causing an impingement</a:t>
            </a:r>
          </a:p>
          <a:p>
            <a:pPr lvl="1" eaLnBrk="1" hangingPunct="1"/>
            <a:r>
              <a:rPr lang="en-US" dirty="0" smtClean="0"/>
              <a:t>chronic: IR/ER may be slightly limited with pain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3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/>
              <a:t>Resisted Tests:  Supraspinatus:  weak and painful. </a:t>
            </a:r>
            <a:br>
              <a:rPr lang="en-US" smtClean="0"/>
            </a:br>
            <a:r>
              <a:rPr lang="en-US" smtClean="0"/>
              <a:t>Pain without weakness: more acute tendonitis </a:t>
            </a:r>
            <a:br>
              <a:rPr lang="en-US" smtClean="0"/>
            </a:br>
            <a:r>
              <a:rPr lang="en-US" smtClean="0"/>
              <a:t>Pain with weakness: partial tear in the tendon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Special tests: 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Neer + impingement test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Hawkins and Kennedy + impingement test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Supraspinatus test: empty can test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+ Lift off test indicates subscapularis 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RX: 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Conservative at first, may use anti-inflammatory medication 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PT:  cross friction massage over the tendon, modality use, look at body mechanics and muscular imbalances to help decrease strain on the tendon.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56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Physician treatment or surgery 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Arthrogram</a:t>
            </a:r>
            <a:r>
              <a:rPr lang="en-US" dirty="0" smtClean="0"/>
              <a:t> and MRI are the diagnostic tools, </a:t>
            </a:r>
          </a:p>
          <a:p>
            <a:pPr eaLnBrk="1" hangingPunct="1"/>
            <a:r>
              <a:rPr lang="en-US" dirty="0" smtClean="0"/>
              <a:t>Surgery will be an </a:t>
            </a:r>
            <a:r>
              <a:rPr lang="en-US" dirty="0" err="1" smtClean="0"/>
              <a:t>acromioplasy</a:t>
            </a:r>
            <a:r>
              <a:rPr lang="en-US" dirty="0" smtClean="0"/>
              <a:t>,  </a:t>
            </a:r>
          </a:p>
          <a:p>
            <a:pPr eaLnBrk="1" hangingPunct="1"/>
            <a:r>
              <a:rPr lang="en-US" dirty="0" smtClean="0"/>
              <a:t>Release of </a:t>
            </a:r>
            <a:r>
              <a:rPr lang="en-US" dirty="0" err="1" smtClean="0"/>
              <a:t>acoacromial</a:t>
            </a:r>
            <a:r>
              <a:rPr lang="en-US" dirty="0" smtClean="0"/>
              <a:t> ligament or a </a:t>
            </a:r>
            <a:r>
              <a:rPr lang="en-US" dirty="0" err="1" smtClean="0"/>
              <a:t>bursectomy</a:t>
            </a:r>
            <a:r>
              <a:rPr lang="en-US" dirty="0" smtClean="0"/>
              <a:t>. </a:t>
            </a:r>
          </a:p>
          <a:p>
            <a:pPr eaLnBrk="1" hangingPunct="1"/>
            <a:r>
              <a:rPr lang="en-US" dirty="0" smtClean="0"/>
              <a:t>Surgery usually occurs with chronic  cases only.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3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44B41-BA8E-4205-A86F-56AA12F4E39B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33400"/>
            <a:ext cx="8229600" cy="5592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Biciptal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Tendonitis:  </a:t>
            </a:r>
          </a:p>
          <a:p>
            <a:pPr eaLnBrk="1" hangingPunct="1"/>
            <a:r>
              <a:rPr lang="en-US" sz="2800" dirty="0" smtClean="0"/>
              <a:t>second most common site of tendonitis in the shoulder.  </a:t>
            </a:r>
          </a:p>
          <a:p>
            <a:pPr eaLnBrk="1" hangingPunct="1"/>
            <a:r>
              <a:rPr lang="en-US" sz="2800" dirty="0" smtClean="0"/>
              <a:t>Affects the intra-</a:t>
            </a:r>
            <a:r>
              <a:rPr lang="en-US" sz="2800" dirty="0" err="1" smtClean="0"/>
              <a:t>articular</a:t>
            </a:r>
            <a:r>
              <a:rPr lang="en-US" sz="2800" dirty="0" smtClean="0"/>
              <a:t> portion or close to the site of its origin as it passes through the </a:t>
            </a:r>
            <a:r>
              <a:rPr lang="en-US" sz="2800" dirty="0" err="1" smtClean="0"/>
              <a:t>bicipital</a:t>
            </a:r>
            <a:r>
              <a:rPr lang="en-US" sz="2800" dirty="0" smtClean="0"/>
              <a:t> groove, or at the groove. </a:t>
            </a:r>
          </a:p>
          <a:p>
            <a:pPr eaLnBrk="1" hangingPunct="1"/>
            <a:r>
              <a:rPr lang="en-US" sz="2800" dirty="0" smtClean="0"/>
              <a:t>Intra-</a:t>
            </a:r>
            <a:r>
              <a:rPr lang="en-US" sz="2800" dirty="0" err="1" smtClean="0"/>
              <a:t>articular</a:t>
            </a:r>
            <a:r>
              <a:rPr lang="en-US" sz="2800" dirty="0" smtClean="0"/>
              <a:t> </a:t>
            </a:r>
            <a:r>
              <a:rPr lang="en-US" sz="2800" dirty="0" err="1" smtClean="0"/>
              <a:t>bicipital</a:t>
            </a:r>
            <a:r>
              <a:rPr lang="en-US" sz="2800" dirty="0" smtClean="0"/>
              <a:t> tendonitis with </a:t>
            </a:r>
            <a:r>
              <a:rPr lang="en-US" sz="2800" dirty="0" err="1" smtClean="0"/>
              <a:t>supraspinatus</a:t>
            </a:r>
            <a:r>
              <a:rPr lang="en-US" sz="2800" dirty="0" smtClean="0"/>
              <a:t> tendonitis </a:t>
            </a:r>
            <a:r>
              <a:rPr lang="en-US" sz="2800" dirty="0" err="1" smtClean="0"/>
              <a:t>cn</a:t>
            </a:r>
            <a:r>
              <a:rPr lang="en-US" sz="2800" dirty="0" smtClean="0"/>
              <a:t> occur. </a:t>
            </a:r>
          </a:p>
          <a:p>
            <a:pPr eaLnBrk="1" hangingPunct="1"/>
            <a:r>
              <a:rPr lang="en-US" sz="2800" dirty="0" smtClean="0"/>
              <a:t>In the groove, the biceps tendon can </a:t>
            </a:r>
            <a:r>
              <a:rPr lang="en-US" sz="2800" dirty="0" err="1" smtClean="0"/>
              <a:t>sublux</a:t>
            </a:r>
            <a:r>
              <a:rPr lang="en-US" sz="2800" dirty="0" smtClean="0"/>
              <a:t> and causes fraying and swelling of the fibers and the tendon sheath </a:t>
            </a:r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187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mtClean="0"/>
              <a:t>  Causes: 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eccentric over loading due to deceleration of the elbow repeated elbow extension repetitive overhead use </a:t>
            </a:r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HX:  no specific history, repetitive overhead activities, occasionally a single event or trauma will cause the problem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5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44B41-BA8E-4205-A86F-56AA12F4E39B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457200"/>
            <a:ext cx="8229600" cy="5410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SX:  pain with activity, decreases with rest, initially can be quite painful and will later decrease overall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Signs:  AROM and PROM show normal range with only a slight limitation of range in passive ROM abduction and IR are limited secondary to pain 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Resisted tests:  shoulder flexion, elbow flexion, </a:t>
            </a:r>
            <a:r>
              <a:rPr lang="en-US" sz="2800" dirty="0" err="1" smtClean="0"/>
              <a:t>supination</a:t>
            </a:r>
            <a:r>
              <a:rPr lang="en-US" sz="2800" dirty="0" smtClean="0"/>
              <a:t> will all be painful, can be strong or weak depending on the condition of the tendon 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Palpation:  tender over the </a:t>
            </a:r>
            <a:r>
              <a:rPr lang="en-US" sz="2800" dirty="0" err="1" smtClean="0"/>
              <a:t>bicipital</a:t>
            </a:r>
            <a:r>
              <a:rPr lang="en-US" sz="2800" dirty="0" smtClean="0"/>
              <a:t> groove </a:t>
            </a:r>
          </a:p>
        </p:txBody>
      </p:sp>
    </p:spTree>
    <p:extLst>
      <p:ext uri="{BB962C8B-B14F-4D97-AF65-F5344CB8AC3E}">
        <p14:creationId xmlns:p14="http://schemas.microsoft.com/office/powerpoint/2010/main" val="116707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Special tests:  speed’s test is + </a:t>
            </a:r>
            <a:br>
              <a:rPr lang="en-US" dirty="0" smtClean="0"/>
            </a:br>
            <a:r>
              <a:rPr lang="en-US" dirty="0" err="1" smtClean="0"/>
              <a:t>Yergason’s</a:t>
            </a:r>
            <a:r>
              <a:rPr lang="en-US" dirty="0" smtClean="0"/>
              <a:t> test is + 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RX:  initially is conservatively with PT </a:t>
            </a:r>
            <a:br>
              <a:rPr lang="en-US" dirty="0" smtClean="0"/>
            </a:br>
            <a:r>
              <a:rPr lang="en-US" dirty="0" smtClean="0"/>
              <a:t>Physician:  corticosteroid injection, surgical: decompression of the acromial  arch, excision of the transverse humeral ligament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91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28600"/>
            <a:ext cx="4267200" cy="6248400"/>
          </a:xfrm>
        </p:spPr>
        <p:txBody>
          <a:bodyPr/>
          <a:lstStyle/>
          <a:p>
            <a:pPr eaLnBrk="1" hangingPunct="1"/>
            <a:r>
              <a:rPr lang="en-US" sz="1800" smtClean="0">
                <a:solidFill>
                  <a:schemeClr val="folHlink"/>
                </a:solidFill>
              </a:rPr>
              <a:t>RX:</a:t>
            </a:r>
            <a:r>
              <a:rPr lang="en-US" sz="1800" smtClean="0"/>
              <a:t>  </a:t>
            </a:r>
          </a:p>
          <a:p>
            <a:pPr lvl="1" eaLnBrk="1" hangingPunct="1"/>
            <a:r>
              <a:rPr lang="en-US" sz="2000" smtClean="0"/>
              <a:t>Arm sling </a:t>
            </a:r>
          </a:p>
          <a:p>
            <a:pPr lvl="2" eaLnBrk="1" hangingPunct="1"/>
            <a:r>
              <a:rPr lang="en-US" sz="2000" smtClean="0"/>
              <a:t>For the first 1-2 weeks </a:t>
            </a:r>
          </a:p>
          <a:p>
            <a:pPr lvl="2" eaLnBrk="1" hangingPunct="1"/>
            <a:r>
              <a:rPr lang="en-US" sz="2000" smtClean="0"/>
              <a:t>To support the weight of the arm.</a:t>
            </a:r>
          </a:p>
          <a:p>
            <a:pPr lvl="1" eaLnBrk="1" hangingPunct="1"/>
            <a:r>
              <a:rPr lang="en-US" sz="2000" smtClean="0"/>
              <a:t>Figure of eight </a:t>
            </a:r>
          </a:p>
          <a:p>
            <a:pPr lvl="2" eaLnBrk="1" hangingPunct="1"/>
            <a:r>
              <a:rPr lang="en-US" sz="2000" smtClean="0"/>
              <a:t>Figure of eight bandage, intent is to reduce the motion at the fracture site. </a:t>
            </a:r>
          </a:p>
          <a:p>
            <a:pPr lvl="2" eaLnBrk="1" hangingPunct="1"/>
            <a:r>
              <a:rPr lang="en-US" sz="2000" smtClean="0"/>
              <a:t>Worn for a period of at least 6 weeks (adults) or 4 weeks (child). </a:t>
            </a:r>
          </a:p>
          <a:p>
            <a:pPr lvl="2" eaLnBrk="1" hangingPunct="1"/>
            <a:r>
              <a:rPr lang="en-US" sz="2000" smtClean="0"/>
              <a:t>Can use the arm as wanted &amp; symptoms allow.</a:t>
            </a:r>
          </a:p>
        </p:txBody>
      </p:sp>
      <p:pic>
        <p:nvPicPr>
          <p:cNvPr id="13316" name="Picture 4" descr="clavicle FX treatment Figure 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1371600"/>
            <a:ext cx="4038600" cy="4267200"/>
          </a:xfrm>
          <a:noFill/>
        </p:spPr>
      </p:pic>
    </p:spTree>
    <p:extLst>
      <p:ext uri="{BB962C8B-B14F-4D97-AF65-F5344CB8AC3E}">
        <p14:creationId xmlns:p14="http://schemas.microsoft.com/office/powerpoint/2010/main" val="14209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Calcific Tendonitis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sz="2800" smtClean="0"/>
              <a:t>Deposition of calcium into the tendon</a:t>
            </a:r>
          </a:p>
          <a:p>
            <a:pPr eaLnBrk="1" hangingPunct="1"/>
            <a:r>
              <a:rPr lang="en-US" sz="2800" smtClean="0"/>
              <a:t>most common tendon is the superspinatus</a:t>
            </a:r>
          </a:p>
          <a:p>
            <a:pPr eaLnBrk="1" hangingPunct="1"/>
            <a:r>
              <a:rPr lang="en-US" sz="2800" smtClean="0"/>
              <a:t>Found in the avascular portion of the tendon. </a:t>
            </a:r>
          </a:p>
          <a:p>
            <a:pPr eaLnBrk="1" hangingPunct="1"/>
            <a:r>
              <a:rPr lang="en-US" sz="2800" smtClean="0"/>
              <a:t>Deposits may be a result of pressure at the avascular  region or with a decrease in the O2 supply.  </a:t>
            </a:r>
          </a:p>
          <a:p>
            <a:pPr eaLnBrk="1" hangingPunct="1"/>
            <a:r>
              <a:rPr lang="en-US" sz="2800" smtClean="0"/>
              <a:t>Tenocytes transform into chondrocytes and lay down  calcium deposits </a:t>
            </a:r>
          </a:p>
          <a:p>
            <a:pPr eaLnBrk="1" hangingPunct="1"/>
            <a:r>
              <a:rPr lang="en-US" sz="2800" smtClean="0"/>
              <a:t>Self Healing:  has cycles of deposition and absorption </a:t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Chronic phase:  calcium deposits are being laid down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 Acute phase: deposit ruptures into the bursa or is absorbed by the tendon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SX:  occurs when the deposits are large enough to cause an impingement with abduction or flexion pain with absorption which lasts 3-4 days, excruciating when present</a:t>
            </a: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hlinkClick r:id="rId2"/>
              </a:rPr>
              <a:t>http://www.youtube.com/watch?v=tH24rATG2NY&amp;feature=BFa&amp;list=ULPjEoBbooGuw&amp;index=5</a:t>
            </a:r>
            <a:endParaRPr lang="en-US" dirty="0" smtClean="0"/>
          </a:p>
          <a:p>
            <a:pPr>
              <a:lnSpc>
                <a:spcPct val="90000"/>
              </a:lnSpc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4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Neurological Dysfunction: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Thoracic Outlet Syndrome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folHlink"/>
                </a:solidFill>
              </a:rPr>
              <a:t>Definition</a:t>
            </a:r>
            <a:r>
              <a:rPr lang="en-US" dirty="0" smtClean="0"/>
              <a:t>:  entrapment syndrome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caused by pressure from the structures 	in the thoracic outlet on fibers of the 	brachial plexus or </a:t>
            </a:r>
            <a:r>
              <a:rPr lang="en-US" dirty="0" err="1" smtClean="0"/>
              <a:t>subclavian</a:t>
            </a:r>
            <a:r>
              <a:rPr lang="en-US" dirty="0" smtClean="0"/>
              <a:t> artery.  	Symptoms can be either vascular or 	neural.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1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>
                <a:solidFill>
                  <a:schemeClr val="folHlink"/>
                </a:solidFill>
              </a:rPr>
              <a:t>Risk Factors</a:t>
            </a:r>
            <a:r>
              <a:rPr lang="en-US" sz="4000" dirty="0" smtClean="0"/>
              <a:t>: </a:t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17526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dirty="0" smtClean="0"/>
              <a:t>Structures affecting the </a:t>
            </a:r>
            <a:r>
              <a:rPr lang="en-US" b="1" u="sng" dirty="0" smtClean="0">
                <a:solidFill>
                  <a:schemeClr val="folHlink"/>
                </a:solidFill>
              </a:rPr>
              <a:t>pathway</a:t>
            </a:r>
            <a:r>
              <a:rPr lang="en-US" dirty="0" smtClean="0"/>
              <a:t> of the brachial plexus or </a:t>
            </a:r>
            <a:r>
              <a:rPr lang="en-US" dirty="0" err="1" smtClean="0"/>
              <a:t>subclavian</a:t>
            </a:r>
            <a:r>
              <a:rPr lang="en-US" dirty="0" smtClean="0"/>
              <a:t> artery</a:t>
            </a:r>
          </a:p>
          <a:p>
            <a:pPr marL="1004888" lvl="1" indent="-533400" eaLnBrk="1" hangingPunct="1">
              <a:lnSpc>
                <a:spcPct val="90000"/>
              </a:lnSpc>
            </a:pPr>
            <a:r>
              <a:rPr lang="en-US" dirty="0" smtClean="0"/>
              <a:t>Width of the first rib 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33400" indent="-533400" eaLnBrk="1" hangingPunct="1">
              <a:buNone/>
            </a:pPr>
            <a:r>
              <a:rPr lang="en-US" sz="2400" dirty="0" smtClean="0"/>
              <a:t>Structures affecting the </a:t>
            </a:r>
            <a:r>
              <a:rPr lang="en-US" sz="2400" b="1" u="sng" dirty="0" smtClean="0">
                <a:solidFill>
                  <a:schemeClr val="folHlink"/>
                </a:solidFill>
              </a:rPr>
              <a:t>diameter</a:t>
            </a:r>
            <a:r>
              <a:rPr lang="en-US" sz="2400" dirty="0" smtClean="0"/>
              <a:t> of the tunnel based on </a:t>
            </a:r>
            <a:r>
              <a:rPr lang="en-US" sz="2400" dirty="0" smtClean="0">
                <a:solidFill>
                  <a:schemeClr val="folHlink"/>
                </a:solidFill>
              </a:rPr>
              <a:t>congenital factors</a:t>
            </a:r>
            <a:r>
              <a:rPr lang="en-US" sz="2400" dirty="0" smtClean="0"/>
              <a:t> </a:t>
            </a:r>
          </a:p>
          <a:p>
            <a:pPr marL="533400" indent="-533400" eaLnBrk="1" hangingPunct="1">
              <a:buFontTx/>
              <a:buNone/>
            </a:pPr>
            <a:r>
              <a:rPr lang="en-US" sz="2400" dirty="0" smtClean="0"/>
              <a:t> 	a.  size of the transverse process of C7 </a:t>
            </a:r>
          </a:p>
          <a:p>
            <a:pPr marL="533400" indent="-533400" eaLnBrk="1" hangingPunct="1">
              <a:buFontTx/>
              <a:buNone/>
            </a:pPr>
            <a:r>
              <a:rPr lang="en-US" sz="2400" dirty="0" smtClean="0"/>
              <a:t>	b.  length of the clavicle </a:t>
            </a:r>
          </a:p>
          <a:p>
            <a:pPr marL="533400" indent="-533400" eaLnBrk="1" hangingPunct="1">
              <a:buFontTx/>
              <a:buNone/>
            </a:pPr>
            <a:r>
              <a:rPr lang="en-US" sz="2400" dirty="0" smtClean="0"/>
              <a:t>	c.  presence of a cervical rib </a:t>
            </a:r>
          </a:p>
          <a:p>
            <a:pPr marL="533400" indent="-533400" eaLnBrk="1" hangingPunct="1">
              <a:buFontTx/>
              <a:buNone/>
            </a:pPr>
            <a:r>
              <a:rPr lang="en-US" sz="2400" dirty="0" smtClean="0"/>
              <a:t>-also caused by a clavicle fracture and resulting mal-union. </a:t>
            </a:r>
          </a:p>
          <a:p>
            <a:pPr marL="533400" indent="-533400" eaLnBrk="1" hangingPunct="1">
              <a:buFont typeface="Wingdings" pitchFamily="2" charset="2"/>
              <a:buAutoNum type="arabicParenR"/>
            </a:pPr>
            <a:endParaRPr lang="en-US" sz="2400" dirty="0" smtClean="0"/>
          </a:p>
          <a:p>
            <a:pPr marL="533400" indent="-533400" eaLnBrk="1" hangingPunct="1"/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5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Diameter of Tunnel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Structures which affect the </a:t>
            </a:r>
            <a:r>
              <a:rPr lang="en-US" sz="2800" b="1" u="sng" dirty="0" smtClean="0">
                <a:solidFill>
                  <a:schemeClr val="folHlink"/>
                </a:solidFill>
              </a:rPr>
              <a:t>diameter </a:t>
            </a:r>
            <a:r>
              <a:rPr lang="en-US" sz="2800" dirty="0" smtClean="0"/>
              <a:t>of the tunnel due to</a:t>
            </a:r>
            <a:r>
              <a:rPr lang="en-US" sz="2800" dirty="0" smtClean="0">
                <a:solidFill>
                  <a:schemeClr val="folHlink"/>
                </a:solidFill>
              </a:rPr>
              <a:t> trauma</a:t>
            </a:r>
            <a:r>
              <a:rPr lang="en-US" sz="2800" dirty="0" smtClean="0"/>
              <a:t> suffered in the past or from an injury that just preceded the onset of symptoms.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a.  fracture of the clavicle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b.  callus formation following a fracture of the 	     clavicle or first rib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c.  degenerative hypertrophy of an arthritic 		     </a:t>
            </a:r>
            <a:r>
              <a:rPr lang="en-US" sz="2800" dirty="0" err="1" smtClean="0"/>
              <a:t>glenohumeral</a:t>
            </a:r>
            <a:r>
              <a:rPr lang="en-US" sz="2800" dirty="0" smtClean="0"/>
              <a:t> joint 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6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folHlink"/>
                </a:solidFill>
                <a:latin typeface="Arial" pitchFamily="34" charset="0"/>
                <a:cs typeface="Arial" pitchFamily="34" charset="0"/>
              </a:rPr>
              <a:t>Functional Changes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lvl="1" eaLnBrk="1" hangingPunct="1">
              <a:buFontTx/>
              <a:buNone/>
            </a:pPr>
            <a:r>
              <a:rPr lang="en-US" dirty="0" smtClean="0">
                <a:solidFill>
                  <a:schemeClr val="tx1"/>
                </a:solidFill>
              </a:rPr>
              <a:t>a.  mobility of the AC or SC joints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  <a:r>
              <a:rPr lang="en-US" sz="2400" dirty="0" smtClean="0"/>
              <a:t> b.  first rib position as a 	result of posture 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	 c.  </a:t>
            </a:r>
            <a:r>
              <a:rPr lang="en-US" sz="2400" dirty="0" err="1" smtClean="0"/>
              <a:t>clavicular</a:t>
            </a:r>
            <a:r>
              <a:rPr lang="en-US" sz="2400" dirty="0" smtClean="0"/>
              <a:t> position in 	relation to the 		neurovascular bundle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folHlink"/>
                </a:solidFill>
                <a:latin typeface="Arial" pitchFamily="34" charset="0"/>
                <a:cs typeface="Arial" pitchFamily="34" charset="0"/>
              </a:rPr>
              <a:t>Muscular Factors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a.  </a:t>
            </a:r>
            <a:r>
              <a:rPr lang="fr-FR" dirty="0" err="1" smtClean="0"/>
              <a:t>Scaleni</a:t>
            </a:r>
            <a:r>
              <a:rPr lang="fr-FR" dirty="0" smtClean="0"/>
              <a:t> musculature: 	</a:t>
            </a:r>
            <a:r>
              <a:rPr lang="fr-FR" dirty="0" err="1" smtClean="0"/>
              <a:t>hypertrophy</a:t>
            </a:r>
            <a:r>
              <a:rPr lang="fr-FR" dirty="0" smtClean="0"/>
              <a:t>, trauma, 	inflammation </a:t>
            </a:r>
          </a:p>
          <a:p>
            <a:pPr>
              <a:buNone/>
            </a:pPr>
            <a:r>
              <a:rPr lang="fr-FR" dirty="0" smtClean="0"/>
              <a:t>	</a:t>
            </a:r>
            <a:r>
              <a:rPr lang="en-US" dirty="0" smtClean="0"/>
              <a:t>b.  </a:t>
            </a:r>
            <a:r>
              <a:rPr lang="en-US" dirty="0" err="1" smtClean="0"/>
              <a:t>pectoralis</a:t>
            </a:r>
            <a:r>
              <a:rPr lang="en-US" dirty="0" smtClean="0"/>
              <a:t> major and 	minor </a:t>
            </a:r>
          </a:p>
          <a:p>
            <a:pPr>
              <a:buNone/>
            </a:pPr>
            <a:r>
              <a:rPr lang="en-US" dirty="0" smtClean="0"/>
              <a:t>	c.  post traumatic scarring 	of the cervical fascia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>
              <a:solidFill>
                <a:schemeClr val="folHlink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762000"/>
          </a:xfrm>
        </p:spPr>
        <p:txBody>
          <a:bodyPr>
            <a:normAutofit fontScale="25000" lnSpcReduction="20000"/>
          </a:bodyPr>
          <a:lstStyle/>
          <a:p>
            <a:endParaRPr lang="en-US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n-US" sz="1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2800" dirty="0" smtClean="0">
                <a:solidFill>
                  <a:schemeClr val="folHlink"/>
                </a:solidFill>
              </a:rPr>
              <a:t>Nerve Factors</a:t>
            </a:r>
            <a:endParaRPr lang="en-US" sz="12800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 </a:t>
            </a:r>
            <a:r>
              <a:rPr lang="en-US" sz="2800" dirty="0" smtClean="0"/>
              <a:t>	a.  nerve root entrapment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b.  nerve trunk  	entrapment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c.  nerve branch 	entrapment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1371600"/>
            <a:ext cx="4343400" cy="762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folHlink"/>
                </a:solidFill>
              </a:rPr>
              <a:t>Vascular Components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z="2800" dirty="0" smtClean="0"/>
              <a:t>blood vessel compression:  results in vascular congestion which has an immediate effect on pressure within the thoracic outlet region </a:t>
            </a: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Pathology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Chronic compression </a:t>
            </a:r>
            <a:r>
              <a:rPr lang="en-US" sz="2800" dirty="0" smtClean="0"/>
              <a:t>of nerves and arteries between the clavicle and first rib or impinging musculature </a:t>
            </a:r>
            <a:r>
              <a:rPr lang="en-US" sz="2800" b="1" dirty="0" smtClean="0"/>
              <a:t>resulting in edema and ischemia </a:t>
            </a:r>
            <a:r>
              <a:rPr lang="en-US" sz="2800" dirty="0" smtClean="0"/>
              <a:t>in the nerves. 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Will get a </a:t>
            </a:r>
            <a:r>
              <a:rPr lang="en-US" sz="2800" b="1" dirty="0" err="1" smtClean="0"/>
              <a:t>neurapraxia</a:t>
            </a:r>
            <a:r>
              <a:rPr lang="en-US" sz="2800" dirty="0" smtClean="0"/>
              <a:t> in which the axons are preserved but segmental demyelination occurs. 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With the loss of myelin, the axons are more vulnerable to compression and it can progress to a loss of axon continuity.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44B41-BA8E-4205-A86F-56AA12F4E39B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pic>
        <p:nvPicPr>
          <p:cNvPr id="44035" name="Picture 3" descr="mso947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47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226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Thoracic Outlet Syndrome is composed of three </a:t>
            </a:r>
            <a:r>
              <a:rPr lang="en-US" sz="4000" dirty="0" err="1" smtClean="0"/>
              <a:t>subsytems</a:t>
            </a:r>
            <a:endParaRPr lang="en-US" sz="4000" dirty="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chemeClr val="folHlink"/>
                </a:solidFill>
              </a:rPr>
              <a:t>SCALENUS ANTICUS SYNDROME</a:t>
            </a:r>
            <a:r>
              <a:rPr lang="en-US" dirty="0" smtClean="0"/>
              <a:t>:  entrapment of the neurovascular  bundle between the </a:t>
            </a:r>
            <a:r>
              <a:rPr lang="en-US" dirty="0" err="1" smtClean="0"/>
              <a:t>scalenus</a:t>
            </a:r>
            <a:r>
              <a:rPr lang="en-US" dirty="0" smtClean="0"/>
              <a:t> anterior and a cervical rib. </a:t>
            </a:r>
          </a:p>
          <a:p>
            <a:pPr eaLnBrk="1" hangingPunct="1"/>
            <a:r>
              <a:rPr lang="en-US" dirty="0" smtClean="0"/>
              <a:t>(&lt; 1% of the population have a cervical rib and of these only 10% develop  TOS) </a:t>
            </a:r>
          </a:p>
          <a:p>
            <a:r>
              <a:rPr lang="en-US" dirty="0" smtClean="0"/>
              <a:t>Could also be entrapped by an incomplete cervical rib or an elongation of  the C7 TP. </a:t>
            </a:r>
          </a:p>
          <a:p>
            <a:r>
              <a:rPr lang="en-US" dirty="0" smtClean="0"/>
              <a:t>Decreases the floor of the posterior triangle and relocates the plexus and the </a:t>
            </a:r>
            <a:r>
              <a:rPr lang="en-US" dirty="0" err="1" smtClean="0"/>
              <a:t>subclavian</a:t>
            </a:r>
            <a:r>
              <a:rPr lang="en-US" dirty="0" smtClean="0"/>
              <a:t> artery forward and up against the posterior border of the anterior </a:t>
            </a:r>
            <a:r>
              <a:rPr lang="en-US" dirty="0" err="1" smtClean="0"/>
              <a:t>scalenus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5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Scapular Fractures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78F758B-4A52-4A21-9C8E-E798321F81C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1% of all fractures</a:t>
            </a:r>
          </a:p>
          <a:p>
            <a:r>
              <a:rPr lang="en-US" dirty="0" smtClean="0"/>
              <a:t>High energy: fall or direct blow</a:t>
            </a:r>
          </a:p>
          <a:p>
            <a:r>
              <a:rPr lang="en-US" dirty="0" smtClean="0"/>
              <a:t>Associated Injuries</a:t>
            </a:r>
          </a:p>
          <a:p>
            <a:pPr lvl="1"/>
            <a:r>
              <a:rPr lang="en-US" dirty="0" err="1" smtClean="0"/>
              <a:t>Ipsilateral</a:t>
            </a:r>
            <a:r>
              <a:rPr lang="en-US" dirty="0" smtClean="0"/>
              <a:t> rib fractures</a:t>
            </a:r>
          </a:p>
          <a:p>
            <a:pPr lvl="1"/>
            <a:r>
              <a:rPr lang="en-US" dirty="0" smtClean="0"/>
              <a:t>Pulmonary trauma</a:t>
            </a:r>
          </a:p>
          <a:p>
            <a:pPr lvl="1"/>
            <a:r>
              <a:rPr lang="en-US" dirty="0" err="1" smtClean="0"/>
              <a:t>Clavicular</a:t>
            </a:r>
            <a:r>
              <a:rPr lang="en-US" dirty="0" smtClean="0"/>
              <a:t> fractures</a:t>
            </a:r>
          </a:p>
          <a:p>
            <a:pPr lvl="1"/>
            <a:r>
              <a:rPr lang="en-US" dirty="0" smtClean="0"/>
              <a:t>Brachial plexus injuries</a:t>
            </a:r>
          </a:p>
          <a:p>
            <a:pPr lvl="1"/>
            <a:r>
              <a:rPr lang="en-US" dirty="0" err="1" smtClean="0"/>
              <a:t>Subclavian</a:t>
            </a:r>
            <a:r>
              <a:rPr lang="en-US" dirty="0" smtClean="0"/>
              <a:t> artery injuries</a:t>
            </a:r>
          </a:p>
          <a:p>
            <a:r>
              <a:rPr lang="en-US" dirty="0" smtClean="0"/>
              <a:t>Classified according to 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1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SX</a:t>
            </a:r>
            <a:r>
              <a:rPr lang="en-US" dirty="0" smtClean="0"/>
              <a:t>:  pain, tingling sensation, may be cold distally if the artery is compromised.  Overhead activities may relieve the symptoms. </a:t>
            </a:r>
          </a:p>
          <a:p>
            <a:pPr lvl="1"/>
            <a:r>
              <a:rPr lang="en-US" dirty="0" smtClean="0"/>
              <a:t>Puts scaling at rest to relieve pain, so pt. will but hand over head. </a:t>
            </a:r>
          </a:p>
          <a:p>
            <a:pPr eaLnBrk="1" hangingPunct="1"/>
            <a:endParaRPr lang="en-US" dirty="0" smtClean="0">
              <a:solidFill>
                <a:schemeClr val="folHlink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Signs</a:t>
            </a:r>
            <a:r>
              <a:rPr lang="en-US" dirty="0" smtClean="0"/>
              <a:t>:  forward head posture, Positive shoulder abduction test (</a:t>
            </a:r>
            <a:r>
              <a:rPr lang="en-US" dirty="0" err="1" smtClean="0"/>
              <a:t>scaleni</a:t>
            </a:r>
            <a:r>
              <a:rPr lang="en-US" dirty="0" smtClean="0"/>
              <a:t> relief test), Positive </a:t>
            </a:r>
            <a:r>
              <a:rPr lang="en-US" dirty="0" err="1" smtClean="0"/>
              <a:t>Adson’s</a:t>
            </a:r>
            <a:r>
              <a:rPr lang="en-US" dirty="0" smtClean="0"/>
              <a:t>=looking towards, deep breath, pulse disappearing is a positive </a:t>
            </a:r>
            <a:r>
              <a:rPr lang="en-US" dirty="0" err="1" smtClean="0"/>
              <a:t>Adson’s</a:t>
            </a:r>
            <a:r>
              <a:rPr lang="en-US" dirty="0" smtClean="0"/>
              <a:t> , Positive </a:t>
            </a:r>
            <a:r>
              <a:rPr lang="en-US" dirty="0" err="1" smtClean="0"/>
              <a:t>Allens</a:t>
            </a:r>
            <a:r>
              <a:rPr lang="en-US" dirty="0" smtClean="0"/>
              <a:t> Test=looking away, deep breath hold, pulse disappears is a positive </a:t>
            </a:r>
            <a:r>
              <a:rPr lang="en-US" dirty="0" err="1" smtClean="0"/>
              <a:t>allens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3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COSTOCLAVICULAR SYNDROME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Depression of the shoulder girdle and fixation of the clavicle down and back toward the first rib.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Will decrease the space behind the clavicle </a:t>
            </a:r>
          </a:p>
          <a:p>
            <a:pPr eaLnBrk="1" hangingPunct="1"/>
            <a:endParaRPr lang="en-US" dirty="0" smtClean="0">
              <a:solidFill>
                <a:schemeClr val="folHlink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SX:</a:t>
            </a:r>
            <a:r>
              <a:rPr lang="en-US" dirty="0" smtClean="0"/>
              <a:t>  pain, tingling sensation, pain with overhead activities </a:t>
            </a:r>
          </a:p>
          <a:p>
            <a:pPr eaLnBrk="1" hangingPunct="1"/>
            <a:endParaRPr lang="en-US" dirty="0" smtClean="0">
              <a:solidFill>
                <a:schemeClr val="folHlink"/>
              </a:solidFill>
            </a:endParaRP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Signs</a:t>
            </a:r>
            <a:r>
              <a:rPr lang="en-US" dirty="0" smtClean="0"/>
              <a:t>:  Positive </a:t>
            </a:r>
            <a:r>
              <a:rPr lang="en-US" dirty="0" err="1" smtClean="0"/>
              <a:t>costoclavicular</a:t>
            </a:r>
            <a:r>
              <a:rPr lang="en-US" dirty="0" smtClean="0"/>
              <a:t> test (military posture)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9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HYPERABDUCTION SYNDROME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Occurs between the </a:t>
            </a:r>
            <a:r>
              <a:rPr lang="en-US" dirty="0" err="1" smtClean="0"/>
              <a:t>pectoralis</a:t>
            </a:r>
            <a:r>
              <a:rPr lang="en-US" dirty="0" smtClean="0"/>
              <a:t> minor and coracoid process of the scapula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SX:</a:t>
            </a:r>
            <a:r>
              <a:rPr lang="en-US" dirty="0" smtClean="0"/>
              <a:t>  pain, tingling sensation, difficulty doing overhead activities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Signs</a:t>
            </a:r>
            <a:r>
              <a:rPr lang="en-US" dirty="0" smtClean="0"/>
              <a:t>:  Positive </a:t>
            </a:r>
            <a:r>
              <a:rPr lang="en-US" dirty="0" err="1" smtClean="0"/>
              <a:t>Roo’s</a:t>
            </a:r>
            <a:r>
              <a:rPr lang="en-US" dirty="0" smtClean="0"/>
              <a:t> test =hands up, over-head squeezing for 45 </a:t>
            </a:r>
            <a:r>
              <a:rPr lang="en-US" smtClean="0"/>
              <a:t>sec tingling.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9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Treatment for all syndromes: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Conservative, will have to correct posture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Mobilize clavicle, first rib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Stretch the </a:t>
            </a:r>
            <a:r>
              <a:rPr lang="en-US" dirty="0" err="1" smtClean="0"/>
              <a:t>scaleni</a:t>
            </a:r>
            <a:r>
              <a:rPr lang="en-US" dirty="0" smtClean="0"/>
              <a:t> and </a:t>
            </a:r>
            <a:r>
              <a:rPr lang="en-US" dirty="0" err="1" smtClean="0"/>
              <a:t>pectoralis</a:t>
            </a:r>
            <a:r>
              <a:rPr lang="en-US" dirty="0" smtClean="0"/>
              <a:t> minor muscles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Strengthen the posterior scapular musculature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Look at work and play posture and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4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Brachial Plexus Injury: Burner, Stinger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MOI: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A.  lateral flexion, rotation, and extension of head to one side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B.  hyperflexion of neck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/>
              <a:t>C. lateral flexion of the head and neck to one side and compression of the head toward the shoulder</a:t>
            </a:r>
          </a:p>
        </p:txBody>
      </p:sp>
      <p:pic>
        <p:nvPicPr>
          <p:cNvPr id="118788" name="Picture 4" descr="burner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905000"/>
            <a:ext cx="4038600" cy="3570288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64</a:t>
            </a:fld>
            <a:endParaRPr lang="en-US"/>
          </a:p>
        </p:txBody>
      </p:sp>
      <p:sp>
        <p:nvSpPr>
          <p:cNvPr id="118789" name="Text Box 5"/>
          <p:cNvSpPr txBox="1">
            <a:spLocks noChangeArrowheads="1"/>
          </p:cNvSpPr>
          <p:nvPr/>
        </p:nvSpPr>
        <p:spPr bwMode="auto">
          <a:xfrm>
            <a:off x="4175125" y="5827713"/>
            <a:ext cx="2749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Kuhlman, McKeag.  1999</a:t>
            </a:r>
          </a:p>
        </p:txBody>
      </p:sp>
    </p:spTree>
    <p:extLst>
      <p:ext uri="{BB962C8B-B14F-4D97-AF65-F5344CB8AC3E}">
        <p14:creationId xmlns:p14="http://schemas.microsoft.com/office/powerpoint/2010/main" val="2012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SX: </a:t>
            </a:r>
            <a:r>
              <a:rPr lang="en-US" dirty="0" smtClean="0"/>
              <a:t>c/o severe sharp pain, burning in the shoulder accompanied by    </a:t>
            </a:r>
            <a:r>
              <a:rPr lang="en-US" dirty="0" err="1" smtClean="0"/>
              <a:t>paresthesia</a:t>
            </a:r>
            <a:r>
              <a:rPr lang="en-US" dirty="0" smtClean="0"/>
              <a:t> 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Signs: </a:t>
            </a:r>
            <a:r>
              <a:rPr lang="en-US" dirty="0" smtClean="0"/>
              <a:t>sensory changes, absent DTR, pronounced weakness in the deltoid and biceps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8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Three Grades for a stinger 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Normal EMG, symptoms are short, last from 30-60 seconds to 2 weeks in duration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+EMG, uncharacteristic wave form noted on the EMG, symptoms last from 2 weeks to 1 year 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mtClean="0"/>
              <a:t>+ EMG, permanent residual effect on the patient, Symptoms last greater than 1 year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8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err="1" smtClean="0"/>
              <a:t>Labral</a:t>
            </a:r>
            <a:r>
              <a:rPr lang="en-US" dirty="0" smtClean="0"/>
              <a:t> Tears:  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Shear forces on the GH joint. </a:t>
            </a:r>
          </a:p>
          <a:p>
            <a:pPr lvl="1" eaLnBrk="1" hangingPunct="1"/>
            <a:r>
              <a:rPr lang="en-US" smtClean="0"/>
              <a:t>A traction stress of the biceps tendon at the attachment of  the superior labrum caused by a high deceleration force applied to a slow rate of elbow extension  (throwing).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46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sz="4000" dirty="0" smtClean="0"/>
              <a:t>Types of tears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a.  Radial tear –depth tear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b.  Longitudinal tear- goes with the labrum around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c.  Bucket handle tear-fray out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d.  Degenerative tear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e.  </a:t>
            </a:r>
            <a:r>
              <a:rPr lang="en-US" sz="2800" dirty="0" err="1" smtClean="0"/>
              <a:t>Labral</a:t>
            </a:r>
            <a:r>
              <a:rPr lang="en-US" sz="2800" dirty="0" smtClean="0"/>
              <a:t> fraying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f.  Avulsion injuries: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g. SLAP lesion: superior labrum anterior to posterior tear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4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en-US" sz="4000" dirty="0" smtClean="0"/>
              <a:t>Forces involved </a:t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a.  Anterior dislocation= anterior labrum (</a:t>
            </a:r>
            <a:r>
              <a:rPr lang="en-US" sz="2800" dirty="0" err="1" smtClean="0"/>
              <a:t>Bankhart</a:t>
            </a:r>
            <a:r>
              <a:rPr lang="en-US" sz="2800" dirty="0" smtClean="0"/>
              <a:t>) is torn with forceful </a:t>
            </a:r>
            <a:r>
              <a:rPr lang="en-US" sz="2800" u="sng" dirty="0" smtClean="0"/>
              <a:t>abduction, extension and external </a:t>
            </a:r>
            <a:r>
              <a:rPr lang="en-US" sz="2800" dirty="0" smtClean="0"/>
              <a:t>rotation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b.  superior labrum usually has degeneration and fraying occur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c.  inferior labrum tear caused by instability, degenerative, or subluxation/dislocation of the  shoulder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d.  posterior labrum tear caused by a posterior </a:t>
            </a:r>
            <a:r>
              <a:rPr lang="en-US" sz="2800" b="1" u="sng" dirty="0" smtClean="0"/>
              <a:t>force</a:t>
            </a:r>
            <a:r>
              <a:rPr lang="en-US" sz="2800" dirty="0" smtClean="0"/>
              <a:t> along the long axis of the </a:t>
            </a:r>
            <a:r>
              <a:rPr lang="en-US" sz="2800" dirty="0" err="1" smtClean="0"/>
              <a:t>humerus</a:t>
            </a:r>
            <a:r>
              <a:rPr lang="en-US" sz="2800" dirty="0" smtClean="0"/>
              <a:t> when the shoulder is in 90 dg flexion and minimal  adduction.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05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8344B41-BA8E-4205-A86F-56AA12F4E39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5400"/>
            <a:ext cx="3962400" cy="4525963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folHlink"/>
                </a:solidFill>
              </a:rPr>
              <a:t>Scapula:</a:t>
            </a:r>
          </a:p>
          <a:p>
            <a:pPr marL="990600" lvl="1" indent="-533400" eaLnBrk="1" hangingPunct="1">
              <a:buFontTx/>
              <a:buChar char="•"/>
            </a:pPr>
            <a:r>
              <a:rPr lang="en-US" sz="2400" b="1" u="sng" dirty="0" smtClean="0"/>
              <a:t>Type I</a:t>
            </a:r>
            <a:r>
              <a:rPr lang="en-US" sz="2400" dirty="0" smtClean="0"/>
              <a:t>:  fractures of scapular body 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</a:p>
          <a:p>
            <a:pPr marL="990600" lvl="1" indent="-533400" eaLnBrk="1" hangingPunct="1">
              <a:buFontTx/>
              <a:buChar char="•"/>
            </a:pPr>
            <a:r>
              <a:rPr lang="en-US" sz="2400" b="1" u="sng" dirty="0" smtClean="0"/>
              <a:t>Type II:</a:t>
            </a:r>
            <a:r>
              <a:rPr lang="en-US" sz="2400" dirty="0" smtClean="0"/>
              <a:t>  fractures of </a:t>
            </a:r>
            <a:r>
              <a:rPr lang="en-US" sz="2400" dirty="0" err="1" smtClean="0"/>
              <a:t>apophyseal</a:t>
            </a:r>
            <a:r>
              <a:rPr lang="en-US" sz="2400" dirty="0" smtClean="0"/>
              <a:t> regions including </a:t>
            </a:r>
            <a:r>
              <a:rPr lang="en-US" sz="2400" dirty="0" err="1" smtClean="0"/>
              <a:t>acromion</a:t>
            </a:r>
            <a:r>
              <a:rPr lang="en-US" sz="2400" dirty="0" smtClean="0"/>
              <a:t> and </a:t>
            </a:r>
            <a:r>
              <a:rPr lang="en-US" sz="2400" dirty="0" err="1" smtClean="0"/>
              <a:t>coracoid</a:t>
            </a:r>
            <a:r>
              <a:rPr lang="en-US" sz="2400" dirty="0" smtClean="0"/>
              <a:t> process</a:t>
            </a:r>
            <a:r>
              <a:rPr lang="en-US" sz="2400" dirty="0" smtClean="0">
                <a:solidFill>
                  <a:srgbClr val="99FF99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3,4</a:t>
            </a:r>
          </a:p>
          <a:p>
            <a:pPr marL="990600" lvl="1" indent="-533400" eaLnBrk="1" hangingPunct="1">
              <a:buFontTx/>
              <a:buChar char="•"/>
            </a:pPr>
            <a:r>
              <a:rPr lang="en-US" sz="2400" b="1" u="sng" dirty="0" smtClean="0"/>
              <a:t>Type III</a:t>
            </a:r>
            <a:r>
              <a:rPr lang="en-US" sz="2400" dirty="0" smtClean="0"/>
              <a:t>: fracture of </a:t>
            </a:r>
            <a:r>
              <a:rPr lang="en-US" sz="2400" dirty="0" err="1" smtClean="0"/>
              <a:t>superolateral</a:t>
            </a:r>
            <a:r>
              <a:rPr lang="en-US" sz="2400" dirty="0" smtClean="0"/>
              <a:t> angle including </a:t>
            </a:r>
            <a:r>
              <a:rPr lang="en-US" sz="2400" dirty="0" err="1" smtClean="0"/>
              <a:t>glenoid</a:t>
            </a:r>
            <a:r>
              <a:rPr lang="en-US" sz="2400" dirty="0" smtClean="0"/>
              <a:t> neck and </a:t>
            </a:r>
            <a:r>
              <a:rPr lang="en-US" sz="2400" dirty="0" err="1" smtClean="0"/>
              <a:t>fossa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</a:p>
          <a:p>
            <a:pPr marL="990600" lvl="1" indent="-533400" eaLnBrk="1" hangingPunct="1">
              <a:buFontTx/>
              <a:buChar char="•"/>
            </a:pPr>
            <a:endParaRPr lang="en-US" sz="2400" dirty="0" smtClean="0"/>
          </a:p>
          <a:p>
            <a:pPr marL="990600" lvl="1" indent="-533400" eaLnBrk="1" hangingPunct="1">
              <a:buFontTx/>
              <a:buChar char="•"/>
            </a:pPr>
            <a:r>
              <a:rPr lang="en-US" sz="2400" dirty="0" smtClean="0"/>
              <a:t>RX: generally minimal treatment.  Surgery only in most drastic, displaced fractures.</a:t>
            </a:r>
          </a:p>
        </p:txBody>
      </p:sp>
      <p:pic>
        <p:nvPicPr>
          <p:cNvPr id="14340" name="Picture 4" descr="scapula fractu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371600"/>
            <a:ext cx="396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60925" y="62087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Donatelli RA, 1987</a:t>
            </a:r>
          </a:p>
        </p:txBody>
      </p:sp>
    </p:spTree>
    <p:extLst>
      <p:ext uri="{BB962C8B-B14F-4D97-AF65-F5344CB8AC3E}">
        <p14:creationId xmlns:p14="http://schemas.microsoft.com/office/powerpoint/2010/main" val="332954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Symptoms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SX:  </a:t>
            </a:r>
          </a:p>
          <a:p>
            <a:pPr eaLnBrk="1" hangingPunct="1"/>
            <a:r>
              <a:rPr lang="en-US" dirty="0" smtClean="0"/>
              <a:t>clicking </a:t>
            </a:r>
          </a:p>
          <a:p>
            <a:pPr eaLnBrk="1" hangingPunct="1"/>
            <a:r>
              <a:rPr lang="en-US" dirty="0" smtClean="0"/>
              <a:t>popping </a:t>
            </a:r>
          </a:p>
          <a:p>
            <a:pPr eaLnBrk="1" hangingPunct="1"/>
            <a:r>
              <a:rPr lang="en-US" dirty="0" smtClean="0"/>
              <a:t>catching in the joint with quick movements </a:t>
            </a:r>
            <a:br>
              <a:rPr lang="en-US" dirty="0" smtClean="0"/>
            </a:br>
            <a:r>
              <a:rPr lang="en-US" dirty="0" smtClean="0"/>
              <a:t>-only causes pain when stressed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1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Signs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Passive and AROM are full, generally painfree but there may be a painful click somewhere in the range </a:t>
            </a:r>
          </a:p>
          <a:p>
            <a:pPr lvl="1" eaLnBrk="1" hangingPunct="1"/>
            <a:r>
              <a:rPr lang="en-US" sz="2400" smtClean="0"/>
              <a:t>Resisted movement of shoulder abduction to 90 dg and external rotation will be weak</a:t>
            </a:r>
          </a:p>
          <a:p>
            <a:pPr lvl="1" eaLnBrk="1" hangingPunct="1"/>
            <a:r>
              <a:rPr lang="en-US" sz="2400" smtClean="0"/>
              <a:t>Positive Clunk test or Positive SLAP test </a:t>
            </a:r>
          </a:p>
          <a:p>
            <a:pPr lvl="1" eaLnBrk="1" hangingPunct="1"/>
            <a:r>
              <a:rPr lang="en-US" sz="2400" smtClean="0"/>
              <a:t>Palpation: generalized tenderness, may be accurately localized to the anterior or posterior regions</a:t>
            </a:r>
          </a:p>
          <a:p>
            <a:pPr lvl="1" eaLnBrk="1" hangingPunct="1"/>
            <a:r>
              <a:rPr lang="en-US" sz="2400" smtClean="0"/>
              <a:t>Joint Play: increased in either the anterior or posterior direction compared to the other side </a:t>
            </a:r>
          </a:p>
          <a:p>
            <a:pPr eaLnBrk="1" hangingPunct="1"/>
            <a:endParaRPr lang="en-US" sz="28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SLAP Repair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Animated version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http://www.youtube.com/watch?v=cOWedbzcIWI&amp;NR=1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SLAP Repair surgery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http://www.youtube.com/watch?v=TTD6mcLd_7g&amp;feature=mfu_in_order&amp;list=UL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8606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Adhesive Capsulitis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z="2800" smtClean="0"/>
              <a:t>(Frozen Shoulder):  chronic capsular inflammation with fibrosis of the capsule, painful stiff joint, thickening and tightness of the joint capsule </a:t>
            </a:r>
          </a:p>
          <a:p>
            <a:pPr eaLnBrk="1" hangingPunct="1">
              <a:buFontTx/>
              <a:buNone/>
            </a:pP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/>
            </a:r>
            <a:br>
              <a:rPr lang="en-US" sz="2800" smtClean="0"/>
            </a:br>
            <a:endParaRPr lang="en-US" sz="2800" smtClean="0"/>
          </a:p>
        </p:txBody>
      </p:sp>
      <p:pic>
        <p:nvPicPr>
          <p:cNvPr id="110596" name="Picture 4" descr="shoulder_adhesive_capsulitis_intro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30596" y="2643981"/>
            <a:ext cx="2273808" cy="2438400"/>
          </a:xfr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73</a:t>
            </a:fld>
            <a:endParaRPr lang="en-US"/>
          </a:p>
        </p:txBody>
      </p:sp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5318125" y="5522913"/>
            <a:ext cx="233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www.eorthopod.com </a:t>
            </a:r>
          </a:p>
        </p:txBody>
      </p:sp>
    </p:spTree>
    <p:extLst>
      <p:ext uri="{BB962C8B-B14F-4D97-AF65-F5344CB8AC3E}">
        <p14:creationId xmlns:p14="http://schemas.microsoft.com/office/powerpoint/2010/main" val="146862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Etiology is generally unknown, there are theories as to 	why it occurs </a:t>
            </a:r>
            <a:br>
              <a:rPr lang="en-US" sz="2400" dirty="0" smtClean="0"/>
            </a:br>
            <a:r>
              <a:rPr lang="en-US" sz="2400" dirty="0" smtClean="0"/>
              <a:t>	a.  </a:t>
            </a:r>
            <a:r>
              <a:rPr lang="en-US" sz="2400" u="sng" dirty="0" smtClean="0"/>
              <a:t>primary adhesive </a:t>
            </a:r>
            <a:r>
              <a:rPr lang="en-US" sz="2400" u="sng" dirty="0" err="1" smtClean="0"/>
              <a:t>capsulits</a:t>
            </a:r>
            <a:r>
              <a:rPr lang="en-US" sz="2400" dirty="0" smtClean="0"/>
              <a:t>, spontaneous, 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unknown stimulus causes a change in the joint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 smtClean="0"/>
              <a:t>		      capsule </a:t>
            </a:r>
            <a:br>
              <a:rPr lang="en-US" sz="2400" dirty="0" smtClean="0"/>
            </a:br>
            <a:r>
              <a:rPr lang="en-US" sz="2400" dirty="0" smtClean="0"/>
              <a:t>	b.  </a:t>
            </a:r>
            <a:r>
              <a:rPr lang="en-US" sz="2400" u="sng" dirty="0" smtClean="0"/>
              <a:t>secondary:</a:t>
            </a:r>
            <a:r>
              <a:rPr lang="en-US" sz="2400" dirty="0" smtClean="0"/>
              <a:t>  due to a disease process such as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diabetes (very high correlation) and/or proceeded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by trauma or overuse</a:t>
            </a:r>
          </a:p>
          <a:p>
            <a:pPr>
              <a:buNone/>
            </a:pPr>
            <a:r>
              <a:rPr lang="en-US" sz="2400" dirty="0" smtClean="0"/>
              <a:t>2)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6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Risk Factors</a:t>
            </a:r>
            <a:r>
              <a:rPr lang="en-US" dirty="0"/>
              <a:t>: 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3200" dirty="0" smtClean="0"/>
              <a:t>Female </a:t>
            </a:r>
            <a:r>
              <a:rPr lang="en-US" sz="3200" dirty="0"/>
              <a:t>greater than males </a:t>
            </a:r>
          </a:p>
          <a:p>
            <a:pPr lvl="1"/>
            <a:endParaRPr lang="en-US" sz="3200" dirty="0" smtClean="0"/>
          </a:p>
          <a:p>
            <a:pPr lvl="1"/>
            <a:r>
              <a:rPr lang="en-US" sz="3200" dirty="0" smtClean="0"/>
              <a:t>40-60 </a:t>
            </a:r>
            <a:r>
              <a:rPr lang="en-US" sz="3200" dirty="0"/>
              <a:t>years of age </a:t>
            </a:r>
          </a:p>
          <a:p>
            <a:pPr lvl="1"/>
            <a:endParaRPr lang="en-US" sz="3200" dirty="0" smtClean="0"/>
          </a:p>
          <a:p>
            <a:pPr lvl="1"/>
            <a:r>
              <a:rPr lang="en-US" sz="3200" dirty="0" smtClean="0"/>
              <a:t>Usually </a:t>
            </a:r>
            <a:r>
              <a:rPr lang="en-US" sz="3200" dirty="0"/>
              <a:t>occurs in the non-dominant hand </a:t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8504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Stages of Adhesive Capsulitis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Pre-Freezing Stage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Duration of symptoms &lt; 3 months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Pain with active and passive ROM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Limitation of forward flexion, abduction, internal rotation and external rotation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Exam: under anesthesia:  normal or minimal loss of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Arthroscopy:  diffuse </a:t>
            </a:r>
            <a:r>
              <a:rPr lang="en-US" dirty="0" err="1" smtClean="0"/>
              <a:t>glenohumeral</a:t>
            </a:r>
            <a:r>
              <a:rPr lang="en-US" dirty="0" smtClean="0"/>
              <a:t> </a:t>
            </a:r>
            <a:r>
              <a:rPr lang="en-US" dirty="0" err="1" smtClean="0"/>
              <a:t>synovitis</a:t>
            </a:r>
            <a:r>
              <a:rPr lang="en-US" dirty="0" smtClean="0"/>
              <a:t> (</a:t>
            </a:r>
            <a:r>
              <a:rPr lang="en-US" dirty="0" err="1" smtClean="0"/>
              <a:t>inflammed</a:t>
            </a:r>
            <a:r>
              <a:rPr lang="en-US" dirty="0" smtClean="0"/>
              <a:t>)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Pathological changes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Freezing Stage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Duration of symptoms:  3 months to 9 months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Chronic pain with active and passive ROM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Significant limitation of motion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Capsule has shrunken, and limiting motion.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ER will be severely limited, but all directions will be limited to some extent.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Exam under anesthesia: no change in ROM from when patient is awake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Arthroscopy:  diffuse </a:t>
            </a:r>
            <a:r>
              <a:rPr lang="en-US" sz="2800" dirty="0" err="1" smtClean="0"/>
              <a:t>synovitis</a:t>
            </a:r>
            <a:r>
              <a:rPr lang="en-US" sz="2800" dirty="0" smtClean="0"/>
              <a:t>, tight capsule with rubbery or dense feel to insertion of scope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Pathology:  hypertrophic and </a:t>
            </a:r>
            <a:r>
              <a:rPr lang="en-US" sz="2800" dirty="0" err="1" smtClean="0"/>
              <a:t>hypervascular</a:t>
            </a:r>
            <a:r>
              <a:rPr lang="en-US" sz="2800" dirty="0" smtClean="0"/>
              <a:t> </a:t>
            </a:r>
            <a:r>
              <a:rPr lang="en-US" sz="2800" dirty="0" err="1" smtClean="0"/>
              <a:t>synovitis</a:t>
            </a:r>
            <a:r>
              <a:rPr lang="en-US" sz="2800" dirty="0" smtClean="0"/>
              <a:t>. </a:t>
            </a:r>
            <a:r>
              <a:rPr lang="en-US" sz="2800" dirty="0" err="1" smtClean="0"/>
              <a:t>Subsynovial</a:t>
            </a:r>
            <a:r>
              <a:rPr lang="en-US" sz="2800" dirty="0" smtClean="0"/>
              <a:t> scar, </a:t>
            </a:r>
            <a:r>
              <a:rPr lang="en-US" sz="2800" dirty="0" err="1" smtClean="0"/>
              <a:t>firbroplasia</a:t>
            </a:r>
            <a:r>
              <a:rPr lang="en-US" sz="2800" dirty="0" smtClean="0"/>
              <a:t> and scar formation occurring in the capsule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3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Frozen Stage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Duration of symptoms 9 months to 15 months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Minimal pain except at end ROM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Significant limitation of ROM with tissue stretch end feel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Exam under anesthesia:  ROM identical to when patient is awake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Arthroscopy:  no </a:t>
            </a:r>
            <a:r>
              <a:rPr lang="en-US" sz="2400" dirty="0" err="1" smtClean="0"/>
              <a:t>hypervascularity</a:t>
            </a:r>
            <a:r>
              <a:rPr lang="en-US" sz="2400" dirty="0" smtClean="0"/>
              <a:t> seen, some remnants of fibrotic </a:t>
            </a:r>
            <a:r>
              <a:rPr lang="en-US" sz="2400" dirty="0" err="1" smtClean="0"/>
              <a:t>synovium</a:t>
            </a:r>
            <a:r>
              <a:rPr lang="en-US" sz="2400" dirty="0" smtClean="0"/>
              <a:t> (“remains of a wildfire” -burnt out), diminished capsular volume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Pathology:  burned out </a:t>
            </a:r>
            <a:r>
              <a:rPr lang="en-US" sz="2400" dirty="0" err="1" smtClean="0"/>
              <a:t>synovitis</a:t>
            </a:r>
            <a:r>
              <a:rPr lang="en-US" sz="2400" dirty="0" smtClean="0"/>
              <a:t> without significant </a:t>
            </a:r>
            <a:r>
              <a:rPr lang="en-US" sz="2400" dirty="0" err="1" smtClean="0"/>
              <a:t>hypertorphy</a:t>
            </a:r>
            <a:r>
              <a:rPr lang="en-US" sz="2400" dirty="0" smtClean="0"/>
              <a:t> or </a:t>
            </a:r>
            <a:r>
              <a:rPr lang="en-US" sz="2400" dirty="0" err="1" smtClean="0"/>
              <a:t>hypervascularity</a:t>
            </a:r>
            <a:r>
              <a:rPr lang="en-US" sz="2400" dirty="0" smtClean="0"/>
              <a:t>, capsule shows dense scar 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3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Thawing Stage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Duration of symptoms: 15 months to 24 months</a:t>
            </a:r>
          </a:p>
          <a:p>
            <a:pPr eaLnBrk="1" hangingPunct="1"/>
            <a:r>
              <a:rPr lang="en-US" smtClean="0"/>
              <a:t>Minimal pain</a:t>
            </a:r>
          </a:p>
          <a:p>
            <a:pPr eaLnBrk="1" hangingPunct="1"/>
            <a:r>
              <a:rPr lang="en-US" smtClean="0"/>
              <a:t>Progressive improvement in ROM</a:t>
            </a:r>
          </a:p>
          <a:p>
            <a:pPr eaLnBrk="1" hangingPunct="1"/>
            <a:r>
              <a:rPr lang="en-US" smtClean="0"/>
              <a:t>No other data available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2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Scapular Fractures requiring surgery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18344B41-BA8E-4205-A86F-56AA12F4E39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Acromion or scapular spine fractures with a </a:t>
            </a:r>
            <a:r>
              <a:rPr lang="en-US" dirty="0" err="1" smtClean="0"/>
              <a:t>doward</a:t>
            </a:r>
            <a:r>
              <a:rPr lang="en-US" dirty="0" smtClean="0"/>
              <a:t> tilting of the lateral fragment and </a:t>
            </a:r>
            <a:r>
              <a:rPr lang="en-US" dirty="0" err="1" smtClean="0"/>
              <a:t>subacromial</a:t>
            </a:r>
            <a:r>
              <a:rPr lang="en-US" dirty="0" smtClean="0"/>
              <a:t> narrowing</a:t>
            </a:r>
          </a:p>
          <a:p>
            <a:r>
              <a:rPr lang="en-US" dirty="0" smtClean="0"/>
              <a:t>Coracoid fractures that extend into the </a:t>
            </a:r>
            <a:r>
              <a:rPr lang="en-US" dirty="0" err="1" smtClean="0"/>
              <a:t>glenoid</a:t>
            </a:r>
            <a:r>
              <a:rPr lang="en-US" dirty="0" smtClean="0"/>
              <a:t> fossa</a:t>
            </a:r>
          </a:p>
          <a:p>
            <a:r>
              <a:rPr lang="en-US" dirty="0" err="1" smtClean="0"/>
              <a:t>Glenoid</a:t>
            </a:r>
            <a:r>
              <a:rPr lang="en-US" dirty="0" smtClean="0"/>
              <a:t> rim and intra-articular </a:t>
            </a:r>
            <a:r>
              <a:rPr lang="en-US" dirty="0" err="1" smtClean="0"/>
              <a:t>glenoid</a:t>
            </a:r>
            <a:r>
              <a:rPr lang="en-US" dirty="0" smtClean="0"/>
              <a:t> fractures associated with glenohumeral instability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22003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RX:  </a:t>
            </a:r>
            <a:endParaRPr lang="en-US" dirty="0" smtClean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3600" dirty="0" smtClean="0"/>
              <a:t>Medical: closed reduction manipulation </a:t>
            </a:r>
            <a:r>
              <a:rPr lang="en-US" sz="3600" dirty="0" err="1" smtClean="0"/>
              <a:t>uder</a:t>
            </a:r>
            <a:r>
              <a:rPr lang="en-US" sz="3600" dirty="0" smtClean="0"/>
              <a:t> general anesthesia, PT will get involved in the recovery room and early, fast intervention as an outpatient </a:t>
            </a:r>
          </a:p>
          <a:p>
            <a:pPr eaLnBrk="1" hangingPunct="1">
              <a:lnSpc>
                <a:spcPct val="80000"/>
              </a:lnSpc>
            </a:pPr>
            <a:endParaRPr lang="en-US" sz="36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sz="3600" dirty="0" smtClean="0"/>
              <a:t>PT: </a:t>
            </a:r>
            <a:r>
              <a:rPr lang="en-US" sz="3600" dirty="0" err="1" smtClean="0"/>
              <a:t>painfree</a:t>
            </a:r>
            <a:r>
              <a:rPr lang="en-US" sz="3600" dirty="0" smtClean="0"/>
              <a:t> ROM, stretching at end range of movement, joint mobilization etc. </a:t>
            </a:r>
            <a:br>
              <a:rPr lang="en-US" sz="3600" dirty="0" smtClean="0"/>
            </a:br>
            <a:endParaRPr lang="en-US" sz="3600" dirty="0" smtClean="0"/>
          </a:p>
          <a:p>
            <a:pPr>
              <a:lnSpc>
                <a:spcPct val="80000"/>
              </a:lnSpc>
              <a:buNone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79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US" dirty="0" smtClean="0"/>
              <a:t>Important </a:t>
            </a:r>
            <a:r>
              <a:rPr lang="en-US" dirty="0"/>
              <a:t>to note that most adhesive </a:t>
            </a:r>
            <a:r>
              <a:rPr lang="en-US" dirty="0" err="1"/>
              <a:t>capsulities</a:t>
            </a:r>
            <a:r>
              <a:rPr lang="en-US" dirty="0"/>
              <a:t> patients will resolve without any medical intervention but the process is considerably lengthened. </a:t>
            </a:r>
            <a:br>
              <a:rPr lang="en-US" dirty="0"/>
            </a:br>
            <a:r>
              <a:rPr lang="en-US" dirty="0"/>
              <a:t>Without therapy, the process may be as long as 1-2 years, with therapy can be limited to 6 -9 months on an average</a:t>
            </a:r>
          </a:p>
          <a:p>
            <a:pPr>
              <a:lnSpc>
                <a:spcPct val="80000"/>
              </a:lnSpc>
              <a:buNone/>
            </a:pPr>
            <a:endParaRPr lang="en-US" dirty="0"/>
          </a:p>
          <a:p>
            <a:pPr>
              <a:lnSpc>
                <a:spcPct val="80000"/>
              </a:lnSpc>
              <a:buNone/>
            </a:pPr>
            <a:r>
              <a:rPr lang="en-US" dirty="0">
                <a:hlinkClick r:id="rId2"/>
              </a:rPr>
              <a:t>http://www.youtube.com/watch?v=dCUEbH-vA7k&amp;feature=BFa&amp;list=ULPjEoBbooGuw&amp;index=6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4027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sz="4000" dirty="0" err="1" smtClean="0"/>
              <a:t>Glenohumeral</a:t>
            </a:r>
            <a:r>
              <a:rPr lang="en-US" sz="4000" dirty="0" smtClean="0"/>
              <a:t> Joint Instabilities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Major Issues</a:t>
            </a:r>
          </a:p>
          <a:p>
            <a:pPr lvl="1"/>
            <a:r>
              <a:rPr lang="en-US" dirty="0" smtClean="0"/>
              <a:t>Find out age and MOI, as there are age norms.</a:t>
            </a:r>
          </a:p>
          <a:p>
            <a:pPr lvl="2"/>
            <a:r>
              <a:rPr lang="en-US" dirty="0" smtClean="0"/>
              <a:t>A normal shoulder should not dislocate. </a:t>
            </a:r>
          </a:p>
          <a:p>
            <a:pPr lvl="1" eaLnBrk="1" hangingPunct="1"/>
            <a:r>
              <a:rPr lang="en-US" dirty="0" smtClean="0"/>
              <a:t>Congenital Joint Laxity, Muscle Weakness, or Anomalies versus Instability</a:t>
            </a:r>
          </a:p>
          <a:p>
            <a:pPr lvl="1" eaLnBrk="1" hangingPunct="1"/>
            <a:r>
              <a:rPr lang="en-US" dirty="0" smtClean="0"/>
              <a:t>Joint Structural Faults – SLAP, </a:t>
            </a:r>
            <a:r>
              <a:rPr lang="en-US" dirty="0" err="1" smtClean="0"/>
              <a:t>Supraspinatus</a:t>
            </a:r>
            <a:r>
              <a:rPr lang="en-US" dirty="0" smtClean="0"/>
              <a:t> tear</a:t>
            </a:r>
          </a:p>
          <a:p>
            <a:pPr lvl="1" eaLnBrk="1" hangingPunct="1"/>
            <a:r>
              <a:rPr lang="en-US" dirty="0" smtClean="0"/>
              <a:t>Instability classified</a:t>
            </a:r>
          </a:p>
          <a:p>
            <a:pPr lvl="2" eaLnBrk="1" hangingPunct="1"/>
            <a:r>
              <a:rPr lang="en-US" dirty="0" smtClean="0"/>
              <a:t>Frequency – how often does it occur</a:t>
            </a:r>
          </a:p>
          <a:p>
            <a:pPr lvl="2" eaLnBrk="1" hangingPunct="1"/>
            <a:r>
              <a:rPr lang="en-US" dirty="0" smtClean="0"/>
              <a:t>Magnitude – minor trauma causing dislocation or major which might cause fractures</a:t>
            </a:r>
          </a:p>
          <a:p>
            <a:pPr lvl="2" eaLnBrk="1" hangingPunct="1"/>
            <a:r>
              <a:rPr lang="en-US" dirty="0" smtClean="0"/>
              <a:t>Direction – unidirectional (anterior, posterior, inferior), bidirectional or multidirectional</a:t>
            </a:r>
          </a:p>
          <a:p>
            <a:pPr lvl="2" eaLnBrk="1" hangingPunct="1"/>
            <a:r>
              <a:rPr lang="en-US" dirty="0" smtClean="0"/>
              <a:t>Origin - MOI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Instability Classification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Traumatic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Etiology: Single force, joint overloads and humeral head is forced out of the joint</a:t>
            </a:r>
          </a:p>
          <a:p>
            <a:r>
              <a:rPr lang="en-US" dirty="0" smtClean="0"/>
              <a:t>TUBS: 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raumatic </a:t>
            </a:r>
            <a:r>
              <a:rPr lang="en-US" dirty="0" smtClean="0">
                <a:solidFill>
                  <a:srgbClr val="FF0000"/>
                </a:solidFill>
              </a:rPr>
              <a:t>U</a:t>
            </a:r>
            <a:r>
              <a:rPr lang="en-US" dirty="0" smtClean="0"/>
              <a:t>nidirectional instability with a </a:t>
            </a:r>
            <a:r>
              <a:rPr lang="en-US" dirty="0" err="1" smtClean="0">
                <a:solidFill>
                  <a:srgbClr val="FF0000"/>
                </a:solidFill>
              </a:rPr>
              <a:t>B</a:t>
            </a:r>
            <a:r>
              <a:rPr lang="en-US" dirty="0" err="1" smtClean="0"/>
              <a:t>ankart</a:t>
            </a:r>
            <a:r>
              <a:rPr lang="en-US" dirty="0" smtClean="0"/>
              <a:t> lesion that responds well to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urgery</a:t>
            </a:r>
          </a:p>
          <a:p>
            <a:pPr lvl="1"/>
            <a:r>
              <a:rPr lang="en-US" dirty="0" smtClean="0"/>
              <a:t>Going to be an Anterior dislocation as it is </a:t>
            </a:r>
            <a:r>
              <a:rPr lang="en-US" dirty="0" err="1" smtClean="0"/>
              <a:t>Bankart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Atraumatic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Patient with multiple joint laxities</a:t>
            </a:r>
          </a:p>
          <a:p>
            <a:r>
              <a:rPr lang="en-US" dirty="0" smtClean="0"/>
              <a:t>Frequent episodes of subluxation</a:t>
            </a:r>
          </a:p>
          <a:p>
            <a:r>
              <a:rPr lang="en-US" dirty="0" smtClean="0"/>
              <a:t>Lack of motor control</a:t>
            </a:r>
          </a:p>
          <a:p>
            <a:r>
              <a:rPr lang="en-US" dirty="0" smtClean="0"/>
              <a:t>Minor injury results in a dislocation</a:t>
            </a:r>
          </a:p>
          <a:p>
            <a:r>
              <a:rPr lang="en-US" dirty="0" smtClean="0"/>
              <a:t>AMBRI: </a:t>
            </a:r>
            <a:r>
              <a:rPr lang="en-US" dirty="0" err="1" smtClean="0">
                <a:solidFill>
                  <a:srgbClr val="FF0000"/>
                </a:solidFill>
              </a:rPr>
              <a:t>A</a:t>
            </a:r>
            <a:r>
              <a:rPr lang="en-US" dirty="0" err="1" smtClean="0"/>
              <a:t>traumatic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dirty="0" smtClean="0"/>
              <a:t>ultidirectional instability that is </a:t>
            </a:r>
            <a:r>
              <a:rPr lang="en-US" dirty="0" smtClean="0">
                <a:solidFill>
                  <a:srgbClr val="FF0000"/>
                </a:solidFill>
              </a:rPr>
              <a:t>B</a:t>
            </a:r>
            <a:r>
              <a:rPr lang="en-US" dirty="0" smtClean="0"/>
              <a:t>ilateral and the primary treatment is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dirty="0" smtClean="0"/>
              <a:t>ehabilitation not surgery, if surgery – usually an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nferior capsular shift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2856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Concerns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Scapular Muscle Imbalances/Control</a:t>
            </a:r>
          </a:p>
          <a:p>
            <a:pPr lvl="1"/>
            <a:r>
              <a:rPr lang="en-US" dirty="0" smtClean="0"/>
              <a:t>Muscle fatigue</a:t>
            </a:r>
          </a:p>
          <a:p>
            <a:pPr lvl="1"/>
            <a:r>
              <a:rPr lang="en-US" dirty="0" smtClean="0"/>
              <a:t>Poor firing rates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Functional Instabilities</a:t>
            </a:r>
          </a:p>
          <a:p>
            <a:pPr lvl="1"/>
            <a:r>
              <a:rPr lang="en-US" dirty="0" smtClean="0"/>
              <a:t>Certain positions or actions cause the joint to dislocate</a:t>
            </a:r>
          </a:p>
          <a:p>
            <a:pPr lvl="1"/>
            <a:r>
              <a:rPr lang="en-US" dirty="0" smtClean="0"/>
              <a:t>Voluntary dislocations</a:t>
            </a:r>
          </a:p>
          <a:p>
            <a:pPr lvl="1"/>
            <a:r>
              <a:rPr lang="en-US" dirty="0" smtClean="0"/>
              <a:t>Involuntary dislocations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5508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Anterior:  </a:t>
            </a:r>
          </a:p>
          <a:p>
            <a:pPr lvl="1" eaLnBrk="1" hangingPunct="1"/>
            <a:r>
              <a:rPr lang="en-US" dirty="0" smtClean="0"/>
              <a:t>Direct force is applied posterior pushing the humeral head forward over the </a:t>
            </a:r>
            <a:r>
              <a:rPr lang="en-US" dirty="0" err="1" smtClean="0"/>
              <a:t>glenoid</a:t>
            </a:r>
            <a:r>
              <a:rPr lang="en-US" dirty="0" smtClean="0"/>
              <a:t> </a:t>
            </a:r>
            <a:r>
              <a:rPr lang="en-US" dirty="0" err="1" smtClean="0"/>
              <a:t>fossa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Most common of the unidirectional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Younger adults</a:t>
            </a:r>
          </a:p>
          <a:p>
            <a:pPr eaLnBrk="1" hangingPunct="1"/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Types of Anterior Dislocations: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sz="2800" dirty="0" smtClean="0"/>
              <a:t>a.  </a:t>
            </a:r>
            <a:r>
              <a:rPr lang="en-US" sz="2800" dirty="0" err="1" smtClean="0">
                <a:solidFill>
                  <a:schemeClr val="folHlink"/>
                </a:solidFill>
              </a:rPr>
              <a:t>Subcoracoid</a:t>
            </a:r>
            <a:r>
              <a:rPr lang="en-US" sz="2800" dirty="0" smtClean="0">
                <a:solidFill>
                  <a:schemeClr val="folHlink"/>
                </a:solidFill>
              </a:rPr>
              <a:t> dislocation</a:t>
            </a:r>
            <a:r>
              <a:rPr lang="en-US" sz="2800" dirty="0" smtClean="0"/>
              <a:t>:  </a:t>
            </a:r>
          </a:p>
          <a:p>
            <a:pPr lvl="1" eaLnBrk="1" hangingPunct="1"/>
            <a:r>
              <a:rPr lang="en-US" sz="2400" dirty="0" smtClean="0"/>
              <a:t>humeral head is anterior to the </a:t>
            </a:r>
            <a:r>
              <a:rPr lang="en-US" sz="2400" dirty="0" err="1" smtClean="0"/>
              <a:t>glenoid</a:t>
            </a:r>
            <a:r>
              <a:rPr lang="en-US" sz="2400" dirty="0" smtClean="0"/>
              <a:t> </a:t>
            </a:r>
          </a:p>
          <a:p>
            <a:pPr lvl="1" eaLnBrk="1" hangingPunct="1">
              <a:buNone/>
            </a:pPr>
            <a:r>
              <a:rPr lang="en-US" sz="2400" dirty="0" smtClean="0"/>
              <a:t>    </a:t>
            </a:r>
            <a:r>
              <a:rPr lang="en-US" sz="2400" dirty="0" err="1" smtClean="0"/>
              <a:t>fossa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inferior to the </a:t>
            </a:r>
            <a:r>
              <a:rPr lang="en-US" sz="2400" dirty="0" err="1" smtClean="0"/>
              <a:t>coracoid</a:t>
            </a:r>
            <a:r>
              <a:rPr lang="en-US" sz="2400" dirty="0" smtClean="0"/>
              <a:t> process</a:t>
            </a:r>
          </a:p>
          <a:p>
            <a:pPr lvl="1" eaLnBrk="1" hangingPunct="1"/>
            <a:r>
              <a:rPr lang="en-US" sz="2400" dirty="0" smtClean="0"/>
              <a:t>most common of the anterior dislocations 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b.  </a:t>
            </a:r>
            <a:r>
              <a:rPr lang="en-US" sz="2800" dirty="0" err="1" smtClean="0">
                <a:solidFill>
                  <a:schemeClr val="folHlink"/>
                </a:solidFill>
              </a:rPr>
              <a:t>Subglenoid</a:t>
            </a:r>
            <a:r>
              <a:rPr lang="en-US" sz="2800" dirty="0" smtClean="0">
                <a:solidFill>
                  <a:schemeClr val="folHlink"/>
                </a:solidFill>
              </a:rPr>
              <a:t>:</a:t>
            </a:r>
            <a:r>
              <a:rPr lang="en-US" sz="2800" dirty="0" smtClean="0"/>
              <a:t>  </a:t>
            </a:r>
          </a:p>
          <a:p>
            <a:pPr lvl="1" eaLnBrk="1" hangingPunct="1"/>
            <a:r>
              <a:rPr lang="en-US" sz="2400" dirty="0" smtClean="0"/>
              <a:t>Head of the </a:t>
            </a:r>
            <a:r>
              <a:rPr lang="en-US" sz="2400" dirty="0" err="1" smtClean="0"/>
              <a:t>humerus</a:t>
            </a:r>
            <a:r>
              <a:rPr lang="en-US" sz="2400" dirty="0" smtClean="0"/>
              <a:t> is anterior to and below the </a:t>
            </a:r>
            <a:r>
              <a:rPr lang="en-US" sz="2400" dirty="0" err="1" smtClean="0"/>
              <a:t>glenoid</a:t>
            </a:r>
            <a:r>
              <a:rPr lang="en-US" sz="2400" dirty="0" smtClean="0"/>
              <a:t> </a:t>
            </a:r>
            <a:r>
              <a:rPr lang="en-US" sz="2400" dirty="0" err="1" smtClean="0"/>
              <a:t>fossa</a:t>
            </a:r>
            <a:r>
              <a:rPr lang="en-US" sz="2400" dirty="0" smtClean="0"/>
              <a:t>. </a:t>
            </a:r>
          </a:p>
          <a:p>
            <a:pPr lvl="1" eaLnBrk="1" hangingPunct="1"/>
            <a:r>
              <a:rPr lang="en-US" sz="2400" dirty="0" smtClean="0"/>
              <a:t>Second most common dislocation </a:t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86</a:t>
            </a:fld>
            <a:endParaRPr lang="en-US"/>
          </a:p>
        </p:txBody>
      </p:sp>
      <p:pic>
        <p:nvPicPr>
          <p:cNvPr id="6" name="Picture 5" descr="Shoulder_dislocation_subcoracoid_rt_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1219200"/>
            <a:ext cx="2111790" cy="189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00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buFontTx/>
              <a:buNone/>
            </a:pPr>
            <a:r>
              <a:rPr lang="en-US" sz="2800" dirty="0" smtClean="0"/>
              <a:t>c.  </a:t>
            </a:r>
            <a:r>
              <a:rPr lang="en-US" sz="2800" dirty="0" err="1" smtClean="0">
                <a:solidFill>
                  <a:schemeClr val="folHlink"/>
                </a:solidFill>
              </a:rPr>
              <a:t>Subclavicular</a:t>
            </a:r>
            <a:r>
              <a:rPr lang="en-US" sz="2800" dirty="0" smtClean="0">
                <a:solidFill>
                  <a:schemeClr val="folHlink"/>
                </a:solidFill>
              </a:rPr>
              <a:t>:</a:t>
            </a:r>
            <a:r>
              <a:rPr lang="en-US" sz="2800" dirty="0" smtClean="0"/>
              <a:t>  </a:t>
            </a:r>
          </a:p>
          <a:p>
            <a:pPr lvl="1" eaLnBrk="1" hangingPunct="1"/>
            <a:r>
              <a:rPr lang="en-US" sz="2400" dirty="0" smtClean="0"/>
              <a:t>head of the </a:t>
            </a:r>
            <a:r>
              <a:rPr lang="en-US" sz="2400" dirty="0" err="1" smtClean="0"/>
              <a:t>humerus</a:t>
            </a:r>
            <a:r>
              <a:rPr lang="en-US" sz="2400" dirty="0" smtClean="0"/>
              <a:t> lies medial to the </a:t>
            </a:r>
            <a:r>
              <a:rPr lang="en-US" sz="2400" dirty="0" err="1" smtClean="0"/>
              <a:t>coaracoid</a:t>
            </a:r>
            <a:r>
              <a:rPr lang="en-US" sz="2400" dirty="0" smtClean="0"/>
              <a:t> process</a:t>
            </a:r>
          </a:p>
          <a:p>
            <a:pPr lvl="1" eaLnBrk="1" hangingPunct="1"/>
            <a:r>
              <a:rPr lang="en-US" sz="2400" dirty="0" smtClean="0"/>
              <a:t>inferior to the clavicle  </a:t>
            </a:r>
          </a:p>
          <a:p>
            <a:pPr lvl="1" eaLnBrk="1" hangingPunct="1"/>
            <a:r>
              <a:rPr lang="en-US" sz="2400" dirty="0" smtClean="0"/>
              <a:t>Rare dislocation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d.  </a:t>
            </a:r>
            <a:r>
              <a:rPr lang="en-US" sz="2800" dirty="0" err="1" smtClean="0">
                <a:solidFill>
                  <a:schemeClr val="folHlink"/>
                </a:solidFill>
              </a:rPr>
              <a:t>Luxatio</a:t>
            </a:r>
            <a:r>
              <a:rPr lang="en-US" sz="2800" dirty="0" smtClean="0">
                <a:solidFill>
                  <a:schemeClr val="folHlink"/>
                </a:solidFill>
              </a:rPr>
              <a:t> </a:t>
            </a:r>
            <a:r>
              <a:rPr lang="en-US" sz="2800" dirty="0" err="1" smtClean="0">
                <a:solidFill>
                  <a:schemeClr val="folHlink"/>
                </a:solidFill>
              </a:rPr>
              <a:t>erecta</a:t>
            </a:r>
            <a:r>
              <a:rPr lang="en-US" sz="2800" dirty="0" smtClean="0">
                <a:solidFill>
                  <a:schemeClr val="folHlink"/>
                </a:solidFill>
              </a:rPr>
              <a:t> dislocation</a:t>
            </a:r>
            <a:r>
              <a:rPr lang="en-US" sz="2800" dirty="0" smtClean="0"/>
              <a:t>:  rare</a:t>
            </a:r>
          </a:p>
          <a:p>
            <a:pPr eaLnBrk="1" hangingPunct="1"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-head of </a:t>
            </a:r>
            <a:r>
              <a:rPr lang="en-US" dirty="0" err="1" smtClean="0"/>
              <a:t>humerus</a:t>
            </a:r>
            <a:r>
              <a:rPr lang="en-US" dirty="0" smtClean="0"/>
              <a:t> jabbed into ribs and stuck.</a:t>
            </a:r>
            <a:endParaRPr lang="en-US" sz="2800" dirty="0" smtClean="0"/>
          </a:p>
          <a:p>
            <a:pPr lvl="1" eaLnBrk="1" hangingPunct="1"/>
            <a:r>
              <a:rPr lang="en-US" sz="2400" dirty="0" smtClean="0"/>
              <a:t>arm is fixed in a position of complete elevation </a:t>
            </a:r>
          </a:p>
          <a:p>
            <a:pPr lvl="1" eaLnBrk="1" hangingPunct="1"/>
            <a:r>
              <a:rPr lang="en-US" sz="2400" dirty="0" smtClean="0"/>
              <a:t>the  humeral head dislocated anterior and inferior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e.  </a:t>
            </a:r>
            <a:r>
              <a:rPr lang="en-US" sz="2800" dirty="0" err="1" smtClean="0">
                <a:solidFill>
                  <a:schemeClr val="folHlink"/>
                </a:solidFill>
              </a:rPr>
              <a:t>Intrathoracic</a:t>
            </a:r>
            <a:r>
              <a:rPr lang="en-US" sz="2800" dirty="0" smtClean="0"/>
              <a:t>:  </a:t>
            </a:r>
          </a:p>
          <a:p>
            <a:pPr lvl="1" eaLnBrk="1" hangingPunct="1"/>
            <a:r>
              <a:rPr lang="en-US" sz="2400" dirty="0" smtClean="0"/>
              <a:t>head of the </a:t>
            </a:r>
            <a:r>
              <a:rPr lang="en-US" sz="2400" dirty="0" err="1" smtClean="0"/>
              <a:t>humerus</a:t>
            </a:r>
            <a:r>
              <a:rPr lang="en-US" sz="2400" dirty="0" smtClean="0"/>
              <a:t> is driven between the ribs and into the thoracic cavity.  </a:t>
            </a:r>
          </a:p>
          <a:p>
            <a:pPr lvl="1" eaLnBrk="1" hangingPunct="1"/>
            <a:r>
              <a:rPr lang="en-US" sz="2400" dirty="0" smtClean="0"/>
              <a:t>Rare  dislocation </a:t>
            </a:r>
          </a:p>
          <a:p>
            <a:pPr eaLnBrk="1" hangingPunct="1"/>
            <a:endParaRPr lang="en-US" sz="2800" dirty="0" smtClean="0"/>
          </a:p>
        </p:txBody>
      </p:sp>
      <p:pic>
        <p:nvPicPr>
          <p:cNvPr id="8" name="Content Placeholder 7" descr="luxatio erecta dislocati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24500" y="2956401"/>
            <a:ext cx="2286000" cy="18135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3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Posterior: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Causes:  direct blow to the anterior aspect of the shoulder.  </a:t>
            </a:r>
          </a:p>
          <a:p>
            <a:pPr lvl="1" eaLnBrk="1" hangingPunct="1"/>
            <a:r>
              <a:rPr lang="en-US" sz="2400" dirty="0" smtClean="0"/>
              <a:t>FOOSH injury with the elbow locked into extension. </a:t>
            </a:r>
          </a:p>
          <a:p>
            <a:pPr lvl="1" eaLnBrk="1" hangingPunct="1"/>
            <a:endParaRPr lang="en-US" sz="2400" dirty="0" smtClean="0"/>
          </a:p>
          <a:p>
            <a:pPr lvl="1" eaLnBrk="1" hangingPunct="1"/>
            <a:r>
              <a:rPr lang="en-US" sz="2400" dirty="0" smtClean="0"/>
              <a:t>Causes can include seizures, electric shock, </a:t>
            </a:r>
            <a:r>
              <a:rPr lang="en-US" sz="2400" b="1" dirty="0" smtClean="0"/>
              <a:t>diving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/>
            <a:r>
              <a:rPr lang="en-US" sz="2400" dirty="0" smtClean="0"/>
              <a:t>MOI:  forced adduction with internal rotation and some degree of elevation </a:t>
            </a:r>
            <a:br>
              <a:rPr lang="en-US" sz="2400" dirty="0" smtClean="0"/>
            </a:br>
            <a:r>
              <a:rPr lang="en-US" sz="2400" dirty="0" smtClean="0"/>
              <a:t>Incidence:  1-4% of all dislocations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08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eaLnBrk="1" hangingPunct="1"/>
            <a:r>
              <a:rPr lang="en-US" sz="4000" dirty="0" smtClean="0"/>
              <a:t>Inferior &amp;  Multidirectional Instabilities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Shoulder instability with more than one direction of laxity noted in the shoulder capsule. 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Significant inferior laxity combined with either a posterior or anterior translation. </a:t>
            </a:r>
          </a:p>
          <a:p>
            <a:endParaRPr lang="en-US" dirty="0" smtClean="0"/>
          </a:p>
          <a:p>
            <a:r>
              <a:rPr lang="en-US" dirty="0" smtClean="0"/>
              <a:t>Causes:  </a:t>
            </a:r>
          </a:p>
          <a:p>
            <a:pPr lvl="1"/>
            <a:r>
              <a:rPr lang="en-US" dirty="0" smtClean="0"/>
              <a:t>excessive  ligament laxity </a:t>
            </a:r>
          </a:p>
          <a:p>
            <a:pPr lvl="1"/>
            <a:r>
              <a:rPr lang="en-US" dirty="0" smtClean="0"/>
              <a:t>repetitive activities at extremes of motion</a:t>
            </a:r>
          </a:p>
          <a:p>
            <a:pPr lvl="1"/>
            <a:r>
              <a:rPr lang="en-US" dirty="0" smtClean="0"/>
              <a:t>cumulative effect  </a:t>
            </a:r>
          </a:p>
          <a:p>
            <a:pPr lvl="1"/>
            <a:r>
              <a:rPr lang="en-US" dirty="0" err="1" smtClean="0"/>
              <a:t>macrotrauma</a:t>
            </a:r>
            <a:r>
              <a:rPr lang="en-US" dirty="0" smtClean="0"/>
              <a:t> to the shoulder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6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Rx of Scapular Fractures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78F758B-4A52-4A21-9C8E-E798321F81C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Sling 7-10 days</a:t>
            </a:r>
          </a:p>
          <a:p>
            <a:r>
              <a:rPr lang="en-US" dirty="0" smtClean="0"/>
              <a:t>Progressive regimen of pendulum and gentle ROM exercises</a:t>
            </a:r>
          </a:p>
          <a:p>
            <a:r>
              <a:rPr lang="en-US" dirty="0" smtClean="0"/>
              <a:t>Progressive AROM and strengthening exercises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18589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Other aspects of dislocations: </a:t>
            </a:r>
            <a:br>
              <a:rPr lang="en-US" sz="2800" dirty="0" smtClean="0"/>
            </a:br>
            <a:r>
              <a:rPr lang="en-US" sz="2800" dirty="0" smtClean="0"/>
              <a:t>1)  often get a second degree rotator cuff 	tendonitis with radiating pain and </a:t>
            </a:r>
            <a:r>
              <a:rPr lang="en-US" sz="2800" dirty="0" err="1" smtClean="0"/>
              <a:t>paresthesia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2)  treatment initially is nonsurgical and 	conservative rehabilitation </a:t>
            </a:r>
            <a:br>
              <a:rPr lang="en-US" sz="2800" dirty="0" smtClean="0"/>
            </a:br>
            <a:r>
              <a:rPr lang="en-US" sz="2800" dirty="0" smtClean="0"/>
              <a:t>3)  surgical treatment </a:t>
            </a:r>
            <a:br>
              <a:rPr lang="en-US" sz="2800" dirty="0" smtClean="0"/>
            </a:br>
            <a:r>
              <a:rPr lang="en-US" sz="2800" dirty="0" smtClean="0"/>
              <a:t>	a.  inferior capsular shift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b.  laser surgeries </a:t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5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4)  Age Related Treatment</a:t>
            </a:r>
          </a:p>
          <a:p>
            <a:pPr lvl="1" eaLnBrk="1" hangingPunct="1"/>
            <a:r>
              <a:rPr lang="en-US" smtClean="0">
                <a:solidFill>
                  <a:schemeClr val="folHlink"/>
                </a:solidFill>
              </a:rPr>
              <a:t>Patient 20 years or younger</a:t>
            </a:r>
            <a:r>
              <a:rPr lang="en-US" smtClean="0"/>
              <a:t>:  immobilize up to 6 weeks following a dislocation </a:t>
            </a:r>
          </a:p>
          <a:p>
            <a:pPr lvl="1" eaLnBrk="1" hangingPunct="1"/>
            <a:r>
              <a:rPr lang="en-US" smtClean="0">
                <a:solidFill>
                  <a:schemeClr val="folHlink"/>
                </a:solidFill>
              </a:rPr>
              <a:t>Patient 20 to 40 years</a:t>
            </a:r>
            <a:r>
              <a:rPr lang="en-US" smtClean="0"/>
              <a:t>:  immobilize 2-3 weeks or until the pain subsides, usually in 7-10 days</a:t>
            </a:r>
          </a:p>
          <a:p>
            <a:pPr eaLnBrk="1" hangingPunct="1">
              <a:buFontTx/>
              <a:buNone/>
            </a:pPr>
            <a:r>
              <a:rPr lang="en-US" smtClean="0"/>
              <a:t>5)  Treatment exercise:  strengthen internal   </a:t>
            </a:r>
          </a:p>
          <a:p>
            <a:pPr eaLnBrk="1" hangingPunct="1">
              <a:buFontTx/>
              <a:buNone/>
            </a:pPr>
            <a:r>
              <a:rPr lang="en-US" smtClean="0"/>
              <a:t>	    rotators and anterior shoulder muscles</a:t>
            </a:r>
          </a:p>
          <a:p>
            <a:pPr eaLnBrk="1" hangingPunct="1">
              <a:buFontTx/>
              <a:buNone/>
            </a:pPr>
            <a:r>
              <a:rPr lang="en-US" smtClean="0"/>
              <a:t>	    following immobilization for anterior</a:t>
            </a:r>
          </a:p>
          <a:p>
            <a:pPr eaLnBrk="1" hangingPunct="1">
              <a:buFontTx/>
              <a:buNone/>
            </a:pPr>
            <a:r>
              <a:rPr lang="en-US" smtClean="0"/>
              <a:t>	    dislocation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3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Other lesions associated with dislocations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1)  </a:t>
            </a:r>
            <a:r>
              <a:rPr lang="en-US" sz="3200" dirty="0" err="1" smtClean="0"/>
              <a:t>Bankart</a:t>
            </a:r>
            <a:r>
              <a:rPr lang="en-US" sz="3200" dirty="0" smtClean="0"/>
              <a:t> lesions  </a:t>
            </a:r>
          </a:p>
          <a:p>
            <a:pPr lvl="1" eaLnBrk="1" hangingPunct="1">
              <a:lnSpc>
                <a:spcPct val="90000"/>
              </a:lnSpc>
            </a:pPr>
            <a:endParaRPr lang="en-US" sz="32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2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2) Hill Sachs lesion</a:t>
            </a:r>
            <a:r>
              <a:rPr lang="en-US" sz="2000" dirty="0" smtClean="0"/>
              <a:t> 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dirty="0" smtClean="0"/>
          </a:p>
        </p:txBody>
      </p:sp>
      <p:sp>
        <p:nvSpPr>
          <p:cNvPr id="7270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3)  Brachial plexus stretch injury:  axillary nerve commonly affected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2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4)  Fracture </a:t>
            </a:r>
            <a:r>
              <a:rPr lang="en-US" sz="3200" dirty="0" err="1" smtClean="0"/>
              <a:t>glenoid</a:t>
            </a:r>
            <a:r>
              <a:rPr lang="en-US" sz="3200" dirty="0" smtClean="0"/>
              <a:t> rim:  73% ranging from a mild chip fracture to a severe fracture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2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3200" dirty="0" smtClean="0"/>
              <a:t>5)  stretching or rupture of the axillary or posterior humeral circumflex artery 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0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Bankart</a:t>
            </a:r>
            <a:r>
              <a:rPr lang="en-US" dirty="0" smtClean="0"/>
              <a:t> lesion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http://www.youtube.com/watch?v=YUDTBjf-f48&amp;feature=related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22049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/>
          <a:lstStyle/>
          <a:p>
            <a:pPr algn="l" eaLnBrk="1" hangingPunct="1"/>
            <a:r>
              <a:rPr lang="en-US" sz="4000" dirty="0" err="1" smtClean="0"/>
              <a:t>Glenohumeral</a:t>
            </a:r>
            <a:r>
              <a:rPr lang="en-US" sz="4000" dirty="0" smtClean="0"/>
              <a:t> Joint Degeneration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Refer to previous lectures and class notes for discussion on osteoarthritis</a:t>
            </a:r>
          </a:p>
          <a:p>
            <a:pPr>
              <a:lnSpc>
                <a:spcPct val="90000"/>
              </a:lnSpc>
            </a:pPr>
            <a:endParaRPr lang="en-US" dirty="0" smtClean="0">
              <a:hlinkClick r:id="rId2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hlinkClick r:id="rId2"/>
              </a:rPr>
              <a:t>http://www.youtube.com/watch?v=ihNchRSpKag&amp;feature=BFa&amp;list=ULPjEoBbooGuw&amp;index=13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>
                <a:hlinkClick r:id="rId3"/>
              </a:rPr>
              <a:t>http://www.youtube.com/watch?v=dIwAGWjWrbI&amp;feature=autoplay&amp;list=ULPjEoBbooGuw&amp;index=7&amp;playnext=1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RX:  if humeral head is involved, surgery may be a prosthetic replacement of bone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Types of shoulder replacement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Constrained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Unconstrained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2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RX:  if humeral head is involved, surgery may be a prosthetic replacement of bone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Types </a:t>
            </a:r>
            <a:r>
              <a:rPr lang="en-US" dirty="0"/>
              <a:t>of shoulder replacement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Constrained: cemented in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Unconstrained: no cement. </a:t>
            </a:r>
          </a:p>
          <a:p>
            <a:pPr lvl="1"/>
            <a:r>
              <a:rPr lang="en-US" dirty="0" smtClean="0"/>
              <a:t>Reverse: </a:t>
            </a:r>
            <a:r>
              <a:rPr lang="en-US" dirty="0" err="1" smtClean="0"/>
              <a:t>humerus</a:t>
            </a:r>
            <a:r>
              <a:rPr lang="en-US" dirty="0" smtClean="0"/>
              <a:t> is the cup and socket is a ball. </a:t>
            </a:r>
          </a:p>
          <a:p>
            <a:pPr lvl="2"/>
            <a:r>
              <a:rPr lang="en-US" dirty="0" smtClean="0"/>
              <a:t>Differences, but 60 to 80% of f(x) is </a:t>
            </a:r>
            <a:r>
              <a:rPr lang="en-US" dirty="0" err="1" smtClean="0"/>
              <a:t>maintianed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A3522-8C99-40BA-BA82-ECEABE445EFB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87269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Rheumatic Diseases: 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Ankylosing</a:t>
            </a:r>
            <a:r>
              <a:rPr lang="en-US" sz="2800" dirty="0" smtClean="0"/>
              <a:t> Spondylitis, Systemic Lupus </a:t>
            </a:r>
            <a:r>
              <a:rPr lang="en-US" sz="2800" dirty="0" err="1" smtClean="0"/>
              <a:t>Erythematosis</a:t>
            </a:r>
            <a:r>
              <a:rPr lang="en-US" sz="2800" dirty="0" smtClean="0"/>
              <a:t>, Reiter’s Syndrome, Gout, Rheumatoid Arthritis can all affect the shoulder joint.  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Often these patients are on high doses of corticosteroids and can get </a:t>
            </a:r>
            <a:r>
              <a:rPr lang="en-US" sz="2800" dirty="0" err="1" smtClean="0"/>
              <a:t>asceptic</a:t>
            </a:r>
            <a:r>
              <a:rPr lang="en-US" sz="2800" dirty="0" smtClean="0"/>
              <a:t> necrosis of the humeral head</a:t>
            </a:r>
            <a:r>
              <a:rPr lang="en-US" sz="2800" dirty="0"/>
              <a:t> </a:t>
            </a:r>
            <a:r>
              <a:rPr lang="en-US" sz="2800" dirty="0" smtClean="0"/>
              <a:t>(snow-cap of humeral head) also increase risk of tear in muscles, tendons.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Higher number of shots, more likely to tear. Normal is 2-3 per year. </a:t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78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SX:  joint pain, tenderness to palpation, effusion, warmth and stiffness, progressive atrophy and dysfunction 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Signs:  varies depending upon the disorder. </a:t>
            </a:r>
            <a:br>
              <a:rPr lang="en-US" sz="2800" dirty="0" smtClean="0"/>
            </a:br>
            <a:r>
              <a:rPr lang="en-US" sz="2800" dirty="0" smtClean="0"/>
              <a:t>Radiographic Signs:  osteoporosis near the articular surfaces, uniform narrowing of the joint space, marginal </a:t>
            </a:r>
            <a:r>
              <a:rPr lang="en-US" sz="2800" dirty="0" err="1" smtClean="0"/>
              <a:t>eroisions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4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RX:  Surgery can include any of the following: </a:t>
            </a:r>
            <a:r>
              <a:rPr lang="en-US" dirty="0" err="1" smtClean="0"/>
              <a:t>synovectomy</a:t>
            </a:r>
            <a:r>
              <a:rPr lang="en-US" dirty="0" smtClean="0"/>
              <a:t>, </a:t>
            </a:r>
            <a:r>
              <a:rPr lang="en-US" dirty="0" err="1" smtClean="0"/>
              <a:t>acromioectomy</a:t>
            </a:r>
            <a:r>
              <a:rPr lang="en-US" dirty="0" smtClean="0"/>
              <a:t> or </a:t>
            </a:r>
            <a:r>
              <a:rPr lang="en-US" dirty="0" err="1" smtClean="0"/>
              <a:t>acromioplasty</a:t>
            </a:r>
            <a:r>
              <a:rPr lang="en-US" dirty="0" smtClean="0"/>
              <a:t>, total shoulder replacement, arthrodesis (surgical fusion of the joint)</a:t>
            </a:r>
          </a:p>
          <a:p>
            <a:pPr eaLnBrk="1" hangingPunct="1">
              <a:buFontTx/>
              <a:buNone/>
            </a:pPr>
            <a:endParaRPr lang="en-US" dirty="0"/>
          </a:p>
          <a:p>
            <a:pPr eaLnBrk="1" hangingPunct="1">
              <a:buFontTx/>
              <a:buNone/>
            </a:pPr>
            <a:r>
              <a:rPr lang="en-US" dirty="0" smtClean="0"/>
              <a:t>For a shoulder joint replacement, what do they want to see on the medical imaging? </a:t>
            </a:r>
          </a:p>
          <a:p>
            <a:pPr eaLnBrk="1" hangingPunct="1">
              <a:buFontTx/>
              <a:buNone/>
            </a:pPr>
            <a:r>
              <a:rPr lang="en-US" dirty="0"/>
              <a:t>	</a:t>
            </a:r>
            <a:r>
              <a:rPr lang="en-US" dirty="0" smtClean="0"/>
              <a:t>-Good bone density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89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u="sng" dirty="0" err="1" smtClean="0"/>
              <a:t>Sternoclavicular</a:t>
            </a:r>
            <a:r>
              <a:rPr lang="en-US" sz="4000" dirty="0" smtClean="0"/>
              <a:t> Joint Pathology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Sprain, subluxation or dislocation: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MOI:  </a:t>
            </a:r>
          </a:p>
          <a:p>
            <a:pPr lvl="1" eaLnBrk="1" hangingPunct="1"/>
            <a:r>
              <a:rPr lang="en-US" dirty="0" smtClean="0"/>
              <a:t>fall on outstretched arm </a:t>
            </a:r>
          </a:p>
          <a:p>
            <a:pPr lvl="2" eaLnBrk="1" hangingPunct="1"/>
            <a:r>
              <a:rPr lang="en-US" dirty="0" smtClean="0"/>
              <a:t>arm in flexed/adducted </a:t>
            </a:r>
          </a:p>
          <a:p>
            <a:pPr lvl="2" eaLnBrk="1" hangingPunct="1"/>
            <a:r>
              <a:rPr lang="en-US" dirty="0" smtClean="0"/>
              <a:t>extended/adducted positions </a:t>
            </a:r>
          </a:p>
          <a:p>
            <a:pPr lvl="1" eaLnBrk="1" hangingPunct="1"/>
            <a:r>
              <a:rPr lang="en-US" dirty="0" smtClean="0"/>
              <a:t>MVA </a:t>
            </a:r>
          </a:p>
          <a:p>
            <a:pPr lvl="1" eaLnBrk="1" hangingPunct="1"/>
            <a:r>
              <a:rPr lang="en-US" dirty="0" smtClean="0"/>
              <a:t>Sports Injuries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1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3433</TotalTime>
  <Words>4004</Words>
  <Application>Microsoft Office PowerPoint</Application>
  <PresentationFormat>On-screen Show (4:3)</PresentationFormat>
  <Paragraphs>897</Paragraphs>
  <Slides>117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117</vt:i4>
      </vt:variant>
    </vt:vector>
  </HeadingPairs>
  <TitlesOfParts>
    <vt:vector size="119" baseType="lpstr">
      <vt:lpstr>Office Theme</vt:lpstr>
      <vt:lpstr>Photo Editor Photo</vt:lpstr>
      <vt:lpstr>Shoulder Girdle Pathology</vt:lpstr>
      <vt:lpstr>Shoulder Pain: </vt:lpstr>
      <vt:lpstr>Fractures of the shoulder girdle complex </vt:lpstr>
      <vt:lpstr>PowerPoint Presentation</vt:lpstr>
      <vt:lpstr>PowerPoint Presentation</vt:lpstr>
      <vt:lpstr>Scapular Fractures</vt:lpstr>
      <vt:lpstr>PowerPoint Presentation</vt:lpstr>
      <vt:lpstr>Scapular Fractures requiring surgery</vt:lpstr>
      <vt:lpstr>Rx of Scapular Fractures</vt:lpstr>
      <vt:lpstr>PowerPoint Presentation</vt:lpstr>
      <vt:lpstr>PowerPoint Presentation</vt:lpstr>
      <vt:lpstr>Fractures Associated with Shoulder Dislocations</vt:lpstr>
      <vt:lpstr>Bankart Lesion</vt:lpstr>
      <vt:lpstr>PowerPoint Presentation</vt:lpstr>
      <vt:lpstr>Osteonecrosis</vt:lpstr>
      <vt:lpstr>Rotator Cuff Dysfunction Resulting in Impingement</vt:lpstr>
      <vt:lpstr>Rotator Cuff Impingement</vt:lpstr>
      <vt:lpstr>Neer Classification</vt:lpstr>
      <vt:lpstr>PowerPoint Presentation</vt:lpstr>
      <vt:lpstr>Stage II:</vt:lpstr>
      <vt:lpstr>Stage III:</vt:lpstr>
      <vt:lpstr>PowerPoint Presentation</vt:lpstr>
      <vt:lpstr>Mechanical Impingement:</vt:lpstr>
      <vt:lpstr>Secondary Compressive Disease</vt:lpstr>
      <vt:lpstr>Tensile Overload</vt:lpstr>
      <vt:lpstr>Macro traumatic Tendon Failure</vt:lpstr>
      <vt:lpstr>Posterior impingement</vt:lpstr>
      <vt:lpstr>PowerPoint Presentation</vt:lpstr>
      <vt:lpstr>Rotator Cuff Pathology</vt:lpstr>
      <vt:lpstr>Rotator Cuff Pathology</vt:lpstr>
      <vt:lpstr>Tear size</vt:lpstr>
      <vt:lpstr>PowerPoint Presentation</vt:lpstr>
      <vt:lpstr>Supraspinatus Muscle</vt:lpstr>
      <vt:lpstr>PowerPoint Presentation</vt:lpstr>
      <vt:lpstr>PowerPoint Presentation</vt:lpstr>
      <vt:lpstr>Surgery: Basic Information</vt:lpstr>
      <vt:lpstr>Myofascial Dysfunction of the Shoulder Girdle</vt:lpstr>
      <vt:lpstr>PowerPoint Presentation</vt:lpstr>
      <vt:lpstr>Tendonitis </vt:lpstr>
      <vt:lpstr>Musculotendinous Dysfunctions of the Glenohumeral Joint</vt:lpstr>
      <vt:lpstr>PowerPoint Presentation</vt:lpstr>
      <vt:lpstr>PowerPoint Presentation</vt:lpstr>
      <vt:lpstr>PowerPoint Presentation</vt:lpstr>
      <vt:lpstr>RX: </vt:lpstr>
      <vt:lpstr>Physician treatment or surgery </vt:lpstr>
      <vt:lpstr>PowerPoint Presentation</vt:lpstr>
      <vt:lpstr>  Causes: </vt:lpstr>
      <vt:lpstr>PowerPoint Presentation</vt:lpstr>
      <vt:lpstr>PowerPoint Presentation</vt:lpstr>
      <vt:lpstr>Calcific Tendonitis </vt:lpstr>
      <vt:lpstr>PowerPoint Presentation</vt:lpstr>
      <vt:lpstr>Neurological Dysfunction: </vt:lpstr>
      <vt:lpstr> Risk Factors:  </vt:lpstr>
      <vt:lpstr>Diameter of Tunnel</vt:lpstr>
      <vt:lpstr> </vt:lpstr>
      <vt:lpstr>PowerPoint Presentation</vt:lpstr>
      <vt:lpstr>Pathology</vt:lpstr>
      <vt:lpstr>PowerPoint Presentation</vt:lpstr>
      <vt:lpstr>Thoracic Outlet Syndrome is composed of three subsytems</vt:lpstr>
      <vt:lpstr>PowerPoint Presentation</vt:lpstr>
      <vt:lpstr>COSTOCLAVICULAR SYNDROME</vt:lpstr>
      <vt:lpstr>HYPERABDUCTION SYNDROME</vt:lpstr>
      <vt:lpstr>Treatment for all syndromes:</vt:lpstr>
      <vt:lpstr>Brachial Plexus Injury: Burner, Stinger</vt:lpstr>
      <vt:lpstr>PowerPoint Presentation</vt:lpstr>
      <vt:lpstr>Three Grades for a stinger  </vt:lpstr>
      <vt:lpstr>Labral Tears:  </vt:lpstr>
      <vt:lpstr>Types of tears</vt:lpstr>
      <vt:lpstr>Forces involved  </vt:lpstr>
      <vt:lpstr>Symptoms</vt:lpstr>
      <vt:lpstr>Signs</vt:lpstr>
      <vt:lpstr>SLAP Repair</vt:lpstr>
      <vt:lpstr>Adhesive Capsulitis</vt:lpstr>
      <vt:lpstr>PowerPoint Presentation</vt:lpstr>
      <vt:lpstr>Risk Factors:   </vt:lpstr>
      <vt:lpstr>Stages of Adhesive Capsulitis</vt:lpstr>
      <vt:lpstr>Freezing Stage</vt:lpstr>
      <vt:lpstr>Frozen Stage</vt:lpstr>
      <vt:lpstr>Thawing Stage</vt:lpstr>
      <vt:lpstr>RX:  </vt:lpstr>
      <vt:lpstr>PowerPoint Presentation</vt:lpstr>
      <vt:lpstr>Glenohumeral Joint Instabilities</vt:lpstr>
      <vt:lpstr>Instability Classification</vt:lpstr>
      <vt:lpstr>Clinical Concerns</vt:lpstr>
      <vt:lpstr>     </vt:lpstr>
      <vt:lpstr>Types of Anterior Dislocations:</vt:lpstr>
      <vt:lpstr>PowerPoint Presentation</vt:lpstr>
      <vt:lpstr>Posterior:</vt:lpstr>
      <vt:lpstr>Inferior &amp;  Multidirectional Instabilities</vt:lpstr>
      <vt:lpstr>PowerPoint Presentation</vt:lpstr>
      <vt:lpstr>PowerPoint Presentation</vt:lpstr>
      <vt:lpstr> Other lesions associated with dislocations</vt:lpstr>
      <vt:lpstr>PowerPoint Presentation</vt:lpstr>
      <vt:lpstr>Glenohumeral Joint Degeneration </vt:lpstr>
      <vt:lpstr>PowerPoint Presentation</vt:lpstr>
      <vt:lpstr>Rheumatic Diseases: </vt:lpstr>
      <vt:lpstr>PowerPoint Presentation</vt:lpstr>
      <vt:lpstr>PowerPoint Presentation</vt:lpstr>
      <vt:lpstr>Sternoclavicular Joint Pathology</vt:lpstr>
      <vt:lpstr>Classifications</vt:lpstr>
      <vt:lpstr>Hypomobility of SC joint:</vt:lpstr>
      <vt:lpstr>Acromioclavicular Joint Pathology:</vt:lpstr>
      <vt:lpstr>MOI: </vt:lpstr>
      <vt:lpstr>Classification of AC joint sprains</vt:lpstr>
      <vt:lpstr>Type I</vt:lpstr>
      <vt:lpstr>Type II:</vt:lpstr>
      <vt:lpstr>Type II, AC joint sprain</vt:lpstr>
      <vt:lpstr>Type II</vt:lpstr>
      <vt:lpstr>Type III:</vt:lpstr>
      <vt:lpstr>Type III</vt:lpstr>
      <vt:lpstr>Type III</vt:lpstr>
      <vt:lpstr>Type IV:</vt:lpstr>
      <vt:lpstr>Type V:</vt:lpstr>
      <vt:lpstr>Type VI</vt:lpstr>
      <vt:lpstr>Acromioclavicular Degeneration</vt:lpstr>
      <vt:lpstr>PowerPoint Presentation</vt:lpstr>
      <vt:lpstr>PowerPoint Presentation</vt:lpstr>
    </vt:vector>
  </TitlesOfParts>
  <Company>University of Michigan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brodda</dc:creator>
  <cp:lastModifiedBy>SWEET, CHRISTINA</cp:lastModifiedBy>
  <cp:revision>27</cp:revision>
  <dcterms:created xsi:type="dcterms:W3CDTF">2012-06-06T17:53:41Z</dcterms:created>
  <dcterms:modified xsi:type="dcterms:W3CDTF">2012-07-01T18:25:33Z</dcterms:modified>
</cp:coreProperties>
</file>