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9"/>
  </p:notesMasterIdLst>
  <p:sldIdLst>
    <p:sldId id="257" r:id="rId2"/>
    <p:sldId id="294" r:id="rId3"/>
    <p:sldId id="295" r:id="rId4"/>
    <p:sldId id="29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97" r:id="rId33"/>
    <p:sldId id="285" r:id="rId34"/>
    <p:sldId id="286" r:id="rId35"/>
    <p:sldId id="287" r:id="rId36"/>
    <p:sldId id="307" r:id="rId37"/>
    <p:sldId id="288" r:id="rId38"/>
    <p:sldId id="308" r:id="rId39"/>
    <p:sldId id="309" r:id="rId40"/>
    <p:sldId id="311" r:id="rId41"/>
    <p:sldId id="289" r:id="rId42"/>
    <p:sldId id="290" r:id="rId43"/>
    <p:sldId id="291" r:id="rId44"/>
    <p:sldId id="293" r:id="rId45"/>
    <p:sldId id="312" r:id="rId46"/>
    <p:sldId id="306" r:id="rId47"/>
    <p:sldId id="301" r:id="rId48"/>
    <p:sldId id="302" r:id="rId49"/>
    <p:sldId id="303" r:id="rId50"/>
    <p:sldId id="304" r:id="rId51"/>
    <p:sldId id="305" r:id="rId52"/>
    <p:sldId id="298" r:id="rId53"/>
    <p:sldId id="313" r:id="rId54"/>
    <p:sldId id="314" r:id="rId55"/>
    <p:sldId id="315" r:id="rId56"/>
    <p:sldId id="316" r:id="rId57"/>
    <p:sldId id="317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905" autoAdjust="0"/>
  </p:normalViewPr>
  <p:slideViewPr>
    <p:cSldViewPr>
      <p:cViewPr>
        <p:scale>
          <a:sx n="50" d="100"/>
          <a:sy n="50" d="100"/>
        </p:scale>
        <p:origin x="-19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9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F9E34-0094-4D4B-8B34-475B31913F58}" type="datetimeFigureOut">
              <a:rPr lang="en-US" smtClean="0"/>
              <a:pPr/>
              <a:t>6/6/2012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AC459-B14B-4132-9CA7-3BB8F780B4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66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Greater than 6</a:t>
            </a:r>
            <a:r>
              <a:rPr lang="en-US" baseline="0" dirty="0" smtClean="0"/>
              <a:t> then a possible sprain. </a:t>
            </a:r>
          </a:p>
          <a:p>
            <a:r>
              <a:rPr lang="en-US" baseline="0" dirty="0" smtClean="0"/>
              <a:t>Look for trabecular lines for OA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55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A91E96-F6E7-4088-9FF2-47603B244B2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78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36C0B-5291-4F58-9EF2-3CB1A8C06C3A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194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AC459-B14B-4132-9CA7-3BB8F780B473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74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7E6A-75F2-4831-9181-2AC36BC22895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55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7327-0062-4C63-87A6-FE042DCC6ACE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4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4B57F-9D26-4DB6-953D-81E3875B77EC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20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637F7-29CF-40D5-9E4D-E0E454FBD63F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BF1EC-5A1B-4D1D-B6B8-BD10428CD3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71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4F6EA-8CE8-4E4D-80B8-B2550AE6B768}" type="datetime1">
              <a:rPr lang="en-US" smtClean="0"/>
              <a:t>6/6/2012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44B41-BA8E-4205-A86F-56AA12F4E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6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40A04-43F4-447D-B583-1A9AAC6BF43D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6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C93C7-EC3B-44FB-9CAB-583D70A33F81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17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A355D-9B63-497A-AC1A-7D39C3F7DE08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0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08E21-2BF4-4697-A91B-7A31C9EFFF79}" type="datetime1">
              <a:rPr lang="en-US" smtClean="0"/>
              <a:t>6/6/2012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6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2A26F-0F8D-4BD5-9988-4514EBE34DFD}" type="datetime1">
              <a:rPr lang="en-US" smtClean="0"/>
              <a:t>6/6/2012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43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D62-DAED-4506-A139-16CB328406BF}" type="datetime1">
              <a:rPr lang="en-US" smtClean="0"/>
              <a:t>6/6/2012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60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192-B642-4FF7-9493-22F7879D8D1D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568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52BA-4950-47C7-A32B-BD1F81ACD2C1}" type="datetime1">
              <a:rPr lang="en-US" smtClean="0"/>
              <a:t>6/6/2012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8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28D7E-163F-4AA3-B381-2C794C2D5064}" type="datetime1">
              <a:rPr lang="en-US" smtClean="0"/>
              <a:t>6/6/2012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F758B-4A52-4A21-9C8E-E798321F81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634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1261152-overview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me.medscape.com/viewarticle/416588_2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rcsed.ac.uk/fellows/lvanrensburg/classification/shoulder/overview.htm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es.kumc.edu/som/radanatomy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sshin.com/owners_manual_instability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sshin.com/owners_manual_instability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bosshin.com/owners_manual_instability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stemcelldoc.wordpress.com/2009/01/28/mri-images-showing-torn-rotator-cuff/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-radiologie.ch/shoulder-mri.php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med.umich.edu/rad/muscskel/mskus/index.html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ortsortho.co.uk/article.asp?article=86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medicine.medscape.com/article/328253-overview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home.comcast.net/~wnor/radiographsul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PTP 521</a:t>
            </a:r>
          </a:p>
          <a:p>
            <a:pPr eaLnBrk="1" hangingPunct="1"/>
            <a:r>
              <a:rPr lang="en-US" dirty="0" smtClean="0"/>
              <a:t>Musculoskeletal Diseases and Disorders</a:t>
            </a:r>
          </a:p>
          <a:p>
            <a:pPr eaLnBrk="1" hangingPunct="1"/>
            <a:r>
              <a:rPr lang="en-US" dirty="0" smtClean="0"/>
              <a:t>Spring/Summer 2012</a:t>
            </a:r>
          </a:p>
        </p:txBody>
      </p:sp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Musculoskeletal Diseases and Disorders:  Shoulder Girdle Complex </a:t>
            </a:r>
          </a:p>
        </p:txBody>
      </p:sp>
    </p:spTree>
    <p:extLst>
      <p:ext uri="{BB962C8B-B14F-4D97-AF65-F5344CB8AC3E}">
        <p14:creationId xmlns:p14="http://schemas.microsoft.com/office/powerpoint/2010/main" val="128107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Alignment:  </a:t>
            </a:r>
          </a:p>
          <a:p>
            <a:pPr lvl="1"/>
            <a:r>
              <a:rPr lang="en-US" dirty="0" smtClean="0"/>
              <a:t>Relationship of the humeral head to the </a:t>
            </a:r>
            <a:r>
              <a:rPr lang="en-US" dirty="0" err="1" smtClean="0"/>
              <a:t>glenoid</a:t>
            </a:r>
            <a:endParaRPr lang="en-US" dirty="0" smtClean="0"/>
          </a:p>
          <a:p>
            <a:pPr lvl="1"/>
            <a:r>
              <a:rPr lang="en-US" dirty="0" smtClean="0"/>
              <a:t>Is there an overlap by more than 7-8 mm between the superior portion of the humeral head and the inferior surface of the </a:t>
            </a:r>
            <a:r>
              <a:rPr lang="en-US" dirty="0" err="1" smtClean="0"/>
              <a:t>acromian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Rotator cuff tear: &lt; 7 mm may indicate a </a:t>
            </a:r>
            <a:r>
              <a:rPr lang="en-US" dirty="0" err="1" smtClean="0"/>
              <a:t>subluxation</a:t>
            </a:r>
            <a:r>
              <a:rPr lang="en-US" dirty="0" smtClean="0"/>
              <a:t> of the humeral head through rotator cuff muscles into the </a:t>
            </a:r>
            <a:r>
              <a:rPr lang="en-US" dirty="0" err="1" smtClean="0"/>
              <a:t>acromian</a:t>
            </a:r>
            <a:endParaRPr lang="en-US" dirty="0"/>
          </a:p>
        </p:txBody>
      </p:sp>
      <p:pic>
        <p:nvPicPr>
          <p:cNvPr id="5" name="Picture 4" descr="humeral head elev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4572000"/>
            <a:ext cx="1514475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600" y="6400800"/>
            <a:ext cx="4289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hlinkClick r:id="rId3"/>
              </a:rPr>
              <a:t>emedicine.medscape.com/article/1261152-overview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705600" y="5029200"/>
            <a:ext cx="1066800" cy="3048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8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Density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Look for consistent </a:t>
            </a:r>
            <a:r>
              <a:rPr lang="en-US" dirty="0" err="1" smtClean="0"/>
              <a:t>trabecular</a:t>
            </a:r>
            <a:r>
              <a:rPr lang="en-US" dirty="0" smtClean="0"/>
              <a:t> lines</a:t>
            </a:r>
          </a:p>
          <a:p>
            <a:r>
              <a:rPr lang="en-US" dirty="0" smtClean="0"/>
              <a:t>Consistent </a:t>
            </a:r>
            <a:r>
              <a:rPr lang="en-US" dirty="0" err="1" smtClean="0"/>
              <a:t>cancellous</a:t>
            </a:r>
            <a:r>
              <a:rPr lang="en-US" dirty="0" smtClean="0"/>
              <a:t> patterns in both the humeral head and the </a:t>
            </a:r>
            <a:r>
              <a:rPr lang="en-US" dirty="0" err="1" smtClean="0"/>
              <a:t>glenoid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Are there areas of increased or decreased density?</a:t>
            </a:r>
          </a:p>
          <a:p>
            <a:pPr lvl="1"/>
            <a:r>
              <a:rPr lang="en-US" dirty="0" smtClean="0"/>
              <a:t>Snow cap indicating </a:t>
            </a:r>
            <a:r>
              <a:rPr lang="en-US" dirty="0" err="1" smtClean="0"/>
              <a:t>avascular</a:t>
            </a:r>
            <a:r>
              <a:rPr lang="en-US" dirty="0" smtClean="0"/>
              <a:t> necrosis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4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Cartilage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Normal cartilage: </a:t>
            </a:r>
          </a:p>
          <a:p>
            <a:pPr lvl="1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Soft Tissue:</a:t>
            </a:r>
          </a:p>
          <a:p>
            <a:pPr lvl="1"/>
            <a:r>
              <a:rPr lang="en-US" dirty="0" smtClean="0"/>
              <a:t>May want to assess lung as well as the soft tissue that might be seen around the </a:t>
            </a:r>
            <a:r>
              <a:rPr lang="en-US" dirty="0" err="1" smtClean="0"/>
              <a:t>glenoid</a:t>
            </a:r>
            <a:r>
              <a:rPr lang="en-US" dirty="0" smtClean="0"/>
              <a:t> and humeral head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2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Scapular Y 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Position of the </a:t>
            </a:r>
            <a:r>
              <a:rPr lang="en-US" sz="2800" dirty="0" err="1" smtClean="0"/>
              <a:t>humerus</a:t>
            </a:r>
            <a:r>
              <a:rPr lang="en-US" sz="2800" dirty="0" smtClean="0"/>
              <a:t> in relation to the </a:t>
            </a:r>
            <a:r>
              <a:rPr lang="en-US" sz="2800" dirty="0" err="1" smtClean="0"/>
              <a:t>glenoid</a:t>
            </a:r>
            <a:r>
              <a:rPr lang="en-US" sz="2800" dirty="0" smtClean="0"/>
              <a:t>, </a:t>
            </a:r>
            <a:r>
              <a:rPr lang="en-US" sz="2800" dirty="0" err="1" smtClean="0"/>
              <a:t>acromian</a:t>
            </a:r>
            <a:r>
              <a:rPr lang="en-US" sz="2800" dirty="0" smtClean="0"/>
              <a:t> and </a:t>
            </a:r>
            <a:r>
              <a:rPr lang="en-US" sz="2800" dirty="0" err="1" smtClean="0"/>
              <a:t>coracoid</a:t>
            </a:r>
            <a:r>
              <a:rPr lang="en-US" sz="2800" dirty="0" smtClean="0"/>
              <a:t> process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True lateral view of the scapula</a:t>
            </a:r>
          </a:p>
        </p:txBody>
      </p:sp>
      <p:pic>
        <p:nvPicPr>
          <p:cNvPr id="6" name="Content Placeholder 5" descr="Shoulder_scapula_normal_later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14975" y="1958181"/>
            <a:ext cx="2305050" cy="3810000"/>
          </a:xfrm>
        </p:spPr>
      </p:pic>
      <p:sp>
        <p:nvSpPr>
          <p:cNvPr id="7" name="TextBox 6"/>
          <p:cNvSpPr txBox="1"/>
          <p:nvPr/>
        </p:nvSpPr>
        <p:spPr>
          <a:xfrm>
            <a:off x="5181600" y="5867400"/>
            <a:ext cx="3276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http://www.e-radiography.net/technique/shoulder/Shoulder_scapula_normal_lateral.jpg</a:t>
            </a:r>
            <a:endParaRPr lang="en-US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7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Lateral View or </a:t>
            </a:r>
            <a:r>
              <a:rPr lang="en-US" dirty="0" err="1" smtClean="0"/>
              <a:t>Transcapular</a:t>
            </a:r>
            <a:r>
              <a:rPr lang="en-US" dirty="0" smtClean="0"/>
              <a:t>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Alignment:  position of the </a:t>
            </a:r>
            <a:r>
              <a:rPr lang="en-US" b="1" dirty="0" smtClean="0">
                <a:solidFill>
                  <a:srgbClr val="00B0F0"/>
                </a:solidFill>
              </a:rPr>
              <a:t>humeral head </a:t>
            </a:r>
            <a:r>
              <a:rPr lang="en-US" dirty="0" smtClean="0"/>
              <a:t>within the 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</a:p>
          <a:p>
            <a:r>
              <a:rPr lang="en-US" dirty="0" smtClean="0"/>
              <a:t>Humeral head should be within the notch</a:t>
            </a:r>
          </a:p>
        </p:txBody>
      </p:sp>
      <p:pic>
        <p:nvPicPr>
          <p:cNvPr id="5" name="Content Placeholder 4" descr="transcapular view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29200" y="2449830"/>
            <a:ext cx="3048000" cy="3177540"/>
          </a:xfrm>
        </p:spPr>
      </p:pic>
      <p:sp>
        <p:nvSpPr>
          <p:cNvPr id="8" name="Freeform 7"/>
          <p:cNvSpPr/>
          <p:nvPr/>
        </p:nvSpPr>
        <p:spPr>
          <a:xfrm>
            <a:off x="6200775" y="3257550"/>
            <a:ext cx="1095375" cy="400878"/>
          </a:xfrm>
          <a:custGeom>
            <a:avLst/>
            <a:gdLst>
              <a:gd name="connsiteX0" fmla="*/ 0 w 1095375"/>
              <a:gd name="connsiteY0" fmla="*/ 0 h 400878"/>
              <a:gd name="connsiteX1" fmla="*/ 38100 w 1095375"/>
              <a:gd name="connsiteY1" fmla="*/ 57150 h 400878"/>
              <a:gd name="connsiteX2" fmla="*/ 57150 w 1095375"/>
              <a:gd name="connsiteY2" fmla="*/ 85725 h 400878"/>
              <a:gd name="connsiteX3" fmla="*/ 142875 w 1095375"/>
              <a:gd name="connsiteY3" fmla="*/ 133350 h 400878"/>
              <a:gd name="connsiteX4" fmla="*/ 180975 w 1095375"/>
              <a:gd name="connsiteY4" fmla="*/ 180975 h 400878"/>
              <a:gd name="connsiteX5" fmla="*/ 200025 w 1095375"/>
              <a:gd name="connsiteY5" fmla="*/ 209550 h 400878"/>
              <a:gd name="connsiteX6" fmla="*/ 257175 w 1095375"/>
              <a:gd name="connsiteY6" fmla="*/ 247650 h 400878"/>
              <a:gd name="connsiteX7" fmla="*/ 342900 w 1095375"/>
              <a:gd name="connsiteY7" fmla="*/ 323850 h 400878"/>
              <a:gd name="connsiteX8" fmla="*/ 361950 w 1095375"/>
              <a:gd name="connsiteY8" fmla="*/ 352425 h 400878"/>
              <a:gd name="connsiteX9" fmla="*/ 390525 w 1095375"/>
              <a:gd name="connsiteY9" fmla="*/ 361950 h 400878"/>
              <a:gd name="connsiteX10" fmla="*/ 571500 w 1095375"/>
              <a:gd name="connsiteY10" fmla="*/ 352425 h 400878"/>
              <a:gd name="connsiteX11" fmla="*/ 609600 w 1095375"/>
              <a:gd name="connsiteY11" fmla="*/ 285750 h 400878"/>
              <a:gd name="connsiteX12" fmla="*/ 638175 w 1095375"/>
              <a:gd name="connsiteY12" fmla="*/ 266700 h 400878"/>
              <a:gd name="connsiteX13" fmla="*/ 714375 w 1095375"/>
              <a:gd name="connsiteY13" fmla="*/ 247650 h 400878"/>
              <a:gd name="connsiteX14" fmla="*/ 771525 w 1095375"/>
              <a:gd name="connsiteY14" fmla="*/ 228600 h 400878"/>
              <a:gd name="connsiteX15" fmla="*/ 800100 w 1095375"/>
              <a:gd name="connsiteY15" fmla="*/ 209550 h 400878"/>
              <a:gd name="connsiteX16" fmla="*/ 857250 w 1095375"/>
              <a:gd name="connsiteY16" fmla="*/ 180975 h 400878"/>
              <a:gd name="connsiteX17" fmla="*/ 885825 w 1095375"/>
              <a:gd name="connsiteY17" fmla="*/ 152400 h 400878"/>
              <a:gd name="connsiteX18" fmla="*/ 933450 w 1095375"/>
              <a:gd name="connsiteY18" fmla="*/ 142875 h 400878"/>
              <a:gd name="connsiteX19" fmla="*/ 971550 w 1095375"/>
              <a:gd name="connsiteY19" fmla="*/ 133350 h 400878"/>
              <a:gd name="connsiteX20" fmla="*/ 1000125 w 1095375"/>
              <a:gd name="connsiteY20" fmla="*/ 123825 h 400878"/>
              <a:gd name="connsiteX21" fmla="*/ 1028700 w 1095375"/>
              <a:gd name="connsiteY21" fmla="*/ 104775 h 400878"/>
              <a:gd name="connsiteX22" fmla="*/ 1095375 w 1095375"/>
              <a:gd name="connsiteY22" fmla="*/ 104775 h 40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95375" h="400878">
                <a:moveTo>
                  <a:pt x="0" y="0"/>
                </a:moveTo>
                <a:lnTo>
                  <a:pt x="38100" y="57150"/>
                </a:lnTo>
                <a:cubicBezTo>
                  <a:pt x="44450" y="66675"/>
                  <a:pt x="47625" y="79375"/>
                  <a:pt x="57150" y="85725"/>
                </a:cubicBezTo>
                <a:cubicBezTo>
                  <a:pt x="122654" y="129394"/>
                  <a:pt x="92580" y="116585"/>
                  <a:pt x="142875" y="133350"/>
                </a:cubicBezTo>
                <a:cubicBezTo>
                  <a:pt x="161418" y="188980"/>
                  <a:pt x="137891" y="137891"/>
                  <a:pt x="180975" y="180975"/>
                </a:cubicBezTo>
                <a:cubicBezTo>
                  <a:pt x="189070" y="189070"/>
                  <a:pt x="191410" y="202012"/>
                  <a:pt x="200025" y="209550"/>
                </a:cubicBezTo>
                <a:cubicBezTo>
                  <a:pt x="217255" y="224627"/>
                  <a:pt x="240986" y="231461"/>
                  <a:pt x="257175" y="247650"/>
                </a:cubicBezTo>
                <a:cubicBezTo>
                  <a:pt x="322420" y="312895"/>
                  <a:pt x="291909" y="289856"/>
                  <a:pt x="342900" y="323850"/>
                </a:cubicBezTo>
                <a:cubicBezTo>
                  <a:pt x="349250" y="333375"/>
                  <a:pt x="353011" y="345274"/>
                  <a:pt x="361950" y="352425"/>
                </a:cubicBezTo>
                <a:cubicBezTo>
                  <a:pt x="369790" y="358697"/>
                  <a:pt x="380485" y="361950"/>
                  <a:pt x="390525" y="361950"/>
                </a:cubicBezTo>
                <a:cubicBezTo>
                  <a:pt x="450933" y="361950"/>
                  <a:pt x="511175" y="355600"/>
                  <a:pt x="571500" y="352425"/>
                </a:cubicBezTo>
                <a:cubicBezTo>
                  <a:pt x="675146" y="248779"/>
                  <a:pt x="532848" y="400878"/>
                  <a:pt x="609600" y="285750"/>
                </a:cubicBezTo>
                <a:cubicBezTo>
                  <a:pt x="615950" y="276225"/>
                  <a:pt x="627936" y="271820"/>
                  <a:pt x="638175" y="266700"/>
                </a:cubicBezTo>
                <a:cubicBezTo>
                  <a:pt x="661296" y="255140"/>
                  <a:pt x="690464" y="254171"/>
                  <a:pt x="714375" y="247650"/>
                </a:cubicBezTo>
                <a:cubicBezTo>
                  <a:pt x="733748" y="242366"/>
                  <a:pt x="754817" y="239739"/>
                  <a:pt x="771525" y="228600"/>
                </a:cubicBezTo>
                <a:cubicBezTo>
                  <a:pt x="781050" y="222250"/>
                  <a:pt x="789861" y="214670"/>
                  <a:pt x="800100" y="209550"/>
                </a:cubicBezTo>
                <a:cubicBezTo>
                  <a:pt x="843058" y="188071"/>
                  <a:pt x="816304" y="215097"/>
                  <a:pt x="857250" y="180975"/>
                </a:cubicBezTo>
                <a:cubicBezTo>
                  <a:pt x="867598" y="172351"/>
                  <a:pt x="873777" y="158424"/>
                  <a:pt x="885825" y="152400"/>
                </a:cubicBezTo>
                <a:cubicBezTo>
                  <a:pt x="900305" y="145160"/>
                  <a:pt x="917646" y="146387"/>
                  <a:pt x="933450" y="142875"/>
                </a:cubicBezTo>
                <a:cubicBezTo>
                  <a:pt x="946229" y="140035"/>
                  <a:pt x="958963" y="136946"/>
                  <a:pt x="971550" y="133350"/>
                </a:cubicBezTo>
                <a:cubicBezTo>
                  <a:pt x="981204" y="130592"/>
                  <a:pt x="991145" y="128315"/>
                  <a:pt x="1000125" y="123825"/>
                </a:cubicBezTo>
                <a:cubicBezTo>
                  <a:pt x="1010364" y="118705"/>
                  <a:pt x="1017475" y="107020"/>
                  <a:pt x="1028700" y="104775"/>
                </a:cubicBezTo>
                <a:cubicBezTo>
                  <a:pt x="1050493" y="100416"/>
                  <a:pt x="1073150" y="104775"/>
                  <a:pt x="1095375" y="104775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5800" y="6096000"/>
            <a:ext cx="453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cme.medscape.com/</a:t>
            </a:r>
            <a:r>
              <a:rPr lang="en-US" dirty="0" err="1" smtClean="0">
                <a:hlinkClick r:id="rId3"/>
              </a:rPr>
              <a:t>viewarticle</a:t>
            </a:r>
            <a:r>
              <a:rPr lang="en-US" dirty="0" smtClean="0">
                <a:hlinkClick r:id="rId3"/>
              </a:rPr>
              <a:t>/416588_2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6275294" y="3254188"/>
            <a:ext cx="717177" cy="233083"/>
          </a:xfrm>
          <a:custGeom>
            <a:avLst/>
            <a:gdLst>
              <a:gd name="connsiteX0" fmla="*/ 0 w 717177"/>
              <a:gd name="connsiteY0" fmla="*/ 53788 h 233083"/>
              <a:gd name="connsiteX1" fmla="*/ 89647 w 717177"/>
              <a:gd name="connsiteY1" fmla="*/ 44824 h 233083"/>
              <a:gd name="connsiteX2" fmla="*/ 107577 w 717177"/>
              <a:gd name="connsiteY2" fmla="*/ 26894 h 233083"/>
              <a:gd name="connsiteX3" fmla="*/ 188259 w 717177"/>
              <a:gd name="connsiteY3" fmla="*/ 17930 h 233083"/>
              <a:gd name="connsiteX4" fmla="*/ 304800 w 717177"/>
              <a:gd name="connsiteY4" fmla="*/ 0 h 233083"/>
              <a:gd name="connsiteX5" fmla="*/ 385482 w 717177"/>
              <a:gd name="connsiteY5" fmla="*/ 8965 h 233083"/>
              <a:gd name="connsiteX6" fmla="*/ 439271 w 717177"/>
              <a:gd name="connsiteY6" fmla="*/ 26894 h 233083"/>
              <a:gd name="connsiteX7" fmla="*/ 502024 w 717177"/>
              <a:gd name="connsiteY7" fmla="*/ 80683 h 233083"/>
              <a:gd name="connsiteX8" fmla="*/ 528918 w 717177"/>
              <a:gd name="connsiteY8" fmla="*/ 89647 h 233083"/>
              <a:gd name="connsiteX9" fmla="*/ 582706 w 717177"/>
              <a:gd name="connsiteY9" fmla="*/ 116541 h 233083"/>
              <a:gd name="connsiteX10" fmla="*/ 600635 w 717177"/>
              <a:gd name="connsiteY10" fmla="*/ 134471 h 233083"/>
              <a:gd name="connsiteX11" fmla="*/ 663388 w 717177"/>
              <a:gd name="connsiteY11" fmla="*/ 170330 h 233083"/>
              <a:gd name="connsiteX12" fmla="*/ 717177 w 717177"/>
              <a:gd name="connsiteY12" fmla="*/ 233083 h 233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177" h="233083">
                <a:moveTo>
                  <a:pt x="0" y="53788"/>
                </a:moveTo>
                <a:cubicBezTo>
                  <a:pt x="29882" y="50800"/>
                  <a:pt x="60512" y="52108"/>
                  <a:pt x="89647" y="44824"/>
                </a:cubicBezTo>
                <a:cubicBezTo>
                  <a:pt x="97847" y="42774"/>
                  <a:pt x="99423" y="29118"/>
                  <a:pt x="107577" y="26894"/>
                </a:cubicBezTo>
                <a:cubicBezTo>
                  <a:pt x="133683" y="19774"/>
                  <a:pt x="161365" y="20918"/>
                  <a:pt x="188259" y="17930"/>
                </a:cubicBezTo>
                <a:cubicBezTo>
                  <a:pt x="231564" y="7103"/>
                  <a:pt x="253174" y="0"/>
                  <a:pt x="304800" y="0"/>
                </a:cubicBezTo>
                <a:cubicBezTo>
                  <a:pt x="331860" y="0"/>
                  <a:pt x="358588" y="5977"/>
                  <a:pt x="385482" y="8965"/>
                </a:cubicBezTo>
                <a:cubicBezTo>
                  <a:pt x="403412" y="14941"/>
                  <a:pt x="425907" y="13530"/>
                  <a:pt x="439271" y="26894"/>
                </a:cubicBezTo>
                <a:cubicBezTo>
                  <a:pt x="461325" y="48948"/>
                  <a:pt x="474720" y="67031"/>
                  <a:pt x="502024" y="80683"/>
                </a:cubicBezTo>
                <a:cubicBezTo>
                  <a:pt x="510476" y="84909"/>
                  <a:pt x="519953" y="86659"/>
                  <a:pt x="528918" y="89647"/>
                </a:cubicBezTo>
                <a:cubicBezTo>
                  <a:pt x="570671" y="131402"/>
                  <a:pt x="516619" y="83497"/>
                  <a:pt x="582706" y="116541"/>
                </a:cubicBezTo>
                <a:cubicBezTo>
                  <a:pt x="590266" y="120321"/>
                  <a:pt x="594142" y="129060"/>
                  <a:pt x="600635" y="134471"/>
                </a:cubicBezTo>
                <a:cubicBezTo>
                  <a:pt x="636816" y="164622"/>
                  <a:pt x="626897" y="158166"/>
                  <a:pt x="663388" y="170330"/>
                </a:cubicBezTo>
                <a:cubicBezTo>
                  <a:pt x="712937" y="219878"/>
                  <a:pt x="698762" y="196254"/>
                  <a:pt x="717177" y="233083"/>
                </a:cubicBezTo>
              </a:path>
            </a:pathLst>
          </a:cu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8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ALSO Called:  Anterior Oblique: Scapular Lateral (Y) view</a:t>
            </a:r>
            <a:endParaRPr lang="en-US" dirty="0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So, many names, same view</a:t>
            </a:r>
          </a:p>
          <a:p>
            <a:r>
              <a:rPr lang="en-US" dirty="0" smtClean="0"/>
              <a:t>This is important when determining shoulder dislocations.  Look for the humeral head to be outside the notch, posterior to or anterior to the Y when the shoulder is dislocated</a:t>
            </a:r>
            <a:endParaRPr lang="en-US" sz="2800" dirty="0" smtClean="0"/>
          </a:p>
        </p:txBody>
      </p:sp>
      <p:pic>
        <p:nvPicPr>
          <p:cNvPr id="8" name="Content Placeholder 7" descr="lateral%20scapula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057400"/>
            <a:ext cx="2730500" cy="3898900"/>
          </a:xfrm>
        </p:spPr>
      </p:pic>
      <p:pic>
        <p:nvPicPr>
          <p:cNvPr id="9" name="Picture 8" descr="lateral%20scapula%20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2400" y="2057400"/>
            <a:ext cx="1150620" cy="20421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81400" y="6248400"/>
            <a:ext cx="4316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hlinkClick r:id="rId4"/>
              </a:rPr>
              <a:t>www.rcsed.ac.uk/.../shoulder/overview.htm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1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“eye” 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The “eye” sign  is just posterior to the </a:t>
            </a:r>
            <a:r>
              <a:rPr lang="en-US" sz="1600" dirty="0" err="1" smtClean="0"/>
              <a:t>glenoid</a:t>
            </a:r>
            <a:r>
              <a:rPr lang="en-US" sz="1600" dirty="0" smtClean="0"/>
              <a:t>.   </a:t>
            </a:r>
          </a:p>
          <a:p>
            <a:endParaRPr lang="en-US" sz="1600" dirty="0" smtClean="0"/>
          </a:p>
          <a:p>
            <a:r>
              <a:rPr lang="en-US" sz="1600" dirty="0" smtClean="0"/>
              <a:t>If this eye is not present, the anterior </a:t>
            </a:r>
            <a:r>
              <a:rPr lang="en-US" sz="1600" dirty="0" err="1" smtClean="0"/>
              <a:t>glenoid</a:t>
            </a:r>
            <a:r>
              <a:rPr lang="en-US" sz="1600" dirty="0" smtClean="0"/>
              <a:t> edge will be </a:t>
            </a:r>
            <a:r>
              <a:rPr lang="en-US" sz="1600" dirty="0" err="1" smtClean="0"/>
              <a:t>obliqued</a:t>
            </a:r>
            <a:r>
              <a:rPr lang="en-US" sz="1600" dirty="0" smtClean="0"/>
              <a:t> by the superior or inferior </a:t>
            </a:r>
            <a:r>
              <a:rPr lang="en-US" sz="1600" dirty="0" err="1" smtClean="0"/>
              <a:t>glenoid</a:t>
            </a:r>
            <a:r>
              <a:rPr lang="en-US" sz="1600" dirty="0" smtClean="0"/>
              <a:t> edge - which may mask severe defects that only a properly aligned </a:t>
            </a:r>
            <a:r>
              <a:rPr lang="en-US" sz="1600" dirty="0" err="1" smtClean="0"/>
              <a:t>axillary</a:t>
            </a:r>
            <a:r>
              <a:rPr lang="en-US" sz="1600" dirty="0" smtClean="0"/>
              <a:t> view will reveal. </a:t>
            </a:r>
          </a:p>
          <a:p>
            <a:endParaRPr lang="en-US" sz="1600" dirty="0" smtClean="0"/>
          </a:p>
          <a:p>
            <a:r>
              <a:rPr lang="en-US" sz="1600" dirty="0" smtClean="0"/>
              <a:t>If the "eye" is not seen on the </a:t>
            </a:r>
            <a:r>
              <a:rPr lang="en-US" sz="1600" dirty="0" err="1" smtClean="0"/>
              <a:t>axillary</a:t>
            </a:r>
            <a:r>
              <a:rPr lang="en-US" sz="1600" dirty="0" smtClean="0"/>
              <a:t> view, this shot should be redone.</a:t>
            </a:r>
          </a:p>
          <a:p>
            <a:endParaRPr lang="en-US" sz="1600" dirty="0" smtClean="0"/>
          </a:p>
          <a:p>
            <a:r>
              <a:rPr lang="en-US" sz="1600" dirty="0" smtClean="0"/>
              <a:t>This view may also show decreased joint space, fractures, </a:t>
            </a:r>
            <a:r>
              <a:rPr lang="en-US" sz="1600" dirty="0" err="1" smtClean="0"/>
              <a:t>osteophytes</a:t>
            </a:r>
            <a:r>
              <a:rPr lang="en-US" sz="1600" dirty="0" smtClean="0"/>
              <a:t>, dislocations, Hill Sachs and reverse Hill Sachs Lesions.</a:t>
            </a:r>
            <a:endParaRPr lang="en-US" sz="1600" dirty="0"/>
          </a:p>
        </p:txBody>
      </p:sp>
      <p:pic>
        <p:nvPicPr>
          <p:cNvPr id="5" name="Content Placeholder 4" descr="Ey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484854"/>
            <a:ext cx="3810000" cy="3107492"/>
          </a:xfrm>
        </p:spPr>
      </p:pic>
      <p:sp>
        <p:nvSpPr>
          <p:cNvPr id="6" name="Freeform 5"/>
          <p:cNvSpPr/>
          <p:nvPr/>
        </p:nvSpPr>
        <p:spPr>
          <a:xfrm>
            <a:off x="6176682" y="4141694"/>
            <a:ext cx="421342" cy="277906"/>
          </a:xfrm>
          <a:custGeom>
            <a:avLst/>
            <a:gdLst>
              <a:gd name="connsiteX0" fmla="*/ 0 w 421342"/>
              <a:gd name="connsiteY0" fmla="*/ 251012 h 277906"/>
              <a:gd name="connsiteX1" fmla="*/ 53789 w 421342"/>
              <a:gd name="connsiteY1" fmla="*/ 259977 h 277906"/>
              <a:gd name="connsiteX2" fmla="*/ 107577 w 421342"/>
              <a:gd name="connsiteY2" fmla="*/ 277906 h 277906"/>
              <a:gd name="connsiteX3" fmla="*/ 242047 w 421342"/>
              <a:gd name="connsiteY3" fmla="*/ 268941 h 277906"/>
              <a:gd name="connsiteX4" fmla="*/ 277906 w 421342"/>
              <a:gd name="connsiteY4" fmla="*/ 259977 h 277906"/>
              <a:gd name="connsiteX5" fmla="*/ 349624 w 421342"/>
              <a:gd name="connsiteY5" fmla="*/ 242047 h 277906"/>
              <a:gd name="connsiteX6" fmla="*/ 376518 w 421342"/>
              <a:gd name="connsiteY6" fmla="*/ 188259 h 277906"/>
              <a:gd name="connsiteX7" fmla="*/ 403412 w 421342"/>
              <a:gd name="connsiteY7" fmla="*/ 134471 h 277906"/>
              <a:gd name="connsiteX8" fmla="*/ 412377 w 421342"/>
              <a:gd name="connsiteY8" fmla="*/ 71718 h 277906"/>
              <a:gd name="connsiteX9" fmla="*/ 421342 w 421342"/>
              <a:gd name="connsiteY9" fmla="*/ 35859 h 277906"/>
              <a:gd name="connsiteX10" fmla="*/ 412377 w 421342"/>
              <a:gd name="connsiteY10" fmla="*/ 0 h 277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1342" h="277906">
                <a:moveTo>
                  <a:pt x="0" y="251012"/>
                </a:moveTo>
                <a:cubicBezTo>
                  <a:pt x="17930" y="254000"/>
                  <a:pt x="36155" y="255568"/>
                  <a:pt x="53789" y="259977"/>
                </a:cubicBezTo>
                <a:cubicBezTo>
                  <a:pt x="72124" y="264561"/>
                  <a:pt x="107577" y="277906"/>
                  <a:pt x="107577" y="277906"/>
                </a:cubicBezTo>
                <a:cubicBezTo>
                  <a:pt x="152400" y="274918"/>
                  <a:pt x="197371" y="273644"/>
                  <a:pt x="242047" y="268941"/>
                </a:cubicBezTo>
                <a:cubicBezTo>
                  <a:pt x="254300" y="267651"/>
                  <a:pt x="265879" y="262650"/>
                  <a:pt x="277906" y="259977"/>
                </a:cubicBezTo>
                <a:cubicBezTo>
                  <a:pt x="342807" y="245555"/>
                  <a:pt x="301570" y="258065"/>
                  <a:pt x="349624" y="242047"/>
                </a:cubicBezTo>
                <a:cubicBezTo>
                  <a:pt x="401006" y="164973"/>
                  <a:pt x="339403" y="262489"/>
                  <a:pt x="376518" y="188259"/>
                </a:cubicBezTo>
                <a:cubicBezTo>
                  <a:pt x="411275" y="118746"/>
                  <a:pt x="380878" y="202070"/>
                  <a:pt x="403412" y="134471"/>
                </a:cubicBezTo>
                <a:cubicBezTo>
                  <a:pt x="406400" y="113553"/>
                  <a:pt x="408597" y="92507"/>
                  <a:pt x="412377" y="71718"/>
                </a:cubicBezTo>
                <a:cubicBezTo>
                  <a:pt x="414581" y="59596"/>
                  <a:pt x="421342" y="48180"/>
                  <a:pt x="421342" y="35859"/>
                </a:cubicBezTo>
                <a:cubicBezTo>
                  <a:pt x="421342" y="23538"/>
                  <a:pt x="412377" y="0"/>
                  <a:pt x="412377" y="0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176682" y="4186518"/>
            <a:ext cx="403412" cy="206188"/>
          </a:xfrm>
          <a:custGeom>
            <a:avLst/>
            <a:gdLst>
              <a:gd name="connsiteX0" fmla="*/ 0 w 403412"/>
              <a:gd name="connsiteY0" fmla="*/ 206188 h 206188"/>
              <a:gd name="connsiteX1" fmla="*/ 8965 w 403412"/>
              <a:gd name="connsiteY1" fmla="*/ 161364 h 206188"/>
              <a:gd name="connsiteX2" fmla="*/ 17930 w 403412"/>
              <a:gd name="connsiteY2" fmla="*/ 134470 h 206188"/>
              <a:gd name="connsiteX3" fmla="*/ 44824 w 403412"/>
              <a:gd name="connsiteY3" fmla="*/ 125506 h 206188"/>
              <a:gd name="connsiteX4" fmla="*/ 80683 w 403412"/>
              <a:gd name="connsiteY4" fmla="*/ 107576 h 206188"/>
              <a:gd name="connsiteX5" fmla="*/ 116542 w 403412"/>
              <a:gd name="connsiteY5" fmla="*/ 80682 h 206188"/>
              <a:gd name="connsiteX6" fmla="*/ 143436 w 403412"/>
              <a:gd name="connsiteY6" fmla="*/ 71717 h 206188"/>
              <a:gd name="connsiteX7" fmla="*/ 188259 w 403412"/>
              <a:gd name="connsiteY7" fmla="*/ 53788 h 206188"/>
              <a:gd name="connsiteX8" fmla="*/ 215153 w 403412"/>
              <a:gd name="connsiteY8" fmla="*/ 35858 h 206188"/>
              <a:gd name="connsiteX9" fmla="*/ 268942 w 403412"/>
              <a:gd name="connsiteY9" fmla="*/ 26894 h 206188"/>
              <a:gd name="connsiteX10" fmla="*/ 304800 w 403412"/>
              <a:gd name="connsiteY10" fmla="*/ 17929 h 206188"/>
              <a:gd name="connsiteX11" fmla="*/ 358589 w 403412"/>
              <a:gd name="connsiteY11" fmla="*/ 8964 h 206188"/>
              <a:gd name="connsiteX12" fmla="*/ 403412 w 403412"/>
              <a:gd name="connsiteY12" fmla="*/ 0 h 20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3412" h="206188">
                <a:moveTo>
                  <a:pt x="0" y="206188"/>
                </a:moveTo>
                <a:cubicBezTo>
                  <a:pt x="2988" y="191247"/>
                  <a:pt x="5269" y="176146"/>
                  <a:pt x="8965" y="161364"/>
                </a:cubicBezTo>
                <a:cubicBezTo>
                  <a:pt x="11257" y="152197"/>
                  <a:pt x="11248" y="141152"/>
                  <a:pt x="17930" y="134470"/>
                </a:cubicBezTo>
                <a:cubicBezTo>
                  <a:pt x="24612" y="127788"/>
                  <a:pt x="36139" y="129228"/>
                  <a:pt x="44824" y="125506"/>
                </a:cubicBezTo>
                <a:cubicBezTo>
                  <a:pt x="57107" y="120242"/>
                  <a:pt x="69350" y="114659"/>
                  <a:pt x="80683" y="107576"/>
                </a:cubicBezTo>
                <a:cubicBezTo>
                  <a:pt x="93353" y="99657"/>
                  <a:pt x="103569" y="88095"/>
                  <a:pt x="116542" y="80682"/>
                </a:cubicBezTo>
                <a:cubicBezTo>
                  <a:pt x="124747" y="75994"/>
                  <a:pt x="134588" y="75035"/>
                  <a:pt x="143436" y="71717"/>
                </a:cubicBezTo>
                <a:cubicBezTo>
                  <a:pt x="158503" y="66067"/>
                  <a:pt x="173866" y="60985"/>
                  <a:pt x="188259" y="53788"/>
                </a:cubicBezTo>
                <a:cubicBezTo>
                  <a:pt x="197896" y="48970"/>
                  <a:pt x="204932" y="39265"/>
                  <a:pt x="215153" y="35858"/>
                </a:cubicBezTo>
                <a:cubicBezTo>
                  <a:pt x="232397" y="30110"/>
                  <a:pt x="251118" y="30459"/>
                  <a:pt x="268942" y="26894"/>
                </a:cubicBezTo>
                <a:cubicBezTo>
                  <a:pt x="281023" y="24478"/>
                  <a:pt x="292719" y="20345"/>
                  <a:pt x="304800" y="17929"/>
                </a:cubicBezTo>
                <a:cubicBezTo>
                  <a:pt x="322624" y="14364"/>
                  <a:pt x="340705" y="12216"/>
                  <a:pt x="358589" y="8964"/>
                </a:cubicBezTo>
                <a:cubicBezTo>
                  <a:pt x="373580" y="6238"/>
                  <a:pt x="403412" y="0"/>
                  <a:pt x="403412" y="0"/>
                </a:cubicBezTo>
              </a:path>
            </a:pathLst>
          </a:cu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3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Shoulder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Difficult view as it requires the patient to be in abduction.</a:t>
            </a:r>
          </a:p>
          <a:p>
            <a:r>
              <a:rPr lang="en-US" dirty="0" smtClean="0"/>
              <a:t>Patient sitting, arm in abduction, film cassette below joint.</a:t>
            </a:r>
          </a:p>
          <a:p>
            <a:r>
              <a:rPr lang="en-US" dirty="0" smtClean="0"/>
              <a:t>X-ray beam directed from superior to inferior at an angle of 5-10 dg toward the elbow.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Content Placeholder 6" descr="axial scapul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76146"/>
            <a:ext cx="3810000" cy="2924908"/>
          </a:xfrm>
        </p:spPr>
      </p:pic>
      <p:sp>
        <p:nvSpPr>
          <p:cNvPr id="8" name="TextBox 7"/>
          <p:cNvSpPr txBox="1"/>
          <p:nvPr/>
        </p:nvSpPr>
        <p:spPr>
          <a:xfrm>
            <a:off x="4724400" y="5867400"/>
            <a:ext cx="4084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http://classes.kumc.edu/som/radanatomy/</a:t>
            </a:r>
            <a:endParaRPr lang="en-US" sz="1200" dirty="0" smtClean="0"/>
          </a:p>
          <a:p>
            <a:r>
              <a:rPr lang="en-US" sz="1200" dirty="0" err="1" smtClean="0"/>
              <a:t>image.asp?Image</a:t>
            </a:r>
            <a:r>
              <a:rPr lang="en-US" sz="1200" dirty="0" smtClean="0"/>
              <a:t>=6102-001.jpg&amp;Film=6102&amp;Features=1</a:t>
            </a:r>
            <a:endParaRPr lang="en-US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 of the </a:t>
            </a:r>
            <a:r>
              <a:rPr lang="en-US" dirty="0" err="1" smtClean="0"/>
              <a:t>Axillary</a:t>
            </a:r>
            <a:r>
              <a:rPr lang="en-US" dirty="0" smtClean="0"/>
              <a:t> View: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Lawrence View</a:t>
            </a:r>
          </a:p>
          <a:p>
            <a:r>
              <a:rPr lang="en-US" dirty="0" smtClean="0"/>
              <a:t>Arm abducted to 90 dg</a:t>
            </a:r>
          </a:p>
          <a:p>
            <a:r>
              <a:rPr lang="en-US" dirty="0" smtClean="0"/>
              <a:t>Patient supine</a:t>
            </a:r>
          </a:p>
          <a:p>
            <a:r>
              <a:rPr lang="en-US" dirty="0" smtClean="0"/>
              <a:t>Beam directed inferior to superior with angulation medial and superior through the axilla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 smtClean="0"/>
              <a:t>West Point View</a:t>
            </a:r>
          </a:p>
          <a:p>
            <a:r>
              <a:rPr lang="en-US" dirty="0" smtClean="0"/>
              <a:t>Arm abducted to 90 dg</a:t>
            </a:r>
          </a:p>
          <a:p>
            <a:r>
              <a:rPr lang="en-US" dirty="0" smtClean="0"/>
              <a:t>Patient prone</a:t>
            </a:r>
          </a:p>
          <a:p>
            <a:r>
              <a:rPr lang="en-US" dirty="0" smtClean="0"/>
              <a:t>Film against the superior aspect of the shoulder</a:t>
            </a:r>
          </a:p>
          <a:p>
            <a:r>
              <a:rPr lang="en-US" dirty="0" smtClean="0"/>
              <a:t>Beam directed inferior to superior angled toward the axilla ~ 25 dg in frontal plane and ~ 25 dg posterior to joint.</a:t>
            </a:r>
          </a:p>
          <a:p>
            <a:endParaRPr lang="en-US" u="sng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West Point View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Similar to an Axillary view, patient is prone instead of supine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Determine glenoid fractures</a:t>
            </a:r>
          </a:p>
        </p:txBody>
      </p:sp>
      <p:pic>
        <p:nvPicPr>
          <p:cNvPr id="8196" name="Picture 4" descr="mso465B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8788" y="1600200"/>
            <a:ext cx="4341812" cy="4525963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8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By the end of this presentation, students will be able to: </a:t>
            </a:r>
          </a:p>
          <a:p>
            <a:r>
              <a:rPr lang="en-US" dirty="0" smtClean="0"/>
              <a:t>Identify common bone presentation on radiographs</a:t>
            </a:r>
          </a:p>
          <a:p>
            <a:r>
              <a:rPr lang="en-US" dirty="0" smtClean="0"/>
              <a:t>Identify common positions for radiographic shoulder studies</a:t>
            </a:r>
          </a:p>
          <a:p>
            <a:r>
              <a:rPr lang="en-US" dirty="0" smtClean="0"/>
              <a:t>Differentiate between an MRI, CT, and US of the Shoulder</a:t>
            </a:r>
          </a:p>
          <a:p>
            <a:r>
              <a:rPr lang="en-US" dirty="0" smtClean="0"/>
              <a:t>Discuss common fractures of the clavicle, scapula, and humerus</a:t>
            </a:r>
          </a:p>
          <a:p>
            <a:r>
              <a:rPr lang="en-US" dirty="0" smtClean="0"/>
              <a:t>Discuss necessary information to obtain on a surgical history to assist in clinical decisions for patients with post operative shoulder conditions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Scans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MRI have virtually replaced them</a:t>
            </a:r>
          </a:p>
          <a:p>
            <a:r>
              <a:rPr lang="en-US" dirty="0" smtClean="0"/>
              <a:t>Will still see them taken to have a reformatted view of a shoulder fracture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Also common to use CT scan to determine if a patient will have a total shoulder or Reverse total shoulder surgery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6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Scan of the Shoulder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CT scan of a normal shoulder.</a:t>
            </a:r>
          </a:p>
          <a:p>
            <a:r>
              <a:rPr lang="en-US" dirty="0" smtClean="0"/>
              <a:t> For surgeons to consider replacement surgery, the </a:t>
            </a:r>
            <a:r>
              <a:rPr lang="en-US" dirty="0" err="1" smtClean="0"/>
              <a:t>glenoid</a:t>
            </a:r>
            <a:r>
              <a:rPr lang="en-US" dirty="0" smtClean="0"/>
              <a:t> bone should be at least 2 cm in depth</a:t>
            </a:r>
            <a:endParaRPr lang="en-US" dirty="0"/>
          </a:p>
        </p:txBody>
      </p:sp>
      <p:pic>
        <p:nvPicPr>
          <p:cNvPr id="5" name="Content Placeholder 4" descr="F10_lar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96858" y="1981200"/>
            <a:ext cx="3712684" cy="4114800"/>
          </a:xfrm>
        </p:spPr>
      </p:pic>
      <p:sp>
        <p:nvSpPr>
          <p:cNvPr id="6" name="TextBox 5"/>
          <p:cNvSpPr txBox="1"/>
          <p:nvPr/>
        </p:nvSpPr>
        <p:spPr>
          <a:xfrm>
            <a:off x="1143000" y="6248400"/>
            <a:ext cx="5094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3"/>
              </a:rPr>
              <a:t>www.bosshin.com/owners_manual_instability/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0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Dysplasia of the shoulder </a:t>
            </a:r>
          </a:p>
          <a:p>
            <a:endParaRPr lang="en-US" dirty="0" smtClean="0"/>
          </a:p>
          <a:p>
            <a:r>
              <a:rPr lang="en-US" dirty="0" smtClean="0"/>
              <a:t>Posterior aspect of the </a:t>
            </a:r>
            <a:r>
              <a:rPr lang="en-US" dirty="0" err="1" smtClean="0"/>
              <a:t>glenoid</a:t>
            </a:r>
            <a:r>
              <a:rPr lang="en-US" dirty="0" smtClean="0"/>
              <a:t> did not develop well</a:t>
            </a:r>
            <a:endParaRPr lang="en-US" dirty="0"/>
          </a:p>
        </p:txBody>
      </p:sp>
      <p:pic>
        <p:nvPicPr>
          <p:cNvPr id="5" name="Content Placeholder 4" descr="dysplasi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8972" y="1981200"/>
            <a:ext cx="3648456" cy="4114800"/>
          </a:xfrm>
        </p:spPr>
      </p:pic>
      <p:sp>
        <p:nvSpPr>
          <p:cNvPr id="6" name="TextBox 5"/>
          <p:cNvSpPr txBox="1"/>
          <p:nvPr/>
        </p:nvSpPr>
        <p:spPr>
          <a:xfrm>
            <a:off x="1143000" y="6248400"/>
            <a:ext cx="5094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3"/>
              </a:rPr>
              <a:t>www.bosshin.com/owners_manual_instability/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2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Bankart</a:t>
            </a:r>
            <a:r>
              <a:rPr lang="en-US" dirty="0" smtClean="0"/>
              <a:t> Lesion</a:t>
            </a:r>
            <a:endParaRPr lang="en-US" dirty="0"/>
          </a:p>
        </p:txBody>
      </p:sp>
      <p:pic>
        <p:nvPicPr>
          <p:cNvPr id="5" name="Content Placeholder 4" descr="glenoid%20fx%202 bankart lesi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3086630"/>
            <a:ext cx="4041775" cy="3129489"/>
          </a:xfrm>
        </p:spPr>
      </p:pic>
      <p:pic>
        <p:nvPicPr>
          <p:cNvPr id="10" name="Content Placeholder 9" descr="glenoid%20%20fx%20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9788" y="2519939"/>
            <a:ext cx="4038600" cy="327703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Lesions of the </a:t>
            </a:r>
            <a:r>
              <a:rPr lang="en-US" dirty="0" err="1" smtClean="0"/>
              <a:t>glenoid</a:t>
            </a:r>
            <a:r>
              <a:rPr lang="en-US" dirty="0" smtClean="0"/>
              <a:t> </a:t>
            </a:r>
            <a:r>
              <a:rPr lang="en-US" dirty="0" err="1" smtClean="0"/>
              <a:t>fossa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 smtClean="0"/>
              <a:t>Erosion of the </a:t>
            </a:r>
            <a:r>
              <a:rPr lang="en-US" dirty="0" err="1" smtClean="0"/>
              <a:t>glenoid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6400800"/>
            <a:ext cx="5094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hlinkClick r:id="rId4"/>
              </a:rPr>
              <a:t>www.bosshin.com/owners_manual_instability/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8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Arthroscopic Positioning</a:t>
            </a:r>
          </a:p>
        </p:txBody>
      </p:sp>
      <p:pic>
        <p:nvPicPr>
          <p:cNvPr id="9220" name="Picture 4" descr="mso24D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12938"/>
            <a:ext cx="8077200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3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shd1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1447800"/>
            <a:ext cx="457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50925" y="1184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95400"/>
            <a:ext cx="3810000" cy="4648200"/>
          </a:xfrm>
        </p:spPr>
        <p:txBody>
          <a:bodyPr/>
          <a:lstStyle/>
          <a:p>
            <a:pPr eaLnBrk="1" hangingPunct="1"/>
            <a:r>
              <a:rPr lang="en-US" sz="2800" smtClean="0"/>
              <a:t>MRI of the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Shoulder through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the posterior portal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2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 Images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Coronal Oblique</a:t>
            </a:r>
          </a:p>
          <a:p>
            <a:pPr lvl="1"/>
            <a:r>
              <a:rPr lang="en-US" dirty="0" err="1" smtClean="0"/>
              <a:t>Infraspinatus</a:t>
            </a:r>
            <a:r>
              <a:rPr lang="en-US" dirty="0" smtClean="0"/>
              <a:t> muscle and tendon</a:t>
            </a:r>
          </a:p>
          <a:p>
            <a:pPr lvl="1"/>
            <a:r>
              <a:rPr lang="en-US" dirty="0" err="1" smtClean="0"/>
              <a:t>Supraspinatus</a:t>
            </a:r>
            <a:r>
              <a:rPr lang="en-US" dirty="0" smtClean="0"/>
              <a:t> muscle and tendon</a:t>
            </a:r>
          </a:p>
          <a:p>
            <a:pPr lvl="1"/>
            <a:r>
              <a:rPr lang="en-US" dirty="0" err="1" smtClean="0"/>
              <a:t>Acromioclavicular</a:t>
            </a:r>
            <a:r>
              <a:rPr lang="en-US" dirty="0" smtClean="0"/>
              <a:t> joint</a:t>
            </a:r>
          </a:p>
          <a:p>
            <a:pPr lvl="1"/>
            <a:r>
              <a:rPr lang="en-US" dirty="0" err="1" smtClean="0"/>
              <a:t>Acromion</a:t>
            </a:r>
            <a:endParaRPr lang="en-US" dirty="0" smtClean="0"/>
          </a:p>
          <a:p>
            <a:pPr lvl="1"/>
            <a:r>
              <a:rPr lang="en-US" dirty="0" err="1" smtClean="0"/>
              <a:t>Glenohumeral</a:t>
            </a:r>
            <a:r>
              <a:rPr lang="en-US" dirty="0" smtClean="0"/>
              <a:t> joint</a:t>
            </a:r>
          </a:p>
          <a:p>
            <a:pPr lvl="1"/>
            <a:r>
              <a:rPr lang="en-US" dirty="0" err="1" smtClean="0"/>
              <a:t>Subacromial</a:t>
            </a:r>
            <a:r>
              <a:rPr lang="en-US" dirty="0" smtClean="0"/>
              <a:t>/</a:t>
            </a:r>
            <a:r>
              <a:rPr lang="en-US" dirty="0" err="1" smtClean="0"/>
              <a:t>subdeltoid</a:t>
            </a:r>
            <a:r>
              <a:rPr lang="en-US" dirty="0" smtClean="0"/>
              <a:t> bursa</a:t>
            </a:r>
          </a:p>
          <a:p>
            <a:pPr lvl="1"/>
            <a:r>
              <a:rPr lang="en-US" dirty="0" smtClean="0"/>
              <a:t>Labrum – superior and inferior portions</a:t>
            </a:r>
            <a:endParaRPr lang="en-US" dirty="0"/>
          </a:p>
        </p:txBody>
      </p:sp>
      <p:pic>
        <p:nvPicPr>
          <p:cNvPr id="10" name="Content Placeholder 9" descr="coronal oblique imag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939631" y="3248025"/>
            <a:ext cx="1476375" cy="1123950"/>
          </a:xfrm>
        </p:spPr>
      </p:pic>
      <p:cxnSp>
        <p:nvCxnSpPr>
          <p:cNvPr id="12" name="Straight Arrow Connector 11"/>
          <p:cNvCxnSpPr/>
          <p:nvPr/>
        </p:nvCxnSpPr>
        <p:spPr>
          <a:xfrm flipV="1">
            <a:off x="3352800" y="4038600"/>
            <a:ext cx="3352800" cy="1524000"/>
          </a:xfrm>
          <a:prstGeom prst="straightConnector1">
            <a:avLst/>
          </a:prstGeom>
          <a:ln w="28575">
            <a:solidFill>
              <a:srgbClr val="5DE2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276600" y="3733800"/>
            <a:ext cx="3429000" cy="1524000"/>
          </a:xfrm>
          <a:prstGeom prst="straightConnector1">
            <a:avLst/>
          </a:prstGeom>
          <a:ln w="28575">
            <a:solidFill>
              <a:srgbClr val="5DE2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43200" y="3276600"/>
            <a:ext cx="36576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05400" y="1524000"/>
            <a:ext cx="3563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fat suppressed T2 wt images and </a:t>
            </a:r>
          </a:p>
          <a:p>
            <a:r>
              <a:rPr lang="en-US" dirty="0" smtClean="0"/>
              <a:t>proton density weighted images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029200" y="640080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wheelessonline.com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6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Images soft tissue around the shoulder joint</a:t>
            </a:r>
          </a:p>
          <a:p>
            <a:endParaRPr lang="en-US" dirty="0" smtClean="0"/>
          </a:p>
          <a:p>
            <a:r>
              <a:rPr lang="en-US" dirty="0" smtClean="0"/>
              <a:t>Deltoid Tendon</a:t>
            </a:r>
            <a:endParaRPr lang="en-US" dirty="0"/>
          </a:p>
        </p:txBody>
      </p:sp>
      <p:pic>
        <p:nvPicPr>
          <p:cNvPr id="5" name="Content Placeholder 4" descr="mri-of-torn-rotater-cuff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46246"/>
            <a:ext cx="4038600" cy="2633870"/>
          </a:xfrm>
        </p:spPr>
      </p:pic>
      <p:sp>
        <p:nvSpPr>
          <p:cNvPr id="6" name="TextBox 5"/>
          <p:cNvSpPr txBox="1"/>
          <p:nvPr/>
        </p:nvSpPr>
        <p:spPr>
          <a:xfrm>
            <a:off x="5334000" y="6172200"/>
            <a:ext cx="3413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stemcelldoc.wordpress.com/.../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429000" y="3276600"/>
            <a:ext cx="2514600" cy="1588"/>
          </a:xfrm>
          <a:prstGeom prst="straightConnector1">
            <a:avLst/>
          </a:prstGeom>
          <a:ln w="38100">
            <a:solidFill>
              <a:srgbClr val="5DE2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61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Sagittal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T1-weighted view. </a:t>
            </a:r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Coracobrachialis</a:t>
            </a:r>
            <a:r>
              <a:rPr lang="en-US" dirty="0" smtClean="0"/>
              <a:t> muscle 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Subscapularis</a:t>
            </a:r>
            <a:r>
              <a:rPr lang="en-US" dirty="0" smtClean="0"/>
              <a:t> muscle and tendon. </a:t>
            </a:r>
          </a:p>
          <a:p>
            <a:pPr>
              <a:buNone/>
            </a:pPr>
            <a:r>
              <a:rPr lang="en-US" dirty="0" smtClean="0"/>
              <a:t>3. Humeral head. </a:t>
            </a:r>
          </a:p>
          <a:p>
            <a:pPr>
              <a:buNone/>
            </a:pPr>
            <a:r>
              <a:rPr lang="en-US" dirty="0" smtClean="0"/>
              <a:t>4. </a:t>
            </a:r>
            <a:r>
              <a:rPr lang="en-US" dirty="0" err="1" smtClean="0"/>
              <a:t>Coracoid</a:t>
            </a:r>
            <a:r>
              <a:rPr lang="en-US" dirty="0" smtClean="0"/>
              <a:t> process </a:t>
            </a:r>
          </a:p>
          <a:p>
            <a:pPr>
              <a:buNone/>
            </a:pPr>
            <a:r>
              <a:rPr lang="en-US" dirty="0" smtClean="0"/>
              <a:t>5. Deltoid muscle (Anterior part). </a:t>
            </a:r>
          </a:p>
          <a:p>
            <a:pPr>
              <a:buNone/>
            </a:pPr>
            <a:r>
              <a:rPr lang="en-US" dirty="0" smtClean="0"/>
              <a:t>6. </a:t>
            </a:r>
            <a:r>
              <a:rPr lang="en-US" dirty="0" err="1" smtClean="0"/>
              <a:t>Coracoacromial</a:t>
            </a:r>
            <a:r>
              <a:rPr lang="en-US" dirty="0" smtClean="0"/>
              <a:t> ligament.</a:t>
            </a:r>
          </a:p>
          <a:p>
            <a:pPr>
              <a:buNone/>
            </a:pPr>
            <a:r>
              <a:rPr lang="en-US" dirty="0" smtClean="0"/>
              <a:t>7. </a:t>
            </a:r>
            <a:r>
              <a:rPr lang="en-US" dirty="0" err="1" smtClean="0"/>
              <a:t>Acromion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8. </a:t>
            </a:r>
            <a:r>
              <a:rPr lang="en-US" dirty="0" err="1" smtClean="0"/>
              <a:t>Supraspinatus</a:t>
            </a:r>
            <a:r>
              <a:rPr lang="en-US" dirty="0" smtClean="0"/>
              <a:t> tendon. </a:t>
            </a:r>
          </a:p>
          <a:p>
            <a:pPr>
              <a:buNone/>
            </a:pPr>
            <a:r>
              <a:rPr lang="en-US" dirty="0" smtClean="0"/>
              <a:t>9. </a:t>
            </a:r>
            <a:r>
              <a:rPr lang="en-US" dirty="0" err="1" smtClean="0"/>
              <a:t>Infraspinatus</a:t>
            </a:r>
            <a:r>
              <a:rPr lang="en-US" dirty="0" smtClean="0"/>
              <a:t> tendon. </a:t>
            </a:r>
          </a:p>
          <a:p>
            <a:pPr>
              <a:buNone/>
            </a:pPr>
            <a:r>
              <a:rPr lang="en-US" dirty="0" smtClean="0"/>
              <a:t>10. Deltoid muscle (Posterior part). </a:t>
            </a:r>
          </a:p>
          <a:p>
            <a:endParaRPr lang="en-US" dirty="0"/>
          </a:p>
        </p:txBody>
      </p:sp>
      <p:pic>
        <p:nvPicPr>
          <p:cNvPr id="5" name="Content Placeholder 4" descr="T1_SE_SAG_0012_f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44140"/>
            <a:ext cx="3810000" cy="278892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Rotator Interval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ln>
            <a:solidFill>
              <a:srgbClr val="92D05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Triangular space </a:t>
            </a:r>
          </a:p>
          <a:p>
            <a:pPr lvl="1"/>
            <a:r>
              <a:rPr lang="en-US" dirty="0" err="1" smtClean="0"/>
              <a:t>coracoid</a:t>
            </a:r>
            <a:r>
              <a:rPr lang="en-US" dirty="0" smtClean="0"/>
              <a:t> process coming between the </a:t>
            </a:r>
            <a:r>
              <a:rPr lang="en-US" dirty="0" err="1" smtClean="0"/>
              <a:t>subscapularis</a:t>
            </a:r>
            <a:r>
              <a:rPr lang="en-US" baseline="30000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supraspinatus</a:t>
            </a:r>
            <a:r>
              <a:rPr lang="en-US" dirty="0" smtClean="0"/>
              <a:t> muscles and tendons.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Floor </a:t>
            </a:r>
            <a:r>
              <a:rPr lang="en-US" dirty="0" smtClean="0"/>
              <a:t>of the rotator</a:t>
            </a:r>
            <a:r>
              <a:rPr lang="en-US" baseline="30000" dirty="0" smtClean="0"/>
              <a:t> </a:t>
            </a:r>
            <a:r>
              <a:rPr lang="en-US" dirty="0" smtClean="0"/>
              <a:t>cuff interval is the cartilage of the humeral head</a:t>
            </a:r>
          </a:p>
          <a:p>
            <a:r>
              <a:rPr lang="en-US" u="sng" dirty="0" smtClean="0">
                <a:solidFill>
                  <a:srgbClr val="C00000"/>
                </a:solidFill>
              </a:rPr>
              <a:t>Roof</a:t>
            </a:r>
            <a:r>
              <a:rPr lang="en-US" dirty="0" smtClean="0"/>
              <a:t> of the rotator cuff interval is the rotator interval capsule,</a:t>
            </a:r>
            <a:r>
              <a:rPr lang="en-US" baseline="30000" dirty="0" smtClean="0"/>
              <a:t> </a:t>
            </a:r>
            <a:r>
              <a:rPr lang="en-US" dirty="0" smtClean="0"/>
              <a:t>which links the </a:t>
            </a:r>
            <a:r>
              <a:rPr lang="en-US" dirty="0" err="1" smtClean="0"/>
              <a:t>subscapularis</a:t>
            </a:r>
            <a:r>
              <a:rPr lang="en-US" dirty="0" smtClean="0"/>
              <a:t> and </a:t>
            </a:r>
            <a:r>
              <a:rPr lang="en-US" dirty="0" err="1" smtClean="0"/>
              <a:t>supraspinatus</a:t>
            </a:r>
            <a:r>
              <a:rPr lang="en-US" dirty="0" smtClean="0"/>
              <a:t> tendons and is</a:t>
            </a:r>
            <a:r>
              <a:rPr lang="en-US" baseline="30000" dirty="0" smtClean="0"/>
              <a:t> </a:t>
            </a:r>
            <a:r>
              <a:rPr lang="en-US" dirty="0" smtClean="0"/>
              <a:t>composed of two layers: the CHL on the </a:t>
            </a:r>
            <a:r>
              <a:rPr lang="en-US" dirty="0" err="1" smtClean="0"/>
              <a:t>bursal</a:t>
            </a:r>
            <a:r>
              <a:rPr lang="en-US" dirty="0" smtClean="0"/>
              <a:t> side and the fasciculus </a:t>
            </a:r>
            <a:r>
              <a:rPr lang="en-US" dirty="0" err="1" smtClean="0"/>
              <a:t>obliquus</a:t>
            </a:r>
            <a:r>
              <a:rPr lang="en-US" baseline="30000" dirty="0" smtClean="0"/>
              <a:t> </a:t>
            </a:r>
            <a:r>
              <a:rPr lang="en-US" dirty="0" smtClean="0"/>
              <a:t>on the </a:t>
            </a:r>
            <a:r>
              <a:rPr lang="en-US" dirty="0" err="1" smtClean="0"/>
              <a:t>articular</a:t>
            </a:r>
            <a:r>
              <a:rPr lang="en-US" dirty="0" smtClean="0"/>
              <a:t> side. </a:t>
            </a:r>
          </a:p>
          <a:p>
            <a:endParaRPr lang="en-US" dirty="0"/>
          </a:p>
        </p:txBody>
      </p:sp>
      <p:pic>
        <p:nvPicPr>
          <p:cNvPr id="5" name="Content Placeholder 4" descr="rotator cuff interv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676400"/>
            <a:ext cx="3810000" cy="3506391"/>
          </a:xfrm>
        </p:spPr>
      </p:pic>
      <p:sp>
        <p:nvSpPr>
          <p:cNvPr id="6" name="TextBox 5"/>
          <p:cNvSpPr txBox="1"/>
          <p:nvPr/>
        </p:nvSpPr>
        <p:spPr>
          <a:xfrm>
            <a:off x="5562600" y="5181600"/>
            <a:ext cx="3187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Fig. 1.</a:t>
            </a:r>
            <a:r>
              <a:rPr lang="en-US" sz="1000" dirty="0" smtClean="0"/>
              <a:t> </a:t>
            </a:r>
            <a:r>
              <a:rPr lang="en-US" sz="1000" b="1" dirty="0" smtClean="0"/>
              <a:t>—</a:t>
            </a:r>
            <a:r>
              <a:rPr lang="en-US" sz="1000" dirty="0" smtClean="0"/>
              <a:t>Drawing, according to </a:t>
            </a:r>
            <a:r>
              <a:rPr lang="en-US" sz="1000" dirty="0" err="1" smtClean="0"/>
              <a:t>Gohlke</a:t>
            </a:r>
            <a:r>
              <a:rPr lang="en-US" sz="1000" dirty="0" smtClean="0"/>
              <a:t> et al.</a:t>
            </a:r>
          </a:p>
          <a:p>
            <a:r>
              <a:rPr lang="en-US" sz="1000" dirty="0" smtClean="0"/>
              <a:t>of rotator cuff interval in sagittal plane,</a:t>
            </a:r>
          </a:p>
          <a:p>
            <a:r>
              <a:rPr lang="en-US" sz="1000" dirty="0" smtClean="0"/>
              <a:t> with superior capsular complex (in </a:t>
            </a:r>
            <a:r>
              <a:rPr lang="en-US" sz="1000" i="1" dirty="0" smtClean="0"/>
              <a:t>green</a:t>
            </a:r>
            <a:r>
              <a:rPr lang="en-US" sz="1000" dirty="0" smtClean="0"/>
              <a:t>),</a:t>
            </a:r>
          </a:p>
          <a:p>
            <a:r>
              <a:rPr lang="en-US" sz="1000" dirty="0" smtClean="0"/>
              <a:t> bridging </a:t>
            </a:r>
            <a:r>
              <a:rPr lang="en-US" sz="1000" dirty="0" err="1" smtClean="0"/>
              <a:t>subscapularis</a:t>
            </a:r>
            <a:r>
              <a:rPr lang="en-US" sz="1000" dirty="0" smtClean="0"/>
              <a:t> tendon (SSC),</a:t>
            </a:r>
          </a:p>
          <a:p>
            <a:r>
              <a:rPr lang="en-US" sz="1000" dirty="0" smtClean="0"/>
              <a:t> superior </a:t>
            </a:r>
            <a:r>
              <a:rPr lang="en-US" sz="1000" dirty="0" err="1" smtClean="0"/>
              <a:t>glenohumeral</a:t>
            </a:r>
            <a:r>
              <a:rPr lang="en-US" sz="1000" dirty="0" smtClean="0"/>
              <a:t> ligament (SGHL), </a:t>
            </a:r>
          </a:p>
          <a:p>
            <a:r>
              <a:rPr lang="en-US" sz="1000" dirty="0" smtClean="0"/>
              <a:t>and long portion of biceps tendon (LPB) and passing </a:t>
            </a:r>
          </a:p>
          <a:p>
            <a:r>
              <a:rPr lang="en-US" sz="1000" dirty="0" smtClean="0"/>
              <a:t>beneath deep fibers of </a:t>
            </a:r>
            <a:r>
              <a:rPr lang="en-US" sz="1000" dirty="0" err="1" smtClean="0"/>
              <a:t>supraspinatus</a:t>
            </a:r>
            <a:r>
              <a:rPr lang="en-US" sz="1000" dirty="0" smtClean="0"/>
              <a:t> (SSP).</a:t>
            </a:r>
          </a:p>
          <a:p>
            <a:r>
              <a:rPr lang="en-US" sz="1000" dirty="0" smtClean="0"/>
              <a:t> (Courtesy of F. </a:t>
            </a:r>
            <a:r>
              <a:rPr lang="en-US" sz="1000" dirty="0" err="1" smtClean="0"/>
              <a:t>Gohlke</a:t>
            </a:r>
            <a:r>
              <a:rPr lang="en-US" sz="1000" dirty="0" smtClean="0"/>
              <a:t>, </a:t>
            </a:r>
            <a:r>
              <a:rPr lang="en-US" sz="1000" dirty="0" err="1" smtClean="0"/>
              <a:t>Wuerzburg</a:t>
            </a:r>
            <a:r>
              <a:rPr lang="en-US" sz="1000" dirty="0" smtClean="0"/>
              <a:t>, Germany)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1524000"/>
            <a:ext cx="3948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http://www.ajronline.org/cgi/content/full/184/5/1490</a:t>
            </a:r>
            <a:endParaRPr lang="en-US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0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Epidemiological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the Centers for Disease Control and Prevention:   Nearly 1.5 million Americans went to ER for shoulder injury in 2006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14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Axial T2-weighted FATSAT view.  (mid shoulder)</a:t>
            </a:r>
          </a:p>
          <a:p>
            <a:pPr>
              <a:buNone/>
            </a:pPr>
            <a:r>
              <a:rPr lang="en-US" dirty="0" smtClean="0"/>
              <a:t>1. Deltoid muscle (Anterior part).</a:t>
            </a:r>
          </a:p>
          <a:p>
            <a:pPr>
              <a:buNone/>
            </a:pPr>
            <a:r>
              <a:rPr lang="en-US" dirty="0" smtClean="0"/>
              <a:t>2. Biceps tendon, long head. 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en-US" dirty="0" err="1" smtClean="0"/>
              <a:t>Coracobrachialis</a:t>
            </a:r>
            <a:r>
              <a:rPr lang="en-US" dirty="0" smtClean="0"/>
              <a:t> muscle. </a:t>
            </a:r>
          </a:p>
          <a:p>
            <a:pPr>
              <a:buNone/>
            </a:pPr>
            <a:r>
              <a:rPr lang="en-US" dirty="0" smtClean="0"/>
              <a:t>4. </a:t>
            </a:r>
            <a:r>
              <a:rPr lang="en-US" dirty="0" err="1" smtClean="0"/>
              <a:t>Subscapularis</a:t>
            </a:r>
            <a:r>
              <a:rPr lang="en-US" dirty="0" smtClean="0"/>
              <a:t> muscle and tendon. </a:t>
            </a:r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err="1" smtClean="0"/>
              <a:t>Glenoid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6. Humeral head. </a:t>
            </a:r>
          </a:p>
          <a:p>
            <a:pPr>
              <a:buNone/>
            </a:pPr>
            <a:r>
              <a:rPr lang="en-US" dirty="0" smtClean="0"/>
              <a:t>7. </a:t>
            </a:r>
            <a:r>
              <a:rPr lang="en-US" dirty="0" err="1" smtClean="0"/>
              <a:t>Infraspinatus</a:t>
            </a:r>
            <a:r>
              <a:rPr lang="en-US" dirty="0" smtClean="0"/>
              <a:t> muscle.</a:t>
            </a:r>
          </a:p>
          <a:p>
            <a:pPr>
              <a:buNone/>
            </a:pPr>
            <a:r>
              <a:rPr lang="en-US" dirty="0" smtClean="0"/>
              <a:t>8. Deltoid muscle. </a:t>
            </a:r>
          </a:p>
          <a:p>
            <a:endParaRPr lang="en-US" dirty="0"/>
          </a:p>
        </p:txBody>
      </p:sp>
      <p:pic>
        <p:nvPicPr>
          <p:cNvPr id="15" name="Content Placeholder 14" descr="DP_FS_TRA_BLADE_FIL_0017_f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06980"/>
            <a:ext cx="3810000" cy="3063240"/>
          </a:xfrm>
        </p:spPr>
      </p:pic>
      <p:sp>
        <p:nvSpPr>
          <p:cNvPr id="17" name="TextBox 16"/>
          <p:cNvSpPr txBox="1"/>
          <p:nvPr/>
        </p:nvSpPr>
        <p:spPr>
          <a:xfrm>
            <a:off x="4114800" y="5943600"/>
            <a:ext cx="4491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www.info-radiologie.ch/shoulder-mri.php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46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Ultrasound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248400"/>
            <a:ext cx="593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http://www.med.umich.edu/rad/muscskel/mskus/index.html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41148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600200"/>
            <a:ext cx="4648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800600" y="5791200"/>
            <a:ext cx="4021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http://www.biij.org/2006/4/e58/e58.pdf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6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Pain: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8" name="Snagit_PPT79F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81" y="1309952"/>
            <a:ext cx="7495239" cy="423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9468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Fractures of the shoulder girdle complex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b="1" u="sng" dirty="0" smtClean="0">
                <a:solidFill>
                  <a:schemeClr val="hlink"/>
                </a:solidFill>
              </a:rPr>
              <a:t>Clavicle:</a:t>
            </a:r>
            <a:r>
              <a:rPr lang="en-US" sz="2000" b="1" u="sng" dirty="0" smtClean="0"/>
              <a:t> </a:t>
            </a:r>
            <a:r>
              <a:rPr lang="en-US" sz="2000" dirty="0" smtClean="0"/>
              <a:t>75% occur in children under 13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Proximal fracture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1800" dirty="0" smtClean="0"/>
              <a:t>Rare, differentiate from </a:t>
            </a:r>
            <a:r>
              <a:rPr lang="en-US" sz="1800" dirty="0" err="1" smtClean="0"/>
              <a:t>epiphyseal</a:t>
            </a:r>
            <a:r>
              <a:rPr lang="en-US" sz="1800" dirty="0" smtClean="0"/>
              <a:t> injuries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Middle Third fracture- Most common, 80%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000" dirty="0" smtClean="0"/>
              <a:t>Usually displaced upward by pull of the </a:t>
            </a:r>
            <a:r>
              <a:rPr lang="en-US" sz="2000" dirty="0" err="1" smtClean="0"/>
              <a:t>sternocleidomastoid</a:t>
            </a:r>
            <a:r>
              <a:rPr lang="en-US" sz="2000" dirty="0" smtClean="0"/>
              <a:t> muscle</a:t>
            </a:r>
            <a:endParaRPr lang="en-US" sz="1800" dirty="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Distal fracture</a:t>
            </a:r>
          </a:p>
          <a:p>
            <a:pPr marL="914400" lvl="1" indent="-457200" eaLnBrk="1" hangingPunct="1">
              <a:lnSpc>
                <a:spcPct val="90000"/>
              </a:lnSpc>
            </a:pPr>
            <a:r>
              <a:rPr lang="en-US" sz="2000" dirty="0" smtClean="0"/>
              <a:t>Displaced downward by the weight of the arm.</a:t>
            </a:r>
            <a:r>
              <a:rPr lang="en-US" sz="1800" dirty="0" smtClean="0"/>
              <a:t> 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/>
          </a:p>
          <a:p>
            <a:pPr marL="914400" lvl="1" indent="-457200" eaLnBrk="1" hangingPunct="1">
              <a:lnSpc>
                <a:spcPct val="90000"/>
              </a:lnSpc>
            </a:pPr>
            <a:endParaRPr lang="en-US" sz="20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None/>
            </a:pPr>
            <a:endParaRPr lang="en-US" sz="1800" dirty="0" smtClean="0"/>
          </a:p>
        </p:txBody>
      </p:sp>
      <p:pic>
        <p:nvPicPr>
          <p:cNvPr id="11268" name="Picture 4" descr="clavicle fractur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1524000"/>
            <a:ext cx="4114800" cy="4495800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chemeClr val="folHlink"/>
                </a:solidFill>
              </a:rPr>
              <a:t>MOI:</a:t>
            </a:r>
            <a:r>
              <a:rPr lang="en-US" sz="2800" smtClean="0"/>
              <a:t> </a:t>
            </a:r>
          </a:p>
          <a:p>
            <a:pPr lvl="1" eaLnBrk="1" hangingPunct="1"/>
            <a:r>
              <a:rPr lang="en-US" sz="2400" smtClean="0"/>
              <a:t>Fall on the lateral aspect of the shoulder</a:t>
            </a:r>
          </a:p>
          <a:p>
            <a:pPr lvl="1" eaLnBrk="1" hangingPunct="1"/>
            <a:endParaRPr lang="en-US" sz="2400" smtClean="0"/>
          </a:p>
          <a:p>
            <a:pPr lvl="1" eaLnBrk="1" hangingPunct="1"/>
            <a:r>
              <a:rPr lang="en-US" sz="2400" smtClean="0"/>
              <a:t>Fall on outstretched arm (FOOSH)</a:t>
            </a:r>
          </a:p>
          <a:p>
            <a:pPr lvl="1" eaLnBrk="1" hangingPunct="1"/>
            <a:endParaRPr lang="en-US" sz="2400" smtClean="0"/>
          </a:p>
          <a:p>
            <a:pPr lvl="1" eaLnBrk="1" hangingPunct="1">
              <a:buFontTx/>
              <a:buNone/>
            </a:pPr>
            <a:endParaRPr lang="en-US" sz="2400" smtClean="0"/>
          </a:p>
          <a:p>
            <a:pPr eaLnBrk="1" hangingPunct="1"/>
            <a:endParaRPr lang="en-US" sz="2800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12293" name="Picture 5" descr="landing on shoul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06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28600"/>
            <a:ext cx="4267200" cy="6248400"/>
          </a:xfrm>
        </p:spPr>
        <p:txBody>
          <a:bodyPr/>
          <a:lstStyle/>
          <a:p>
            <a:pPr eaLnBrk="1" hangingPunct="1"/>
            <a:r>
              <a:rPr lang="en-US" sz="1800" smtClean="0">
                <a:solidFill>
                  <a:schemeClr val="folHlink"/>
                </a:solidFill>
              </a:rPr>
              <a:t>RX:</a:t>
            </a:r>
            <a:r>
              <a:rPr lang="en-US" sz="1800" smtClean="0"/>
              <a:t>  </a:t>
            </a:r>
          </a:p>
          <a:p>
            <a:pPr lvl="1" eaLnBrk="1" hangingPunct="1"/>
            <a:r>
              <a:rPr lang="en-US" sz="2000" smtClean="0"/>
              <a:t>Arm sling </a:t>
            </a:r>
          </a:p>
          <a:p>
            <a:pPr lvl="2" eaLnBrk="1" hangingPunct="1"/>
            <a:r>
              <a:rPr lang="en-US" sz="2000" smtClean="0"/>
              <a:t>For the first 1-2 weeks </a:t>
            </a:r>
          </a:p>
          <a:p>
            <a:pPr lvl="2" eaLnBrk="1" hangingPunct="1"/>
            <a:r>
              <a:rPr lang="en-US" sz="2000" smtClean="0"/>
              <a:t>To support the weight of the arm.</a:t>
            </a:r>
          </a:p>
          <a:p>
            <a:pPr lvl="1" eaLnBrk="1" hangingPunct="1"/>
            <a:r>
              <a:rPr lang="en-US" sz="2000" smtClean="0"/>
              <a:t>Figure of eight </a:t>
            </a:r>
          </a:p>
          <a:p>
            <a:pPr lvl="2" eaLnBrk="1" hangingPunct="1"/>
            <a:r>
              <a:rPr lang="en-US" sz="2000" smtClean="0"/>
              <a:t>Figure of eight bandage, intent is to reduce the motion at the fracture site. </a:t>
            </a:r>
          </a:p>
          <a:p>
            <a:pPr lvl="2" eaLnBrk="1" hangingPunct="1"/>
            <a:r>
              <a:rPr lang="en-US" sz="2000" smtClean="0"/>
              <a:t>Worn for a period of at least 6 weeks (adults) or 4 weeks (child). </a:t>
            </a:r>
          </a:p>
          <a:p>
            <a:pPr lvl="2" eaLnBrk="1" hangingPunct="1"/>
            <a:r>
              <a:rPr lang="en-US" sz="2000" smtClean="0"/>
              <a:t>Can use the arm as wanted &amp; symptoms allow.</a:t>
            </a:r>
          </a:p>
        </p:txBody>
      </p:sp>
      <p:pic>
        <p:nvPicPr>
          <p:cNvPr id="13316" name="Picture 4" descr="clavicle FX treatment Fig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43400" y="1371600"/>
            <a:ext cx="4038600" cy="4267200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0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Scapular Fractures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1% of all fractures</a:t>
            </a:r>
          </a:p>
          <a:p>
            <a:r>
              <a:rPr lang="en-US" dirty="0" smtClean="0"/>
              <a:t>High energy: fall or direct blow</a:t>
            </a:r>
          </a:p>
          <a:p>
            <a:r>
              <a:rPr lang="en-US" dirty="0" smtClean="0"/>
              <a:t>Associated Injuries</a:t>
            </a:r>
          </a:p>
          <a:p>
            <a:pPr lvl="1"/>
            <a:r>
              <a:rPr lang="en-US" dirty="0" err="1" smtClean="0"/>
              <a:t>Ipsilateral</a:t>
            </a:r>
            <a:r>
              <a:rPr lang="en-US" dirty="0" smtClean="0"/>
              <a:t> rib fractures</a:t>
            </a:r>
          </a:p>
          <a:p>
            <a:pPr lvl="1"/>
            <a:r>
              <a:rPr lang="en-US" dirty="0" smtClean="0"/>
              <a:t>Pulmonary trauma</a:t>
            </a:r>
          </a:p>
          <a:p>
            <a:pPr lvl="1"/>
            <a:r>
              <a:rPr lang="en-US" dirty="0" err="1" smtClean="0"/>
              <a:t>Clavicular</a:t>
            </a:r>
            <a:r>
              <a:rPr lang="en-US" dirty="0" smtClean="0"/>
              <a:t> fractures</a:t>
            </a:r>
          </a:p>
          <a:p>
            <a:pPr lvl="1"/>
            <a:r>
              <a:rPr lang="en-US" dirty="0" smtClean="0"/>
              <a:t>Brachial plexus injuries</a:t>
            </a:r>
          </a:p>
          <a:p>
            <a:pPr lvl="1"/>
            <a:r>
              <a:rPr lang="en-US" dirty="0" err="1" smtClean="0"/>
              <a:t>Subclavian</a:t>
            </a:r>
            <a:r>
              <a:rPr lang="en-US" dirty="0" smtClean="0"/>
              <a:t> artery injuries</a:t>
            </a:r>
          </a:p>
          <a:p>
            <a:r>
              <a:rPr lang="en-US" dirty="0" smtClean="0"/>
              <a:t>Classified according to location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346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0" y="1295400"/>
            <a:ext cx="3962400" cy="4525963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buNone/>
            </a:pPr>
            <a:r>
              <a:rPr lang="en-US" sz="2800" dirty="0" smtClean="0">
                <a:solidFill>
                  <a:schemeClr val="folHlink"/>
                </a:solidFill>
              </a:rPr>
              <a:t>Scapula:</a:t>
            </a:r>
          </a:p>
          <a:p>
            <a:pPr marL="990600" lvl="1" indent="-533400" eaLnBrk="1" hangingPunct="1">
              <a:buFontTx/>
              <a:buChar char="•"/>
            </a:pPr>
            <a:r>
              <a:rPr lang="en-US" sz="2400" b="1" u="sng" dirty="0" smtClean="0"/>
              <a:t>Type I</a:t>
            </a:r>
            <a:r>
              <a:rPr lang="en-US" sz="2400" dirty="0" smtClean="0"/>
              <a:t>:  fractures of scapular body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</a:p>
          <a:p>
            <a:pPr marL="990600" lvl="1" indent="-533400" eaLnBrk="1" hangingPunct="1">
              <a:buFontTx/>
              <a:buChar char="•"/>
            </a:pPr>
            <a:r>
              <a:rPr lang="en-US" sz="2400" b="1" u="sng" dirty="0" smtClean="0"/>
              <a:t>Type II:</a:t>
            </a:r>
            <a:r>
              <a:rPr lang="en-US" sz="2400" dirty="0" smtClean="0"/>
              <a:t>  fractures of </a:t>
            </a:r>
            <a:r>
              <a:rPr lang="en-US" sz="2400" dirty="0" err="1" smtClean="0"/>
              <a:t>apophyseal</a:t>
            </a:r>
            <a:r>
              <a:rPr lang="en-US" sz="2400" dirty="0" smtClean="0"/>
              <a:t> regions including </a:t>
            </a:r>
            <a:r>
              <a:rPr lang="en-US" sz="2400" dirty="0" err="1" smtClean="0"/>
              <a:t>acromion</a:t>
            </a:r>
            <a:r>
              <a:rPr lang="en-US" sz="2400" dirty="0" smtClean="0"/>
              <a:t> and </a:t>
            </a:r>
            <a:r>
              <a:rPr lang="en-US" sz="2400" dirty="0" err="1" smtClean="0"/>
              <a:t>coracoid</a:t>
            </a:r>
            <a:r>
              <a:rPr lang="en-US" sz="2400" dirty="0" smtClean="0"/>
              <a:t> process</a:t>
            </a:r>
            <a:r>
              <a:rPr lang="en-US" sz="2400" dirty="0" smtClean="0">
                <a:solidFill>
                  <a:srgbClr val="99FF99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3,4</a:t>
            </a:r>
          </a:p>
          <a:p>
            <a:pPr marL="990600" lvl="1" indent="-533400" eaLnBrk="1" hangingPunct="1">
              <a:buFontTx/>
              <a:buChar char="•"/>
            </a:pPr>
            <a:r>
              <a:rPr lang="en-US" sz="2400" b="1" u="sng" dirty="0" smtClean="0"/>
              <a:t>Type III</a:t>
            </a:r>
            <a:r>
              <a:rPr lang="en-US" sz="2400" dirty="0" smtClean="0"/>
              <a:t>: fracture of </a:t>
            </a:r>
            <a:r>
              <a:rPr lang="en-US" sz="2400" dirty="0" err="1" smtClean="0"/>
              <a:t>superolateral</a:t>
            </a:r>
            <a:r>
              <a:rPr lang="en-US" sz="2400" dirty="0" smtClean="0"/>
              <a:t> angle including </a:t>
            </a:r>
            <a:r>
              <a:rPr lang="en-US" sz="2400" dirty="0" err="1" smtClean="0"/>
              <a:t>glenoid</a:t>
            </a:r>
            <a:r>
              <a:rPr lang="en-US" sz="2400" dirty="0" smtClean="0"/>
              <a:t> neck and </a:t>
            </a:r>
            <a:r>
              <a:rPr lang="en-US" sz="2400" dirty="0" err="1" smtClean="0"/>
              <a:t>fossa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1</a:t>
            </a:r>
          </a:p>
          <a:p>
            <a:pPr marL="990600" lvl="1" indent="-533400" eaLnBrk="1" hangingPunct="1">
              <a:buFontTx/>
              <a:buChar char="•"/>
            </a:pPr>
            <a:endParaRPr lang="en-US" sz="2400" dirty="0" smtClean="0"/>
          </a:p>
          <a:p>
            <a:pPr marL="990600" lvl="1" indent="-533400" eaLnBrk="1" hangingPunct="1">
              <a:buFontTx/>
              <a:buChar char="•"/>
            </a:pPr>
            <a:r>
              <a:rPr lang="en-US" sz="2400" dirty="0" smtClean="0"/>
              <a:t>RX: generally minimal treatment.  Surgery only in most drastic, displaced fractures.</a:t>
            </a:r>
          </a:p>
        </p:txBody>
      </p:sp>
      <p:pic>
        <p:nvPicPr>
          <p:cNvPr id="14340" name="Picture 4" descr="scapula fractu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371600"/>
            <a:ext cx="396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60925" y="6208713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Donatelli RA, 1987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Scapular Fractures requiring surgery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Acromion or scapular spine fractures with a </a:t>
            </a:r>
            <a:r>
              <a:rPr lang="en-US" dirty="0" err="1" smtClean="0"/>
              <a:t>doward</a:t>
            </a:r>
            <a:r>
              <a:rPr lang="en-US" dirty="0" smtClean="0"/>
              <a:t> tilting of the lateral fragment and </a:t>
            </a:r>
            <a:r>
              <a:rPr lang="en-US" dirty="0" err="1" smtClean="0"/>
              <a:t>subacromial</a:t>
            </a:r>
            <a:r>
              <a:rPr lang="en-US" dirty="0" smtClean="0"/>
              <a:t> narrowing</a:t>
            </a:r>
          </a:p>
          <a:p>
            <a:r>
              <a:rPr lang="en-US" dirty="0" smtClean="0"/>
              <a:t>Coracoid fractures that extend into the </a:t>
            </a:r>
            <a:r>
              <a:rPr lang="en-US" dirty="0" err="1" smtClean="0"/>
              <a:t>glenoid</a:t>
            </a:r>
            <a:r>
              <a:rPr lang="en-US" dirty="0" smtClean="0"/>
              <a:t> fossa</a:t>
            </a:r>
          </a:p>
          <a:p>
            <a:r>
              <a:rPr lang="en-US" dirty="0" err="1" smtClean="0"/>
              <a:t>Glenoid</a:t>
            </a:r>
            <a:r>
              <a:rPr lang="en-US" dirty="0" smtClean="0"/>
              <a:t> rim and intra-articular </a:t>
            </a:r>
            <a:r>
              <a:rPr lang="en-US" dirty="0" err="1" smtClean="0"/>
              <a:t>glenoid</a:t>
            </a:r>
            <a:r>
              <a:rPr lang="en-US" dirty="0" smtClean="0"/>
              <a:t> fractures associated with glenohumeral instability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44B41-BA8E-4205-A86F-56AA12F4E39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84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Rx of Scapular Fractures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Sling 7-10 days</a:t>
            </a:r>
          </a:p>
          <a:p>
            <a:r>
              <a:rPr lang="en-US" dirty="0" smtClean="0"/>
              <a:t>Progressive regimen of pendulum and gentle ROM exercises</a:t>
            </a:r>
          </a:p>
          <a:p>
            <a:r>
              <a:rPr lang="en-US" dirty="0" smtClean="0"/>
              <a:t>Progressive AROM and strengthening exercises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975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Joints of the shoulder Girdle</a:t>
            </a:r>
          </a:p>
          <a:p>
            <a:pPr lvl="1"/>
            <a:r>
              <a:rPr lang="en-US" dirty="0" err="1" smtClean="0"/>
              <a:t>Acromioclavicular</a:t>
            </a:r>
            <a:r>
              <a:rPr lang="en-US" dirty="0" smtClean="0"/>
              <a:t>	</a:t>
            </a:r>
          </a:p>
          <a:p>
            <a:pPr lvl="1"/>
            <a:r>
              <a:rPr lang="en-US" dirty="0" err="1" smtClean="0"/>
              <a:t>Sternoclavicular</a:t>
            </a:r>
            <a:endParaRPr lang="en-US" dirty="0" smtClean="0"/>
          </a:p>
          <a:p>
            <a:pPr lvl="1"/>
            <a:r>
              <a:rPr lang="en-US" dirty="0" err="1" smtClean="0"/>
              <a:t>Scapulothoracic</a:t>
            </a:r>
            <a:endParaRPr lang="en-US" dirty="0" smtClean="0"/>
          </a:p>
          <a:p>
            <a:pPr lvl="1"/>
            <a:r>
              <a:rPr lang="en-US" dirty="0" err="1" smtClean="0"/>
              <a:t>Glenohumeral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2050" name="Picture 2" descr="http://www.e-radiography.net/articles/ortho/Image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04800"/>
            <a:ext cx="4000500" cy="611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1219200"/>
            <a:ext cx="2458045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Humeral Head Fractures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Fracture Dislocations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530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457200"/>
            <a:ext cx="4191000" cy="5821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 smtClean="0"/>
              <a:t>Proximal: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A.  Greater Tuberosity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/>
              <a:t>	More commonly  seen in older  individuals.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B.  Lesser Tuberosity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99FF99"/>
                </a:solidFill>
              </a:rPr>
              <a:t>	</a:t>
            </a:r>
            <a:r>
              <a:rPr lang="en-US" sz="2000" dirty="0" smtClean="0"/>
              <a:t>Rare, usually avulsion fractures</a:t>
            </a:r>
            <a:endParaRPr lang="en-US" sz="2000" dirty="0" smtClean="0">
              <a:solidFill>
                <a:srgbClr val="99FF99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C.  Neck of the Humerus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99FF99"/>
                </a:solidFill>
              </a:rPr>
              <a:t>	</a:t>
            </a:r>
            <a:r>
              <a:rPr lang="en-US" sz="2000" dirty="0" smtClean="0"/>
              <a:t>Common fractures, transverse, comminuted, impacted</a:t>
            </a:r>
            <a:endParaRPr lang="en-US" sz="2000" dirty="0" smtClean="0">
              <a:solidFill>
                <a:srgbClr val="99FF99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D.  Shaft of the Humerus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dirty="0" smtClean="0">
                <a:solidFill>
                  <a:srgbClr val="99FF99"/>
                </a:solidFill>
              </a:rPr>
              <a:t>	</a:t>
            </a:r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MOI: significant force applied directly or indirectly to shoulder region </a:t>
            </a:r>
          </a:p>
          <a:p>
            <a:pPr marL="533400" indent="-533400" eaLnBrk="1" hangingPunct="1">
              <a:lnSpc>
                <a:spcPct val="90000"/>
              </a:lnSpc>
            </a:pPr>
            <a:endParaRPr lang="en-US" sz="2000" dirty="0" smtClean="0"/>
          </a:p>
          <a:p>
            <a:pPr marL="533400" indent="-533400" eaLnBrk="1" hangingPunct="1">
              <a:lnSpc>
                <a:spcPct val="90000"/>
              </a:lnSpc>
            </a:pPr>
            <a:r>
              <a:rPr lang="en-US" sz="2000" dirty="0" smtClean="0"/>
              <a:t>Rx: depends upon the type of fracture, age of the patient</a:t>
            </a:r>
          </a:p>
        </p:txBody>
      </p:sp>
      <p:pic>
        <p:nvPicPr>
          <p:cNvPr id="15363" name="Picture 3" descr="humeurs fracture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762000"/>
            <a:ext cx="2933700" cy="5592763"/>
          </a:xfr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10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Fractures Associated with Shoulder Dislocations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524000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Hill-Sachs lesion: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depression fracture of the posterior/lateral humeral head.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Area of soft </a:t>
            </a:r>
            <a:r>
              <a:rPr lang="en-US" sz="2400" dirty="0" err="1" smtClean="0"/>
              <a:t>cancellous</a:t>
            </a:r>
            <a:r>
              <a:rPr lang="en-US" sz="2400" dirty="0" smtClean="0"/>
              <a:t> bone which is compressed against the </a:t>
            </a:r>
            <a:r>
              <a:rPr lang="en-US" sz="2400" dirty="0" err="1" smtClean="0"/>
              <a:t>glenoid</a:t>
            </a:r>
            <a:r>
              <a:rPr lang="en-US" sz="2400" dirty="0" smtClean="0"/>
              <a:t> rim. 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Occurs in 77% of traumatic anterior dislocations</a:t>
            </a:r>
          </a:p>
        </p:txBody>
      </p:sp>
      <p:pic>
        <p:nvPicPr>
          <p:cNvPr id="16388" name="Picture 4" descr="hill-s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9423" y="1600200"/>
            <a:ext cx="3616154" cy="4525963"/>
          </a:xfr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191000" y="5943600"/>
            <a:ext cx="4514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http://www.athleticadvisor.com/Injuries/UE/Shoulder/shoulder_dislocation.htm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0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Bankart Lesion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/>
              <a:t>Defined as a detachment of the labrum from the </a:t>
            </a:r>
            <a:r>
              <a:rPr lang="en-US" dirty="0" err="1" smtClean="0"/>
              <a:t>glenoid</a:t>
            </a:r>
            <a:r>
              <a:rPr lang="en-US" dirty="0" smtClean="0"/>
              <a:t> rim </a:t>
            </a:r>
          </a:p>
          <a:p>
            <a:pPr lvl="1" eaLnBrk="1" hangingPunct="1"/>
            <a:r>
              <a:rPr lang="en-US" dirty="0" smtClean="0"/>
              <a:t>occur in 87% of the traumatic dislocations  </a:t>
            </a:r>
          </a:p>
          <a:p>
            <a:pPr lvl="1" eaLnBrk="1" hangingPunct="1"/>
            <a:r>
              <a:rPr lang="en-US" dirty="0" smtClean="0"/>
              <a:t>the most common reason for recurrent instabilities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7" name="Content Placeholder 6" descr="bony%20bankar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62834"/>
            <a:ext cx="4059238" cy="3894331"/>
          </a:xfrm>
        </p:spPr>
      </p:pic>
      <p:sp>
        <p:nvSpPr>
          <p:cNvPr id="8" name="TextBox 7"/>
          <p:cNvSpPr txBox="1"/>
          <p:nvPr/>
        </p:nvSpPr>
        <p:spPr>
          <a:xfrm>
            <a:off x="4343400" y="6096000"/>
            <a:ext cx="448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www.sportsortho.co.uk/article.asp?article=86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3A491-C589-47B0-B6D8-7B2CA6E36B13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65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Quality of the Tissue</a:t>
            </a:r>
          </a:p>
          <a:p>
            <a:pPr lvl="1"/>
            <a:r>
              <a:rPr lang="en-US" dirty="0" smtClean="0"/>
              <a:t>Good tissue quality: heal faster, less functional issues</a:t>
            </a:r>
          </a:p>
          <a:p>
            <a:pPr lvl="1"/>
            <a:r>
              <a:rPr lang="en-US" dirty="0" smtClean="0"/>
              <a:t>Poor tissue quality: will the repair hold, takes longer to heal, more functional deficits after surgery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Specifics of the Case:</a:t>
            </a:r>
          </a:p>
          <a:p>
            <a:pPr lvl="1"/>
            <a:r>
              <a:rPr lang="en-US" dirty="0" smtClean="0"/>
              <a:t>Did it involve the Biceps Tendon or not?</a:t>
            </a:r>
          </a:p>
          <a:p>
            <a:pPr lvl="1"/>
            <a:r>
              <a:rPr lang="en-US" dirty="0" smtClean="0"/>
              <a:t>Removal of any bone?</a:t>
            </a:r>
          </a:p>
          <a:p>
            <a:pPr lvl="1"/>
            <a:r>
              <a:rPr lang="en-US" dirty="0" smtClean="0"/>
              <a:t>Other?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627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Rotator Cuff Dysfunction Resulting in Impingement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pathophysiological factors</a:t>
            </a:r>
          </a:p>
          <a:p>
            <a:pPr lvl="1"/>
            <a:r>
              <a:rPr lang="en-US" dirty="0" smtClean="0"/>
              <a:t>Primary or secondary impingement</a:t>
            </a:r>
          </a:p>
          <a:p>
            <a:pPr lvl="1"/>
            <a:r>
              <a:rPr lang="en-US" dirty="0" smtClean="0"/>
              <a:t>Tensile overload</a:t>
            </a:r>
          </a:p>
          <a:p>
            <a:pPr lvl="1"/>
            <a:r>
              <a:rPr lang="en-US" dirty="0" err="1" smtClean="0"/>
              <a:t>Macrotraumatic</a:t>
            </a:r>
            <a:r>
              <a:rPr lang="en-US" dirty="0" smtClean="0"/>
              <a:t> tendon failure</a:t>
            </a:r>
          </a:p>
          <a:p>
            <a:pPr lvl="1"/>
            <a:r>
              <a:rPr lang="en-US" dirty="0" smtClean="0"/>
              <a:t>Posterior or undersurface impingement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Key Muscles and Force Couples</a:t>
            </a:r>
          </a:p>
          <a:p>
            <a:pPr lvl="1"/>
            <a:r>
              <a:rPr lang="en-US" dirty="0" smtClean="0"/>
              <a:t>Deltoid Rotator cuff force couple</a:t>
            </a:r>
          </a:p>
          <a:p>
            <a:pPr lvl="2"/>
            <a:r>
              <a:rPr lang="en-US" dirty="0" smtClean="0"/>
              <a:t>Deltoid force: </a:t>
            </a:r>
          </a:p>
          <a:p>
            <a:pPr lvl="2"/>
            <a:r>
              <a:rPr lang="en-US" dirty="0" smtClean="0"/>
              <a:t>Rotator Cuff force:</a:t>
            </a:r>
          </a:p>
          <a:p>
            <a:pPr lvl="1"/>
            <a:r>
              <a:rPr lang="en-US" dirty="0" smtClean="0"/>
              <a:t>Trapezius and </a:t>
            </a:r>
            <a:r>
              <a:rPr lang="en-US" dirty="0" err="1" smtClean="0"/>
              <a:t>Serratus</a:t>
            </a:r>
            <a:r>
              <a:rPr lang="en-US" dirty="0" smtClean="0"/>
              <a:t> anterior</a:t>
            </a:r>
          </a:p>
          <a:p>
            <a:pPr lvl="1"/>
            <a:r>
              <a:rPr lang="en-US" dirty="0" smtClean="0"/>
              <a:t>Anterior posterior rotator cuff force couple</a:t>
            </a:r>
          </a:p>
          <a:p>
            <a:pPr lvl="2"/>
            <a:r>
              <a:rPr lang="en-US" dirty="0" smtClean="0"/>
              <a:t>Concavity-compression mechanism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Rotator Cuff Impingement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Primary Compressive Disease: Primary Impingement</a:t>
            </a:r>
          </a:p>
          <a:p>
            <a:pPr lvl="1"/>
            <a:r>
              <a:rPr lang="en-US" dirty="0" smtClean="0"/>
              <a:t>Compression of rotator cuff tendons between the humeral head and the overlying anterior third of the acromion, </a:t>
            </a:r>
            <a:r>
              <a:rPr lang="en-US" dirty="0" err="1" smtClean="0"/>
              <a:t>coracoacromial</a:t>
            </a:r>
            <a:r>
              <a:rPr lang="en-US" dirty="0" smtClean="0"/>
              <a:t> ligament, coracoid or AC joint</a:t>
            </a:r>
          </a:p>
          <a:p>
            <a:pPr lvl="1"/>
            <a:r>
              <a:rPr lang="en-US" dirty="0" err="1" smtClean="0"/>
              <a:t>Subacromial</a:t>
            </a:r>
            <a:r>
              <a:rPr lang="en-US" dirty="0" smtClean="0"/>
              <a:t> space</a:t>
            </a:r>
          </a:p>
          <a:p>
            <a:pPr lvl="2"/>
            <a:r>
              <a:rPr lang="en-US" dirty="0" err="1" smtClean="0"/>
              <a:t>Normals</a:t>
            </a:r>
            <a:r>
              <a:rPr lang="en-US" dirty="0" smtClean="0"/>
              <a:t>: </a:t>
            </a:r>
          </a:p>
          <a:p>
            <a:pPr marL="1371600" lvl="3" indent="0">
              <a:buNone/>
            </a:pPr>
            <a:r>
              <a:rPr lang="en-US" dirty="0" smtClean="0"/>
              <a:t>6mm-14mm</a:t>
            </a:r>
          </a:p>
          <a:p>
            <a:pPr lvl="2"/>
            <a:r>
              <a:rPr lang="en-US" dirty="0" smtClean="0"/>
              <a:t>Patients with shoulder pain: </a:t>
            </a:r>
          </a:p>
          <a:p>
            <a:pPr marL="1371600" lvl="3" indent="0">
              <a:buNone/>
            </a:pPr>
            <a:r>
              <a:rPr lang="en-US" dirty="0" smtClean="0"/>
              <a:t>7mm-13mm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214312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219200"/>
          </a:xfrm>
        </p:spPr>
        <p:txBody>
          <a:bodyPr/>
          <a:lstStyle/>
          <a:p>
            <a:pPr algn="l" eaLnBrk="1" hangingPunct="1"/>
            <a:r>
              <a:rPr lang="en-US" dirty="0" err="1" smtClean="0"/>
              <a:t>Neer</a:t>
            </a:r>
            <a:r>
              <a:rPr lang="en-US" dirty="0" smtClean="0"/>
              <a:t> Classification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chemeClr val="folHlink"/>
                </a:solidFill>
              </a:rPr>
              <a:t>Stage I:</a:t>
            </a:r>
            <a:r>
              <a:rPr lang="en-US" smtClean="0"/>
              <a:t>  characterized by edema, inflammation, hemorrhage in the subacromial space.  Swelling is responsible for the impingement </a:t>
            </a:r>
          </a:p>
          <a:p>
            <a:pPr lvl="1" eaLnBrk="1" hangingPunct="1"/>
            <a:r>
              <a:rPr lang="en-US" smtClean="0"/>
              <a:t>Risk Factors:  age 25 or less </a:t>
            </a:r>
          </a:p>
          <a:p>
            <a:pPr lvl="1" eaLnBrk="1" hangingPunct="1"/>
            <a:r>
              <a:rPr lang="en-US" smtClean="0"/>
              <a:t>SX:  dull ache in the shoulder after activity, pain may interfere with ADL’s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39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folHlink"/>
                </a:solidFill>
              </a:rPr>
              <a:t>Signs:</a:t>
            </a:r>
            <a:r>
              <a:rPr lang="en-US" sz="2800" dirty="0" smtClean="0"/>
              <a:t>  painful arc in abduction - between 60 and 120 dg,  pain free </a:t>
            </a:r>
          </a:p>
          <a:p>
            <a:pPr lvl="1" eaLnBrk="1" hangingPunct="1"/>
            <a:r>
              <a:rPr lang="en-US" sz="2400" dirty="0" smtClean="0"/>
              <a:t>PROM, resisted tests are strong but painful for abduction</a:t>
            </a:r>
          </a:p>
          <a:p>
            <a:pPr lvl="1" eaLnBrk="1" hangingPunct="1"/>
            <a:r>
              <a:rPr lang="en-US" sz="2400" dirty="0" smtClean="0"/>
              <a:t>Palpation:  tender over the greater </a:t>
            </a:r>
            <a:r>
              <a:rPr lang="en-US" sz="2400" dirty="0" err="1" smtClean="0"/>
              <a:t>tuberosity</a:t>
            </a:r>
            <a:r>
              <a:rPr lang="en-US" sz="2400" dirty="0" smtClean="0"/>
              <a:t> and the anterior edge of the </a:t>
            </a:r>
            <a:r>
              <a:rPr lang="en-US" sz="2400" dirty="0" err="1" smtClean="0"/>
              <a:t>acromian</a:t>
            </a:r>
            <a:endParaRPr lang="en-US" sz="2400" dirty="0" smtClean="0"/>
          </a:p>
          <a:p>
            <a:pPr lvl="1" eaLnBrk="1" hangingPunct="1"/>
            <a:r>
              <a:rPr lang="en-US" sz="2400" dirty="0" smtClean="0"/>
              <a:t>Special tests: + </a:t>
            </a:r>
            <a:r>
              <a:rPr lang="en-US" sz="2400" dirty="0" err="1" smtClean="0"/>
              <a:t>Neer</a:t>
            </a:r>
            <a:r>
              <a:rPr lang="en-US" sz="2400" dirty="0" smtClean="0"/>
              <a:t> impingement test, + Kennedy and Hawkins test. </a:t>
            </a:r>
          </a:p>
          <a:p>
            <a:pPr lvl="1" eaLnBrk="1" hangingPunct="1"/>
            <a:endParaRPr lang="en-US" dirty="0" smtClean="0"/>
          </a:p>
          <a:p>
            <a:pPr lvl="1"/>
            <a:r>
              <a:rPr lang="en-US" dirty="0" smtClean="0"/>
              <a:t>This stage is easy to reverse if the person rests from aggravating  activities and changes some work or play postures, strengthens weak muscles</a:t>
            </a:r>
          </a:p>
          <a:p>
            <a:pPr lvl="1" eaLnBrk="1" hangingPunct="1"/>
            <a:endParaRPr lang="en-US" sz="2400" dirty="0" smtClean="0"/>
          </a:p>
          <a:p>
            <a:pPr eaLnBrk="1" hangingPunct="1"/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7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Stage II: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Characterized by aggravation of the </a:t>
            </a:r>
            <a:r>
              <a:rPr lang="en-US" dirty="0" err="1" smtClean="0"/>
              <a:t>subacromial</a:t>
            </a:r>
            <a:r>
              <a:rPr lang="en-US" dirty="0" smtClean="0"/>
              <a:t> contents creating a thickness in the </a:t>
            </a:r>
            <a:r>
              <a:rPr lang="en-US" dirty="0" err="1" smtClean="0"/>
              <a:t>bursae</a:t>
            </a:r>
            <a:r>
              <a:rPr lang="en-US" dirty="0" smtClean="0"/>
              <a:t> and fibrosis of the tendons. </a:t>
            </a:r>
          </a:p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Risk Factors</a:t>
            </a:r>
            <a:r>
              <a:rPr lang="en-US" dirty="0" smtClean="0"/>
              <a:t>:  25 to 40 years of age </a:t>
            </a:r>
          </a:p>
          <a:p>
            <a:r>
              <a:rPr lang="en-US" dirty="0" smtClean="0">
                <a:solidFill>
                  <a:schemeClr val="folHlink"/>
                </a:solidFill>
              </a:rPr>
              <a:t>SX and Signs</a:t>
            </a:r>
            <a:r>
              <a:rPr lang="en-US" dirty="0" smtClean="0"/>
              <a:t>:  similar but increased in intensity from Stage I </a:t>
            </a:r>
          </a:p>
          <a:p>
            <a:r>
              <a:rPr lang="en-US" dirty="0" smtClean="0">
                <a:solidFill>
                  <a:schemeClr val="folHlink"/>
                </a:solidFill>
              </a:rPr>
              <a:t>Impairments:</a:t>
            </a:r>
            <a:r>
              <a:rPr lang="en-US" dirty="0" smtClean="0"/>
              <a:t>  more limitation in the PROM and with Hawkins and Kennedy test there is a catching sensation with the return from an elevated position. </a:t>
            </a:r>
          </a:p>
          <a:p>
            <a:r>
              <a:rPr lang="en-US" dirty="0" smtClean="0"/>
              <a:t>More difficult to reverse than Stage I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63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AcromioClavicular</a:t>
            </a:r>
            <a:r>
              <a:rPr lang="en-US" dirty="0" smtClean="0"/>
              <a:t> Joint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AP view</a:t>
            </a:r>
          </a:p>
          <a:p>
            <a:r>
              <a:rPr lang="en-US" u="sng" dirty="0" smtClean="0"/>
              <a:t>Alignment</a:t>
            </a:r>
            <a:r>
              <a:rPr lang="en-US" dirty="0" smtClean="0"/>
              <a:t>: distal clavicle aligns with the </a:t>
            </a:r>
            <a:r>
              <a:rPr lang="en-US" dirty="0" err="1" smtClean="0"/>
              <a:t>acromian</a:t>
            </a:r>
            <a:endParaRPr lang="en-US" dirty="0" smtClean="0"/>
          </a:p>
          <a:p>
            <a:r>
              <a:rPr lang="en-US" dirty="0" smtClean="0"/>
              <a:t>Joint should be less than 6 mm wide</a:t>
            </a:r>
          </a:p>
          <a:p>
            <a:r>
              <a:rPr lang="en-US" u="sng" dirty="0" smtClean="0"/>
              <a:t>Bone density</a:t>
            </a:r>
            <a:r>
              <a:rPr lang="en-US" dirty="0" smtClean="0"/>
              <a:t>: check distal end for any fractures or </a:t>
            </a:r>
            <a:r>
              <a:rPr lang="en-US" dirty="0" err="1" smtClean="0"/>
              <a:t>osteophytes</a:t>
            </a:r>
            <a:endParaRPr lang="en-US" dirty="0" smtClean="0"/>
          </a:p>
          <a:p>
            <a:r>
              <a:rPr lang="en-US" u="sng" dirty="0" smtClean="0"/>
              <a:t>Cartilage and Soft Tissue: </a:t>
            </a:r>
            <a:r>
              <a:rPr lang="en-US" dirty="0" smtClean="0"/>
              <a:t>not evaluated with this view</a:t>
            </a:r>
          </a:p>
          <a:p>
            <a:endParaRPr lang="en-US" dirty="0"/>
          </a:p>
        </p:txBody>
      </p:sp>
      <p:pic>
        <p:nvPicPr>
          <p:cNvPr id="5" name="Content Placeholder 4" descr="Normal ACJ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133600"/>
            <a:ext cx="3810000" cy="3810000"/>
          </a:xfrm>
        </p:spPr>
      </p:pic>
      <p:cxnSp>
        <p:nvCxnSpPr>
          <p:cNvPr id="7" name="Straight Arrow Connector 6"/>
          <p:cNvCxnSpPr/>
          <p:nvPr/>
        </p:nvCxnSpPr>
        <p:spPr>
          <a:xfrm flipV="1">
            <a:off x="2819400" y="3276600"/>
            <a:ext cx="3352800" cy="228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6172200" y="3200400"/>
            <a:ext cx="304800" cy="152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6248400" y="3200400"/>
            <a:ext cx="381000" cy="76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5683624" y="3146612"/>
            <a:ext cx="689451" cy="439270"/>
          </a:xfrm>
          <a:custGeom>
            <a:avLst/>
            <a:gdLst>
              <a:gd name="connsiteX0" fmla="*/ 0 w 689451"/>
              <a:gd name="connsiteY0" fmla="*/ 421341 h 439270"/>
              <a:gd name="connsiteX1" fmla="*/ 80682 w 689451"/>
              <a:gd name="connsiteY1" fmla="*/ 430306 h 439270"/>
              <a:gd name="connsiteX2" fmla="*/ 116541 w 689451"/>
              <a:gd name="connsiteY2" fmla="*/ 439270 h 439270"/>
              <a:gd name="connsiteX3" fmla="*/ 475129 w 689451"/>
              <a:gd name="connsiteY3" fmla="*/ 430306 h 439270"/>
              <a:gd name="connsiteX4" fmla="*/ 537882 w 689451"/>
              <a:gd name="connsiteY4" fmla="*/ 421341 h 439270"/>
              <a:gd name="connsiteX5" fmla="*/ 564776 w 689451"/>
              <a:gd name="connsiteY5" fmla="*/ 412376 h 439270"/>
              <a:gd name="connsiteX6" fmla="*/ 600635 w 689451"/>
              <a:gd name="connsiteY6" fmla="*/ 403412 h 439270"/>
              <a:gd name="connsiteX7" fmla="*/ 618564 w 689451"/>
              <a:gd name="connsiteY7" fmla="*/ 385482 h 439270"/>
              <a:gd name="connsiteX8" fmla="*/ 627529 w 689451"/>
              <a:gd name="connsiteY8" fmla="*/ 358588 h 439270"/>
              <a:gd name="connsiteX9" fmla="*/ 654423 w 689451"/>
              <a:gd name="connsiteY9" fmla="*/ 340659 h 439270"/>
              <a:gd name="connsiteX10" fmla="*/ 672352 w 689451"/>
              <a:gd name="connsiteY10" fmla="*/ 322729 h 439270"/>
              <a:gd name="connsiteX11" fmla="*/ 672352 w 689451"/>
              <a:gd name="connsiteY11" fmla="*/ 134470 h 439270"/>
              <a:gd name="connsiteX12" fmla="*/ 645458 w 689451"/>
              <a:gd name="connsiteY12" fmla="*/ 62753 h 439270"/>
              <a:gd name="connsiteX13" fmla="*/ 627529 w 689451"/>
              <a:gd name="connsiteY13" fmla="*/ 44823 h 439270"/>
              <a:gd name="connsiteX14" fmla="*/ 609600 w 689451"/>
              <a:gd name="connsiteY14" fmla="*/ 17929 h 439270"/>
              <a:gd name="connsiteX15" fmla="*/ 546847 w 689451"/>
              <a:gd name="connsiteY15" fmla="*/ 0 h 439270"/>
              <a:gd name="connsiteX16" fmla="*/ 448235 w 689451"/>
              <a:gd name="connsiteY16" fmla="*/ 8964 h 439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9451" h="439270">
                <a:moveTo>
                  <a:pt x="0" y="421341"/>
                </a:moveTo>
                <a:cubicBezTo>
                  <a:pt x="26894" y="424329"/>
                  <a:pt x="53937" y="426191"/>
                  <a:pt x="80682" y="430306"/>
                </a:cubicBezTo>
                <a:cubicBezTo>
                  <a:pt x="92860" y="432179"/>
                  <a:pt x="104220" y="439270"/>
                  <a:pt x="116541" y="439270"/>
                </a:cubicBezTo>
                <a:cubicBezTo>
                  <a:pt x="236108" y="439270"/>
                  <a:pt x="355600" y="433294"/>
                  <a:pt x="475129" y="430306"/>
                </a:cubicBezTo>
                <a:cubicBezTo>
                  <a:pt x="496047" y="427318"/>
                  <a:pt x="517162" y="425485"/>
                  <a:pt x="537882" y="421341"/>
                </a:cubicBezTo>
                <a:cubicBezTo>
                  <a:pt x="547148" y="419488"/>
                  <a:pt x="555690" y="414972"/>
                  <a:pt x="564776" y="412376"/>
                </a:cubicBezTo>
                <a:cubicBezTo>
                  <a:pt x="576623" y="408991"/>
                  <a:pt x="588682" y="406400"/>
                  <a:pt x="600635" y="403412"/>
                </a:cubicBezTo>
                <a:cubicBezTo>
                  <a:pt x="606611" y="397435"/>
                  <a:pt x="614216" y="392730"/>
                  <a:pt x="618564" y="385482"/>
                </a:cubicBezTo>
                <a:cubicBezTo>
                  <a:pt x="623426" y="377379"/>
                  <a:pt x="621626" y="365967"/>
                  <a:pt x="627529" y="358588"/>
                </a:cubicBezTo>
                <a:cubicBezTo>
                  <a:pt x="634260" y="350175"/>
                  <a:pt x="646010" y="347390"/>
                  <a:pt x="654423" y="340659"/>
                </a:cubicBezTo>
                <a:cubicBezTo>
                  <a:pt x="661023" y="335379"/>
                  <a:pt x="666376" y="328706"/>
                  <a:pt x="672352" y="322729"/>
                </a:cubicBezTo>
                <a:cubicBezTo>
                  <a:pt x="689451" y="237238"/>
                  <a:pt x="686233" y="273285"/>
                  <a:pt x="672352" y="134470"/>
                </a:cubicBezTo>
                <a:cubicBezTo>
                  <a:pt x="670033" y="111280"/>
                  <a:pt x="658175" y="81828"/>
                  <a:pt x="645458" y="62753"/>
                </a:cubicBezTo>
                <a:cubicBezTo>
                  <a:pt x="640770" y="55720"/>
                  <a:pt x="632809" y="51423"/>
                  <a:pt x="627529" y="44823"/>
                </a:cubicBezTo>
                <a:cubicBezTo>
                  <a:pt x="620799" y="36410"/>
                  <a:pt x="618013" y="24660"/>
                  <a:pt x="609600" y="17929"/>
                </a:cubicBezTo>
                <a:cubicBezTo>
                  <a:pt x="603753" y="13252"/>
                  <a:pt x="549192" y="586"/>
                  <a:pt x="546847" y="0"/>
                </a:cubicBezTo>
                <a:lnTo>
                  <a:pt x="448235" y="8964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344547" y="2976282"/>
            <a:ext cx="612065" cy="421342"/>
          </a:xfrm>
          <a:custGeom>
            <a:avLst/>
            <a:gdLst>
              <a:gd name="connsiteX0" fmla="*/ 612065 w 612065"/>
              <a:gd name="connsiteY0" fmla="*/ 0 h 421342"/>
              <a:gd name="connsiteX1" fmla="*/ 110041 w 612065"/>
              <a:gd name="connsiteY1" fmla="*/ 8965 h 421342"/>
              <a:gd name="connsiteX2" fmla="*/ 65218 w 612065"/>
              <a:gd name="connsiteY2" fmla="*/ 44824 h 421342"/>
              <a:gd name="connsiteX3" fmla="*/ 29359 w 612065"/>
              <a:gd name="connsiteY3" fmla="*/ 53789 h 421342"/>
              <a:gd name="connsiteX4" fmla="*/ 2465 w 612065"/>
              <a:gd name="connsiteY4" fmla="*/ 125506 h 421342"/>
              <a:gd name="connsiteX5" fmla="*/ 20394 w 612065"/>
              <a:gd name="connsiteY5" fmla="*/ 251012 h 421342"/>
              <a:gd name="connsiteX6" fmla="*/ 29359 w 612065"/>
              <a:gd name="connsiteY6" fmla="*/ 277906 h 421342"/>
              <a:gd name="connsiteX7" fmla="*/ 47288 w 612065"/>
              <a:gd name="connsiteY7" fmla="*/ 295836 h 421342"/>
              <a:gd name="connsiteX8" fmla="*/ 65218 w 612065"/>
              <a:gd name="connsiteY8" fmla="*/ 322730 h 421342"/>
              <a:gd name="connsiteX9" fmla="*/ 92112 w 612065"/>
              <a:gd name="connsiteY9" fmla="*/ 331694 h 421342"/>
              <a:gd name="connsiteX10" fmla="*/ 127971 w 612065"/>
              <a:gd name="connsiteY10" fmla="*/ 367553 h 421342"/>
              <a:gd name="connsiteX11" fmla="*/ 181759 w 612065"/>
              <a:gd name="connsiteY11" fmla="*/ 385483 h 421342"/>
              <a:gd name="connsiteX12" fmla="*/ 208653 w 612065"/>
              <a:gd name="connsiteY12" fmla="*/ 394447 h 421342"/>
              <a:gd name="connsiteX13" fmla="*/ 244512 w 612065"/>
              <a:gd name="connsiteY13" fmla="*/ 412377 h 421342"/>
              <a:gd name="connsiteX14" fmla="*/ 289335 w 612065"/>
              <a:gd name="connsiteY14" fmla="*/ 421342 h 421342"/>
              <a:gd name="connsiteX15" fmla="*/ 459665 w 612065"/>
              <a:gd name="connsiteY15" fmla="*/ 412377 h 421342"/>
              <a:gd name="connsiteX16" fmla="*/ 477594 w 612065"/>
              <a:gd name="connsiteY16" fmla="*/ 394447 h 421342"/>
              <a:gd name="connsiteX17" fmla="*/ 513453 w 612065"/>
              <a:gd name="connsiteY17" fmla="*/ 385483 h 421342"/>
              <a:gd name="connsiteX18" fmla="*/ 531382 w 612065"/>
              <a:gd name="connsiteY18" fmla="*/ 367553 h 421342"/>
              <a:gd name="connsiteX19" fmla="*/ 558277 w 612065"/>
              <a:gd name="connsiteY19" fmla="*/ 358589 h 42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12065" h="421342">
                <a:moveTo>
                  <a:pt x="612065" y="0"/>
                </a:moveTo>
                <a:cubicBezTo>
                  <a:pt x="444724" y="2988"/>
                  <a:pt x="277193" y="466"/>
                  <a:pt x="110041" y="8965"/>
                </a:cubicBezTo>
                <a:cubicBezTo>
                  <a:pt x="86373" y="10168"/>
                  <a:pt x="82717" y="36074"/>
                  <a:pt x="65218" y="44824"/>
                </a:cubicBezTo>
                <a:cubicBezTo>
                  <a:pt x="54198" y="50334"/>
                  <a:pt x="41312" y="50801"/>
                  <a:pt x="29359" y="53789"/>
                </a:cubicBezTo>
                <a:cubicBezTo>
                  <a:pt x="4537" y="78610"/>
                  <a:pt x="0" y="76199"/>
                  <a:pt x="2465" y="125506"/>
                </a:cubicBezTo>
                <a:cubicBezTo>
                  <a:pt x="4575" y="167713"/>
                  <a:pt x="13050" y="209395"/>
                  <a:pt x="20394" y="251012"/>
                </a:cubicBezTo>
                <a:cubicBezTo>
                  <a:pt x="22036" y="260318"/>
                  <a:pt x="24497" y="269803"/>
                  <a:pt x="29359" y="277906"/>
                </a:cubicBezTo>
                <a:cubicBezTo>
                  <a:pt x="33707" y="285154"/>
                  <a:pt x="42008" y="289236"/>
                  <a:pt x="47288" y="295836"/>
                </a:cubicBezTo>
                <a:cubicBezTo>
                  <a:pt x="54019" y="304249"/>
                  <a:pt x="56805" y="315999"/>
                  <a:pt x="65218" y="322730"/>
                </a:cubicBezTo>
                <a:cubicBezTo>
                  <a:pt x="72597" y="328633"/>
                  <a:pt x="83147" y="328706"/>
                  <a:pt x="92112" y="331694"/>
                </a:cubicBezTo>
                <a:cubicBezTo>
                  <a:pt x="104065" y="343647"/>
                  <a:pt x="111934" y="362207"/>
                  <a:pt x="127971" y="367553"/>
                </a:cubicBezTo>
                <a:lnTo>
                  <a:pt x="181759" y="385483"/>
                </a:lnTo>
                <a:cubicBezTo>
                  <a:pt x="190724" y="388471"/>
                  <a:pt x="200201" y="390221"/>
                  <a:pt x="208653" y="394447"/>
                </a:cubicBezTo>
                <a:cubicBezTo>
                  <a:pt x="220606" y="400424"/>
                  <a:pt x="231834" y="408151"/>
                  <a:pt x="244512" y="412377"/>
                </a:cubicBezTo>
                <a:cubicBezTo>
                  <a:pt x="258967" y="417195"/>
                  <a:pt x="274394" y="418354"/>
                  <a:pt x="289335" y="421342"/>
                </a:cubicBezTo>
                <a:cubicBezTo>
                  <a:pt x="346112" y="418354"/>
                  <a:pt x="403381" y="420418"/>
                  <a:pt x="459665" y="412377"/>
                </a:cubicBezTo>
                <a:cubicBezTo>
                  <a:pt x="468032" y="411182"/>
                  <a:pt x="470034" y="398227"/>
                  <a:pt x="477594" y="394447"/>
                </a:cubicBezTo>
                <a:cubicBezTo>
                  <a:pt x="488614" y="388937"/>
                  <a:pt x="501500" y="388471"/>
                  <a:pt x="513453" y="385483"/>
                </a:cubicBezTo>
                <a:cubicBezTo>
                  <a:pt x="519429" y="379506"/>
                  <a:pt x="524134" y="371901"/>
                  <a:pt x="531382" y="367553"/>
                </a:cubicBezTo>
                <a:cubicBezTo>
                  <a:pt x="539485" y="362691"/>
                  <a:pt x="558277" y="358589"/>
                  <a:pt x="558277" y="358589"/>
                </a:cubicBez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267200" y="3657600"/>
            <a:ext cx="1600200" cy="9906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2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Stage III: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More complicated: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get a partial or full thickness tendon tear,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changes  in the bony configuration of the humeral head and acromion,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osteophytes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folHlink"/>
                </a:solidFill>
              </a:rPr>
              <a:t>Risk Factor:</a:t>
            </a:r>
            <a:r>
              <a:rPr lang="en-US" sz="2800" smtClean="0"/>
              <a:t>  40 years of age or greater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folHlink"/>
                </a:solidFill>
              </a:rPr>
              <a:t>SX:</a:t>
            </a:r>
            <a:r>
              <a:rPr lang="en-US" sz="2800" smtClean="0"/>
              <a:t>  increase in intensity of symptoms, interferes with daily activities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chemeClr val="folHlink"/>
                </a:solidFill>
              </a:rPr>
              <a:t>Signs:</a:t>
            </a:r>
            <a:r>
              <a:rPr lang="en-US" sz="2800" smtClean="0"/>
              <a:t>  AROM more limited than PROM, resisted tests show weakness in abduction and external rotation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0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dirty="0" smtClean="0">
                <a:solidFill>
                  <a:schemeClr val="folHlink"/>
                </a:solidFill>
              </a:rPr>
              <a:t>X-Rays:</a:t>
            </a:r>
            <a:r>
              <a:rPr lang="en-US" dirty="0" smtClean="0"/>
              <a:t>  cystic changes in the greater </a:t>
            </a:r>
            <a:r>
              <a:rPr lang="en-US" dirty="0" err="1" smtClean="0"/>
              <a:t>tuberosity</a:t>
            </a:r>
            <a:r>
              <a:rPr lang="en-US" dirty="0" smtClean="0"/>
              <a:t>, underside of the </a:t>
            </a:r>
            <a:r>
              <a:rPr lang="en-US" dirty="0" err="1" smtClean="0"/>
              <a:t>acromian</a:t>
            </a:r>
            <a:r>
              <a:rPr lang="en-US" dirty="0" smtClean="0"/>
              <a:t> or at the AC joint </a:t>
            </a:r>
          </a:p>
          <a:p>
            <a:r>
              <a:rPr lang="en-US" dirty="0" smtClean="0">
                <a:solidFill>
                  <a:schemeClr val="folHlink"/>
                </a:solidFill>
              </a:rPr>
              <a:t>RX:</a:t>
            </a:r>
            <a:r>
              <a:rPr lang="en-US" dirty="0" smtClean="0"/>
              <a:t>  surgery if conservative treatment doesn’t work.  Repair of the torn muscles would occur with all of the surgical options. </a:t>
            </a:r>
          </a:p>
          <a:p>
            <a:r>
              <a:rPr lang="en-US" u="sng" dirty="0" smtClean="0"/>
              <a:t>Surgical Options: </a:t>
            </a:r>
          </a:p>
          <a:p>
            <a:pPr>
              <a:buNone/>
            </a:pPr>
            <a:r>
              <a:rPr lang="en-US" dirty="0" smtClean="0"/>
              <a:t>	1.  </a:t>
            </a:r>
            <a:r>
              <a:rPr lang="en-US" dirty="0" err="1" smtClean="0"/>
              <a:t>coracoacromial</a:t>
            </a:r>
            <a:r>
              <a:rPr lang="en-US" dirty="0" smtClean="0"/>
              <a:t> ligament resection </a:t>
            </a:r>
          </a:p>
          <a:p>
            <a:pPr>
              <a:buNone/>
            </a:pPr>
            <a:r>
              <a:rPr lang="en-US" dirty="0" smtClean="0"/>
              <a:t>   	2.  anterior </a:t>
            </a:r>
            <a:r>
              <a:rPr lang="en-US" dirty="0" err="1" smtClean="0"/>
              <a:t>acromioplasty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3.  distal clavicle resection (Mumford 	procedure) </a:t>
            </a:r>
          </a:p>
          <a:p>
            <a:pPr>
              <a:buNone/>
            </a:pPr>
            <a:r>
              <a:rPr lang="en-US" smtClean="0"/>
              <a:t>    4</a:t>
            </a:r>
            <a:r>
              <a:rPr lang="en-US" dirty="0" smtClean="0"/>
              <a:t>.  AC joint inferior </a:t>
            </a:r>
            <a:r>
              <a:rPr lang="en-US" dirty="0" err="1" smtClean="0"/>
              <a:t>osteophyte</a:t>
            </a:r>
            <a:r>
              <a:rPr lang="en-US" dirty="0" smtClean="0"/>
              <a:t> resection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9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Mechanical Impingement: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 smtClean="0"/>
              <a:t>Abnormal shape of the acromion.  </a:t>
            </a:r>
          </a:p>
          <a:p>
            <a:pPr eaLnBrk="1" hangingPunct="1"/>
            <a:r>
              <a:rPr lang="en-US" sz="2800" dirty="0" smtClean="0"/>
              <a:t>3 types of acromion, flat, curved and hooked.  </a:t>
            </a:r>
          </a:p>
          <a:p>
            <a:pPr eaLnBrk="1" hangingPunct="1"/>
            <a:r>
              <a:rPr lang="en-US" sz="2800" dirty="0" smtClean="0"/>
              <a:t>There is a close association with a hooked acromion (70%) with full thickness rotator cuff tears; 80% association with impingement syndrome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52229" name="Picture 5" descr="msoFBB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752600"/>
            <a:ext cx="39624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364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Compressive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underlying instability of the GH joint</a:t>
            </a:r>
          </a:p>
          <a:p>
            <a:pPr lvl="1"/>
            <a:r>
              <a:rPr lang="en-US" dirty="0" smtClean="0"/>
              <a:t>Anterior instability – overhead athletes, throwing athletes</a:t>
            </a:r>
          </a:p>
          <a:p>
            <a:pPr lvl="1"/>
            <a:r>
              <a:rPr lang="en-US" dirty="0" smtClean="0"/>
              <a:t>Increase in anterior translation, biceps tendon and rotator cuff become impinged</a:t>
            </a:r>
          </a:p>
          <a:p>
            <a:pPr lvl="1"/>
            <a:r>
              <a:rPr lang="en-US" dirty="0" smtClean="0"/>
              <a:t>Continual loss of GH stability</a:t>
            </a:r>
          </a:p>
          <a:p>
            <a:pPr lvl="1"/>
            <a:r>
              <a:rPr lang="en-US" dirty="0" smtClean="0"/>
              <a:t>Leads to rotator cuff tears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F758B-4A52-4A21-9C8E-E798321F81C8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341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Tensile Overload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Repetitive intrinsic tension overload</a:t>
            </a:r>
          </a:p>
          <a:p>
            <a:pPr lvl="1"/>
            <a:r>
              <a:rPr lang="en-US" dirty="0" smtClean="0"/>
              <a:t>Occurs during deceleration and follow through </a:t>
            </a:r>
          </a:p>
          <a:p>
            <a:pPr lvl="1"/>
            <a:r>
              <a:rPr lang="en-US" dirty="0" smtClean="0"/>
              <a:t>High load placed on posterior rotator cuff muscles</a:t>
            </a:r>
          </a:p>
          <a:p>
            <a:pPr lvl="1"/>
            <a:r>
              <a:rPr lang="en-US" dirty="0" smtClean="0"/>
              <a:t>Pathological changes of </a:t>
            </a:r>
            <a:r>
              <a:rPr lang="en-US" dirty="0" err="1" smtClean="0"/>
              <a:t>angiofibroblastic</a:t>
            </a:r>
            <a:r>
              <a:rPr lang="en-US" dirty="0" smtClean="0"/>
              <a:t> hyperplasia – early tendon stages, progresses to tears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Tendinosis</a:t>
            </a:r>
            <a:r>
              <a:rPr lang="en-US" dirty="0" smtClean="0"/>
              <a:t> injuries</a:t>
            </a:r>
          </a:p>
          <a:p>
            <a:pPr lvl="1"/>
            <a:r>
              <a:rPr lang="en-US" dirty="0" smtClean="0"/>
              <a:t>Degenerative process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12615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 traumatic Tendon Failure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Single traumatic event or a previous traumatic event</a:t>
            </a:r>
          </a:p>
          <a:p>
            <a:r>
              <a:rPr lang="en-US" dirty="0" smtClean="0"/>
              <a:t>Forces are greater than the tendon can handle</a:t>
            </a:r>
          </a:p>
          <a:p>
            <a:r>
              <a:rPr lang="en-US" dirty="0" smtClean="0"/>
              <a:t>Normal tendons don’t tear</a:t>
            </a:r>
          </a:p>
          <a:p>
            <a:r>
              <a:rPr lang="en-US" dirty="0" smtClean="0"/>
              <a:t>30% damaged to produce a substantial reduction in strength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Full thickness tears</a:t>
            </a:r>
          </a:p>
          <a:p>
            <a:r>
              <a:rPr lang="en-US" dirty="0" smtClean="0"/>
              <a:t>Bony avulsions</a:t>
            </a:r>
          </a:p>
          <a:p>
            <a:r>
              <a:rPr lang="en-US" dirty="0" smtClean="0"/>
              <a:t>May have had repeated </a:t>
            </a:r>
            <a:r>
              <a:rPr lang="en-US" dirty="0" err="1" smtClean="0"/>
              <a:t>microtraumatic</a:t>
            </a:r>
            <a:r>
              <a:rPr lang="en-US" dirty="0" smtClean="0"/>
              <a:t> insults and degeneration over time</a:t>
            </a:r>
          </a:p>
          <a:p>
            <a:r>
              <a:rPr lang="en-US" dirty="0" smtClean="0"/>
              <a:t>Failure over one heavy load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000"/>
            <a:ext cx="196215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413981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Posterior impingement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Undersurface</a:t>
            </a:r>
          </a:p>
          <a:p>
            <a:pPr lvl="1"/>
            <a:r>
              <a:rPr lang="en-US" dirty="0" smtClean="0"/>
              <a:t>In 90 dg of abduction and 90 dg of Ext rotation</a:t>
            </a:r>
          </a:p>
          <a:p>
            <a:pPr lvl="1"/>
            <a:r>
              <a:rPr lang="en-US" dirty="0" smtClean="0"/>
              <a:t>Supraspinatus tendon and </a:t>
            </a:r>
            <a:r>
              <a:rPr lang="en-US" dirty="0" err="1" smtClean="0"/>
              <a:t>infraspinatus</a:t>
            </a:r>
            <a:r>
              <a:rPr lang="en-US" dirty="0" smtClean="0"/>
              <a:t> tendon rotate posteriorly and get pinched between the humeral head and the posterior-superior </a:t>
            </a:r>
            <a:r>
              <a:rPr lang="en-US" dirty="0" err="1" smtClean="0"/>
              <a:t>glenoid</a:t>
            </a:r>
            <a:r>
              <a:rPr lang="en-US" dirty="0" smtClean="0"/>
              <a:t> rim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3171825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77126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Add anterior translation of the humeral head causes mechanical fraying on undersurface of the rotator cuff tendons</a:t>
            </a:r>
          </a:p>
          <a:p>
            <a:endParaRPr lang="en-US" dirty="0" smtClean="0"/>
          </a:p>
          <a:p>
            <a:r>
              <a:rPr lang="en-US" dirty="0" err="1" smtClean="0"/>
              <a:t>Halbrecht</a:t>
            </a:r>
            <a:r>
              <a:rPr lang="en-US" dirty="0" smtClean="0"/>
              <a:t> et al studied baseball pitchers with MRI of shoulder</a:t>
            </a:r>
          </a:p>
          <a:p>
            <a:endParaRPr lang="en-US" dirty="0" smtClean="0"/>
          </a:p>
          <a:p>
            <a:r>
              <a:rPr lang="en-US" dirty="0" smtClean="0"/>
              <a:t>Paley et al studied 41 professional throwing athletes – all had this problem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553" y="1796863"/>
            <a:ext cx="429577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26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Radiographic Imaging: AP View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Anteroposterior positioning</a:t>
            </a:r>
          </a:p>
          <a:p>
            <a:pPr eaLnBrk="1" hangingPunct="1"/>
            <a:r>
              <a:rPr lang="en-US" sz="2800" smtClean="0"/>
              <a:t>View position of humerus in relation to the glenoid cavity</a:t>
            </a:r>
          </a:p>
          <a:p>
            <a:pPr eaLnBrk="1" hangingPunct="1"/>
            <a:r>
              <a:rPr lang="en-US" sz="2800" smtClean="0"/>
              <a:t>Clavicle to the acromion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4101" name="Picture 5" descr="msoD38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76400"/>
            <a:ext cx="4110038" cy="423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1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normal shoulder in IN EX and N positio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2667000"/>
            <a:ext cx="5486400" cy="22250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views: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21336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Rotation       External Rotation                Neutral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029200"/>
            <a:ext cx="8434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anatomy do you see on the internal differently from external and neutral?</a:t>
            </a:r>
          </a:p>
          <a:p>
            <a:r>
              <a:rPr lang="en-US" dirty="0" smtClean="0"/>
              <a:t>What parts of the scapula overlap the humeral head.  It helps to know the position</a:t>
            </a:r>
          </a:p>
          <a:p>
            <a:r>
              <a:rPr lang="en-US" dirty="0"/>
              <a:t>o</a:t>
            </a:r>
            <a:r>
              <a:rPr lang="en-US" dirty="0" smtClean="0"/>
              <a:t>f the arm when you review shoulder radiographs.  You really have to keep the shoulder</a:t>
            </a:r>
          </a:p>
          <a:p>
            <a:r>
              <a:rPr lang="en-US" dirty="0" smtClean="0"/>
              <a:t>Anatomy in mind.  These are all normal (no pathology) views.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05400" y="6477000"/>
            <a:ext cx="3677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3"/>
              </a:rPr>
              <a:t>emedicine.medscape.com/article/328253-overview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65F3A491-C589-47B0-B6D8-7B2CA6E36B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4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Anterior Posterior View of GH joint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sz="2800" dirty="0" smtClean="0"/>
              <a:t>Search Strategy</a:t>
            </a:r>
          </a:p>
          <a:p>
            <a:pPr eaLnBrk="1" hangingPunct="1">
              <a:buNone/>
            </a:pPr>
            <a:r>
              <a:rPr lang="en-US" sz="2800" dirty="0" smtClean="0"/>
              <a:t>	A: alignment</a:t>
            </a:r>
          </a:p>
          <a:p>
            <a:pPr eaLnBrk="1" hangingPunct="1">
              <a:buNone/>
            </a:pPr>
            <a:r>
              <a:rPr lang="en-US" sz="2800" dirty="0" smtClean="0"/>
              <a:t>	B: bone density</a:t>
            </a:r>
          </a:p>
          <a:p>
            <a:pPr eaLnBrk="1" hangingPunct="1">
              <a:buNone/>
            </a:pPr>
            <a:r>
              <a:rPr lang="en-US" sz="2800" dirty="0" smtClean="0"/>
              <a:t>	C: cartilage space</a:t>
            </a:r>
          </a:p>
          <a:p>
            <a:pPr eaLnBrk="1" hangingPunct="1">
              <a:buNone/>
            </a:pPr>
            <a:r>
              <a:rPr lang="en-US" sz="2800" dirty="0" smtClean="0"/>
              <a:t>	S: soft tissue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</p:txBody>
      </p:sp>
      <p:pic>
        <p:nvPicPr>
          <p:cNvPr id="5125" name="Picture 5" descr="mso1AF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9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Radiographs:  Anterior </a:t>
            </a:r>
            <a:r>
              <a:rPr lang="en-US" dirty="0"/>
              <a:t>Posterior </a:t>
            </a:r>
            <a:r>
              <a:rPr lang="en-US" dirty="0" smtClean="0"/>
              <a:t>External </a:t>
            </a:r>
            <a:br>
              <a:rPr lang="en-US" dirty="0" smtClean="0"/>
            </a:br>
            <a:r>
              <a:rPr lang="en-US" dirty="0" smtClean="0"/>
              <a:t>Rotation View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err="1"/>
              <a:t>Humerus</a:t>
            </a:r>
            <a:r>
              <a:rPr lang="en-US" sz="2800" dirty="0"/>
              <a:t> is in </a:t>
            </a:r>
            <a:r>
              <a:rPr lang="en-US" sz="2800" dirty="0" smtClean="0"/>
              <a:t>external  rotation</a:t>
            </a:r>
          </a:p>
          <a:p>
            <a:r>
              <a:rPr lang="en-US" sz="2800" dirty="0" smtClean="0"/>
              <a:t>View position of </a:t>
            </a:r>
            <a:r>
              <a:rPr lang="en-US" sz="2800" dirty="0" err="1" smtClean="0"/>
              <a:t>humerus</a:t>
            </a:r>
            <a:r>
              <a:rPr lang="en-US" sz="2800" dirty="0" smtClean="0"/>
              <a:t> in relation to the </a:t>
            </a:r>
            <a:r>
              <a:rPr lang="en-US" sz="2800" dirty="0" err="1" smtClean="0"/>
              <a:t>glenoid</a:t>
            </a:r>
            <a:r>
              <a:rPr lang="en-US" sz="2800" dirty="0" smtClean="0"/>
              <a:t> cavity</a:t>
            </a:r>
          </a:p>
          <a:p>
            <a:r>
              <a:rPr lang="en-US" sz="2800" dirty="0" smtClean="0"/>
              <a:t>Clavicle to the </a:t>
            </a:r>
            <a:r>
              <a:rPr lang="en-US" sz="2800" dirty="0" err="1" smtClean="0"/>
              <a:t>acromion</a:t>
            </a:r>
            <a:endParaRPr lang="en-US" sz="2800" dirty="0" smtClean="0"/>
          </a:p>
          <a:p>
            <a:r>
              <a:rPr lang="en-US" dirty="0" smtClean="0"/>
              <a:t>Exposes the greater </a:t>
            </a:r>
            <a:r>
              <a:rPr lang="en-US" dirty="0" err="1" smtClean="0"/>
              <a:t>tuberosity</a:t>
            </a:r>
            <a:r>
              <a:rPr lang="en-US" dirty="0" smtClean="0"/>
              <a:t> more than the lesser </a:t>
            </a:r>
            <a:r>
              <a:rPr lang="en-US" dirty="0" err="1" smtClean="0"/>
              <a:t>tuberosity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6" name="Content Placeholder 5" descr="xrayleftshould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65422"/>
            <a:ext cx="4038600" cy="4195519"/>
          </a:xfrm>
        </p:spPr>
      </p:pic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4191000" y="617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4"/>
              </a:rPr>
              <a:t>home.comcast.net/~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4"/>
              </a:rPr>
              <a:t>wnor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hlinkClick r:id="rId4"/>
              </a:rPr>
              <a:t>/radiographsul.htm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8BF1EC-5A1B-4D1D-B6B8-BD10428CD3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2221</Words>
  <Application>Microsoft Office PowerPoint</Application>
  <PresentationFormat>On-screen Show (4:3)</PresentationFormat>
  <Paragraphs>431</Paragraphs>
  <Slides>57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Office Theme</vt:lpstr>
      <vt:lpstr>Musculoskeletal Diseases and Disorders:  Shoulder Girdle Complex </vt:lpstr>
      <vt:lpstr>Objectives</vt:lpstr>
      <vt:lpstr>Epidemiological Data</vt:lpstr>
      <vt:lpstr>Anatomy Review</vt:lpstr>
      <vt:lpstr>AcromioClavicular Joint</vt:lpstr>
      <vt:lpstr>Radiographic Imaging: AP View</vt:lpstr>
      <vt:lpstr>Three views:</vt:lpstr>
      <vt:lpstr>Anterior Posterior View of GH joint</vt:lpstr>
      <vt:lpstr>Radiographs:  Anterior Posterior External  Rotation View</vt:lpstr>
      <vt:lpstr>PowerPoint Presentation</vt:lpstr>
      <vt:lpstr>Bone Density</vt:lpstr>
      <vt:lpstr>Cartilage</vt:lpstr>
      <vt:lpstr>Scapular Y view</vt:lpstr>
      <vt:lpstr>Lateral View or Transcapular View</vt:lpstr>
      <vt:lpstr>ALSO Called:  Anterior Oblique: Scapular Lateral (Y) view</vt:lpstr>
      <vt:lpstr>“eye” sign</vt:lpstr>
      <vt:lpstr>Axial Shoulder</vt:lpstr>
      <vt:lpstr>Variations of the Axillary View:</vt:lpstr>
      <vt:lpstr>West Point View</vt:lpstr>
      <vt:lpstr>CT Scans</vt:lpstr>
      <vt:lpstr>CT Scan of the Shoulder</vt:lpstr>
      <vt:lpstr>PowerPoint Presentation</vt:lpstr>
      <vt:lpstr>Lesions of the glenoid fossa </vt:lpstr>
      <vt:lpstr>Arthroscopic Positioning</vt:lpstr>
      <vt:lpstr>PowerPoint Presentation</vt:lpstr>
      <vt:lpstr>MRI Images</vt:lpstr>
      <vt:lpstr>MRI</vt:lpstr>
      <vt:lpstr>Sagittal View</vt:lpstr>
      <vt:lpstr>Rotator Interval</vt:lpstr>
      <vt:lpstr>Axial View</vt:lpstr>
      <vt:lpstr>Ultrasound</vt:lpstr>
      <vt:lpstr>Shoulder Pain: </vt:lpstr>
      <vt:lpstr>Fractures of the shoulder girdle complex </vt:lpstr>
      <vt:lpstr>PowerPoint Presentation</vt:lpstr>
      <vt:lpstr>PowerPoint Presentation</vt:lpstr>
      <vt:lpstr>Scapular Fractures</vt:lpstr>
      <vt:lpstr>PowerPoint Presentation</vt:lpstr>
      <vt:lpstr>Scapular Fractures requiring surgery</vt:lpstr>
      <vt:lpstr>Rx of Scapular Fractures</vt:lpstr>
      <vt:lpstr>PowerPoint Presentation</vt:lpstr>
      <vt:lpstr>PowerPoint Presentation</vt:lpstr>
      <vt:lpstr>Fractures Associated with Shoulder Dislocations</vt:lpstr>
      <vt:lpstr>Bankart Lesion</vt:lpstr>
      <vt:lpstr>PowerPoint Presentation</vt:lpstr>
      <vt:lpstr>Rotator Cuff Dysfunction Resulting in Impingement</vt:lpstr>
      <vt:lpstr>Rotator Cuff Impingement</vt:lpstr>
      <vt:lpstr>Neer Classification</vt:lpstr>
      <vt:lpstr>PowerPoint Presentation</vt:lpstr>
      <vt:lpstr>Stage II:</vt:lpstr>
      <vt:lpstr>Stage III:</vt:lpstr>
      <vt:lpstr>PowerPoint Presentation</vt:lpstr>
      <vt:lpstr>Mechanical Impingement:</vt:lpstr>
      <vt:lpstr>Secondary Compressive Disease</vt:lpstr>
      <vt:lpstr>Tensile Overload</vt:lpstr>
      <vt:lpstr>Macro traumatic Tendon Failure</vt:lpstr>
      <vt:lpstr>Posterior impingement</vt:lpstr>
      <vt:lpstr>PowerPoint Presentation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Musculoskeletal Diseases and Disorders:  Shoulder Girdle Complex</dc:title>
  <dc:creator>dcs</dc:creator>
  <cp:lastModifiedBy>SWEET, CHRISTINA</cp:lastModifiedBy>
  <cp:revision>18</cp:revision>
  <dcterms:created xsi:type="dcterms:W3CDTF">2011-06-09T11:57:18Z</dcterms:created>
  <dcterms:modified xsi:type="dcterms:W3CDTF">2012-06-06T14:55:44Z</dcterms:modified>
</cp:coreProperties>
</file>