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8B584-8278-44CF-A515-AB3A531157F4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FAE8B-7A99-497B-831E-3EB782EF4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98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Identify:</a:t>
            </a:r>
            <a:r>
              <a:rPr lang="en-US" sz="1800" baseline="0" dirty="0" smtClean="0"/>
              <a:t>  </a:t>
            </a:r>
            <a:r>
              <a:rPr lang="en-US" sz="1800" dirty="0" err="1" smtClean="0"/>
              <a:t>Humerus</a:t>
            </a:r>
            <a:r>
              <a:rPr lang="en-US" sz="1800" dirty="0" smtClean="0"/>
              <a:t>, olecranon fossa, medial epicondyle, lateral epicondyle, olecranon, trochlea, </a:t>
            </a:r>
            <a:r>
              <a:rPr lang="en-US" sz="1800" dirty="0" err="1" smtClean="0"/>
              <a:t>capitulum</a:t>
            </a:r>
            <a:r>
              <a:rPr lang="en-US" sz="1800" dirty="0" smtClean="0"/>
              <a:t>, coronoid process and radial head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8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76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56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They appear and fuse to the adjacent bones at different ages.</a:t>
            </a:r>
            <a:br>
              <a:rPr lang="en-US" sz="1200" dirty="0" smtClean="0"/>
            </a:br>
            <a:r>
              <a:rPr lang="en-US" sz="1200" dirty="0" smtClean="0"/>
              <a:t>It is important to know the sequence of appearance since the ossification centers always appear in a strict order.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762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D4213-A0C3-4397-8DF1-9222EDC6FAF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21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properly positioned elbow with the correct tube angle will demonstrate the normal radial head aligned with the coronoid process, the medial trochlea (green arrowheads) will be seen distal to the </a:t>
            </a:r>
            <a:r>
              <a:rPr lang="en-US" dirty="0" err="1" smtClean="0"/>
              <a:t>capitulum</a:t>
            </a:r>
            <a:r>
              <a:rPr lang="en-US" dirty="0" smtClean="0"/>
              <a:t> without superimposition.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35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93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27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0FF9-6490-4B40-B72D-80F8B8400CC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395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27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80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3A8EEFD-660E-4132-A9D1-5FD2D426853A}" type="datetime1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06EC60-C9C6-4AE2-8D85-77BABF328E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245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5BB2D3-F781-4805-911B-D0FC93A68F4C}" type="datetime1">
              <a:rPr lang="en-US" smtClean="0"/>
              <a:pPr/>
              <a:t>6/13/2012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A0DC23-59BF-4FEC-8501-6D08D300F8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697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CB4D92-6AF7-4BBB-93C8-4719A404F6CE}" type="datetime1">
              <a:rPr lang="en-US" smtClean="0"/>
              <a:pPr/>
              <a:t>6/13/2012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E3FE79A-1CCC-42A3-AE38-723EBF72C8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0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4AA157-D6BA-49F4-89F5-C3C6998DCF12}" type="datetime1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B6008F-F8EC-41D1-A1F4-7D67D83BB3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763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58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62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24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73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42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22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3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F7B7D-C456-453B-B02F-30285E1C2827}" type="datetimeFigureOut">
              <a:rPr lang="en-US" smtClean="0"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79E74-528A-439C-A3A1-E4DD1DA9F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5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614.photobucket.com/albums/tt228/ex_cowboy/?action=view&amp;current=radial-head-fracture-side.jpg&amp;sort=ascendin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rtho.org/2008/5/3/e5/index.htm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29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29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29.html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eessentials.net/article29.htm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essentials.net/article29.html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natomy.med.umich.edu/radiology/xray/arm_mri_zoom.html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.../products/cme_msk.html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.../products/cme_msk.html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.../products/cme_msk.html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.../products/cme_msk.html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healthcare.com/.../products/cme_msk.html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radiologyassistant.nl/en/4214416a75d87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emedicine.medscape.com/article/389069-imaging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5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Musculosekeltal Diseases and Disorders:  Elbow and Forearm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/>
          <a:p>
            <a:r>
              <a:rPr lang="en-US" dirty="0"/>
              <a:t>PTP </a:t>
            </a:r>
            <a:r>
              <a:rPr lang="en-US" dirty="0" smtClean="0"/>
              <a:t>521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2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 Lateral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lateral view will demonstrate the following pathologies, if present:</a:t>
            </a:r>
          </a:p>
          <a:p>
            <a:endParaRPr lang="en-US" dirty="0" smtClean="0"/>
          </a:p>
          <a:p>
            <a:r>
              <a:rPr lang="en-US" dirty="0" smtClean="0"/>
              <a:t>Supracondylar fractures of distal humerus</a:t>
            </a:r>
          </a:p>
          <a:p>
            <a:endParaRPr lang="en-US" dirty="0" smtClean="0"/>
          </a:p>
          <a:p>
            <a:r>
              <a:rPr lang="en-US" dirty="0" smtClean="0"/>
              <a:t>Fractures of anterior radial head and olecranon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Complex dislocations of the elbow joint</a:t>
            </a:r>
          </a:p>
          <a:p>
            <a:endParaRPr lang="en-US" dirty="0" smtClean="0"/>
          </a:p>
          <a:p>
            <a:r>
              <a:rPr lang="en-US" dirty="0" smtClean="0"/>
              <a:t>Dislocation of the radial head</a:t>
            </a:r>
          </a:p>
          <a:p>
            <a:endParaRPr lang="en-US" dirty="0" smtClean="0"/>
          </a:p>
          <a:p>
            <a:r>
              <a:rPr lang="en-US" dirty="0" smtClean="0"/>
              <a:t>pad sign (sail sign)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8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Lateral View</a:t>
            </a:r>
          </a:p>
        </p:txBody>
      </p:sp>
      <p:pic>
        <p:nvPicPr>
          <p:cNvPr id="41987" name="Picture 3" descr="ElbowLatRigh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9042"/>
            <a:ext cx="4038600" cy="3926416"/>
          </a:xfrm>
          <a:noFill/>
          <a:ln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 Density:  view the radial head, trabecular lines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1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Cartilage:</a:t>
            </a:r>
          </a:p>
          <a:p>
            <a:pPr lvl="1"/>
            <a:r>
              <a:rPr lang="en-US" dirty="0" smtClean="0"/>
              <a:t>Able to see a joint space between the radius and the capitulum</a:t>
            </a:r>
          </a:p>
          <a:p>
            <a:pPr lvl="1"/>
            <a:r>
              <a:rPr lang="en-US" dirty="0" smtClean="0"/>
              <a:t>Trochlea and the coronoid process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Soft Tissue:</a:t>
            </a:r>
          </a:p>
          <a:p>
            <a:pPr lvl="1"/>
            <a:r>
              <a:rPr lang="en-US" dirty="0" smtClean="0"/>
              <a:t>May or may not be seen in this view</a:t>
            </a:r>
          </a:p>
          <a:p>
            <a:pPr lvl="1"/>
            <a:r>
              <a:rPr lang="en-US" dirty="0" smtClean="0"/>
              <a:t>Evaluate for changes in density of the tissue which may indicate swelling</a:t>
            </a:r>
          </a:p>
          <a:p>
            <a:pPr lvl="1"/>
            <a:r>
              <a:rPr lang="en-US" dirty="0" smtClean="0"/>
              <a:t>Fat pad sign (Sail sign) can be seen in this view as well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Oblique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Radiohumeral joint (long white arrow)</a:t>
            </a:r>
          </a:p>
          <a:p>
            <a:r>
              <a:rPr lang="en-US" dirty="0" smtClean="0"/>
              <a:t>Capitulum, radial head (yellow arrow)</a:t>
            </a:r>
          </a:p>
          <a:p>
            <a:r>
              <a:rPr lang="en-US" dirty="0" smtClean="0"/>
              <a:t>Radial neck (orange arrow)</a:t>
            </a:r>
          </a:p>
          <a:p>
            <a:r>
              <a:rPr lang="en-US" dirty="0" smtClean="0"/>
              <a:t>Radial tuberosity, coronoid process (dark blue arrowhead)</a:t>
            </a:r>
          </a:p>
          <a:p>
            <a:r>
              <a:rPr lang="en-US" dirty="0" smtClean="0"/>
              <a:t>Trochlea notch/trochlea articulation (light blue arrowheads)</a:t>
            </a:r>
          </a:p>
          <a:p>
            <a:r>
              <a:rPr lang="en-US" dirty="0" smtClean="0"/>
              <a:t>Proximal radioulnar articulation</a:t>
            </a:r>
            <a:endParaRPr lang="en-US" dirty="0"/>
          </a:p>
        </p:txBody>
      </p:sp>
      <p:pic>
        <p:nvPicPr>
          <p:cNvPr id="5" name="Content Placeholder 4" descr="imageElbow-18lateral obliq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905000"/>
            <a:ext cx="4419600" cy="4038600"/>
          </a:xfr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7772400" y="2971800"/>
            <a:ext cx="228600" cy="60960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6"/>
          <p:cNvSpPr/>
          <p:nvPr/>
        </p:nvSpPr>
        <p:spPr>
          <a:xfrm rot="17637125">
            <a:off x="7898754" y="4289015"/>
            <a:ext cx="307276" cy="142730"/>
          </a:xfrm>
          <a:prstGeom prst="triangle">
            <a:avLst/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95800" y="6324600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http://www.ceessentials.net/article29.html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34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External Oblique view will demonstrate the following pathologies, if present:</a:t>
            </a:r>
          </a:p>
          <a:p>
            <a:endParaRPr lang="en-US" dirty="0" smtClean="0"/>
          </a:p>
          <a:p>
            <a:r>
              <a:rPr lang="en-US" dirty="0" smtClean="0"/>
              <a:t>Fractures of radial head and lateral epicondyle</a:t>
            </a:r>
            <a:endParaRPr lang="en-US" dirty="0"/>
          </a:p>
        </p:txBody>
      </p:sp>
      <p:pic>
        <p:nvPicPr>
          <p:cNvPr id="5" name="Content Placeholder 4" descr="radial-head-fracture-sid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24500" y="2759710"/>
            <a:ext cx="2286000" cy="254508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55626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s614.photobucket.com/albums/tt228/</a:t>
            </a:r>
            <a:r>
              <a:rPr lang="en-US" dirty="0" err="1" smtClean="0">
                <a:hlinkClick r:id="rId3"/>
              </a:rPr>
              <a:t>ex_cowboy</a:t>
            </a:r>
            <a:r>
              <a:rPr lang="en-US" dirty="0" smtClean="0">
                <a:hlinkClick r:id="rId3"/>
              </a:rPr>
              <a:t>/?...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8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Oblique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This view is taken to demonstrate the coronoid process, trochlea notch, and medial trochlea</a:t>
            </a:r>
          </a:p>
          <a:p>
            <a:r>
              <a:rPr lang="en-US" dirty="0" smtClean="0"/>
              <a:t>Forearm is </a:t>
            </a:r>
            <a:r>
              <a:rPr lang="en-US" dirty="0" err="1" smtClean="0"/>
              <a:t>pronated</a:t>
            </a:r>
            <a:r>
              <a:rPr lang="en-US" dirty="0" smtClean="0"/>
              <a:t> ~ 45 dg</a:t>
            </a:r>
          </a:p>
          <a:p>
            <a:r>
              <a:rPr lang="en-US" dirty="0" smtClean="0"/>
              <a:t>Abnormal: will demonstrate fractures of the medial epicondyle and the coronoid process</a:t>
            </a:r>
            <a:endParaRPr lang="en-US" dirty="0"/>
          </a:p>
        </p:txBody>
      </p:sp>
      <p:pic>
        <p:nvPicPr>
          <p:cNvPr id="5" name="Content Placeholder 4" descr="AP medial obliqu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14950" y="2264410"/>
            <a:ext cx="2705100" cy="353568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95800" y="6172200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http://www.ceessentials.net/article29.html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77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Radial Head/Capitulum or Trauma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Trauma View </a:t>
            </a:r>
            <a:r>
              <a:rPr lang="en-US" dirty="0" smtClean="0"/>
              <a:t>is when the radius is completely on top of the ulna, not overlapped.</a:t>
            </a:r>
          </a:p>
          <a:p>
            <a:r>
              <a:rPr lang="en-US" dirty="0" err="1" smtClean="0"/>
              <a:t>Humeroradial</a:t>
            </a:r>
            <a:r>
              <a:rPr lang="en-US" dirty="0" smtClean="0"/>
              <a:t> </a:t>
            </a:r>
            <a:r>
              <a:rPr lang="en-US" dirty="0" smtClean="0"/>
              <a:t>joint (white arrow) </a:t>
            </a:r>
          </a:p>
          <a:p>
            <a:r>
              <a:rPr lang="en-US" dirty="0" smtClean="0"/>
              <a:t>Radial head (dark blue arrow)</a:t>
            </a:r>
          </a:p>
          <a:p>
            <a:r>
              <a:rPr lang="en-US" dirty="0" smtClean="0"/>
              <a:t>Capitulum (orange arrow) radial notch of the ulnar and radioulnar joint (yellow arrow)</a:t>
            </a:r>
          </a:p>
          <a:p>
            <a:r>
              <a:rPr lang="en-US" dirty="0" smtClean="0"/>
              <a:t>Neck of the radius (light blue arrow) </a:t>
            </a:r>
          </a:p>
          <a:p>
            <a:endParaRPr lang="en-US" dirty="0" smtClean="0"/>
          </a:p>
        </p:txBody>
      </p:sp>
      <p:pic>
        <p:nvPicPr>
          <p:cNvPr id="5" name="Content Placeholder 4" descr="trauma latera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5800" y="1676400"/>
            <a:ext cx="4495800" cy="32004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43400" y="5029200"/>
            <a:ext cx="4685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http://www.ceessentials.net/article29.html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5486400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this view and evaluate the difference between the lateral  view and the trauma lateral view -  Its in the </a:t>
            </a:r>
            <a:r>
              <a:rPr lang="en-US" u="sng" dirty="0" smtClean="0"/>
              <a:t>radial head position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Radial Head /Capitulum Trauma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trauma view will demonstrate the following</a:t>
            </a:r>
          </a:p>
          <a:p>
            <a:pPr lvl="1"/>
            <a:r>
              <a:rPr lang="en-US" dirty="0" smtClean="0"/>
              <a:t>Fractures of radial head, capitulum and coronoid process</a:t>
            </a:r>
          </a:p>
          <a:p>
            <a:pPr lvl="1"/>
            <a:r>
              <a:rPr lang="en-US" dirty="0" smtClean="0"/>
              <a:t>Abnormalities of the humeroradial and </a:t>
            </a:r>
            <a:r>
              <a:rPr lang="en-US" dirty="0" err="1" smtClean="0"/>
              <a:t>humeroulnar</a:t>
            </a:r>
            <a:r>
              <a:rPr lang="en-US" dirty="0" smtClean="0"/>
              <a:t> joints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Utilized to determine the following abnormal pathology:</a:t>
            </a:r>
          </a:p>
          <a:p>
            <a:endParaRPr lang="en-US" dirty="0" smtClean="0"/>
          </a:p>
          <a:p>
            <a:r>
              <a:rPr lang="en-US" dirty="0" smtClean="0"/>
              <a:t>Complex fractures around the elbow, particularly comminuted fractures</a:t>
            </a:r>
          </a:p>
          <a:p>
            <a:r>
              <a:rPr lang="en-US" dirty="0" smtClean="0"/>
              <a:t>Healing process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Non union of bones</a:t>
            </a:r>
          </a:p>
          <a:p>
            <a:endParaRPr lang="en-US" dirty="0" smtClean="0"/>
          </a:p>
          <a:p>
            <a:r>
              <a:rPr lang="en-US" dirty="0" smtClean="0"/>
              <a:t>Secondary infections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Imaging of the Elbow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MRI seems to replace a lot of CT imaging because of the soft tissue around the elbow</a:t>
            </a:r>
          </a:p>
          <a:p>
            <a:endParaRPr lang="en-US" dirty="0" smtClean="0"/>
          </a:p>
          <a:p>
            <a:r>
              <a:rPr lang="en-US" dirty="0" smtClean="0"/>
              <a:t>These images are of a </a:t>
            </a:r>
            <a:r>
              <a:rPr lang="en-US" dirty="0" err="1" smtClean="0"/>
              <a:t>trochlear</a:t>
            </a:r>
            <a:r>
              <a:rPr lang="en-US" dirty="0" smtClean="0"/>
              <a:t> fracture (sorry, I couldn’t get better resolution)</a:t>
            </a:r>
            <a:endParaRPr lang="en-US" dirty="0"/>
          </a:p>
        </p:txBody>
      </p:sp>
      <p:pic>
        <p:nvPicPr>
          <p:cNvPr id="5" name="Content Placeholder 4" descr="image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1" y="1905000"/>
            <a:ext cx="4191000" cy="411480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52065" y="6211669"/>
            <a:ext cx="4491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3"/>
              </a:rPr>
              <a:t>www.jortho.org/2008/5/3/e5/index.htm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5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/>
              <a:t>Anteroposterior</a:t>
            </a:r>
            <a:r>
              <a:rPr lang="en-US" sz="4400" dirty="0" smtClean="0"/>
              <a:t> view: A</a:t>
            </a:r>
            <a:endParaRPr lang="en-US" sz="44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148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Alignment:</a:t>
            </a:r>
          </a:p>
          <a:p>
            <a:pPr lvl="1"/>
            <a:r>
              <a:rPr lang="en-US" dirty="0" smtClean="0"/>
              <a:t>Identify the structures from a proximal to distal view</a:t>
            </a:r>
          </a:p>
          <a:p>
            <a:pPr lvl="1"/>
            <a:r>
              <a:rPr lang="en-US" dirty="0" smtClean="0"/>
              <a:t>Radial head should be aligned with the capitulum but not directly in contact with it</a:t>
            </a:r>
          </a:p>
          <a:p>
            <a:pPr lvl="1"/>
            <a:r>
              <a:rPr lang="en-US" dirty="0" smtClean="0"/>
              <a:t>Olecranon should be centered in the olecranon fossa</a:t>
            </a:r>
          </a:p>
          <a:p>
            <a:pPr lvl="1"/>
            <a:r>
              <a:rPr lang="en-US" dirty="0" smtClean="0"/>
              <a:t>Carrying angle should be noted and be ~ 15 dg.</a:t>
            </a:r>
            <a:endParaRPr lang="en-US" dirty="0"/>
          </a:p>
        </p:txBody>
      </p:sp>
      <p:pic>
        <p:nvPicPr>
          <p:cNvPr id="11" name="Picture 4" descr="ElbowAPLabel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4339" y="1673225"/>
            <a:ext cx="3466322" cy="4718050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8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two CT images demonstrate the radioulnar articulation. </a:t>
            </a:r>
          </a:p>
          <a:p>
            <a:r>
              <a:rPr lang="en-US" dirty="0" smtClean="0"/>
              <a:t>On the left is a coronal image of the elbow showing the radioulnar joint (A) and on the right the head of the humerus (C) and ulna (B) that form the joint.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imageElbow-0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1550" y="2057400"/>
            <a:ext cx="3771900" cy="298450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3000" y="5638800"/>
            <a:ext cx="392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www.ceessentials.net/article29.html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On the left is a sagittal cut through the elbow</a:t>
            </a:r>
          </a:p>
          <a:p>
            <a:endParaRPr lang="en-US" dirty="0" smtClean="0"/>
          </a:p>
          <a:p>
            <a:r>
              <a:rPr lang="en-US" dirty="0" smtClean="0"/>
              <a:t>On the right a coronal cut through the elbow. </a:t>
            </a:r>
          </a:p>
          <a:p>
            <a:endParaRPr lang="en-US" dirty="0" smtClean="0"/>
          </a:p>
          <a:p>
            <a:r>
              <a:rPr lang="en-US" dirty="0" smtClean="0"/>
              <a:t>Both pictures demonstrate the humeroradial joint formed by the capitulum of the humerus (A) and the head of the radius (B). </a:t>
            </a:r>
          </a:p>
          <a:p>
            <a:endParaRPr lang="en-US" dirty="0" smtClean="0"/>
          </a:p>
          <a:p>
            <a:r>
              <a:rPr lang="en-US" dirty="0" smtClean="0"/>
              <a:t>Reconstructions from axial data</a:t>
            </a:r>
            <a:endParaRPr lang="en-US" dirty="0"/>
          </a:p>
        </p:txBody>
      </p:sp>
      <p:pic>
        <p:nvPicPr>
          <p:cNvPr id="5" name="Content Placeholder 4" descr="imageElbow-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23510" y="2561590"/>
            <a:ext cx="2887980" cy="294132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48200" y="6096000"/>
            <a:ext cx="3924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www.ceessentials.net/article29.html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03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Humeroradial Joint</a:t>
            </a:r>
          </a:p>
          <a:p>
            <a:endParaRPr lang="en-US" dirty="0" smtClean="0"/>
          </a:p>
          <a:p>
            <a:r>
              <a:rPr lang="en-US" dirty="0" smtClean="0"/>
              <a:t>3D volume rendered image demonstrating the humeroradial joint (A). </a:t>
            </a:r>
          </a:p>
          <a:p>
            <a:endParaRPr lang="en-US" dirty="0" smtClean="0"/>
          </a:p>
          <a:p>
            <a:r>
              <a:rPr lang="en-US" dirty="0" smtClean="0"/>
              <a:t>The sagittal CT image demonstrates this articulation formed by the articulation (B) fovea of the head of the radius, and (C) capitulum of the humerus.</a:t>
            </a:r>
            <a:endParaRPr lang="en-US" dirty="0"/>
          </a:p>
        </p:txBody>
      </p:sp>
      <p:pic>
        <p:nvPicPr>
          <p:cNvPr id="5" name="Content Placeholder 4" descr="imageElbow-0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84420" y="1676400"/>
            <a:ext cx="3566160" cy="3070701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3000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5638800"/>
            <a:ext cx="3924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www.ceessentials.net/article29.html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28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you name the anatomy?</a:t>
            </a:r>
            <a:br>
              <a:rPr lang="en-US" dirty="0" smtClean="0"/>
            </a:br>
            <a:r>
              <a:rPr lang="en-US" sz="2200" dirty="0" smtClean="0"/>
              <a:t>(Don’t click until you are ready to answer)</a:t>
            </a:r>
            <a:endParaRPr lang="en-US" sz="2200" dirty="0"/>
          </a:p>
        </p:txBody>
      </p:sp>
      <p:pic>
        <p:nvPicPr>
          <p:cNvPr id="6" name="Content Placeholder 5" descr="imageElbow-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99260" y="3110230"/>
            <a:ext cx="1554480" cy="1844040"/>
          </a:xfrm>
        </p:spPr>
      </p:pic>
      <p:pic>
        <p:nvPicPr>
          <p:cNvPr id="5" name="Content Placeholder 4" descr="imageElbow-0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3505200" cy="4038600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6211669"/>
            <a:ext cx="3102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= </a:t>
            </a:r>
            <a:r>
              <a:rPr lang="en-US" dirty="0" err="1" smtClean="0"/>
              <a:t>cornoid</a:t>
            </a:r>
            <a:r>
              <a:rPr lang="en-US" dirty="0" smtClean="0"/>
              <a:t> process, ulna</a:t>
            </a:r>
          </a:p>
          <a:p>
            <a:r>
              <a:rPr lang="en-US" dirty="0" smtClean="0"/>
              <a:t>B = coronoid fossa, humerus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211669"/>
            <a:ext cx="2436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 = olecranon process</a:t>
            </a:r>
          </a:p>
          <a:p>
            <a:r>
              <a:rPr lang="en-US" dirty="0" smtClean="0"/>
              <a:t>D = olecranon fossa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1600200"/>
            <a:ext cx="392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www.ceessentials.net/article29.html</a:t>
            </a:r>
            <a:endParaRPr lang="en-US" dirty="0"/>
          </a:p>
        </p:txBody>
      </p:sp>
      <p:pic>
        <p:nvPicPr>
          <p:cNvPr id="12" name="Content Placeholder 5" descr="imageElbow-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057400"/>
            <a:ext cx="3429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Midsagittal</a:t>
            </a:r>
            <a:r>
              <a:rPr lang="en-US" dirty="0" smtClean="0"/>
              <a:t> plane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Demonstrates the positions of the anterior (B) and posterior (A) fat pads. </a:t>
            </a:r>
          </a:p>
          <a:p>
            <a:endParaRPr lang="en-US" dirty="0" smtClean="0"/>
          </a:p>
          <a:p>
            <a:r>
              <a:rPr lang="en-US" dirty="0" smtClean="0"/>
              <a:t>If these fat pads are elevated following trauma, it may indicate intra-</a:t>
            </a:r>
            <a:r>
              <a:rPr lang="en-US" dirty="0" err="1" smtClean="0"/>
              <a:t>articular</a:t>
            </a:r>
            <a:r>
              <a:rPr lang="en-US" dirty="0" smtClean="0"/>
              <a:t> hemorrhage secondary to fracture of the radial head or neck.</a:t>
            </a:r>
          </a:p>
          <a:p>
            <a:endParaRPr lang="en-US" dirty="0" smtClean="0"/>
          </a:p>
          <a:p>
            <a:r>
              <a:rPr lang="en-US" dirty="0" smtClean="0"/>
              <a:t>Sail sign as seen on the radiographs.  </a:t>
            </a:r>
            <a:endParaRPr lang="en-US" dirty="0"/>
          </a:p>
        </p:txBody>
      </p:sp>
      <p:pic>
        <p:nvPicPr>
          <p:cNvPr id="5" name="Content Placeholder 4" descr="imageElbow-1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4267200" cy="276352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0" y="5715000"/>
            <a:ext cx="3924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www.ceessentials.net/article29.html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41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Demonstrates the following pathology:</a:t>
            </a:r>
          </a:p>
          <a:p>
            <a:pPr lvl="1"/>
            <a:r>
              <a:rPr lang="en-US" dirty="0" smtClean="0"/>
              <a:t>Abnormalities of the ligaments, tendons and muscles</a:t>
            </a:r>
          </a:p>
          <a:p>
            <a:pPr lvl="2"/>
            <a:r>
              <a:rPr lang="en-US" dirty="0" smtClean="0"/>
              <a:t>Lateral </a:t>
            </a:r>
            <a:r>
              <a:rPr lang="en-US" dirty="0" err="1" smtClean="0"/>
              <a:t>epicondylitis</a:t>
            </a:r>
            <a:endParaRPr lang="en-US" dirty="0" smtClean="0"/>
          </a:p>
          <a:p>
            <a:pPr lvl="2"/>
            <a:r>
              <a:rPr lang="en-US" dirty="0" err="1" smtClean="0"/>
              <a:t>Bicipital</a:t>
            </a:r>
            <a:r>
              <a:rPr lang="en-US" dirty="0" smtClean="0"/>
              <a:t> tendonitis</a:t>
            </a:r>
          </a:p>
          <a:p>
            <a:pPr lvl="2"/>
            <a:r>
              <a:rPr lang="en-US" dirty="0" smtClean="0"/>
              <a:t>Ulnar collateral ligament injury</a:t>
            </a:r>
          </a:p>
          <a:p>
            <a:pPr lvl="2"/>
            <a:r>
              <a:rPr lang="en-US" dirty="0" smtClean="0"/>
              <a:t>Radial collateral ligament injury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Bone Contusion</a:t>
            </a:r>
          </a:p>
          <a:p>
            <a:pPr lvl="1"/>
            <a:r>
              <a:rPr lang="en-US" dirty="0" smtClean="0"/>
              <a:t>Capsular ruptures</a:t>
            </a:r>
          </a:p>
          <a:p>
            <a:pPr lvl="1"/>
            <a:r>
              <a:rPr lang="en-US" dirty="0" smtClean="0"/>
              <a:t>Joint effusions</a:t>
            </a:r>
          </a:p>
          <a:p>
            <a:pPr lvl="1"/>
            <a:r>
              <a:rPr lang="en-US" dirty="0" smtClean="0"/>
              <a:t>Synovial Cysts</a:t>
            </a:r>
          </a:p>
          <a:p>
            <a:pPr lvl="1"/>
            <a:r>
              <a:rPr lang="en-US" dirty="0" smtClean="0"/>
              <a:t>Hematomas</a:t>
            </a:r>
          </a:p>
          <a:p>
            <a:pPr lvl="1"/>
            <a:r>
              <a:rPr lang="en-US" dirty="0" err="1" smtClean="0"/>
              <a:t>Osteochondritis</a:t>
            </a:r>
            <a:r>
              <a:rPr lang="en-US" dirty="0" smtClean="0"/>
              <a:t> </a:t>
            </a:r>
            <a:r>
              <a:rPr lang="en-US" dirty="0" err="1" smtClean="0"/>
              <a:t>Dissecans</a:t>
            </a:r>
            <a:endParaRPr lang="en-US" dirty="0" smtClean="0"/>
          </a:p>
          <a:p>
            <a:pPr lvl="1"/>
            <a:r>
              <a:rPr lang="en-US" dirty="0" err="1" smtClean="0"/>
              <a:t>Epiphyseal</a:t>
            </a:r>
            <a:r>
              <a:rPr lang="en-US" dirty="0" smtClean="0"/>
              <a:t> fractures in children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9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Axial view, T1 weighted</a:t>
            </a:r>
          </a:p>
          <a:p>
            <a:pPr lvl="1"/>
            <a:r>
              <a:rPr lang="en-US" dirty="0" smtClean="0"/>
              <a:t>Humerus</a:t>
            </a:r>
          </a:p>
          <a:p>
            <a:pPr lvl="1"/>
            <a:r>
              <a:rPr lang="en-US" dirty="0" smtClean="0"/>
              <a:t>Ulna</a:t>
            </a:r>
          </a:p>
          <a:p>
            <a:pPr lvl="1"/>
            <a:r>
              <a:rPr lang="en-US" dirty="0" smtClean="0"/>
              <a:t>Tendons</a:t>
            </a:r>
          </a:p>
          <a:p>
            <a:pPr lvl="1"/>
            <a:r>
              <a:rPr lang="en-US" dirty="0" smtClean="0"/>
              <a:t>Ligaments – </a:t>
            </a:r>
            <a:r>
              <a:rPr lang="en-US" u="sng" dirty="0" smtClean="0"/>
              <a:t>image black</a:t>
            </a:r>
          </a:p>
          <a:p>
            <a:pPr lvl="1"/>
            <a:r>
              <a:rPr lang="en-US" dirty="0" smtClean="0"/>
              <a:t>Nerves</a:t>
            </a:r>
          </a:p>
          <a:p>
            <a:pPr lvl="1"/>
            <a:r>
              <a:rPr lang="en-US" dirty="0" smtClean="0"/>
              <a:t>Vascular</a:t>
            </a:r>
          </a:p>
          <a:p>
            <a:pPr lvl="1"/>
            <a:r>
              <a:rPr lang="en-US" dirty="0" smtClean="0"/>
              <a:t>Muscles</a:t>
            </a:r>
            <a:endParaRPr lang="en-US" dirty="0"/>
          </a:p>
        </p:txBody>
      </p:sp>
      <p:pic>
        <p:nvPicPr>
          <p:cNvPr id="5" name="Content Placeholder 4" descr="120px-Normal-elbow-MRI-0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1600200"/>
            <a:ext cx="3429000" cy="34290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3124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lateral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29600" y="3124200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medial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is the anatomy of 1-5?</a:t>
            </a:r>
          </a:p>
          <a:p>
            <a:r>
              <a:rPr lang="en-US" dirty="0" smtClean="0"/>
              <a:t>1= Biceps </a:t>
            </a:r>
            <a:r>
              <a:rPr lang="en-US" dirty="0" err="1" smtClean="0"/>
              <a:t>Brachii</a:t>
            </a:r>
            <a:endParaRPr lang="en-US" dirty="0" smtClean="0"/>
          </a:p>
          <a:p>
            <a:r>
              <a:rPr lang="en-US" dirty="0" smtClean="0"/>
              <a:t>2= </a:t>
            </a:r>
            <a:r>
              <a:rPr lang="en-US" dirty="0" err="1" smtClean="0"/>
              <a:t>Brachialis</a:t>
            </a:r>
            <a:endParaRPr lang="en-US" dirty="0" smtClean="0"/>
          </a:p>
          <a:p>
            <a:r>
              <a:rPr lang="en-US" dirty="0" smtClean="0"/>
              <a:t>3=  Brachial artery</a:t>
            </a:r>
          </a:p>
          <a:p>
            <a:r>
              <a:rPr lang="en-US" dirty="0" smtClean="0"/>
              <a:t>4= Humerus</a:t>
            </a:r>
          </a:p>
          <a:p>
            <a:r>
              <a:rPr lang="en-US" dirty="0" smtClean="0"/>
              <a:t>5= Triceps</a:t>
            </a:r>
            <a:endParaRPr lang="en-US" dirty="0"/>
          </a:p>
        </p:txBody>
      </p:sp>
      <p:pic>
        <p:nvPicPr>
          <p:cNvPr id="5" name="Content Placeholder 4" descr="arm_mri_zoom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6330" y="2573020"/>
            <a:ext cx="3482340" cy="291846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57912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hlinkClick r:id="rId3"/>
              </a:rPr>
              <a:t>http://anatomy.med.umich.edu/radiology/xray/arm_mri_zoom.html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4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CFT: common flexor tendon</a:t>
            </a:r>
          </a:p>
          <a:p>
            <a:r>
              <a:rPr lang="en-US" dirty="0" smtClean="0"/>
              <a:t>CET: common extensor tendon</a:t>
            </a:r>
          </a:p>
          <a:p>
            <a:r>
              <a:rPr lang="en-US" dirty="0" smtClean="0"/>
              <a:t>RCL: radial collateral ligament</a:t>
            </a:r>
          </a:p>
          <a:p>
            <a:r>
              <a:rPr lang="en-US" dirty="0" smtClean="0"/>
              <a:t>UCL: ulnar collateral ligament</a:t>
            </a:r>
            <a:endParaRPr lang="en-US" dirty="0"/>
          </a:p>
        </p:txBody>
      </p:sp>
      <p:pic>
        <p:nvPicPr>
          <p:cNvPr id="5" name="Content Placeholder 4" descr="gr3a-mid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76800" y="2362200"/>
            <a:ext cx="3352799" cy="32004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4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CORMPGR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Coronal Plane</a:t>
            </a:r>
          </a:p>
          <a:p>
            <a:r>
              <a:rPr lang="en-US" dirty="0" smtClean="0"/>
              <a:t>Sequence: MPGR (</a:t>
            </a:r>
            <a:r>
              <a:rPr lang="en-US" dirty="0" err="1" smtClean="0"/>
              <a:t>Multiplanar</a:t>
            </a:r>
            <a:r>
              <a:rPr lang="en-US" dirty="0" smtClean="0"/>
              <a:t> Gradient Recalled) This is an echo pulsed sequence</a:t>
            </a:r>
          </a:p>
          <a:p>
            <a:endParaRPr lang="en-US" dirty="0" smtClean="0"/>
          </a:p>
          <a:p>
            <a:r>
              <a:rPr lang="en-US" dirty="0" smtClean="0"/>
              <a:t>This image demonstrates the humerus, ulna, radius is not in the picture just yet</a:t>
            </a:r>
          </a:p>
          <a:p>
            <a:r>
              <a:rPr lang="en-US" dirty="0" smtClean="0"/>
              <a:t>Radial collateral </a:t>
            </a:r>
            <a:r>
              <a:rPr lang="en-US" dirty="0" err="1" smtClean="0"/>
              <a:t>lig</a:t>
            </a:r>
            <a:endParaRPr lang="en-US" dirty="0" smtClean="0"/>
          </a:p>
          <a:p>
            <a:r>
              <a:rPr lang="en-US" dirty="0" smtClean="0"/>
              <a:t>Ulnar collateral </a:t>
            </a:r>
            <a:r>
              <a:rPr lang="en-US" dirty="0" err="1" smtClean="0"/>
              <a:t>lig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120px-Normal-elbow-MRI-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05500" y="1905000"/>
            <a:ext cx="2781300" cy="40386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953000" y="396240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medial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721100" y="4147066"/>
            <a:ext cx="3124200" cy="1676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733800" y="4147066"/>
            <a:ext cx="3962400" cy="12192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713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Abnormal </a:t>
            </a:r>
            <a:r>
              <a:rPr lang="en-US" dirty="0" err="1" smtClean="0"/>
              <a:t>Anteroposterior</a:t>
            </a:r>
            <a:r>
              <a:rPr lang="en-US" dirty="0" smtClean="0"/>
              <a:t>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view will demonstrate the following pathologies, if present:</a:t>
            </a:r>
          </a:p>
          <a:p>
            <a:r>
              <a:rPr lang="en-US" dirty="0" smtClean="0"/>
              <a:t>Fractures of the distal humerus – supra, trans, and intercondylar</a:t>
            </a:r>
          </a:p>
          <a:p>
            <a:r>
              <a:rPr lang="en-US" dirty="0" smtClean="0"/>
              <a:t>Fractures of the medial and lateral epicondyles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Fractures of the </a:t>
            </a:r>
            <a:r>
              <a:rPr lang="en-US" dirty="0" err="1"/>
              <a:t>capitulum</a:t>
            </a:r>
            <a:r>
              <a:rPr lang="en-US" dirty="0"/>
              <a:t>, trochlea and lateral aspect of radial head</a:t>
            </a:r>
          </a:p>
          <a:p>
            <a:r>
              <a:rPr lang="en-US" dirty="0" err="1" smtClean="0"/>
              <a:t>Varus</a:t>
            </a:r>
            <a:r>
              <a:rPr lang="en-US" dirty="0" smtClean="0"/>
              <a:t> and Valgus deformities</a:t>
            </a:r>
          </a:p>
          <a:p>
            <a:r>
              <a:rPr lang="en-US" dirty="0" smtClean="0"/>
              <a:t>Secondary ossification centers of the distal humerus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94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Coronal View</a:t>
            </a:r>
          </a:p>
          <a:p>
            <a:r>
              <a:rPr lang="en-US" dirty="0" smtClean="0"/>
              <a:t>Proton Density</a:t>
            </a:r>
          </a:p>
          <a:p>
            <a:endParaRPr lang="en-US" dirty="0" smtClean="0"/>
          </a:p>
          <a:p>
            <a:r>
              <a:rPr lang="en-US" dirty="0" smtClean="0"/>
              <a:t>Here you can see the radius as well as the ulna, humerus, olecranon</a:t>
            </a:r>
            <a:endParaRPr lang="en-US" dirty="0"/>
          </a:p>
        </p:txBody>
      </p:sp>
      <p:pic>
        <p:nvPicPr>
          <p:cNvPr id="5" name="Content Placeholder 4" descr="120px-Normal-elbow-MRI-0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447800"/>
            <a:ext cx="3886199" cy="41148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1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Normal anterior elbow appearance at the humeroradial joint (wide short arrow) with the fat pad at the radial fossa demonstrated (thin arrow). </a:t>
            </a:r>
            <a:endParaRPr lang="en-US" dirty="0"/>
          </a:p>
        </p:txBody>
      </p:sp>
      <p:pic>
        <p:nvPicPr>
          <p:cNvPr id="5" name="Content Placeholder 4" descr="figure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1905000"/>
            <a:ext cx="3429000" cy="272780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05400" y="51054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www.gehealthcare.com/.../products/cme_msk.html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8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Normal distal biceps tendon (arrows) with insertion deep to vein (longitudinal) </a:t>
            </a:r>
            <a:endParaRPr lang="en-US" dirty="0"/>
          </a:p>
        </p:txBody>
      </p:sp>
      <p:pic>
        <p:nvPicPr>
          <p:cNvPr id="5" name="Content Placeholder 4" descr="figure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286000" y="3505200"/>
            <a:ext cx="5791200" cy="274320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2362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www.gehealthcare.com/.../products/cme_msk.html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9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Normal lateral common extensor tendon origin (arrows) with normal hyper- </a:t>
            </a:r>
            <a:r>
              <a:rPr lang="en-US" dirty="0" err="1" smtClean="0"/>
              <a:t>echogenicity</a:t>
            </a:r>
            <a:r>
              <a:rPr lang="en-US" dirty="0" smtClean="0"/>
              <a:t> of the longitudinal tendon </a:t>
            </a:r>
            <a:endParaRPr lang="en-US" dirty="0"/>
          </a:p>
        </p:txBody>
      </p:sp>
      <p:pic>
        <p:nvPicPr>
          <p:cNvPr id="5" name="Content Placeholder 4" descr="figure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133600"/>
            <a:ext cx="3657600" cy="350520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48200" y="57912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www.gehealthcare.com/.../products/cme_msk.html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0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Normal medial epicondyle, common flexor tendon origin (large arrows on </a:t>
            </a:r>
            <a:r>
              <a:rPr lang="en-US" dirty="0" err="1" smtClean="0"/>
              <a:t>hyperechoic</a:t>
            </a:r>
            <a:r>
              <a:rPr lang="en-US" dirty="0" smtClean="0"/>
              <a:t> longitudinal tendon ) and ulnar collateral ligament (small arrows on </a:t>
            </a:r>
            <a:r>
              <a:rPr lang="en-US" dirty="0" err="1" smtClean="0"/>
              <a:t>hypoechoic</a:t>
            </a:r>
            <a:r>
              <a:rPr lang="en-US" dirty="0" smtClean="0"/>
              <a:t> ligament). </a:t>
            </a:r>
            <a:endParaRPr lang="en-US" dirty="0"/>
          </a:p>
        </p:txBody>
      </p:sp>
      <p:pic>
        <p:nvPicPr>
          <p:cNvPr id="5" name="Content Placeholder 4" descr="figure1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44490" y="2209800"/>
            <a:ext cx="3166110" cy="289560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00600" y="5715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52578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www.gehealthcare.com/.../products/cme_msk.html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Normal ulnar nerve at the joint in longitudinal (left) and transverse (right) planes (arrows). </a:t>
            </a:r>
            <a:endParaRPr lang="en-US" dirty="0"/>
          </a:p>
        </p:txBody>
      </p:sp>
      <p:pic>
        <p:nvPicPr>
          <p:cNvPr id="5" name="Content Placeholder 4" descr="figure1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14800" y="3048000"/>
            <a:ext cx="4572000" cy="2238659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43000" y="510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95400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24400" y="55626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www.gehealthcare.com/.../products/cme_msk.html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5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54787" y="582632"/>
            <a:ext cx="8225305" cy="5555758"/>
            <a:chOff x="459347" y="1351387"/>
            <a:chExt cx="8225305" cy="403298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" name="Freeform 4"/>
            <p:cNvSpPr/>
            <p:nvPr/>
          </p:nvSpPr>
          <p:spPr>
            <a:xfrm>
              <a:off x="4572000" y="1849286"/>
              <a:ext cx="104558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04558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Freeform 5"/>
            <p:cNvSpPr/>
            <p:nvPr/>
          </p:nvSpPr>
          <p:spPr>
            <a:xfrm>
              <a:off x="4467441" y="1849286"/>
              <a:ext cx="104558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04558" y="0"/>
                  </a:moveTo>
                  <a:lnTo>
                    <a:pt x="104558" y="458067"/>
                  </a:lnTo>
                  <a:lnTo>
                    <a:pt x="0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4572000" y="1849286"/>
              <a:ext cx="3614752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811576"/>
                  </a:lnTo>
                  <a:lnTo>
                    <a:pt x="3614752" y="811576"/>
                  </a:lnTo>
                  <a:lnTo>
                    <a:pt x="3614752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6583515" y="3263322"/>
              <a:ext cx="149369" cy="18721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72103"/>
                  </a:lnTo>
                  <a:lnTo>
                    <a:pt x="149369" y="1872103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6583515" y="3263322"/>
              <a:ext cx="149369" cy="11650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5085"/>
                  </a:lnTo>
                  <a:lnTo>
                    <a:pt x="149369" y="116508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583515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4572000" y="1849286"/>
              <a:ext cx="2409835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811576"/>
                  </a:lnTo>
                  <a:lnTo>
                    <a:pt x="2409835" y="811576"/>
                  </a:lnTo>
                  <a:lnTo>
                    <a:pt x="2409835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5378597" y="3263322"/>
              <a:ext cx="149369" cy="11650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5085"/>
                  </a:lnTo>
                  <a:lnTo>
                    <a:pt x="149369" y="116508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5378597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4572000" y="1849286"/>
              <a:ext cx="1204917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811576"/>
                  </a:lnTo>
                  <a:lnTo>
                    <a:pt x="1204917" y="811576"/>
                  </a:lnTo>
                  <a:lnTo>
                    <a:pt x="1204917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4173680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4526280" y="1849286"/>
              <a:ext cx="91440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2968762" y="3263322"/>
              <a:ext cx="149369" cy="11650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5085"/>
                  </a:lnTo>
                  <a:lnTo>
                    <a:pt x="149369" y="116508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2968762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3367082" y="1849286"/>
              <a:ext cx="1204917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204917" y="0"/>
                  </a:moveTo>
                  <a:lnTo>
                    <a:pt x="1204917" y="811576"/>
                  </a:lnTo>
                  <a:lnTo>
                    <a:pt x="0" y="811576"/>
                  </a:lnTo>
                  <a:lnTo>
                    <a:pt x="0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1763844" y="3263322"/>
              <a:ext cx="149369" cy="18721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72103"/>
                  </a:lnTo>
                  <a:lnTo>
                    <a:pt x="149369" y="1872103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1763844" y="3263322"/>
              <a:ext cx="149369" cy="11650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5085"/>
                  </a:lnTo>
                  <a:lnTo>
                    <a:pt x="149369" y="116508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1763844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2162164" y="1849286"/>
              <a:ext cx="2409835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409835" y="0"/>
                  </a:moveTo>
                  <a:lnTo>
                    <a:pt x="2409835" y="811576"/>
                  </a:lnTo>
                  <a:lnTo>
                    <a:pt x="0" y="811576"/>
                  </a:lnTo>
                  <a:lnTo>
                    <a:pt x="0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558927" y="3263322"/>
              <a:ext cx="149369" cy="18721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872103"/>
                  </a:lnTo>
                  <a:lnTo>
                    <a:pt x="149369" y="1872103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558927" y="3263322"/>
              <a:ext cx="149369" cy="11650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165085"/>
                  </a:lnTo>
                  <a:lnTo>
                    <a:pt x="149369" y="116508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Freeform 25"/>
            <p:cNvSpPr/>
            <p:nvPr/>
          </p:nvSpPr>
          <p:spPr>
            <a:xfrm>
              <a:off x="558927" y="3263322"/>
              <a:ext cx="149369" cy="45806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58067"/>
                  </a:lnTo>
                  <a:lnTo>
                    <a:pt x="149369" y="458067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957247" y="1849286"/>
              <a:ext cx="3614752" cy="91613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14752" y="0"/>
                  </a:moveTo>
                  <a:lnTo>
                    <a:pt x="3614752" y="811576"/>
                  </a:lnTo>
                  <a:lnTo>
                    <a:pt x="0" y="811576"/>
                  </a:lnTo>
                  <a:lnTo>
                    <a:pt x="0" y="916135"/>
                  </a:lnTo>
                </a:path>
              </a:pathLst>
            </a:custGeom>
            <a:grpFill/>
            <a:ln w="38100"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4074100" y="1351387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Musculoskeletal Injury</a:t>
              </a:r>
              <a:endParaRPr lang="en-US" sz="1000" kern="1200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459347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Bone</a:t>
              </a:r>
              <a:endParaRPr lang="en-US" sz="1000" kern="1200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708297" y="3472440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Fractures</a:t>
              </a:r>
              <a:endParaRPr lang="en-US" sz="1000" kern="1200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708297" y="4179458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Arthritic Disorders</a:t>
              </a:r>
              <a:endParaRPr lang="en-US" sz="1000" kern="1200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708297" y="4886476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Bruise</a:t>
              </a: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Other</a:t>
              </a:r>
              <a:endParaRPr lang="en-US" sz="1000" kern="1200" dirty="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1664264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Muscle</a:t>
              </a:r>
              <a:endParaRPr lang="en-US" sz="1000" kern="1200" dirty="0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1913214" y="3472440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Strain and Inflammation</a:t>
              </a:r>
              <a:endParaRPr lang="en-US" sz="1000" kern="1200" dirty="0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1913214" y="4179458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Rupture</a:t>
              </a:r>
              <a:endParaRPr lang="en-US" sz="1000" kern="1200" dirty="0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1913214" y="4886476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Trigger Points</a:t>
              </a:r>
              <a:endParaRPr lang="en-US" sz="1000" kern="1200" dirty="0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2869182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Tendon</a:t>
              </a:r>
              <a:endParaRPr lang="en-US" sz="1000" kern="1200" dirty="0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3118132" y="3472440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err="1" smtClean="0"/>
                <a:t>tendonosis</a:t>
              </a:r>
              <a:endParaRPr lang="en-US" sz="1000" kern="1200" dirty="0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3118132" y="4179458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strain</a:t>
              </a:r>
              <a:endParaRPr lang="en-US" sz="1000" kern="1200" dirty="0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4074100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Nerve</a:t>
              </a:r>
              <a:endParaRPr lang="en-US" sz="1000" kern="1200" dirty="0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323050" y="3472440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Entrapment</a:t>
              </a:r>
              <a:endParaRPr lang="en-US" sz="1000" kern="1200" dirty="0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5279017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Ligament</a:t>
              </a:r>
              <a:endParaRPr lang="en-US" sz="1000" kern="1200" dirty="0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527967" y="3472440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Sprain and Inflammation</a:t>
              </a:r>
              <a:endParaRPr lang="en-US" sz="1000" kern="1200" dirty="0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527967" y="4179458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Rupture</a:t>
              </a:r>
              <a:endParaRPr lang="en-US" sz="1000" kern="1200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6483935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Capsule and Joint</a:t>
              </a:r>
              <a:endParaRPr lang="en-US" sz="1000" kern="1200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6786731" y="4174163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Arthritis: OA and RA</a:t>
              </a:r>
              <a:endParaRPr lang="en-US" sz="1000" kern="1200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6786731" y="4886475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err="1" smtClean="0"/>
                <a:t>Osteochondrosis</a:t>
              </a:r>
              <a:endParaRPr lang="en-US" sz="1000" kern="1200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732884" y="3472439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Dislocations</a:t>
              </a:r>
              <a:endParaRPr lang="en-US" sz="1000" kern="1200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7688853" y="2765422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Other - Bursitis</a:t>
              </a:r>
              <a:endParaRPr lang="en-US" sz="1000" kern="1200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3471641" y="2058404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Systems that refer pain to area</a:t>
              </a:r>
              <a:endParaRPr lang="en-US" sz="1000" kern="1200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4676558" y="2058404"/>
              <a:ext cx="995799" cy="497899"/>
            </a:xfrm>
            <a:custGeom>
              <a:avLst/>
              <a:gdLst>
                <a:gd name="connsiteX0" fmla="*/ 0 w 995799"/>
                <a:gd name="connsiteY0" fmla="*/ 0 h 497899"/>
                <a:gd name="connsiteX1" fmla="*/ 995799 w 995799"/>
                <a:gd name="connsiteY1" fmla="*/ 0 h 497899"/>
                <a:gd name="connsiteX2" fmla="*/ 995799 w 995799"/>
                <a:gd name="connsiteY2" fmla="*/ 497899 h 497899"/>
                <a:gd name="connsiteX3" fmla="*/ 0 w 995799"/>
                <a:gd name="connsiteY3" fmla="*/ 497899 h 497899"/>
                <a:gd name="connsiteX4" fmla="*/ 0 w 995799"/>
                <a:gd name="connsiteY4" fmla="*/ 0 h 49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5799" h="497899">
                  <a:moveTo>
                    <a:pt x="0" y="0"/>
                  </a:moveTo>
                  <a:lnTo>
                    <a:pt x="995799" y="0"/>
                  </a:lnTo>
                  <a:lnTo>
                    <a:pt x="995799" y="497899"/>
                  </a:lnTo>
                  <a:lnTo>
                    <a:pt x="0" y="49789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6350" tIns="6350" rIns="6350" bIns="635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kern="1200" dirty="0" smtClean="0"/>
                <a:t>Other joints that refer pain to area</a:t>
              </a:r>
              <a:endParaRPr lang="en-US" sz="1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037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117600" indent="-1117600" algn="l"/>
            <a:r>
              <a:rPr lang="en-US" dirty="0"/>
              <a:t>Fractures: Musculoskeletal  </a:t>
            </a:r>
            <a:br>
              <a:rPr lang="en-US" dirty="0"/>
            </a:br>
            <a:r>
              <a:rPr lang="en-US" dirty="0"/>
              <a:t>Practice Pattern </a:t>
            </a:r>
            <a:r>
              <a:rPr lang="en-US" dirty="0" smtClean="0"/>
              <a:t>4G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562600" cy="4525963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endParaRPr lang="en-US" sz="2400" dirty="0"/>
          </a:p>
          <a:p>
            <a:pPr>
              <a:buFontTx/>
              <a:buNone/>
            </a:pPr>
            <a:r>
              <a:rPr lang="en-US" sz="2400" dirty="0" smtClean="0"/>
              <a:t>Fractures </a:t>
            </a:r>
            <a:r>
              <a:rPr lang="en-US" sz="2400" dirty="0"/>
              <a:t>of the Distal </a:t>
            </a:r>
            <a:r>
              <a:rPr lang="en-US" sz="2400" dirty="0" err="1"/>
              <a:t>Humerus</a:t>
            </a:r>
            <a:endParaRPr lang="en-US" sz="2400" dirty="0"/>
          </a:p>
          <a:p>
            <a:pPr>
              <a:buFontTx/>
              <a:buNone/>
            </a:pPr>
            <a:r>
              <a:rPr lang="en-US" sz="2400" dirty="0"/>
              <a:t>	1.  </a:t>
            </a:r>
            <a:r>
              <a:rPr lang="en-US" sz="2400" dirty="0" err="1"/>
              <a:t>Suprachondylar</a:t>
            </a:r>
            <a:r>
              <a:rPr lang="en-US" sz="2400" dirty="0"/>
              <a:t> fractures: extra-	articular </a:t>
            </a:r>
          </a:p>
          <a:p>
            <a:pPr lvl="2"/>
            <a:r>
              <a:rPr lang="en-US" sz="1800" dirty="0"/>
              <a:t>Most common fracture in children- 65%</a:t>
            </a:r>
          </a:p>
          <a:p>
            <a:pPr lvl="2"/>
            <a:r>
              <a:rPr lang="en-US" sz="1800" dirty="0"/>
              <a:t>Uncommon fracture in adults</a:t>
            </a:r>
          </a:p>
          <a:p>
            <a:pPr lvl="2"/>
            <a:r>
              <a:rPr lang="en-US" sz="1800" dirty="0"/>
              <a:t>Left arm more than right – protective response</a:t>
            </a:r>
          </a:p>
          <a:p>
            <a:pPr lvl="2"/>
            <a:r>
              <a:rPr lang="en-US" sz="1800" dirty="0"/>
              <a:t>98% occur with arm extended and wrist </a:t>
            </a:r>
            <a:r>
              <a:rPr lang="en-US" sz="1800" dirty="0" err="1"/>
              <a:t>dorsiflexed</a:t>
            </a:r>
            <a:endParaRPr lang="en-US" sz="1800" dirty="0"/>
          </a:p>
          <a:p>
            <a:pPr lvl="2"/>
            <a:r>
              <a:rPr lang="en-US" sz="1800" dirty="0"/>
              <a:t>Possible neurovascular complications: ~22% </a:t>
            </a:r>
            <a:r>
              <a:rPr lang="en-US" sz="1800" dirty="0" err="1"/>
              <a:t>neuro</a:t>
            </a:r>
            <a:r>
              <a:rPr lang="en-US" sz="1800" dirty="0"/>
              <a:t> and 10% vascular</a:t>
            </a:r>
          </a:p>
          <a:p>
            <a:pPr lvl="2"/>
            <a:r>
              <a:rPr lang="en-US" sz="1800" dirty="0"/>
              <a:t>Possible permanent impairment and deformity</a:t>
            </a:r>
          </a:p>
          <a:p>
            <a:pPr>
              <a:buFontTx/>
              <a:buNone/>
            </a:pPr>
            <a:r>
              <a:rPr lang="en-US" sz="2400" dirty="0"/>
              <a:t>	</a:t>
            </a:r>
          </a:p>
        </p:txBody>
      </p:sp>
      <p:pic>
        <p:nvPicPr>
          <p:cNvPr id="23556" name="Picture 4" descr="749B3FE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1981200"/>
            <a:ext cx="3505200" cy="3667125"/>
          </a:xfrm>
          <a:noFill/>
          <a:ln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013325" y="5980113"/>
            <a:ext cx="2101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McKinnis LN, 2005</a:t>
            </a:r>
          </a:p>
        </p:txBody>
      </p:sp>
    </p:spTree>
    <p:extLst>
      <p:ext uri="{BB962C8B-B14F-4D97-AF65-F5344CB8AC3E}">
        <p14:creationId xmlns:p14="http://schemas.microsoft.com/office/powerpoint/2010/main" val="3903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Gunstock Deformity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Common complication of a suprachondylar fracture</a:t>
            </a:r>
          </a:p>
          <a:p>
            <a:endParaRPr lang="en-US" sz="28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24581" name="Picture 5" descr="msoBC4F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3962400" cy="3962400"/>
          </a:xfrm>
          <a:prstGeom prst="rect">
            <a:avLst/>
          </a:prstGeom>
          <a:noFill/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898525" y="6284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0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/>
              <a:t>SX: </a:t>
            </a:r>
          </a:p>
          <a:p>
            <a:pPr lvl="1"/>
            <a:r>
              <a:rPr lang="en-US"/>
              <a:t>purple discoloration of hand, </a:t>
            </a:r>
          </a:p>
          <a:p>
            <a:pPr lvl="1"/>
            <a:r>
              <a:rPr lang="en-US"/>
              <a:t>severe pain in forearm muscles initially</a:t>
            </a:r>
          </a:p>
          <a:p>
            <a:pPr lvl="1"/>
            <a:r>
              <a:rPr lang="en-US"/>
              <a:t>paresthesias as the dysfunction progresses</a:t>
            </a:r>
          </a:p>
          <a:p>
            <a:endParaRPr lang="en-US"/>
          </a:p>
          <a:p>
            <a:r>
              <a:rPr lang="en-US"/>
              <a:t>Signs: </a:t>
            </a:r>
          </a:p>
          <a:p>
            <a:pPr lvl="1"/>
            <a:r>
              <a:rPr lang="en-US"/>
              <a:t>cool pale extremity with altered pulse </a:t>
            </a:r>
          </a:p>
          <a:p>
            <a:pPr lvl="1"/>
            <a:r>
              <a:rPr lang="en-US"/>
              <a:t>pain on passive stretch </a:t>
            </a:r>
          </a:p>
          <a:p>
            <a:pPr lvl="1"/>
            <a:r>
              <a:rPr lang="en-US"/>
              <a:t>swelling initially </a:t>
            </a:r>
          </a:p>
          <a:p>
            <a:pPr lvl="1"/>
            <a:r>
              <a:rPr lang="en-US"/>
              <a:t>numbness distal to the ischemic region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Anteroposterior</a:t>
            </a:r>
            <a:r>
              <a:rPr lang="en-US" dirty="0" smtClean="0"/>
              <a:t> view:  B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Bone Density: pay particular attention to the radial head for any </a:t>
            </a:r>
            <a:r>
              <a:rPr lang="en-US" dirty="0" smtClean="0"/>
              <a:t>chips/fractures</a:t>
            </a:r>
          </a:p>
          <a:p>
            <a:pPr lvl="1"/>
            <a:r>
              <a:rPr lang="en-US" dirty="0" smtClean="0"/>
              <a:t>Look for Trabecular lines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Pay attention to the medial and lateral epicondyles for any lucencies or breaks in the margins</a:t>
            </a:r>
            <a:endParaRPr lang="en-US" dirty="0"/>
          </a:p>
        </p:txBody>
      </p:sp>
      <p:pic>
        <p:nvPicPr>
          <p:cNvPr id="6" name="Picture 3" descr="ElbowAP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4339" y="1673225"/>
            <a:ext cx="3466322" cy="4718050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70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304800"/>
            <a:ext cx="4343400" cy="5821363"/>
          </a:xfrm>
        </p:spPr>
        <p:txBody>
          <a:bodyPr/>
          <a:lstStyle/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r>
              <a:rPr lang="en-US" sz="2400"/>
              <a:t>2.  Transcondylar: intracapsular but extraarticular fracture </a:t>
            </a:r>
          </a:p>
          <a:p>
            <a:pPr lvl="2"/>
            <a:r>
              <a:rPr lang="en-US" sz="1800"/>
              <a:t>Common in elderly</a:t>
            </a:r>
          </a:p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r>
              <a:rPr lang="en-US" sz="2400"/>
              <a:t>3. Epicondylar Fractures:  extra-articular</a:t>
            </a:r>
          </a:p>
          <a:p>
            <a:pPr lvl="2"/>
            <a:endParaRPr lang="en-US" sz="1800"/>
          </a:p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r>
              <a:rPr lang="en-US" sz="2400"/>
              <a:t>4.  Condylar Fractures </a:t>
            </a:r>
          </a:p>
          <a:p>
            <a:pPr>
              <a:buFontTx/>
              <a:buNone/>
            </a:pPr>
            <a:r>
              <a:rPr lang="en-US" sz="2400"/>
              <a:t>	</a:t>
            </a:r>
          </a:p>
          <a:p>
            <a:pPr>
              <a:buFontTx/>
              <a:buNone/>
            </a:pPr>
            <a:endParaRPr lang="en-US" sz="2400"/>
          </a:p>
          <a:p>
            <a:pPr>
              <a:buFontTx/>
              <a:buNone/>
            </a:pPr>
            <a:endParaRPr lang="en-US" sz="2400"/>
          </a:p>
        </p:txBody>
      </p:sp>
      <p:sp>
        <p:nvSpPr>
          <p:cNvPr id="2765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304800"/>
            <a:ext cx="4038600" cy="58213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7653" name="Picture 5" descr="F52F68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304800"/>
            <a:ext cx="2514600" cy="1981200"/>
          </a:xfrm>
          <a:prstGeom prst="rect">
            <a:avLst/>
          </a:prstGeom>
          <a:noFill/>
        </p:spPr>
      </p:pic>
      <p:pic>
        <p:nvPicPr>
          <p:cNvPr id="27654" name="Picture 6" descr="6BC3F5F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286000"/>
            <a:ext cx="2514600" cy="1676400"/>
          </a:xfrm>
          <a:prstGeom prst="rect">
            <a:avLst/>
          </a:prstGeom>
          <a:noFill/>
        </p:spPr>
      </p:pic>
      <p:pic>
        <p:nvPicPr>
          <p:cNvPr id="27655" name="Picture 7" descr="A71BE6C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962400"/>
            <a:ext cx="2514600" cy="2400300"/>
          </a:xfrm>
          <a:prstGeom prst="rect">
            <a:avLst/>
          </a:prstGeom>
          <a:noFill/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276600" y="6019800"/>
            <a:ext cx="2101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McKinnis LN, 2005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5. Intercondylar Fractures </a:t>
            </a:r>
          </a:p>
          <a:p>
            <a:pPr lvl="1"/>
            <a:r>
              <a:rPr lang="en-US" sz="2400"/>
              <a:t>T intercondylar, Y Intercodylar Medial or Lateral Condyle</a:t>
            </a:r>
          </a:p>
          <a:p>
            <a:pPr>
              <a:buFontTx/>
              <a:buNone/>
            </a:pPr>
            <a:r>
              <a:rPr lang="en-US" sz="2800"/>
              <a:t>	</a:t>
            </a:r>
          </a:p>
          <a:p>
            <a:pPr>
              <a:buFontTx/>
              <a:buNone/>
            </a:pPr>
            <a:r>
              <a:rPr lang="en-US" sz="2800"/>
              <a:t>6. Intra-Articular Fractures</a:t>
            </a:r>
          </a:p>
          <a:p>
            <a:pPr lvl="1"/>
            <a:r>
              <a:rPr lang="en-US" sz="2400"/>
              <a:t>Compressive forces across the elbow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28677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0DC23-59BF-4FEC-8501-6D08D300F8DD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28678" name="Picture 6" descr="9DC3E6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533400"/>
            <a:ext cx="3657600" cy="3352800"/>
          </a:xfrm>
          <a:prstGeom prst="rect">
            <a:avLst/>
          </a:prstGeom>
          <a:noFill/>
        </p:spPr>
      </p:pic>
      <p:pic>
        <p:nvPicPr>
          <p:cNvPr id="28679" name="Picture 7" descr="A43B2D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657600"/>
            <a:ext cx="3657600" cy="2819400"/>
          </a:xfrm>
          <a:prstGeom prst="rect">
            <a:avLst/>
          </a:prstGeom>
          <a:noFill/>
        </p:spPr>
      </p:pic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2803525" y="6132513"/>
            <a:ext cx="2101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McKinnis LN, 2005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7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Volkmann's Ischemia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Compartment Syndrome </a:t>
            </a:r>
          </a:p>
          <a:p>
            <a:pPr>
              <a:lnSpc>
                <a:spcPct val="80000"/>
              </a:lnSpc>
            </a:pPr>
            <a:r>
              <a:rPr lang="en-US" sz="2800"/>
              <a:t>Prolonged ischemia of the forearm muscles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muscle necrosis 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replacement of tissue with fibrous tissue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severe deformities of the hand and wrist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paralysis of muscles.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Three stages: mild, moderate and severe</a:t>
            </a:r>
          </a:p>
          <a:p>
            <a:pPr>
              <a:lnSpc>
                <a:spcPct val="80000"/>
              </a:lnSpc>
            </a:pPr>
            <a:r>
              <a:rPr lang="en-US" sz="2800"/>
              <a:t>Causes: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Arterial injury caused by an open laceration, 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Arterial disruption secondary to a severely displaced fracture or dislocation 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54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Fractures </a:t>
            </a:r>
            <a:r>
              <a:rPr lang="en-US" sz="4000" dirty="0"/>
              <a:t>of the Radial </a:t>
            </a:r>
            <a:r>
              <a:rPr lang="en-US" sz="4000" dirty="0" smtClean="0"/>
              <a:t>Head: </a:t>
            </a:r>
            <a:br>
              <a:rPr lang="en-US" sz="4000" dirty="0" smtClean="0"/>
            </a:br>
            <a:r>
              <a:rPr lang="en-US" sz="4000" dirty="0" smtClean="0"/>
              <a:t>Mason </a:t>
            </a:r>
            <a:r>
              <a:rPr lang="en-US" sz="4000" dirty="0"/>
              <a:t>Classification System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r>
              <a:rPr lang="en-US" sz="2400"/>
              <a:t>Type I</a:t>
            </a:r>
          </a:p>
          <a:p>
            <a:r>
              <a:rPr lang="en-US" sz="2400"/>
              <a:t>Non-displaced fracture</a:t>
            </a:r>
          </a:p>
          <a:p>
            <a:r>
              <a:rPr lang="en-US" sz="2400"/>
              <a:t>Often missed on x-ray</a:t>
            </a:r>
          </a:p>
          <a:p>
            <a:r>
              <a:rPr lang="en-US" sz="2400"/>
              <a:t>Positive posterior fat pad sign </a:t>
            </a:r>
          </a:p>
          <a:p>
            <a:r>
              <a:rPr lang="en-US" sz="2400"/>
              <a:t>RX:  minimal immobilization, early ROM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29701" name="Picture 5" descr="mso4CD6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886200" cy="3962400"/>
          </a:xfrm>
          <a:prstGeom prst="rect">
            <a:avLst/>
          </a:prstGeom>
          <a:noFill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946525" y="62849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Radial Head Fracture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r>
              <a:rPr lang="en-US" sz="2800"/>
              <a:t>Type II</a:t>
            </a:r>
          </a:p>
          <a:p>
            <a:r>
              <a:rPr lang="en-US" sz="2800"/>
              <a:t>Displaced fracture</a:t>
            </a:r>
          </a:p>
          <a:p>
            <a:r>
              <a:rPr lang="en-US" sz="2800"/>
              <a:t>Separation or angulations of the fracture fragment</a:t>
            </a:r>
          </a:p>
          <a:p>
            <a:r>
              <a:rPr lang="en-US" sz="2800"/>
              <a:t>RX:  ORIF, early motion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30725" name="Picture 5" descr="mso5D4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3810000" cy="3886200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098925" y="63611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Radial Head Fractures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r>
              <a:rPr lang="en-US" sz="2800"/>
              <a:t>Type III</a:t>
            </a:r>
          </a:p>
          <a:p>
            <a:r>
              <a:rPr lang="en-US" sz="2800"/>
              <a:t>Comminuted fracture of the entire head</a:t>
            </a:r>
          </a:p>
          <a:p>
            <a:r>
              <a:rPr lang="en-US" sz="2800"/>
              <a:t>Children ages 4-14</a:t>
            </a:r>
          </a:p>
          <a:p>
            <a:r>
              <a:rPr lang="en-US" sz="2800"/>
              <a:t>RX:  ORIF and early motion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31749" name="Picture 5" descr="msoE4C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4038600" cy="3962400"/>
          </a:xfrm>
          <a:prstGeom prst="rect">
            <a:avLst/>
          </a:prstGeom>
          <a:noFill/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946525" y="62849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Radial Head Fractures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Type IV</a:t>
            </a:r>
          </a:p>
          <a:p>
            <a:pPr>
              <a:lnSpc>
                <a:spcPct val="90000"/>
              </a:lnSpc>
            </a:pPr>
            <a:r>
              <a:rPr lang="en-US" sz="2800"/>
              <a:t>Comminuted fracture </a:t>
            </a:r>
          </a:p>
          <a:p>
            <a:pPr>
              <a:lnSpc>
                <a:spcPct val="90000"/>
              </a:lnSpc>
            </a:pPr>
            <a:r>
              <a:rPr lang="en-US" sz="2800"/>
              <a:t>Dislocation of the elbow</a:t>
            </a:r>
          </a:p>
          <a:p>
            <a:pPr>
              <a:lnSpc>
                <a:spcPct val="90000"/>
              </a:lnSpc>
            </a:pPr>
            <a:r>
              <a:rPr lang="en-US" sz="2800"/>
              <a:t>Usually cause some functional limitation</a:t>
            </a:r>
          </a:p>
          <a:p>
            <a:pPr>
              <a:lnSpc>
                <a:spcPct val="90000"/>
              </a:lnSpc>
            </a:pPr>
            <a:r>
              <a:rPr lang="en-US" sz="2800"/>
              <a:t>RX:  radial head resection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32773" name="Picture 5" descr="mso4DD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4114800" cy="3962400"/>
          </a:xfrm>
          <a:prstGeom prst="rect">
            <a:avLst/>
          </a:prstGeom>
          <a:noFill/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4098925" y="62849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Fractures </a:t>
            </a:r>
            <a:r>
              <a:rPr lang="en-US" dirty="0"/>
              <a:t>of </a:t>
            </a:r>
            <a:r>
              <a:rPr lang="en-US" dirty="0" smtClean="0"/>
              <a:t>the Coronoid Process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RX:</a:t>
            </a:r>
          </a:p>
          <a:p>
            <a:pPr lvl="1"/>
            <a:r>
              <a:rPr lang="en-US" dirty="0" smtClean="0"/>
              <a:t>Open reduction generally necessary</a:t>
            </a:r>
          </a:p>
          <a:p>
            <a:pPr lvl="1"/>
            <a:r>
              <a:rPr lang="en-US" dirty="0" smtClean="0"/>
              <a:t>Concern for elbow instability</a:t>
            </a:r>
          </a:p>
          <a:p>
            <a:r>
              <a:rPr lang="en-US" dirty="0" smtClean="0"/>
              <a:t>Classified: </a:t>
            </a:r>
            <a:r>
              <a:rPr lang="en-US" u="sng" dirty="0" smtClean="0"/>
              <a:t>Regan-</a:t>
            </a:r>
            <a:r>
              <a:rPr lang="en-US" u="sng" dirty="0" err="1" smtClean="0"/>
              <a:t>Morrey</a:t>
            </a:r>
            <a:endParaRPr lang="en-US" u="sng" dirty="0" smtClean="0"/>
          </a:p>
          <a:p>
            <a:pPr lvl="1"/>
            <a:r>
              <a:rPr lang="en-US" dirty="0" smtClean="0"/>
              <a:t>Type I:  tip of </a:t>
            </a:r>
            <a:r>
              <a:rPr lang="en-US" dirty="0" err="1" smtClean="0"/>
              <a:t>coronoid</a:t>
            </a:r>
            <a:endParaRPr lang="en-US" dirty="0" smtClean="0"/>
          </a:p>
          <a:p>
            <a:pPr lvl="1"/>
            <a:r>
              <a:rPr lang="en-US" dirty="0" smtClean="0"/>
              <a:t>Type II:  less than 50% </a:t>
            </a:r>
            <a:r>
              <a:rPr lang="en-US" dirty="0" err="1" smtClean="0"/>
              <a:t>coronoid</a:t>
            </a:r>
            <a:r>
              <a:rPr lang="en-US" dirty="0" smtClean="0"/>
              <a:t> tip</a:t>
            </a:r>
          </a:p>
          <a:p>
            <a:pPr lvl="1"/>
            <a:r>
              <a:rPr lang="en-US" dirty="0" smtClean="0"/>
              <a:t>Type III:  more than 50% of the </a:t>
            </a:r>
            <a:r>
              <a:rPr lang="en-US" dirty="0" err="1" smtClean="0"/>
              <a:t>coronoid</a:t>
            </a:r>
            <a:endParaRPr lang="en-US" dirty="0"/>
          </a:p>
        </p:txBody>
      </p:sp>
      <p:pic>
        <p:nvPicPr>
          <p:cNvPr id="9" name="Content Placeholder 8" descr="coronoid-fracture-150x15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86400" y="2286000"/>
            <a:ext cx="2743200" cy="3429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57600" y="6248400"/>
            <a:ext cx="5220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boneandspine.com/</a:t>
            </a:r>
            <a:r>
              <a:rPr lang="en-US" dirty="0" err="1"/>
              <a:t>wp</a:t>
            </a:r>
            <a:r>
              <a:rPr lang="en-US" dirty="0"/>
              <a:t>-content/uploads/2009/02/c...</a:t>
            </a:r>
          </a:p>
        </p:txBody>
      </p:sp>
    </p:spTree>
    <p:extLst>
      <p:ext uri="{BB962C8B-B14F-4D97-AF65-F5344CB8AC3E}">
        <p14:creationId xmlns:p14="http://schemas.microsoft.com/office/powerpoint/2010/main" val="96867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Fractures </a:t>
            </a:r>
            <a:r>
              <a:rPr lang="en-US" dirty="0"/>
              <a:t>of the Olecranon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MOI:  fall onto the flexed elbow</a:t>
            </a:r>
          </a:p>
          <a:p>
            <a:endParaRPr lang="en-US"/>
          </a:p>
          <a:p>
            <a:r>
              <a:rPr lang="en-US"/>
              <a:t>MOI:  Boxer’s elbow:  avulsion fracture of the olecranon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5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Monteggia</a:t>
            </a:r>
            <a:r>
              <a:rPr lang="en-US" dirty="0" smtClean="0"/>
              <a:t> </a:t>
            </a:r>
            <a:r>
              <a:rPr lang="en-US" dirty="0"/>
              <a:t>Fracture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r>
              <a:rPr lang="en-US" sz="2800" dirty="0"/>
              <a:t>Dislocation of radial head – most common lateral or </a:t>
            </a:r>
            <a:r>
              <a:rPr lang="en-US" sz="2800" dirty="0" err="1"/>
              <a:t>anterolateral</a:t>
            </a:r>
            <a:r>
              <a:rPr lang="en-US" sz="2800" dirty="0"/>
              <a:t>, posterior rare</a:t>
            </a:r>
          </a:p>
          <a:p>
            <a:endParaRPr lang="en-US" sz="2800" dirty="0" smtClean="0"/>
          </a:p>
          <a:p>
            <a:r>
              <a:rPr lang="en-US" sz="2800" dirty="0" smtClean="0"/>
              <a:t>Fracture </a:t>
            </a:r>
            <a:r>
              <a:rPr lang="en-US" sz="2800" dirty="0"/>
              <a:t>of ulnar </a:t>
            </a:r>
            <a:r>
              <a:rPr lang="en-US" sz="2800" dirty="0" err="1"/>
              <a:t>metaphysis</a:t>
            </a:r>
            <a:r>
              <a:rPr lang="en-US" sz="2800" dirty="0"/>
              <a:t> or </a:t>
            </a:r>
            <a:r>
              <a:rPr lang="en-US" sz="2800" dirty="0" err="1"/>
              <a:t>diaphysis</a:t>
            </a:r>
            <a:endParaRPr lang="en-US" sz="2800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46085" name="Picture 5" descr="mso6C2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838325"/>
            <a:ext cx="4267200" cy="3952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414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Ossification 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495800" cy="5334000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 smtClean="0"/>
              <a:t>6 ossification centers around the elbow joint.</a:t>
            </a:r>
            <a:br>
              <a:rPr lang="en-US" sz="3800" dirty="0" smtClean="0"/>
            </a:br>
            <a:endParaRPr lang="en-US" sz="3800" dirty="0" smtClean="0"/>
          </a:p>
          <a:p>
            <a:r>
              <a:rPr lang="en-US" sz="3800" dirty="0" smtClean="0"/>
              <a:t>Mnemonic </a:t>
            </a:r>
            <a:r>
              <a:rPr lang="en-US" sz="3800" b="1" dirty="0" smtClean="0"/>
              <a:t>C-R-I-T-O-E</a:t>
            </a:r>
            <a:r>
              <a:rPr lang="en-US" sz="3800" dirty="0" smtClean="0"/>
              <a:t> (Capitulum - Radius - Internal or medial epicondyle - Trochlea - Olecranon - External or lateral epicondyle).</a:t>
            </a:r>
          </a:p>
          <a:p>
            <a:endParaRPr lang="en-US" sz="3800" dirty="0" smtClean="0"/>
          </a:p>
          <a:p>
            <a:r>
              <a:rPr lang="en-US" sz="3800" dirty="0" smtClean="0"/>
              <a:t>The ages at which these ossification centers appear are highly variable and differ between individuals.</a:t>
            </a:r>
            <a:br>
              <a:rPr lang="en-US" sz="3800" dirty="0" smtClean="0"/>
            </a:br>
            <a:endParaRPr lang="en-US" sz="3800" dirty="0" smtClean="0"/>
          </a:p>
          <a:p>
            <a:r>
              <a:rPr lang="en-US" sz="3800" dirty="0" smtClean="0"/>
              <a:t>As a general guide you could remember 1-3-5-7-9-11 years</a:t>
            </a:r>
            <a:r>
              <a:rPr lang="en-US" sz="3800" dirty="0" smtClean="0"/>
              <a:t>.</a:t>
            </a:r>
          </a:p>
          <a:p>
            <a:pPr lvl="1"/>
            <a:r>
              <a:rPr lang="en-US" dirty="0" smtClean="0"/>
              <a:t>None should be open at age 13.</a:t>
            </a:r>
            <a:endParaRPr lang="en-US" dirty="0"/>
          </a:p>
        </p:txBody>
      </p:sp>
      <p:pic>
        <p:nvPicPr>
          <p:cNvPr id="5" name="Content Placeholder 4" descr="thmb_4214e8b700ec2critoe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600200"/>
            <a:ext cx="3962400" cy="3495040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0" y="5867400"/>
            <a:ext cx="392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4"/>
              </a:rPr>
              <a:t>www.radiologyassistant.nl/en/4214416a75d87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161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Badu Classification of </a:t>
            </a:r>
            <a:r>
              <a:rPr lang="en-US" dirty="0" err="1" smtClean="0"/>
              <a:t>Monteggia</a:t>
            </a:r>
            <a:r>
              <a:rPr lang="en-US" dirty="0" smtClean="0"/>
              <a:t> Fractures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50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397000"/>
          <a:ext cx="7772399" cy="5286675"/>
        </p:xfrm>
        <a:graphic>
          <a:graphicData uri="http://schemas.openxmlformats.org/drawingml/2006/table">
            <a:tbl>
              <a:tblPr/>
              <a:tblGrid>
                <a:gridCol w="838200"/>
                <a:gridCol w="5105400"/>
                <a:gridCol w="1828799"/>
              </a:tblGrid>
              <a:tr h="217103">
                <a:tc>
                  <a:txBody>
                    <a:bodyPr/>
                    <a:lstStyle/>
                    <a:p>
                      <a:r>
                        <a:rPr lang="en-US" sz="2000" u="sng" dirty="0">
                          <a:latin typeface="Arial" pitchFamily="34" charset="0"/>
                          <a:cs typeface="Arial" pitchFamily="34" charset="0"/>
                        </a:rPr>
                        <a:t>Type</a:t>
                      </a:r>
                    </a:p>
                  </a:txBody>
                  <a:tcPr marL="42779" marR="42779" marT="21389" marB="213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u="sng" dirty="0">
                          <a:latin typeface="Arial" pitchFamily="34" charset="0"/>
                          <a:cs typeface="Arial" pitchFamily="34" charset="0"/>
                        </a:rPr>
                        <a:t>Description</a:t>
                      </a:r>
                    </a:p>
                  </a:txBody>
                  <a:tcPr marL="42779" marR="42779" marT="21389" marB="213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u="sng" dirty="0">
                          <a:latin typeface="Arial" pitchFamily="34" charset="0"/>
                          <a:cs typeface="Arial" pitchFamily="34" charset="0"/>
                        </a:rPr>
                        <a:t>Frequency, %</a:t>
                      </a:r>
                      <a:r>
                        <a:rPr lang="en-US" sz="2000" u="sng" baseline="30000" dirty="0">
                          <a:latin typeface="Arial" pitchFamily="34" charset="0"/>
                          <a:cs typeface="Arial" pitchFamily="34" charset="0"/>
                        </a:rPr>
                        <a:t> 3 </a:t>
                      </a:r>
                      <a:endParaRPr lang="en-US" sz="2000" u="sng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2779" marR="42779" marT="21389" marB="213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4068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Fracture of the middle or proximal third of the ulna and anterior dislocation of the radial head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4068">
                <a:tc>
                  <a:txBody>
                    <a:bodyPr/>
                    <a:lstStyle/>
                    <a:p>
                      <a:r>
                        <a:rPr lang="en-US" sz="2000">
                          <a:latin typeface="Arial" pitchFamily="34" charset="0"/>
                          <a:cs typeface="Arial" pitchFamily="34" charset="0"/>
                        </a:rPr>
                        <a:t>II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latin typeface="Arial" pitchFamily="34" charset="0"/>
                          <a:cs typeface="Arial" pitchFamily="34" charset="0"/>
                        </a:rPr>
                        <a:t>Fracture of the middle or proximal third of the ulna and posterior dislocation of the radial head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68412">
                <a:tc>
                  <a:txBody>
                    <a:bodyPr/>
                    <a:lstStyle/>
                    <a:p>
                      <a:r>
                        <a:rPr lang="en-US" sz="200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>
                          <a:latin typeface="Arial" pitchFamily="34" charset="0"/>
                          <a:cs typeface="Arial" pitchFamily="34" charset="0"/>
                        </a:rPr>
                        <a:t>Ulnar fracture distal to the coronoid process with lateral radial head dislocation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2549">
                <a:tc>
                  <a:txBody>
                    <a:bodyPr/>
                    <a:lstStyle/>
                    <a:p>
                      <a:r>
                        <a:rPr lang="en-US" sz="200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Fracture of the proximal or middle third of the ulna with an anterior dislocation of the radial </a:t>
                      </a:r>
                      <a:r>
                        <a:rPr lang="en-US" sz="2000" dirty="0" smtClean="0">
                          <a:latin typeface="Arial" pitchFamily="34" charset="0"/>
                          <a:cs typeface="Arial" pitchFamily="34" charset="0"/>
                        </a:rPr>
                        <a:t>head and </a:t>
                      </a:r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fracture of the proximal third of the radius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2779" marR="42779" marT="21389" marB="21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09600" y="6304002"/>
            <a:ext cx="69637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Resnick</a:t>
            </a:r>
            <a:r>
              <a:rPr lang="en-US" sz="1200" dirty="0" smtClean="0"/>
              <a:t> D. Physical injury: </a:t>
            </a:r>
            <a:r>
              <a:rPr lang="en-US" sz="1200" dirty="0" err="1" smtClean="0"/>
              <a:t>extraspinal</a:t>
            </a:r>
            <a:r>
              <a:rPr lang="en-US" sz="1200" dirty="0" smtClean="0"/>
              <a:t> sites. In: Diagnosis of Bone and Joint Disorders. 3rd ed. 1992.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8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Galeazzi</a:t>
            </a:r>
            <a:r>
              <a:rPr lang="en-US" dirty="0" smtClean="0"/>
              <a:t> </a:t>
            </a:r>
            <a:r>
              <a:rPr lang="en-US" dirty="0"/>
              <a:t>Fracture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r>
              <a:rPr lang="en-US" sz="2800"/>
              <a:t>Fracture of distal shaft of radius</a:t>
            </a:r>
          </a:p>
          <a:p>
            <a:r>
              <a:rPr lang="en-US" sz="2800"/>
              <a:t>Dislocation of distal radial ulnar joint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7109" name="Picture 5" descr="mso90C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240213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638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Muscle and Tendon Dysfunctions</a:t>
            </a: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Overuse </a:t>
            </a:r>
            <a:r>
              <a:rPr lang="en-US" dirty="0"/>
              <a:t>Injuries</a:t>
            </a:r>
          </a:p>
          <a:p>
            <a:pPr lvl="1"/>
            <a:r>
              <a:rPr lang="en-US" dirty="0"/>
              <a:t>1.  Risk Factors:  Intrinsic and Extrinsic</a:t>
            </a:r>
          </a:p>
          <a:p>
            <a:pPr lvl="1"/>
            <a:r>
              <a:rPr lang="en-US" dirty="0"/>
              <a:t>2.  Types:  Lateral </a:t>
            </a:r>
            <a:r>
              <a:rPr lang="en-US" dirty="0" err="1"/>
              <a:t>epicondylitis</a:t>
            </a:r>
            <a:r>
              <a:rPr lang="en-US" dirty="0"/>
              <a:t>, Medial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</a:t>
            </a:r>
            <a:r>
              <a:rPr lang="en-US" dirty="0" err="1" smtClean="0"/>
              <a:t>epicondylitis</a:t>
            </a:r>
            <a:r>
              <a:rPr lang="en-US" dirty="0"/>
              <a:t>, Triceps tendonitis, </a:t>
            </a:r>
            <a:r>
              <a:rPr lang="en-US" dirty="0" err="1"/>
              <a:t>Bicipital</a:t>
            </a:r>
            <a:r>
              <a:rPr lang="en-US" dirty="0"/>
              <a:t> 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         Tendonitis</a:t>
            </a:r>
            <a:r>
              <a:rPr lang="en-US" dirty="0"/>
              <a:t>, </a:t>
            </a:r>
            <a:r>
              <a:rPr lang="en-US" dirty="0" smtClean="0"/>
              <a:t>bursitis, </a:t>
            </a:r>
            <a:r>
              <a:rPr lang="en-US" dirty="0" err="1" smtClean="0"/>
              <a:t>ligamentous</a:t>
            </a:r>
            <a:r>
              <a:rPr lang="en-US" dirty="0" smtClean="0"/>
              <a:t> injuries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dirty="0"/>
              <a:t>Trauma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1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 Tissue Injuries of the Elbow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Lateral </a:t>
            </a:r>
            <a:r>
              <a:rPr lang="en-US" dirty="0" err="1" smtClean="0"/>
              <a:t>Epicondylitis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Medial </a:t>
            </a:r>
            <a:r>
              <a:rPr lang="en-US" dirty="0" err="1" smtClean="0"/>
              <a:t>Epicondylitis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Triceps Tendonitis</a:t>
            </a:r>
          </a:p>
          <a:p>
            <a:endParaRPr lang="en-US" dirty="0" smtClean="0"/>
          </a:p>
          <a:p>
            <a:r>
              <a:rPr lang="en-US" dirty="0" smtClean="0"/>
              <a:t>Biceps Strain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Myositis </a:t>
            </a:r>
            <a:r>
              <a:rPr lang="en-US" dirty="0" err="1" smtClean="0"/>
              <a:t>Ossificans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1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Lateral </a:t>
            </a:r>
            <a:r>
              <a:rPr lang="en-US" dirty="0" err="1"/>
              <a:t>Epicondylitis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Adults 35 years or older: occupation or hobby involves repetitive extension of the wrist i.e. carpenter, electrician, tennis, baseball, or golf </a:t>
            </a:r>
          </a:p>
          <a:p>
            <a:endParaRPr lang="en-US" sz="2800" dirty="0"/>
          </a:p>
          <a:p>
            <a:r>
              <a:rPr lang="en-US" sz="2800" dirty="0" smtClean="0"/>
              <a:t>Etiology</a:t>
            </a:r>
            <a:r>
              <a:rPr lang="en-US" sz="2800" dirty="0"/>
              <a:t>:  unknown:  cumulative trauma causes inflammatory process at ECRB origin</a:t>
            </a:r>
          </a:p>
          <a:p>
            <a:endParaRPr lang="en-US" sz="2800" dirty="0" smtClean="0"/>
          </a:p>
          <a:p>
            <a:r>
              <a:rPr lang="en-US" sz="2800" dirty="0" smtClean="0"/>
              <a:t>Differential </a:t>
            </a:r>
            <a:r>
              <a:rPr lang="en-US" sz="2800" dirty="0"/>
              <a:t>Diagnosis:  Posterior </a:t>
            </a:r>
            <a:r>
              <a:rPr lang="en-US" sz="2800" dirty="0" err="1"/>
              <a:t>Interosseous</a:t>
            </a:r>
            <a:r>
              <a:rPr lang="en-US" sz="2800" dirty="0"/>
              <a:t> Syndrome and C6-7, T 4 syndromes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SX of Lateral Epicondylitis: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Gradual onset</a:t>
            </a:r>
          </a:p>
          <a:p>
            <a:r>
              <a:rPr lang="en-US"/>
              <a:t>Pain over lateral epicondyle</a:t>
            </a:r>
          </a:p>
          <a:p>
            <a:r>
              <a:rPr lang="en-US"/>
              <a:t>Pain associated with gripping</a:t>
            </a:r>
          </a:p>
          <a:p>
            <a:r>
              <a:rPr lang="en-US"/>
              <a:t>May have some shoulder, neck pain associated with 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Signs of Lateral Epicondylitis: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ROM:  full, passive movement into extension, may be painful at end range</a:t>
            </a:r>
          </a:p>
          <a:p>
            <a:pPr>
              <a:lnSpc>
                <a:spcPct val="80000"/>
              </a:lnSpc>
            </a:pPr>
            <a:r>
              <a:rPr lang="en-US" sz="2800"/>
              <a:t>Limited wrist flexion combined with finger flexion at end range</a:t>
            </a:r>
          </a:p>
          <a:p>
            <a:pPr>
              <a:lnSpc>
                <a:spcPct val="80000"/>
              </a:lnSpc>
            </a:pPr>
            <a:r>
              <a:rPr lang="en-US" sz="2800"/>
              <a:t>Strength:  painful resisted wrist extension and radial deviation</a:t>
            </a:r>
          </a:p>
          <a:p>
            <a:pPr>
              <a:lnSpc>
                <a:spcPct val="80000"/>
              </a:lnSpc>
            </a:pPr>
            <a:r>
              <a:rPr lang="en-US" sz="2800"/>
              <a:t>Joint Play:  full and pain free</a:t>
            </a:r>
          </a:p>
          <a:p>
            <a:pPr>
              <a:lnSpc>
                <a:spcPct val="80000"/>
              </a:lnSpc>
            </a:pPr>
            <a:r>
              <a:rPr lang="en-US" sz="2800"/>
              <a:t>Palpation:  tender over the lateral epicondyle</a:t>
            </a:r>
          </a:p>
          <a:p>
            <a:pPr>
              <a:lnSpc>
                <a:spcPct val="80000"/>
              </a:lnSpc>
            </a:pPr>
            <a:r>
              <a:rPr lang="en-US" sz="2800"/>
              <a:t>Special tests:  + Cozens test, + Mill’s test, - Middle Digit Extenstion 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36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Medial </a:t>
            </a:r>
            <a:r>
              <a:rPr lang="en-US" dirty="0" err="1"/>
              <a:t>Epicondylitis</a:t>
            </a:r>
            <a:endParaRPr lang="en-US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Golfer’s elbow</a:t>
            </a:r>
          </a:p>
          <a:p>
            <a:r>
              <a:rPr lang="en-US"/>
              <a:t>Symptoms</a:t>
            </a:r>
          </a:p>
          <a:p>
            <a:pPr lvl="1"/>
            <a:r>
              <a:rPr lang="en-US"/>
              <a:t>Pain on medial side of elbow</a:t>
            </a:r>
          </a:p>
          <a:p>
            <a:pPr lvl="1"/>
            <a:r>
              <a:rPr lang="en-US"/>
              <a:t>Involved in repetitive flexion activities of wrist finger flexion and active pronation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Signs of Medial Epicondylitis: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Palpation:  direct over the medial epicondyle</a:t>
            </a:r>
          </a:p>
          <a:p>
            <a:pPr>
              <a:lnSpc>
                <a:spcPct val="90000"/>
              </a:lnSpc>
            </a:pPr>
            <a:r>
              <a:rPr lang="en-US"/>
              <a:t>Resisted movement:  resisted flexion of the fingers increases pain but is strong, may have a loss of strength with gripping activities</a:t>
            </a:r>
          </a:p>
          <a:p>
            <a:pPr>
              <a:lnSpc>
                <a:spcPct val="90000"/>
              </a:lnSpc>
            </a:pPr>
            <a:r>
              <a:rPr lang="en-US"/>
              <a:t>Observation:  swelling/erythema on medial aspect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  </a:t>
            </a:r>
            <a:r>
              <a:rPr lang="en-US" dirty="0" smtClean="0"/>
              <a:t>Triceps </a:t>
            </a:r>
            <a:r>
              <a:rPr lang="en-US" dirty="0"/>
              <a:t>Tendonitis: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1)  Onset:  sudden, severe strain as the arm is fully extended or with a sudden snapping of the elbow into extension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/>
              <a:t>2)  Signs: 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pain with resisted elbow extension – may be strong or weak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/>
              <a:t>pain with PROM of elbow flexion and shoulder flexion – passive stretch of the muscle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8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and 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Cartilage:</a:t>
            </a:r>
          </a:p>
          <a:p>
            <a:pPr lvl="1"/>
            <a:r>
              <a:rPr lang="en-US" dirty="0" smtClean="0"/>
              <a:t>Evaluated with an MRI, joint space is noted with the radial head and capitulum only</a:t>
            </a:r>
          </a:p>
          <a:p>
            <a:pPr lvl="1"/>
            <a:endParaRPr lang="en-US" dirty="0" smtClean="0"/>
          </a:p>
          <a:p>
            <a:r>
              <a:rPr lang="en-US" dirty="0"/>
              <a:t>Soft Tissue: not seen well on an AP view</a:t>
            </a:r>
          </a:p>
          <a:p>
            <a:endParaRPr lang="en-US" dirty="0" smtClean="0"/>
          </a:p>
          <a:p>
            <a:r>
              <a:rPr lang="en-US" dirty="0" smtClean="0"/>
              <a:t>Fat </a:t>
            </a:r>
            <a:r>
              <a:rPr lang="en-US" dirty="0"/>
              <a:t>Pad Sign (Sail Sign): evidence of swelling or bleeding anterior to the elbow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>
            <a:normAutofit fontScale="92500" lnSpcReduction="10000"/>
          </a:bodyPr>
          <a:lstStyle/>
          <a:p>
            <a:endParaRPr lang="en-US" sz="2000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sail sig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124200"/>
            <a:ext cx="4114800" cy="3086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6273225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4"/>
              </a:rPr>
              <a:t>emedicine.medscape.com/article/389069-</a:t>
            </a:r>
          </a:p>
          <a:p>
            <a:r>
              <a:rPr lang="en-US" sz="1600" dirty="0" smtClean="0">
                <a:hlinkClick r:id="rId4"/>
              </a:rPr>
              <a:t>imaging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6285706" y="3314700"/>
            <a:ext cx="991394" cy="79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6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  </a:t>
            </a:r>
            <a:r>
              <a:rPr lang="en-US" dirty="0" smtClean="0"/>
              <a:t>Biceps </a:t>
            </a:r>
            <a:r>
              <a:rPr lang="en-US" dirty="0"/>
              <a:t>Muscle Strain: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1)  Onset:  athletic activity, </a:t>
            </a:r>
          </a:p>
          <a:p>
            <a:pPr lvl="1"/>
            <a:r>
              <a:rPr lang="en-US"/>
              <a:t> very strong elbow flexion force </a:t>
            </a:r>
          </a:p>
          <a:p>
            <a:pPr lvl="1"/>
            <a:r>
              <a:rPr lang="en-US"/>
              <a:t>hyperextension force leading to elongation and stretch. </a:t>
            </a:r>
          </a:p>
          <a:p>
            <a:pPr lvl="2"/>
            <a:r>
              <a:rPr lang="en-US"/>
              <a:t>need to be aware of possible anterior posterior joint capsule impingement. </a:t>
            </a:r>
          </a:p>
          <a:p>
            <a:pPr lvl="1"/>
            <a:r>
              <a:rPr lang="en-US"/>
              <a:t>Biceps rupture:  may have a history of repeated corticosteroid injections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5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2)   SX:  depends on the degree of the </a:t>
            </a:r>
            <a:r>
              <a:rPr lang="en-US" dirty="0" smtClean="0"/>
              <a:t>strain</a:t>
            </a:r>
            <a:endParaRPr lang="en-US" dirty="0"/>
          </a:p>
          <a:p>
            <a:pPr>
              <a:buFontTx/>
              <a:buNone/>
            </a:pPr>
            <a:r>
              <a:rPr lang="en-US" dirty="0"/>
              <a:t> </a:t>
            </a:r>
          </a:p>
          <a:p>
            <a:pPr>
              <a:buFontTx/>
              <a:buNone/>
            </a:pPr>
            <a:r>
              <a:rPr lang="en-US" dirty="0"/>
              <a:t>3)   Signs:  depends on the degree of the </a:t>
            </a:r>
            <a:r>
              <a:rPr lang="en-US" dirty="0" smtClean="0"/>
              <a:t>strain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2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Myositis Ossificans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Common complication of trauma to the elbow,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/>
              <a:t>    muscle ossifies and can bridge the elbow joint. 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Cause: contusion to the </a:t>
            </a:r>
            <a:r>
              <a:rPr lang="en-US" sz="2400" dirty="0" err="1"/>
              <a:t>brachialis</a:t>
            </a:r>
            <a:r>
              <a:rPr lang="en-US" sz="2400" dirty="0"/>
              <a:t> muscle from a posterior dislocation or a </a:t>
            </a:r>
            <a:r>
              <a:rPr lang="en-US" sz="2400" dirty="0" err="1"/>
              <a:t>suprachondylar</a:t>
            </a:r>
            <a:r>
              <a:rPr lang="en-US" sz="2400" dirty="0"/>
              <a:t> fracture.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724400" y="2971800"/>
            <a:ext cx="4038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May also be caused by too vigorous stretching after an injury and elbow immobilization </a:t>
            </a:r>
          </a:p>
          <a:p>
            <a:pPr>
              <a:lnSpc>
                <a:spcPct val="90000"/>
              </a:lnSpc>
            </a:pPr>
            <a:r>
              <a:rPr lang="en-US" sz="2400"/>
              <a:t>SX: pain with elbow flexion and extension </a:t>
            </a:r>
          </a:p>
          <a:p>
            <a:pPr>
              <a:lnSpc>
                <a:spcPct val="90000"/>
              </a:lnSpc>
            </a:pPr>
            <a:r>
              <a:rPr lang="en-US" sz="2400"/>
              <a:t>Signs: palpable area on muscle, warm to touch, bony end feel, limitation of range, + radiograph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77829" name="Picture 5" descr="mysoitis ossificans bice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28600"/>
            <a:ext cx="1581150" cy="2286000"/>
          </a:xfrm>
          <a:prstGeom prst="rect">
            <a:avLst/>
          </a:prstGeom>
          <a:noFill/>
        </p:spPr>
      </p:pic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7070725" y="2474913"/>
            <a:ext cx="1784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www.uwec.edu </a:t>
            </a:r>
          </a:p>
        </p:txBody>
      </p:sp>
    </p:spTree>
    <p:extLst>
      <p:ext uri="{BB962C8B-B14F-4D97-AF65-F5344CB8AC3E}">
        <p14:creationId xmlns:p14="http://schemas.microsoft.com/office/powerpoint/2010/main" val="396230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Medial and Lateral Ligamentous structures of the elbow</a:t>
            </a:r>
            <a:endParaRPr lang="en-US" dirty="0"/>
          </a:p>
        </p:txBody>
      </p:sp>
      <p:pic>
        <p:nvPicPr>
          <p:cNvPr id="8" name="Content Placeholder 7" descr="0616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012950"/>
            <a:ext cx="4038600" cy="4038600"/>
          </a:xfrm>
        </p:spPr>
      </p:pic>
      <p:pic>
        <p:nvPicPr>
          <p:cNvPr id="11" name="Content Placeholder 10" descr="0616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105400" y="1676400"/>
            <a:ext cx="4038600" cy="40386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5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Posterolateral</a:t>
            </a:r>
            <a:r>
              <a:rPr lang="en-US" dirty="0" smtClean="0"/>
              <a:t> Rotary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MOI:  </a:t>
            </a:r>
          </a:p>
          <a:p>
            <a:pPr lvl="1"/>
            <a:r>
              <a:rPr lang="en-US" dirty="0" smtClean="0"/>
              <a:t>Rotational displacement of the ulna</a:t>
            </a:r>
          </a:p>
          <a:p>
            <a:pPr lvl="1"/>
            <a:r>
              <a:rPr lang="en-US" dirty="0" smtClean="0"/>
              <a:t>Radius </a:t>
            </a:r>
            <a:r>
              <a:rPr lang="en-US" dirty="0" err="1" smtClean="0"/>
              <a:t>subluxes</a:t>
            </a:r>
            <a:r>
              <a:rPr lang="en-US" dirty="0" smtClean="0"/>
              <a:t> or dislocates posterior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Forces: :  axial compression, external rotation and valgus (lateral to medial) force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Sx</a:t>
            </a:r>
            <a:r>
              <a:rPr lang="en-US" dirty="0" smtClean="0"/>
              <a:t>:  catching, clicking and locking</a:t>
            </a:r>
          </a:p>
          <a:p>
            <a:r>
              <a:rPr lang="en-US" dirty="0" smtClean="0"/>
              <a:t>Pain</a:t>
            </a:r>
          </a:p>
          <a:p>
            <a:r>
              <a:rPr lang="en-US" dirty="0" smtClean="0"/>
              <a:t>Apprehension with elbow supinated and fully extended</a:t>
            </a:r>
          </a:p>
          <a:p>
            <a:endParaRPr lang="en-US" dirty="0"/>
          </a:p>
          <a:p>
            <a:r>
              <a:rPr lang="en-US" dirty="0" smtClean="0"/>
              <a:t>Signs: lateral pivot-shift is most sensitive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E79A-1CCC-42A3-AE38-723EBF72C80F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28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Three stages</a:t>
            </a:r>
          </a:p>
          <a:p>
            <a:pPr lvl="1"/>
            <a:r>
              <a:rPr lang="en-US" dirty="0"/>
              <a:t>Stage I: Lateral Ulnar Collateral Ligament disruption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Stage II:</a:t>
            </a:r>
          </a:p>
          <a:p>
            <a:pPr lvl="1"/>
            <a:r>
              <a:rPr lang="en-US" dirty="0"/>
              <a:t>Anterior and posterior disruption</a:t>
            </a:r>
          </a:p>
          <a:p>
            <a:pPr lvl="1"/>
            <a:r>
              <a:rPr lang="en-US" dirty="0"/>
              <a:t>Perched dislocation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E79A-1CCC-42A3-AE38-723EBF72C80F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075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Stage III:</a:t>
            </a:r>
          </a:p>
          <a:p>
            <a:pPr lvl="1"/>
            <a:r>
              <a:rPr lang="en-US" dirty="0" smtClean="0"/>
              <a:t>III A:  all soft tissue except Ulnar collateral </a:t>
            </a:r>
            <a:r>
              <a:rPr lang="en-US" dirty="0" err="1" smtClean="0"/>
              <a:t>lig</a:t>
            </a:r>
            <a:r>
              <a:rPr lang="en-US" dirty="0" smtClean="0"/>
              <a:t> (medial side) is disrupted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III B:  UCL disrupted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III C:  Entire distal humerus stripped of soft tissue</a:t>
            </a:r>
          </a:p>
          <a:p>
            <a:endParaRPr lang="en-US" dirty="0"/>
          </a:p>
        </p:txBody>
      </p:sp>
      <p:pic>
        <p:nvPicPr>
          <p:cNvPr id="7" name="Content Placeholder 6" descr="posteolateral-rotatory-instabilit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2133600"/>
            <a:ext cx="3810000" cy="3048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E79A-1CCC-42A3-AE38-723EBF72C80F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1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Ligament </a:t>
            </a:r>
            <a:r>
              <a:rPr lang="en-US" dirty="0"/>
              <a:t>Sprain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Medial </a:t>
            </a:r>
            <a:r>
              <a:rPr lang="en-US" sz="2800" dirty="0"/>
              <a:t>(Ulnar) Collateral Ligament sprain (little league elbow): 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Articular damage to the </a:t>
            </a:r>
            <a:r>
              <a:rPr lang="en-US" sz="2400" dirty="0" err="1"/>
              <a:t>radiohumeral</a:t>
            </a:r>
            <a:r>
              <a:rPr lang="en-US" sz="2400" dirty="0"/>
              <a:t> and </a:t>
            </a:r>
            <a:r>
              <a:rPr lang="en-US" sz="2400" dirty="0" err="1"/>
              <a:t>ulnohumeral</a:t>
            </a:r>
            <a:r>
              <a:rPr lang="en-US" sz="2400" dirty="0"/>
              <a:t> joint with repeated stresses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MOI</a:t>
            </a:r>
            <a:r>
              <a:rPr lang="en-US" sz="2400" dirty="0"/>
              <a:t>: adolescent involved with overhead throwing activities. 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FOOSH injury 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compressive forces at the </a:t>
            </a:r>
            <a:r>
              <a:rPr lang="en-US" sz="2400" dirty="0" err="1"/>
              <a:t>radiohumeral</a:t>
            </a:r>
            <a:r>
              <a:rPr lang="en-US" sz="2400" dirty="0"/>
              <a:t> joint and distraction forces on the medial aspect of the elbow  will overstretch and injure the ligament. </a:t>
            </a:r>
            <a:br>
              <a:rPr lang="en-US" sz="2400" dirty="0"/>
            </a:br>
            <a:r>
              <a:rPr lang="en-US" sz="2400" dirty="0"/>
              <a:t>               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9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Little League Elbow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70660" name="Picture 4" descr="msoF3D1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459038" cy="4267200"/>
          </a:xfrm>
          <a:prstGeom prst="rect">
            <a:avLst/>
          </a:prstGeom>
          <a:noFill/>
        </p:spPr>
      </p:pic>
      <p:pic>
        <p:nvPicPr>
          <p:cNvPr id="70661" name="Picture 5" descr="mso39CF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600200"/>
            <a:ext cx="2581275" cy="4260850"/>
          </a:xfrm>
          <a:prstGeom prst="rect">
            <a:avLst/>
          </a:prstGeom>
          <a:noFill/>
        </p:spPr>
      </p:pic>
      <p:pic>
        <p:nvPicPr>
          <p:cNvPr id="70662" name="Picture 6" descr="msoDF87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341563" cy="4267200"/>
          </a:xfrm>
          <a:prstGeom prst="rect">
            <a:avLst/>
          </a:prstGeom>
          <a:noFill/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1050925" y="646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2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err="1"/>
              <a:t>Articular</a:t>
            </a:r>
            <a:r>
              <a:rPr lang="en-US" sz="2400" dirty="0"/>
              <a:t> damage to the  </a:t>
            </a:r>
            <a:r>
              <a:rPr lang="en-US" sz="2400" dirty="0" smtClean="0"/>
              <a:t>capitulum, 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err="1" smtClean="0"/>
              <a:t>Ligamentous</a:t>
            </a:r>
            <a:r>
              <a:rPr lang="en-US" sz="2400" dirty="0" smtClean="0"/>
              <a:t> </a:t>
            </a:r>
            <a:r>
              <a:rPr lang="en-US" sz="2400" dirty="0"/>
              <a:t>instability of the medial elbow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Tardy </a:t>
            </a:r>
            <a:r>
              <a:rPr lang="en-US" sz="2400" dirty="0"/>
              <a:t>nerve palsy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may see medial muscle hypertrophy.  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In adolescents whose growth plate has not yet ossified, it may cause on avulsion injury of the medial epicondyle.  </a:t>
            </a:r>
          </a:p>
          <a:p>
            <a:pPr lvl="1"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Complete </a:t>
            </a:r>
            <a:r>
              <a:rPr lang="en-US" sz="2000" dirty="0" err="1"/>
              <a:t>ligamentous</a:t>
            </a:r>
            <a:r>
              <a:rPr lang="en-US" sz="2000" dirty="0"/>
              <a:t> rupture is usually associated with acute trauma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4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 View of the Forearm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Identify: trochlea, capitulum, radial head, coronoid process.</a:t>
            </a:r>
          </a:p>
          <a:p>
            <a:r>
              <a:rPr lang="en-US" dirty="0" smtClean="0"/>
              <a:t>Alignment:</a:t>
            </a:r>
          </a:p>
          <a:p>
            <a:pPr lvl="1"/>
            <a:r>
              <a:rPr lang="en-US" dirty="0" smtClean="0"/>
              <a:t>Line drawn through center of humeral shaft should intersect line through shaft of radius and be ~ 90 dg.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5" name="Content Placeholder 4" descr="ElbowLatLabell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69042"/>
            <a:ext cx="4038600" cy="3926416"/>
          </a:xfrm>
          <a:noFill/>
          <a:ln/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16200000" flipH="1">
            <a:off x="3848100" y="3746498"/>
            <a:ext cx="3886200" cy="15240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648200" y="4648200"/>
            <a:ext cx="41148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29200" y="15240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Anterior humeral line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6096000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Radiocapitulum</a:t>
            </a:r>
            <a:r>
              <a:rPr lang="en-US" dirty="0" smtClean="0">
                <a:solidFill>
                  <a:srgbClr val="FF0000"/>
                </a:solidFill>
              </a:rPr>
              <a:t> line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42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3893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Radiology:  </a:t>
            </a:r>
          </a:p>
          <a:p>
            <a:pPr lvl="1">
              <a:lnSpc>
                <a:spcPct val="90000"/>
              </a:lnSpc>
            </a:pPr>
            <a:r>
              <a:rPr lang="en-US" sz="2000" dirty="0" err="1"/>
              <a:t>Osteochondritis</a:t>
            </a:r>
            <a:r>
              <a:rPr lang="en-US" sz="2000" dirty="0"/>
              <a:t> </a:t>
            </a:r>
            <a:r>
              <a:rPr lang="en-US" sz="2000" dirty="0" err="1"/>
              <a:t>Dissecans</a:t>
            </a:r>
            <a:r>
              <a:rPr lang="en-US" sz="2000" dirty="0"/>
              <a:t> of the </a:t>
            </a:r>
            <a:r>
              <a:rPr lang="en-US" sz="2000" dirty="0" smtClean="0"/>
              <a:t>Capitulum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Note fracture of the </a:t>
            </a:r>
            <a:r>
              <a:rPr lang="en-US" sz="2000" dirty="0" err="1"/>
              <a:t>condlye</a:t>
            </a:r>
            <a:r>
              <a:rPr lang="en-US" sz="2000" dirty="0"/>
              <a:t> on the ulnar aspect of the elbow</a:t>
            </a:r>
          </a:p>
          <a:p>
            <a:endParaRPr lang="en-US" sz="2800" dirty="0"/>
          </a:p>
        </p:txBody>
      </p:sp>
      <p:pic>
        <p:nvPicPr>
          <p:cNvPr id="72708" name="Picture 4" descr="Ltleague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4800" y="1981200"/>
            <a:ext cx="4572000" cy="4191000"/>
          </a:xfrm>
          <a:noFill/>
          <a:ln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008F-F8EC-41D1-A1F4-7D67D83BB302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 flipH="1">
            <a:off x="5638800" y="35052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2710" name="AutoShape 6"/>
          <p:cNvSpPr>
            <a:spLocks noChangeArrowheads="1"/>
          </p:cNvSpPr>
          <p:nvPr/>
        </p:nvSpPr>
        <p:spPr bwMode="auto">
          <a:xfrm>
            <a:off x="5715000" y="37338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5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SX:  pain/swelling on the medial aspect of the elbow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Patient c/o pain with throwing or pushing motions</a:t>
            </a:r>
            <a:r>
              <a:rPr lang="en-US" sz="2400"/>
              <a:t> 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4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Signs: 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2800" dirty="0"/>
              <a:t>Valgus instability with ligamentous stress test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Tender </a:t>
            </a:r>
            <a:r>
              <a:rPr lang="en-US" dirty="0"/>
              <a:t>with </a:t>
            </a:r>
            <a:r>
              <a:rPr lang="en-US" dirty="0" err="1"/>
              <a:t>varus</a:t>
            </a:r>
            <a:r>
              <a:rPr lang="en-US" dirty="0"/>
              <a:t> stress if the </a:t>
            </a:r>
            <a:r>
              <a:rPr lang="en-US" dirty="0" err="1"/>
              <a:t>radiohumeral</a:t>
            </a:r>
            <a:r>
              <a:rPr lang="en-US" dirty="0"/>
              <a:t> joint is involved  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Painful </a:t>
            </a:r>
            <a:r>
              <a:rPr lang="en-US" dirty="0"/>
              <a:t>axial compression with the radius on the humeral 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Joint </a:t>
            </a:r>
            <a:r>
              <a:rPr lang="en-US" dirty="0"/>
              <a:t>tender over the MCL ligament  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Severe </a:t>
            </a:r>
            <a:r>
              <a:rPr lang="en-US" dirty="0"/>
              <a:t>cases will get locking of the elbow due to </a:t>
            </a:r>
            <a:r>
              <a:rPr lang="en-US" dirty="0" err="1" smtClean="0"/>
              <a:t>capitulum</a:t>
            </a:r>
            <a:r>
              <a:rPr lang="en-US" dirty="0" smtClean="0"/>
              <a:t> </a:t>
            </a:r>
            <a:r>
              <a:rPr lang="en-US" dirty="0"/>
              <a:t>fragments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6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dirty="0" smtClean="0"/>
              <a:t>Joint </a:t>
            </a:r>
            <a:r>
              <a:rPr lang="en-US" sz="4000" dirty="0"/>
              <a:t>Dysfunctions of the Elbow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 smtClean="0"/>
              <a:t>Dislocations</a:t>
            </a:r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/>
              <a:t>Osteoarthritis</a:t>
            </a:r>
            <a:endParaRPr lang="en-US" sz="2800" dirty="0"/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r>
              <a:rPr lang="en-US" sz="2800" dirty="0" smtClean="0"/>
              <a:t>RA</a:t>
            </a:r>
          </a:p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 err="1" smtClean="0"/>
              <a:t>Osteochondritis</a:t>
            </a:r>
            <a:r>
              <a:rPr lang="en-US" sz="2800" dirty="0" smtClean="0"/>
              <a:t> </a:t>
            </a:r>
            <a:r>
              <a:rPr lang="en-US" sz="2800" dirty="0" err="1" smtClean="0"/>
              <a:t>Dessicans</a:t>
            </a:r>
            <a:endParaRPr lang="en-US" sz="2800" dirty="0"/>
          </a:p>
        </p:txBody>
      </p:sp>
      <p:pic>
        <p:nvPicPr>
          <p:cNvPr id="48133" name="Picture 5" descr="osteoarthritis elbow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4775" y="1828800"/>
            <a:ext cx="2735263" cy="4267200"/>
          </a:xfrm>
          <a:noFill/>
          <a:ln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008F-F8EC-41D1-A1F4-7D67D83BB302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533400" y="5486400"/>
            <a:ext cx="3733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</a:rPr>
              <a:t>http://orthoinfo.aaos.org/fact/thr_report.cfm?Thread_ID=239&amp;topcategory=Arm</a:t>
            </a:r>
          </a:p>
        </p:txBody>
      </p:sp>
    </p:spTree>
    <p:extLst>
      <p:ext uri="{BB962C8B-B14F-4D97-AF65-F5344CB8AC3E}">
        <p14:creationId xmlns:p14="http://schemas.microsoft.com/office/powerpoint/2010/main" val="265631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Elbow </a:t>
            </a:r>
            <a:r>
              <a:rPr lang="en-US" dirty="0"/>
              <a:t>Dislocations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MOI:</a:t>
            </a:r>
          </a:p>
          <a:p>
            <a:pPr lvl="1">
              <a:lnSpc>
                <a:spcPct val="90000"/>
              </a:lnSpc>
            </a:pPr>
            <a:r>
              <a:rPr lang="en-US"/>
              <a:t>FOOSH</a:t>
            </a:r>
          </a:p>
          <a:p>
            <a:pPr lvl="1">
              <a:lnSpc>
                <a:spcPct val="90000"/>
              </a:lnSpc>
            </a:pPr>
            <a:r>
              <a:rPr lang="en-US"/>
              <a:t>Direct Trauma</a:t>
            </a:r>
          </a:p>
          <a:p>
            <a:pPr lvl="1">
              <a:lnSpc>
                <a:spcPct val="90000"/>
              </a:lnSpc>
            </a:pPr>
            <a:r>
              <a:rPr lang="en-US"/>
              <a:t>MVA</a:t>
            </a:r>
          </a:p>
          <a:p>
            <a:pPr>
              <a:lnSpc>
                <a:spcPct val="90000"/>
              </a:lnSpc>
            </a:pPr>
            <a:r>
              <a:rPr lang="en-US"/>
              <a:t>Described by the direction the ulna and radius have been displaced relative to the humerus</a:t>
            </a:r>
          </a:p>
          <a:p>
            <a:pPr>
              <a:lnSpc>
                <a:spcPct val="90000"/>
              </a:lnSpc>
            </a:pPr>
            <a:r>
              <a:rPr lang="en-US"/>
              <a:t>Most common types</a:t>
            </a:r>
          </a:p>
          <a:p>
            <a:pPr lvl="1">
              <a:lnSpc>
                <a:spcPct val="90000"/>
              </a:lnSpc>
            </a:pPr>
            <a:r>
              <a:rPr lang="en-US"/>
              <a:t>Posterior or Posterolateral direction</a:t>
            </a:r>
          </a:p>
          <a:p>
            <a:pPr lvl="1">
              <a:lnSpc>
                <a:spcPct val="90000"/>
              </a:lnSpc>
            </a:pPr>
            <a:endParaRPr lang="en-US"/>
          </a:p>
          <a:p>
            <a:pPr lvl="1">
              <a:lnSpc>
                <a:spcPct val="90000"/>
              </a:lnSpc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Perched </a:t>
            </a:r>
            <a:r>
              <a:rPr lang="en-US" dirty="0"/>
              <a:t>Dislocation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 a true dislocation</a:t>
            </a:r>
          </a:p>
          <a:p>
            <a:endParaRPr lang="en-US" dirty="0" smtClean="0"/>
          </a:p>
          <a:p>
            <a:r>
              <a:rPr lang="en-US" dirty="0" err="1" smtClean="0"/>
              <a:t>Subluxation</a:t>
            </a:r>
            <a:r>
              <a:rPr lang="en-US" dirty="0" smtClean="0"/>
              <a:t> </a:t>
            </a:r>
            <a:r>
              <a:rPr lang="en-US" dirty="0"/>
              <a:t>of the joint</a:t>
            </a:r>
          </a:p>
          <a:p>
            <a:endParaRPr lang="en-US" dirty="0" smtClean="0"/>
          </a:p>
          <a:p>
            <a:r>
              <a:rPr lang="en-US" dirty="0" smtClean="0"/>
              <a:t>Less </a:t>
            </a:r>
            <a:r>
              <a:rPr lang="en-US" dirty="0" err="1"/>
              <a:t>ligamentous</a:t>
            </a:r>
            <a:r>
              <a:rPr lang="en-US" dirty="0"/>
              <a:t> damage</a:t>
            </a:r>
          </a:p>
          <a:p>
            <a:endParaRPr lang="en-US" dirty="0" smtClean="0"/>
          </a:p>
          <a:p>
            <a:r>
              <a:rPr lang="en-US" dirty="0" smtClean="0"/>
              <a:t>Humerus </a:t>
            </a:r>
            <a:r>
              <a:rPr lang="en-US" dirty="0"/>
              <a:t>is PERCHED on top of the coronoid </a:t>
            </a:r>
            <a:r>
              <a:rPr lang="en-US" dirty="0" smtClean="0"/>
              <a:t>process of the ulna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3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Posterior</a:t>
            </a:r>
            <a:r>
              <a:rPr lang="en-US" dirty="0"/>
              <a:t>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  	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a.  straight posterior </a:t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sp>
        <p:nvSpPr>
          <p:cNvPr id="368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76</a:t>
            </a:fld>
            <a:endParaRPr lang="en-US"/>
          </a:p>
        </p:txBody>
      </p:sp>
      <p:pic>
        <p:nvPicPr>
          <p:cNvPr id="36869" name="Picture 5" descr="mso43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40386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7252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mso52EC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590800" cy="4267200"/>
          </a:xfrm>
          <a:prstGeom prst="rect">
            <a:avLst/>
          </a:prstGeom>
          <a:noFill/>
        </p:spPr>
      </p:pic>
      <p:pic>
        <p:nvPicPr>
          <p:cNvPr id="37895" name="Picture 7" descr="mso44F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2788" y="1600200"/>
            <a:ext cx="2638425" cy="4267200"/>
          </a:xfrm>
          <a:prstGeom prst="rect">
            <a:avLst/>
          </a:prstGeom>
          <a:noFill/>
        </p:spPr>
      </p:pic>
      <p:pic>
        <p:nvPicPr>
          <p:cNvPr id="37896" name="Picture 8" descr="msoB84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600200"/>
            <a:ext cx="2673350" cy="4267200"/>
          </a:xfrm>
          <a:prstGeom prst="rect">
            <a:avLst/>
          </a:prstGeom>
          <a:noFill/>
        </p:spPr>
      </p:pic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533400" y="762000"/>
            <a:ext cx="202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b.  posterolateral -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276600" y="762000"/>
            <a:ext cx="192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c.  posteromedial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6934200" y="838200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dirty="0"/>
              <a:t>d. Divergent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943600"/>
            <a:ext cx="8465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soft tissue structures may be involved with each one of these type of dislocations?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Additional injuries to soft tissue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Anterior capsule rupture</a:t>
            </a:r>
          </a:p>
          <a:p>
            <a:r>
              <a:rPr lang="en-US" sz="2800" dirty="0"/>
              <a:t>Radial collateral ligament damage</a:t>
            </a:r>
          </a:p>
          <a:p>
            <a:r>
              <a:rPr lang="en-US" sz="2800" dirty="0"/>
              <a:t>Brachial muscle injuries</a:t>
            </a:r>
          </a:p>
          <a:p>
            <a:r>
              <a:rPr lang="en-US" sz="2800" dirty="0"/>
              <a:t>Extensor tendon injuries</a:t>
            </a:r>
          </a:p>
          <a:p>
            <a:r>
              <a:rPr lang="en-US" sz="2800" dirty="0"/>
              <a:t>Radial head and neck fractures</a:t>
            </a:r>
          </a:p>
          <a:p>
            <a:r>
              <a:rPr lang="en-US" sz="2800" dirty="0"/>
              <a:t>Tear of brachial artery</a:t>
            </a:r>
          </a:p>
          <a:p>
            <a:r>
              <a:rPr lang="en-US" sz="2800" dirty="0"/>
              <a:t>Nerve injuries</a:t>
            </a:r>
          </a:p>
          <a:p>
            <a:r>
              <a:rPr lang="en-US" sz="2800" dirty="0"/>
              <a:t>Avulsion/entrapment of medial epicondyle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9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Anterior </a:t>
            </a:r>
            <a:r>
              <a:rPr lang="en-US" dirty="0"/>
              <a:t>Dislocation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>
            <a:normAutofit/>
          </a:bodyPr>
          <a:lstStyle/>
          <a:p>
            <a:r>
              <a:rPr lang="en-US" sz="2800" dirty="0"/>
              <a:t>Rare 1-2% of the population</a:t>
            </a:r>
          </a:p>
          <a:p>
            <a:endParaRPr lang="en-US" sz="2800" dirty="0" smtClean="0"/>
          </a:p>
          <a:p>
            <a:r>
              <a:rPr lang="en-US" sz="2800" dirty="0" smtClean="0"/>
              <a:t>Ulnar </a:t>
            </a:r>
            <a:r>
              <a:rPr lang="en-US" sz="2800" dirty="0"/>
              <a:t>collateral ligament </a:t>
            </a:r>
            <a:r>
              <a:rPr lang="en-US" sz="2800" dirty="0" smtClean="0"/>
              <a:t>involved, what other structures?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Fractures </a:t>
            </a:r>
            <a:r>
              <a:rPr lang="en-US" sz="2800" dirty="0"/>
              <a:t>of radial head may occur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79</a:t>
            </a:fld>
            <a:endParaRPr lang="en-US"/>
          </a:p>
        </p:txBody>
      </p:sp>
      <p:pic>
        <p:nvPicPr>
          <p:cNvPr id="38917" name="Picture 5" descr="mso17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0386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19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Radiocapitulum</a:t>
            </a:r>
            <a:r>
              <a:rPr lang="en-US" dirty="0" smtClean="0"/>
              <a:t> line: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Unless there is a dislocation of the radius, a line drawn through the center of the radius, should </a:t>
            </a:r>
            <a:r>
              <a:rPr lang="en-US" b="1" dirty="0" smtClean="0"/>
              <a:t>ALWAYS</a:t>
            </a:r>
            <a:r>
              <a:rPr lang="en-US" dirty="0" smtClean="0"/>
              <a:t> pass through the center of the capitulum.  </a:t>
            </a:r>
          </a:p>
          <a:p>
            <a:endParaRPr lang="en-US" dirty="0" smtClean="0"/>
          </a:p>
          <a:p>
            <a:r>
              <a:rPr lang="en-US" dirty="0" smtClean="0"/>
              <a:t>Bottom right: dislocation</a:t>
            </a:r>
            <a:endParaRPr lang="en-US" dirty="0"/>
          </a:p>
        </p:txBody>
      </p:sp>
      <p:pic>
        <p:nvPicPr>
          <p:cNvPr id="5" name="Content Placeholder 4" descr="49304f127110f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50354"/>
            <a:ext cx="4038600" cy="3563791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0" y="594360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http://www.radiologyassistant.nl/en/4214416a75d87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1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Dislocations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/>
              <a:t>Physical Exam:  gross deformity of the elbow</a:t>
            </a:r>
          </a:p>
          <a:p>
            <a:r>
              <a:rPr lang="en-US"/>
              <a:t>Anatomical triangle is disrupted</a:t>
            </a:r>
          </a:p>
          <a:p>
            <a:r>
              <a:rPr lang="en-US"/>
              <a:t>Elbow held in 45 dg flexion</a:t>
            </a:r>
          </a:p>
          <a:p>
            <a:r>
              <a:rPr lang="en-US"/>
              <a:t>Forearm appears shorter (posterior) and olecranon is more prominent posterior</a:t>
            </a:r>
          </a:p>
        </p:txBody>
      </p:sp>
      <p:pic>
        <p:nvPicPr>
          <p:cNvPr id="5" name="Content Placeholder 4" descr="dislocation-elbo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1560" y="2424430"/>
            <a:ext cx="3611880" cy="3215640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38600" y="5867400"/>
            <a:ext cx="4649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boneandspine.com/.../10/dislocation-elbow.jpg</a:t>
            </a:r>
          </a:p>
        </p:txBody>
      </p:sp>
    </p:spTree>
    <p:extLst>
      <p:ext uri="{BB962C8B-B14F-4D97-AF65-F5344CB8AC3E}">
        <p14:creationId xmlns:p14="http://schemas.microsoft.com/office/powerpoint/2010/main" val="390648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Subluxations </a:t>
            </a:r>
            <a:r>
              <a:rPr lang="en-US" dirty="0"/>
              <a:t>of the Radius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Nursemaids Elbow</a:t>
            </a:r>
          </a:p>
          <a:p>
            <a:pPr lvl="1"/>
            <a:r>
              <a:rPr lang="en-US" sz="3200" dirty="0"/>
              <a:t>MOI:  axial force on the arm</a:t>
            </a:r>
          </a:p>
          <a:p>
            <a:pPr lvl="1"/>
            <a:r>
              <a:rPr lang="en-US" sz="3200" dirty="0"/>
              <a:t>SX:  pain, child will refuse to move the arm</a:t>
            </a:r>
          </a:p>
          <a:p>
            <a:pPr lvl="1"/>
            <a:r>
              <a:rPr lang="en-US" sz="3200" dirty="0"/>
              <a:t>Relocation, no immobilization needed</a:t>
            </a:r>
          </a:p>
          <a:p>
            <a:pPr lvl="1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2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nursemaids elb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629400" cy="5029200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Osteoarthritis of the Elbow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Fill in signs and symptoms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02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Rheumatoid Arthritis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49156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</p:spPr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008F-F8EC-41D1-A1F4-7D67D83BB302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685800" y="6248400"/>
            <a:ext cx="7705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http://uwmsk.org:8080/EvasMSKTF/stories/storyReader$509</a:t>
            </a:r>
          </a:p>
        </p:txBody>
      </p:sp>
      <p:pic>
        <p:nvPicPr>
          <p:cNvPr id="49158" name="Picture 6" descr="rheumatoid arthritis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3657600" cy="4654550"/>
          </a:xfrm>
          <a:prstGeom prst="rect">
            <a:avLst/>
          </a:prstGeom>
          <a:noFill/>
        </p:spPr>
      </p:pic>
      <p:pic>
        <p:nvPicPr>
          <p:cNvPr id="49159" name="Picture 7" descr="rheumatoid arthritis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524000"/>
            <a:ext cx="510540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240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US"/>
              <a:t>Elbow Replacement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endParaRPr lang="en-US" sz="2800"/>
          </a:p>
        </p:txBody>
      </p:sp>
      <p:sp>
        <p:nvSpPr>
          <p:cNvPr id="50180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008F-F8EC-41D1-A1F4-7D67D83BB302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4953000" y="5667375"/>
            <a:ext cx="3581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</a:rPr>
              <a:t>http://www.orthop.washington.edu/uw/elbowreplacement/tabID__3376/ItemID__61/PageID__5/Articles/Default.aspx</a:t>
            </a:r>
          </a:p>
        </p:txBody>
      </p:sp>
      <p:pic>
        <p:nvPicPr>
          <p:cNvPr id="50182" name="Picture 6" descr="10357m90f5cf0f-2983-405e-8a79-d43bd199d8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09800"/>
            <a:ext cx="67818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430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dirty="0" err="1" smtClean="0"/>
              <a:t>Osteochondritis</a:t>
            </a:r>
            <a:r>
              <a:rPr lang="en-US" sz="4000" dirty="0" smtClean="0"/>
              <a:t> </a:t>
            </a:r>
            <a:r>
              <a:rPr lang="en-US" sz="4000" dirty="0" err="1"/>
              <a:t>Dissecans</a:t>
            </a:r>
            <a:r>
              <a:rPr lang="en-US" sz="4000" dirty="0"/>
              <a:t> and </a:t>
            </a:r>
            <a:r>
              <a:rPr lang="en-US" sz="4000" dirty="0" err="1"/>
              <a:t>osteochondrosis</a:t>
            </a:r>
            <a:r>
              <a:rPr lang="en-US" sz="4000" dirty="0"/>
              <a:t> (</a:t>
            </a:r>
            <a:r>
              <a:rPr lang="en-US" sz="4000" dirty="0" err="1"/>
              <a:t>Panner’s</a:t>
            </a:r>
            <a:r>
              <a:rPr lang="en-US" sz="4000" dirty="0"/>
              <a:t> Disease) 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Described by some as different stages, same entity related to age of individual and direction and level of activity</a:t>
            </a:r>
          </a:p>
          <a:p>
            <a:endParaRPr lang="en-US" sz="2800" dirty="0" smtClean="0"/>
          </a:p>
          <a:p>
            <a:r>
              <a:rPr lang="en-US" sz="2800" dirty="0" smtClean="0"/>
              <a:t>Controversy</a:t>
            </a:r>
            <a:r>
              <a:rPr lang="en-US" sz="2800" dirty="0"/>
              <a:t>:  </a:t>
            </a:r>
            <a:r>
              <a:rPr lang="en-US" sz="2800" dirty="0" err="1"/>
              <a:t>Panners</a:t>
            </a:r>
            <a:r>
              <a:rPr lang="en-US" sz="2800" dirty="0"/>
              <a:t> disease encompasses entire </a:t>
            </a:r>
            <a:r>
              <a:rPr lang="en-US" sz="2800" dirty="0" err="1"/>
              <a:t>capitellum</a:t>
            </a:r>
            <a:r>
              <a:rPr lang="en-US" sz="2800" dirty="0"/>
              <a:t> and occurs at a younger age (5-16)</a:t>
            </a:r>
          </a:p>
          <a:p>
            <a:endParaRPr lang="en-US" sz="2800" dirty="0" smtClean="0"/>
          </a:p>
          <a:p>
            <a:r>
              <a:rPr lang="en-US" sz="2800" dirty="0" smtClean="0"/>
              <a:t>MOI</a:t>
            </a:r>
            <a:r>
              <a:rPr lang="en-US" sz="2800" dirty="0"/>
              <a:t>:  Vascular insufficiency from repetitious lateral compression at the </a:t>
            </a:r>
            <a:r>
              <a:rPr lang="en-US" sz="2800" dirty="0" err="1"/>
              <a:t>humeroradial</a:t>
            </a:r>
            <a:r>
              <a:rPr lang="en-US" sz="2800" dirty="0"/>
              <a:t> joint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Panners Disease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065463" cy="4525963"/>
          </a:xfrm>
        </p:spPr>
        <p:txBody>
          <a:bodyPr/>
          <a:lstStyle/>
          <a:p>
            <a:r>
              <a:rPr lang="en-US" sz="2800" dirty="0"/>
              <a:t>Younger child, no ossification of growth plates</a:t>
            </a:r>
          </a:p>
        </p:txBody>
      </p:sp>
      <p:sp>
        <p:nvSpPr>
          <p:cNvPr id="52228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4652963" y="1600200"/>
            <a:ext cx="4033837" cy="4525963"/>
          </a:xfrm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6008F-F8EC-41D1-A1F4-7D67D83BB302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52229" name="Picture 5" descr="PANNERS_DISEASE_FIG01A_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371600"/>
            <a:ext cx="4572000" cy="472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78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12- 15 year old:  Osteochondritis Dissecans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Leading cause of permanent disability to the young pitching athlete</a:t>
            </a:r>
          </a:p>
          <a:p>
            <a:pPr>
              <a:lnSpc>
                <a:spcPct val="90000"/>
              </a:lnSpc>
            </a:pPr>
            <a:r>
              <a:rPr lang="en-US" sz="2800"/>
              <a:t>Repetitive lateral compression at the radiocapitellar joint during late cocking</a:t>
            </a:r>
          </a:p>
          <a:p>
            <a:pPr>
              <a:lnSpc>
                <a:spcPct val="90000"/>
              </a:lnSpc>
            </a:pPr>
            <a:r>
              <a:rPr lang="en-US" sz="2800"/>
              <a:t>Loose body formation in joint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5325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88</a:t>
            </a:fld>
            <a:endParaRPr lang="en-US"/>
          </a:p>
        </p:txBody>
      </p:sp>
      <p:pic>
        <p:nvPicPr>
          <p:cNvPr id="53253" name="Picture 5" descr="mso2218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52600"/>
            <a:ext cx="40005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65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  <a:p>
            <a:endParaRPr lang="en-US">
              <a:solidFill>
                <a:srgbClr val="000000"/>
              </a:solidFill>
              <a:latin typeface="Verdana" pitchFamily="34" charset="0"/>
            </a:endParaRPr>
          </a:p>
          <a:p>
            <a:endParaRPr lang="en-US"/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838200" y="6019800"/>
            <a:ext cx="751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http://www.physsportsmed.com/issues/1999/02_99/hall.htm</a:t>
            </a:r>
          </a:p>
        </p:txBody>
      </p:sp>
      <p:pic>
        <p:nvPicPr>
          <p:cNvPr id="54277" name="Picture 5" descr="osteochondritis dissecans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09600"/>
            <a:ext cx="7467600" cy="533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270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Anterior Humeral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Line drawn along the anterior surface of the humerus, in a lateral view, should pass through the middle third of the capitulum</a:t>
            </a:r>
            <a:endParaRPr lang="en-US" dirty="0"/>
          </a:p>
        </p:txBody>
      </p:sp>
      <p:pic>
        <p:nvPicPr>
          <p:cNvPr id="6" name="Content Placeholder 5" descr="anterior humeral lin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864462"/>
            <a:ext cx="4038600" cy="2335575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86400" y="55626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http://www.radiologyassistant.nl/en/4214416a75d87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27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Signs, Symptoms &amp; Interventions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SX:  pain present over lateral and anterior elbow</a:t>
            </a:r>
          </a:p>
          <a:p>
            <a:pPr>
              <a:lnSpc>
                <a:spcPct val="90000"/>
              </a:lnSpc>
            </a:pPr>
            <a:r>
              <a:rPr lang="en-US"/>
              <a:t>Pain increase with deep palpation, pronation and supination</a:t>
            </a:r>
          </a:p>
          <a:p>
            <a:pPr>
              <a:lnSpc>
                <a:spcPct val="90000"/>
              </a:lnSpc>
            </a:pPr>
            <a:r>
              <a:rPr lang="en-US"/>
              <a:t>ROM: extension limited by 20 dg or more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Intervention:  Rest, gentle stretching</a:t>
            </a:r>
          </a:p>
          <a:p>
            <a:pPr>
              <a:lnSpc>
                <a:spcPct val="90000"/>
              </a:lnSpc>
            </a:pPr>
            <a:r>
              <a:rPr lang="en-US"/>
              <a:t>NO loose bodies:  may drill bone to restore vascular supply</a:t>
            </a:r>
          </a:p>
          <a:p>
            <a:pPr>
              <a:lnSpc>
                <a:spcPct val="90000"/>
              </a:lnSpc>
            </a:pPr>
            <a:r>
              <a:rPr lang="en-US"/>
              <a:t>LOOSE bodies: may need arthroscopic surgery to remove the loose bodies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3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Bursitis</a:t>
            </a:r>
            <a:r>
              <a:rPr lang="en-US" dirty="0"/>
              <a:t>: 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12 </a:t>
            </a:r>
            <a:r>
              <a:rPr lang="en-US" dirty="0" err="1"/>
              <a:t>bursae</a:t>
            </a:r>
            <a:r>
              <a:rPr lang="en-US" dirty="0"/>
              <a:t> about the elbow with 3 of clinical significance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	1)  Olecranon </a:t>
            </a:r>
            <a:r>
              <a:rPr lang="en-US" dirty="0" err="1"/>
              <a:t>bursae</a:t>
            </a:r>
            <a:r>
              <a:rPr lang="en-US" dirty="0"/>
              <a:t> allows smooth </a:t>
            </a:r>
            <a:r>
              <a:rPr lang="en-US" dirty="0" smtClean="0"/>
              <a:t>gliding </a:t>
            </a:r>
            <a:r>
              <a:rPr lang="en-US" dirty="0"/>
              <a:t>of </a:t>
            </a:r>
            <a:endParaRPr lang="en-US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          the </a:t>
            </a:r>
            <a:r>
              <a:rPr lang="en-US" dirty="0"/>
              <a:t>skin on the triceps </a:t>
            </a:r>
            <a:br>
              <a:rPr lang="en-US" dirty="0"/>
            </a:br>
            <a:r>
              <a:rPr lang="en-US" dirty="0"/>
              <a:t>	</a:t>
            </a:r>
            <a:r>
              <a:rPr lang="en-US" dirty="0" smtClean="0"/>
              <a:t> Onset</a:t>
            </a:r>
            <a:r>
              <a:rPr lang="en-US" dirty="0"/>
              <a:t>:  traumatic, inflammatory </a:t>
            </a:r>
            <a:r>
              <a:rPr lang="en-US" dirty="0" smtClean="0"/>
              <a:t>(</a:t>
            </a:r>
            <a:r>
              <a:rPr lang="en-US" dirty="0"/>
              <a:t>gout), </a:t>
            </a:r>
            <a:endParaRPr lang="en-US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/>
              <a:t>          prolonged </a:t>
            </a:r>
            <a:r>
              <a:rPr lang="en-US" dirty="0"/>
              <a:t>pressure </a:t>
            </a:r>
            <a:br>
              <a:rPr lang="en-US" dirty="0"/>
            </a:b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6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Signs:  painless swelling of the bursae on the posterior aspect of the elbow (goose egg) 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Nearly full AROM and PROM into elbow flexion secondary to compression of the bursae by the triceps 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Classic inflammatory responses with redness, temp. increases, edema, and pain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9788" y="1600200"/>
            <a:ext cx="4037012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5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6EC60-C9C6-4AE2-8D85-77BABF328E80}" type="slidenum">
              <a:rPr lang="en-US" smtClean="0"/>
              <a:pPr/>
              <a:t>92</a:t>
            </a:fld>
            <a:endParaRPr lang="en-US"/>
          </a:p>
        </p:txBody>
      </p:sp>
      <p:pic>
        <p:nvPicPr>
          <p:cNvPr id="66565" name="Picture 5" descr="msoF8A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1148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759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</a:t>
            </a:r>
            <a:r>
              <a:rPr lang="en-US" dirty="0" err="1" smtClean="0"/>
              <a:t>Bicipital</a:t>
            </a:r>
            <a:r>
              <a:rPr lang="en-US" dirty="0" smtClean="0"/>
              <a:t> </a:t>
            </a:r>
            <a:r>
              <a:rPr lang="en-US" dirty="0"/>
              <a:t>Radial Bursitis: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Bursae is between the radial tuberosity and the insertion of the biceps tendon.  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Allows smooth gliding of the tendon on the bone. </a:t>
            </a:r>
            <a:br>
              <a:rPr lang="en-US" sz="2400"/>
            </a:br>
            <a:r>
              <a:rPr lang="en-US" sz="2400"/>
              <a:t>SX:  pain in the antecubital fossa, radiating up the biceps tendon </a:t>
            </a:r>
            <a:br>
              <a:rPr lang="en-US" sz="2400"/>
            </a:br>
            <a:r>
              <a:rPr lang="en-US" sz="2400"/>
              <a:t>Signs: 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palpation:  deep at the radial tuberosity and insertion of the biceps tendon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Resisted movements of elbow flexion and supination are painful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3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3)  Radiohumeral Bursitis: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Deep to the common extensor tendons, attaches to the lateral epicondyle.  </a:t>
            </a:r>
          </a:p>
          <a:p>
            <a:pPr>
              <a:lnSpc>
                <a:spcPct val="90000"/>
              </a:lnSpc>
            </a:pPr>
            <a:r>
              <a:rPr lang="en-US"/>
              <a:t>Aids in the gliding of the extensor tendons over the radiocapitellar bones/ capsule of the elbow complex.</a:t>
            </a:r>
          </a:p>
          <a:p>
            <a:pPr>
              <a:lnSpc>
                <a:spcPct val="90000"/>
              </a:lnSpc>
            </a:pPr>
            <a:r>
              <a:rPr lang="en-US"/>
              <a:t>Frequently is diagnosed as lateral epicondylitis with signs and symptoms similar to the lateral epicondylitis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9EBFC-E2AA-470B-B4B4-D0FFEA100039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2860</Words>
  <Application>Microsoft Office PowerPoint</Application>
  <PresentationFormat>On-screen Show (4:3)</PresentationFormat>
  <Paragraphs>683</Paragraphs>
  <Slides>94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5" baseType="lpstr">
      <vt:lpstr>Office Theme</vt:lpstr>
      <vt:lpstr>Musculosekeltal Diseases and Disorders:  Elbow and Forearm</vt:lpstr>
      <vt:lpstr>Anteroposterior view: A</vt:lpstr>
      <vt:lpstr>Abnormal Anteroposterior View</vt:lpstr>
      <vt:lpstr>Anteroposterior view:  B</vt:lpstr>
      <vt:lpstr>Ossification Centers</vt:lpstr>
      <vt:lpstr>C and S</vt:lpstr>
      <vt:lpstr>Lateral View of the Forearm</vt:lpstr>
      <vt:lpstr>Radiocapitulum line: </vt:lpstr>
      <vt:lpstr>Anterior Humeral Line</vt:lpstr>
      <vt:lpstr>Abnormal  Lateral View</vt:lpstr>
      <vt:lpstr>Lateral View</vt:lpstr>
      <vt:lpstr>PowerPoint Presentation</vt:lpstr>
      <vt:lpstr>External Oblique View</vt:lpstr>
      <vt:lpstr>Abnormal</vt:lpstr>
      <vt:lpstr>Internal Oblique</vt:lpstr>
      <vt:lpstr>Radial Head/Capitulum or Trauma View</vt:lpstr>
      <vt:lpstr>Radial Head /Capitulum Trauma View</vt:lpstr>
      <vt:lpstr>CT Imaging</vt:lpstr>
      <vt:lpstr>CT Imaging of the Elbow</vt:lpstr>
      <vt:lpstr>PowerPoint Presentation</vt:lpstr>
      <vt:lpstr>PowerPoint Presentation</vt:lpstr>
      <vt:lpstr>PowerPoint Presentation</vt:lpstr>
      <vt:lpstr>Can you name the anatomy? (Don’t click until you are ready to answer)</vt:lpstr>
      <vt:lpstr>Midsagittal plane CT</vt:lpstr>
      <vt:lpstr>MRI Imaging</vt:lpstr>
      <vt:lpstr>MRI Imaging</vt:lpstr>
      <vt:lpstr>Axial View</vt:lpstr>
      <vt:lpstr>PowerPoint Presentation</vt:lpstr>
      <vt:lpstr>CORMPGR</vt:lpstr>
      <vt:lpstr>CORPD</vt:lpstr>
      <vt:lpstr>US Imaging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Fractures: Musculoskeletal   Practice Pattern 4G</vt:lpstr>
      <vt:lpstr>Gunstock Deformity</vt:lpstr>
      <vt:lpstr>PowerPoint Presentation</vt:lpstr>
      <vt:lpstr>PowerPoint Presentation</vt:lpstr>
      <vt:lpstr>PowerPoint Presentation</vt:lpstr>
      <vt:lpstr>Volkmann's Ischemia</vt:lpstr>
      <vt:lpstr>Fractures of the Radial Head:  Mason Classification System</vt:lpstr>
      <vt:lpstr>Radial Head Fracture</vt:lpstr>
      <vt:lpstr>Radial Head Fractures</vt:lpstr>
      <vt:lpstr>Radial Head Fractures</vt:lpstr>
      <vt:lpstr>Fractures of the Coronoid Process</vt:lpstr>
      <vt:lpstr>Fractures of the Olecranon</vt:lpstr>
      <vt:lpstr>Monteggia Fracture</vt:lpstr>
      <vt:lpstr>Badu Classification of Monteggia Fractures</vt:lpstr>
      <vt:lpstr>Galeazzi Fracture</vt:lpstr>
      <vt:lpstr>Muscle and Tendon Dysfunctions</vt:lpstr>
      <vt:lpstr>Soft Tissue Injuries of the Elbow</vt:lpstr>
      <vt:lpstr>Lateral Epicondylitis</vt:lpstr>
      <vt:lpstr>SX of Lateral Epicondylitis:</vt:lpstr>
      <vt:lpstr>Signs of Lateral Epicondylitis:</vt:lpstr>
      <vt:lpstr>Medial Epicondylitis</vt:lpstr>
      <vt:lpstr>Signs of Medial Epicondylitis:</vt:lpstr>
      <vt:lpstr>  Triceps Tendonitis:</vt:lpstr>
      <vt:lpstr>  Biceps Muscle Strain:</vt:lpstr>
      <vt:lpstr>PowerPoint Presentation</vt:lpstr>
      <vt:lpstr>Myositis Ossificans</vt:lpstr>
      <vt:lpstr>Medial and Lateral Ligamentous structures of the elbow</vt:lpstr>
      <vt:lpstr>Posterolateral Rotary Instability</vt:lpstr>
      <vt:lpstr>PowerPoint Presentation</vt:lpstr>
      <vt:lpstr>PowerPoint Presentation</vt:lpstr>
      <vt:lpstr>Ligament Sprain </vt:lpstr>
      <vt:lpstr>Little League Elbow</vt:lpstr>
      <vt:lpstr>PowerPoint Presentation</vt:lpstr>
      <vt:lpstr>PowerPoint Presentation</vt:lpstr>
      <vt:lpstr>PowerPoint Presentation</vt:lpstr>
      <vt:lpstr>Signs: </vt:lpstr>
      <vt:lpstr>Joint Dysfunctions of the Elbow</vt:lpstr>
      <vt:lpstr>Elbow Dislocations</vt:lpstr>
      <vt:lpstr>Perched Dislocation</vt:lpstr>
      <vt:lpstr>Posterior:</vt:lpstr>
      <vt:lpstr>PowerPoint Presentation</vt:lpstr>
      <vt:lpstr>Additional injuries to soft tissue</vt:lpstr>
      <vt:lpstr>Anterior Dislocation</vt:lpstr>
      <vt:lpstr>Dislocations</vt:lpstr>
      <vt:lpstr>Subluxations of the Radius</vt:lpstr>
      <vt:lpstr>PowerPoint Presentation</vt:lpstr>
      <vt:lpstr>Osteoarthritis of the Elbow</vt:lpstr>
      <vt:lpstr>Rheumatoid Arthritis</vt:lpstr>
      <vt:lpstr>Elbow Replacement </vt:lpstr>
      <vt:lpstr>Osteochondritis Dissecans and osteochondrosis (Panner’s Disease) </vt:lpstr>
      <vt:lpstr>Panners Disease</vt:lpstr>
      <vt:lpstr>12- 15 year old:  Osteochondritis Dissecans</vt:lpstr>
      <vt:lpstr>PowerPoint Presentation</vt:lpstr>
      <vt:lpstr>Signs, Symptoms &amp; Interventions</vt:lpstr>
      <vt:lpstr>Bursitis: </vt:lpstr>
      <vt:lpstr>PowerPoint Presentation</vt:lpstr>
      <vt:lpstr>2) Bicipital Radial Bursitis:</vt:lpstr>
      <vt:lpstr>3)  Radiohumeral Bursitis:</vt:lpstr>
    </vt:vector>
  </TitlesOfParts>
  <Company>University of Michigan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Musculosekeltal Diseases and Disorders:  Elbow and Forearm</dc:title>
  <dc:creator>brodda</dc:creator>
  <cp:lastModifiedBy>SWEET, CHRISTINA</cp:lastModifiedBy>
  <cp:revision>3</cp:revision>
  <dcterms:created xsi:type="dcterms:W3CDTF">2012-06-12T19:20:59Z</dcterms:created>
  <dcterms:modified xsi:type="dcterms:W3CDTF">2012-06-13T14:55:03Z</dcterms:modified>
</cp:coreProperties>
</file>