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9.xml" ContentType="application/vnd.openxmlformats-officedocument.presentationml.tags+xml"/>
  <Override PartName="/ppt/notesSlides/notesSlide10.xml" ContentType="application/vnd.openxmlformats-officedocument.presentationml.notesSlide+xml"/>
  <Override PartName="/ppt/tags/tag20.xml" ContentType="application/vnd.openxmlformats-officedocument.presentationml.tags+xml"/>
  <Override PartName="/ppt/notesSlides/notesSlide11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2.xml" ContentType="application/vnd.openxmlformats-officedocument.presentationml.notesSlide+xml"/>
  <Override PartName="/ppt/tags/tag24.xml" ContentType="application/vnd.openxmlformats-officedocument.presentationml.tags+xml"/>
  <Override PartName="/ppt/notesSlides/notesSlide13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4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5.xml" ContentType="application/vnd.openxmlformats-officedocument.presentationml.notesSlide+xml"/>
  <Override PartName="/ppt/tags/tag30.xml" ContentType="application/vnd.openxmlformats-officedocument.presentationml.tags+xml"/>
  <Override PartName="/ppt/notesSlides/notesSlide16.xml" ContentType="application/vnd.openxmlformats-officedocument.presentationml.notesSlide+xml"/>
  <Override PartName="/ppt/tags/tag31.xml" ContentType="application/vnd.openxmlformats-officedocument.presentationml.tags+xml"/>
  <Override PartName="/ppt/notesSlides/notesSlide17.xml" ContentType="application/vnd.openxmlformats-officedocument.presentationml.notesSlide+xml"/>
  <Override PartName="/ppt/tags/tag32.xml" ContentType="application/vnd.openxmlformats-officedocument.presentationml.tags+xml"/>
  <Override PartName="/ppt/notesSlides/notesSlide18.xml" ContentType="application/vnd.openxmlformats-officedocument.presentationml.notesSlide+xml"/>
  <Override PartName="/ppt/tags/tag33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2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327" r:id="rId29"/>
    <p:sldId id="286" r:id="rId30"/>
    <p:sldId id="285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28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1561BA-4800-4A17-8A95-DE3403805795}" type="datetimeFigureOut">
              <a:rPr lang="en-US" smtClean="0"/>
              <a:pPr/>
              <a:t>6/29/2012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296A2-D4BE-4BFF-BC1E-3026A550EF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967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CD349E-A146-46FD-AC81-455EDAEA5EDE}" type="slidenum">
              <a:rPr lang="en-US"/>
              <a:pPr/>
              <a:t>4</a:t>
            </a:fld>
            <a:endParaRPr lang="en-U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F17667-8E8C-4373-B8EF-D4F9F5225A70}" type="slidenum">
              <a:rPr lang="en-US"/>
              <a:pPr/>
              <a:t>56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35866B-9D7C-4215-A35D-F0D38A33D783}" type="slidenum">
              <a:rPr lang="en-US"/>
              <a:pPr/>
              <a:t>57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FD3F7B-0358-443E-A1D5-F7EEE9E4B84E}" type="slidenum">
              <a:rPr lang="en-US"/>
              <a:pPr/>
              <a:t>60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A2D342-B3B6-4980-8190-C438BBAE82EE}" type="slidenum">
              <a:rPr lang="en-US"/>
              <a:pPr/>
              <a:t>61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FE74A2-5A8F-4D8F-9FC6-934A122397A1}" type="slidenum">
              <a:rPr lang="en-US"/>
              <a:pPr/>
              <a:t>64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45904E-C4D5-4233-814E-0287F56A97A8}" type="slidenum">
              <a:rPr lang="en-US"/>
              <a:pPr/>
              <a:t>66</a:t>
            </a:fld>
            <a:endParaRPr lang="en-US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7450C6-3F06-4C7D-8A31-BBB6FB45EC2F}" type="slidenum">
              <a:rPr lang="en-US"/>
              <a:pPr/>
              <a:t>67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3B4D74-52F0-4F97-8BF2-16D3CCC82A61}" type="slidenum">
              <a:rPr lang="en-US"/>
              <a:pPr/>
              <a:t>68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614542-AE41-44E0-9DFB-47D2A536372F}" type="slidenum">
              <a:rPr lang="en-US"/>
              <a:pPr/>
              <a:t>69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1F541A-4043-4081-AFCE-ABAF0B9E8CE9}" type="slidenum">
              <a:rPr lang="en-US" smtClean="0"/>
              <a:pPr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FFFBAF-1EE4-4BD0-BBE0-048993A9C289}" type="slidenum">
              <a:rPr lang="en-US"/>
              <a:pPr/>
              <a:t>12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EADFA5-EA50-4ECF-94DC-D15985043728}" type="slidenum">
              <a:rPr lang="en-US"/>
              <a:pPr/>
              <a:t>16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01B7FD-F0B2-4597-886E-B04EF5285184}" type="slidenum">
              <a:rPr lang="en-US"/>
              <a:pPr/>
              <a:t>24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 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B24FB0-3322-4909-B578-2C4BDFFCBC49}" type="slidenum">
              <a:rPr lang="en-US"/>
              <a:pPr/>
              <a:t>26</a:t>
            </a:fld>
            <a:endParaRPr lang="en-US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       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9C028B-301F-41E3-BC3A-EB55CF35008C}" type="slidenum">
              <a:rPr lang="en-US"/>
              <a:pPr/>
              <a:t>35</a:t>
            </a:fld>
            <a:endParaRPr lang="en-US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7E9796-566D-4720-AA10-1C55FE6A3E17}" type="slidenum">
              <a:rPr lang="en-US"/>
              <a:pPr/>
              <a:t>36</a:t>
            </a:fld>
            <a:endParaRPr lang="en-US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A9B7D6-44DB-4D7D-9346-178443FC2DFD}" type="slidenum">
              <a:rPr lang="en-US"/>
              <a:pPr/>
              <a:t>50</a:t>
            </a:fld>
            <a:endParaRPr lang="en-US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1-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560AB0-D18A-46F4-896B-BD7A4CDFC6B1}" type="slidenum">
              <a:rPr lang="en-US"/>
              <a:pPr/>
              <a:t>55</a:t>
            </a:fld>
            <a:endParaRPr lang="en-US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BFEC8-BAE3-4BF0-B43A-12D91B201009}" type="datetime1">
              <a:rPr lang="en-US" smtClean="0"/>
              <a:t>6/29/2012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06047-747C-4C91-B992-EE49BFD530B7}" type="datetime1">
              <a:rPr lang="en-US" smtClean="0"/>
              <a:t>6/29/2012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C0CC-0689-4D7C-861C-5667BC183873}" type="datetime1">
              <a:rPr lang="en-US" smtClean="0"/>
              <a:t>6/29/2012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A4929E5-546F-498C-8A17-8607197D57D5}" type="datetime1">
              <a:rPr lang="en-US" smtClean="0"/>
              <a:t>6/29/2012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23CABB8-C492-4950-B357-EF1B489C28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DEA3FE7-25F9-4C11-B19B-F9BA6A2AF3DC}" type="datetime1">
              <a:rPr lang="en-US" smtClean="0"/>
              <a:t>6/29/2012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7768C9F-D92C-418B-AAAA-45C1DC2688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EAE553E-65D5-4A3C-96B7-81CD02C2B994}" type="datetime1">
              <a:rPr lang="en-US" smtClean="0"/>
              <a:t>6/29/2012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33DCBAA-A43D-4B7F-91CC-E749A7A954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4825369-72EF-4981-87B4-47F76C558DDA}" type="datetime1">
              <a:rPr lang="en-US" smtClean="0"/>
              <a:t>6/29/2012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41C020B-C1DE-49DB-95EA-3717D55775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A82C-DCA1-4F65-98F6-F218DF03F5D3}" type="datetime1">
              <a:rPr lang="en-US" smtClean="0"/>
              <a:t>6/29/2012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27AB5-5E23-4A7E-AFC3-BEB6D0D3E819}" type="datetime1">
              <a:rPr lang="en-US" smtClean="0"/>
              <a:t>6/29/2012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A85A3-46B2-4E26-A710-BC0ACA1678B6}" type="datetime1">
              <a:rPr lang="en-US" smtClean="0"/>
              <a:t>6/29/2012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E9A64-AED5-4607-83B8-90D49C938E9E}" type="datetime1">
              <a:rPr lang="en-US" smtClean="0"/>
              <a:t>6/29/2012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EBA49-37FF-47F0-A1A5-823342B5E1BA}" type="datetime1">
              <a:rPr lang="en-US" smtClean="0"/>
              <a:t>6/29/2012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2FA72-DC29-4510-B227-FA4A0277A499}" type="datetime1">
              <a:rPr lang="en-US" smtClean="0"/>
              <a:t>6/29/2012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6947-BA23-4A31-9D6E-63730619D675}" type="datetime1">
              <a:rPr lang="en-US" smtClean="0"/>
              <a:t>6/29/2012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1656E-9BAC-4AEA-AB1E-CD7F0B291A35}" type="datetime1">
              <a:rPr lang="en-US" smtClean="0"/>
              <a:t>6/29/2012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A98ED-538C-4066-A6E9-976DCCC1D9A7}" type="datetime1">
              <a:rPr lang="en-US" smtClean="0"/>
              <a:t>6/29/2012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45E2E-52D1-4AB4-A7F3-B808AD8D0C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5" Type="http://schemas.openxmlformats.org/officeDocument/2006/relationships/hyperlink" Target="http://www.aafp.org/.../20000201/691.html?print=yes" TargetMode="Externa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ps1disease.com/patient/about/mps_pt_symptom_carpal_tunnel_syndrome.asp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Relationship Id="rId4" Type="http://schemas.openxmlformats.org/officeDocument/2006/relationships/hyperlink" Target="http://www.medhelp.org/.../Terms/2/19687.htm" TargetMode="Externa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0.xml"/><Relationship Id="rId4" Type="http://schemas.openxmlformats.org/officeDocument/2006/relationships/image" Target="../media/image34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2.xml"/><Relationship Id="rId4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PTP 521 Musculoskeletal </a:t>
            </a:r>
          </a:p>
          <a:p>
            <a:r>
              <a:rPr lang="en-US" dirty="0" smtClean="0"/>
              <a:t>Diseases and disorders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Nervous System:</a:t>
            </a:r>
            <a:br>
              <a:rPr lang="en-US" dirty="0" smtClean="0"/>
            </a:br>
            <a:r>
              <a:rPr lang="en-US" dirty="0" smtClean="0"/>
              <a:t>Peripheral Nerve Entrapments</a:t>
            </a:r>
            <a:br>
              <a:rPr lang="en-US" dirty="0" smtClean="0"/>
            </a:br>
            <a:r>
              <a:rPr lang="en-US" dirty="0" smtClean="0"/>
              <a:t>Complex Regional Pain Syndrome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Imaging studies:</a:t>
            </a:r>
          </a:p>
          <a:p>
            <a:pPr lvl="1"/>
            <a:r>
              <a:rPr lang="en-US" dirty="0" smtClean="0"/>
              <a:t>Diagnostic Ultrasound 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MRI, T1 or T2 weighted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7483" y="1371600"/>
            <a:ext cx="3764833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3" name="Picture 3" descr="mso91BD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04800"/>
            <a:ext cx="8229600" cy="5867400"/>
          </a:xfrm>
          <a:prstGeom prst="rect">
            <a:avLst/>
          </a:prstGeom>
          <a:noFill/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251325" y="-36513"/>
            <a:ext cx="3897313" cy="45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Median Nerve Entrapments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57200" y="2819400"/>
            <a:ext cx="289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1.  Pronator Syndrome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5365750" y="3124200"/>
            <a:ext cx="3778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2.  Anterior Interosseous Syndrome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810000" y="5181600"/>
            <a:ext cx="1936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3.  Carpal Tunnel</a:t>
            </a:r>
          </a:p>
          <a:p>
            <a:r>
              <a:rPr lang="en-US"/>
              <a:t>Syndrome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ABB8-C492-4950-B357-EF1B489C28AA}" type="slidenum">
              <a:rPr lang="en-US" smtClean="0"/>
              <a:pPr/>
              <a:t>11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Median Nerve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800"/>
              <a:t>a. Pronator Syndrome: nerve passes between the 2 heads of the pronator teres. </a:t>
            </a:r>
          </a:p>
          <a:p>
            <a:pPr>
              <a:buFontTx/>
              <a:buNone/>
            </a:pPr>
            <a:endParaRPr lang="en-US" sz="2800"/>
          </a:p>
          <a:p>
            <a:pPr>
              <a:buFontTx/>
              <a:buNone/>
            </a:pPr>
            <a:r>
              <a:rPr lang="en-US" sz="2800"/>
              <a:t>	Compression occurs because of the Lacertus Fibrosis 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en-US" sz="280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098925" y="6284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600200"/>
            <a:ext cx="4038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4632325" y="6132513"/>
            <a:ext cx="4111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hlinkClick r:id="rId5"/>
              </a:rPr>
              <a:t>www.aafp.org/.../20000201/691.html?print=yes</a:t>
            </a:r>
            <a:r>
              <a:rPr lang="en-US"/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8C9F-D92C-418B-AAAA-45C1DC2688CB}" type="slidenum">
              <a:rPr lang="en-US" smtClean="0"/>
              <a:pPr/>
              <a:t>12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High median nerve injury</a:t>
            </a:r>
          </a:p>
          <a:p>
            <a:r>
              <a:rPr lang="en-US"/>
              <a:t>Insidious onset</a:t>
            </a:r>
          </a:p>
          <a:p>
            <a:r>
              <a:rPr lang="en-US"/>
              <a:t>Women 4:1</a:t>
            </a:r>
          </a:p>
          <a:p>
            <a:r>
              <a:rPr lang="en-US"/>
              <a:t>Repetitive overuse involving pronation and supination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13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Clinical Manifestations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400"/>
              <a:t>SX: pain</a:t>
            </a:r>
          </a:p>
          <a:p>
            <a:r>
              <a:rPr lang="en-US" sz="2400"/>
              <a:t>Tenderness</a:t>
            </a:r>
          </a:p>
          <a:p>
            <a:r>
              <a:rPr lang="en-US" sz="2400"/>
              <a:t>Cramping of the proximal anterior forearm muscles</a:t>
            </a:r>
          </a:p>
          <a:p>
            <a:r>
              <a:rPr lang="en-US" sz="2400"/>
              <a:t>Sensory changes on palmer surface of digits 2,3,1/2 of 4</a:t>
            </a:r>
          </a:p>
          <a:p>
            <a:endParaRPr lang="en-US" sz="2400"/>
          </a:p>
        </p:txBody>
      </p:sp>
      <p:sp>
        <p:nvSpPr>
          <p:cNvPr id="24580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400"/>
              <a:t>Signs: </a:t>
            </a:r>
          </a:p>
          <a:p>
            <a:r>
              <a:rPr lang="en-US" sz="2400"/>
              <a:t>Pain with resisted pronation</a:t>
            </a:r>
          </a:p>
          <a:p>
            <a:r>
              <a:rPr lang="en-US" sz="2400"/>
              <a:t>Tenderness to palpation of the pronator teres</a:t>
            </a:r>
          </a:p>
          <a:p>
            <a:r>
              <a:rPr lang="en-US" sz="2400"/>
              <a:t>Weakness of the FPL, FDP and Pronator Quadratus </a:t>
            </a:r>
          </a:p>
          <a:p>
            <a:r>
              <a:rPr lang="en-US" sz="2400"/>
              <a:t>+ EMG </a:t>
            </a:r>
          </a:p>
          <a:p>
            <a:r>
              <a:rPr lang="en-US" sz="2400"/>
              <a:t>Weakness of pinch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Provocation Tests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400"/>
              <a:t>Many special tests can assist in diagnosis</a:t>
            </a:r>
          </a:p>
          <a:p>
            <a:pPr>
              <a:buFontTx/>
              <a:buNone/>
            </a:pPr>
            <a:endParaRPr lang="en-US" sz="2400"/>
          </a:p>
          <a:p>
            <a:pPr>
              <a:buFontTx/>
              <a:buNone/>
            </a:pPr>
            <a:r>
              <a:rPr lang="en-US" sz="2400"/>
              <a:t>Lack of sensitivity or specificity on many of the tests</a:t>
            </a:r>
          </a:p>
          <a:p>
            <a:pPr>
              <a:buFontTx/>
              <a:buNone/>
            </a:pPr>
            <a:endParaRPr lang="en-US" sz="2400"/>
          </a:p>
        </p:txBody>
      </p:sp>
      <p:sp>
        <p:nvSpPr>
          <p:cNvPr id="25604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400"/>
              <a:t>1.  Pronator Compression Test</a:t>
            </a:r>
          </a:p>
          <a:p>
            <a:r>
              <a:rPr lang="en-US" sz="2400"/>
              <a:t>Pressure applied for &gt;30 seconds at edge of PT muscle</a:t>
            </a:r>
          </a:p>
          <a:p>
            <a:pPr>
              <a:buFontTx/>
              <a:buNone/>
            </a:pPr>
            <a:r>
              <a:rPr lang="en-US" sz="2400"/>
              <a:t>2.  Resisted Finger Flexion, proximal PIP, 3</a:t>
            </a:r>
            <a:r>
              <a:rPr lang="en-US" sz="2400" baseline="30000"/>
              <a:t>rd</a:t>
            </a:r>
            <a:r>
              <a:rPr lang="en-US" sz="2400"/>
              <a:t> digit</a:t>
            </a:r>
          </a:p>
          <a:p>
            <a:r>
              <a:rPr lang="en-US" sz="2400"/>
              <a:t>Indicates compression at level of FDS</a:t>
            </a:r>
          </a:p>
          <a:p>
            <a:endParaRPr lang="en-US" sz="24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15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b. Anterior Interosseous Nerve Syndrome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Kiloh-Nevin Syndrome</a:t>
            </a:r>
          </a:p>
          <a:p>
            <a:pPr>
              <a:lnSpc>
                <a:spcPct val="90000"/>
              </a:lnSpc>
            </a:pPr>
            <a:r>
              <a:rPr lang="en-US" sz="2400"/>
              <a:t>Originates in the forearm at the cubital fossa, innervates the FPL, one half of the FDP and pronator quadratus. </a:t>
            </a:r>
          </a:p>
          <a:p>
            <a:pPr>
              <a:lnSpc>
                <a:spcPct val="90000"/>
              </a:lnSpc>
            </a:pPr>
            <a:r>
              <a:rPr lang="en-US" sz="2400"/>
              <a:t>Primary site of compression occurs at the point of division from the median nerve, near the tendinous insertion of the pronator teres muscle. </a:t>
            </a:r>
          </a:p>
        </p:txBody>
      </p:sp>
      <p:pic>
        <p:nvPicPr>
          <p:cNvPr id="7" name="Content Placeholder 6" descr="image181.pn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00600" y="1295400"/>
            <a:ext cx="3962399" cy="4830763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8C9F-D92C-418B-AAAA-45C1DC2688CB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Secondary areas of compression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Accessory bicipital neurosis</a:t>
            </a:r>
          </a:p>
          <a:p>
            <a:r>
              <a:rPr lang="en-US"/>
              <a:t>Accessory head of FPL (Gantzer muscle)</a:t>
            </a:r>
          </a:p>
          <a:p>
            <a:r>
              <a:rPr lang="en-US"/>
              <a:t>Palmaris profundus muscle</a:t>
            </a:r>
          </a:p>
          <a:p>
            <a:r>
              <a:rPr lang="en-US"/>
              <a:t>Flexor carpi radialis muscle</a:t>
            </a:r>
          </a:p>
        </p:txBody>
      </p:sp>
      <p:pic>
        <p:nvPicPr>
          <p:cNvPr id="5" name="Content Placeholder 4" descr="1230552-1242387-2824tn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29200" y="1752600"/>
            <a:ext cx="3429000" cy="3886200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17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Clinical Manifestations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SX: 8-12 hours deep forearm pain </a:t>
            </a:r>
          </a:p>
          <a:p>
            <a:r>
              <a:rPr lang="en-US"/>
              <a:t>does not resolve with rest</a:t>
            </a:r>
          </a:p>
          <a:p>
            <a:r>
              <a:rPr lang="en-US"/>
              <a:t>severe pain in the forearm </a:t>
            </a:r>
          </a:p>
          <a:p>
            <a:r>
              <a:rPr lang="en-US"/>
              <a:t>no sensory deficits 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9700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Signs:  + Pinch Test</a:t>
            </a:r>
          </a:p>
          <a:p>
            <a:r>
              <a:rPr lang="en-US"/>
              <a:t>weakness of FPL, one half of the FDP</a:t>
            </a:r>
          </a:p>
          <a:p>
            <a:r>
              <a:rPr lang="en-US"/>
              <a:t>three jaw chuck pinch is weak </a:t>
            </a:r>
          </a:p>
          <a:p>
            <a:r>
              <a:rPr lang="en-US"/>
              <a:t>+ EMG </a:t>
            </a:r>
          </a:p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Differentiation: PTS and AIS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Sensory changes</a:t>
            </a:r>
          </a:p>
          <a:p>
            <a:pPr lvl="1">
              <a:buFontTx/>
              <a:buNone/>
            </a:pPr>
            <a:r>
              <a:rPr lang="en-US"/>
              <a:t>Positive: PTS</a:t>
            </a:r>
          </a:p>
          <a:p>
            <a:pPr lvl="1">
              <a:buFontTx/>
              <a:buNone/>
            </a:pPr>
            <a:r>
              <a:rPr lang="en-US"/>
              <a:t>Negative: AIS</a:t>
            </a:r>
          </a:p>
          <a:p>
            <a:endParaRPr lang="en-US"/>
          </a:p>
          <a:p>
            <a:r>
              <a:rPr lang="en-US"/>
              <a:t>Pronator Compression Test</a:t>
            </a:r>
          </a:p>
          <a:p>
            <a:pPr lvl="1">
              <a:buFontTx/>
              <a:buNone/>
            </a:pPr>
            <a:r>
              <a:rPr lang="en-US"/>
              <a:t>Positive: PTS</a:t>
            </a:r>
          </a:p>
          <a:p>
            <a:pPr lvl="1">
              <a:buFontTx/>
              <a:buNone/>
            </a:pPr>
            <a:r>
              <a:rPr lang="en-US"/>
              <a:t>Negative: AIS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19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Peripheral Nerve Dysfunctions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Mechanisms of Injury</a:t>
            </a:r>
          </a:p>
          <a:p>
            <a:pPr lvl="1"/>
            <a:r>
              <a:rPr lang="en-US"/>
              <a:t>Transient compression</a:t>
            </a:r>
          </a:p>
          <a:p>
            <a:pPr lvl="1"/>
            <a:r>
              <a:rPr lang="en-US"/>
              <a:t>Ischemia</a:t>
            </a:r>
          </a:p>
          <a:p>
            <a:pPr lvl="1"/>
            <a:r>
              <a:rPr lang="en-US"/>
              <a:t>Crush Injury</a:t>
            </a:r>
          </a:p>
          <a:p>
            <a:pPr lvl="1"/>
            <a:r>
              <a:rPr lang="en-US"/>
              <a:t>Traction Injury </a:t>
            </a:r>
          </a:p>
          <a:p>
            <a:pPr lvl="1"/>
            <a:r>
              <a:rPr lang="en-US"/>
              <a:t>Severance of nerve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2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c. Carpal Tunnel Syndrome: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400"/>
              <a:t>Compression of the median nerve at the wrist </a:t>
            </a:r>
          </a:p>
          <a:p>
            <a:r>
              <a:rPr lang="en-US" sz="2400"/>
              <a:t>Causes: </a:t>
            </a:r>
          </a:p>
          <a:p>
            <a:pPr lvl="1"/>
            <a:r>
              <a:rPr lang="en-US" sz="2000"/>
              <a:t>anything that alters the space in the carpal tunnel including: fractures, overuse, swelling of the tendons or nerve, RA, OA, diabetes, thyroid dysfunctions, pregnancy and menopause, hormonal changes,</a:t>
            </a:r>
          </a:p>
        </p:txBody>
      </p:sp>
      <p:pic>
        <p:nvPicPr>
          <p:cNvPr id="3174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34166" y="2594610"/>
            <a:ext cx="2666667" cy="2537143"/>
          </a:xfrm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4632325" y="6284913"/>
            <a:ext cx="4152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hlinkClick r:id="rId3"/>
              </a:rPr>
              <a:t>www.mps1disease.com/patient/about/mps_pt_symp...</a:t>
            </a:r>
            <a:r>
              <a:rPr lang="en-US"/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8C9F-D92C-418B-AAAA-45C1DC2688CB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Carpal Tunnel Syndrome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lvl="1"/>
            <a:endParaRPr lang="en-US" dirty="0"/>
          </a:p>
          <a:p>
            <a:pPr lvl="1"/>
            <a:r>
              <a:rPr lang="en-US" dirty="0"/>
              <a:t>Many carpal tunnel syndromes occur as a result of compensations elsewhere in the body. 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Must </a:t>
            </a:r>
            <a:r>
              <a:rPr lang="en-US" dirty="0"/>
              <a:t>check C spine, shoulder and elbow for joint biomechanics. </a:t>
            </a: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Clinical Manifestations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400"/>
              <a:t>SX: </a:t>
            </a:r>
          </a:p>
          <a:p>
            <a:r>
              <a:rPr lang="en-US" sz="2400"/>
              <a:t>tingling and numbness in the thumb, index and middle fingers</a:t>
            </a:r>
          </a:p>
          <a:p>
            <a:r>
              <a:rPr lang="en-US" sz="2400"/>
              <a:t>aching in the thumb, wrist and digits of the hand</a:t>
            </a:r>
          </a:p>
          <a:p>
            <a:r>
              <a:rPr lang="en-US" sz="2400"/>
              <a:t>burning pain at night</a:t>
            </a:r>
          </a:p>
          <a:p>
            <a:r>
              <a:rPr lang="en-US" sz="2400"/>
              <a:t>clumsiness and weakness of the hand 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/>
              <a:t>Signs: </a:t>
            </a:r>
          </a:p>
          <a:p>
            <a:pPr>
              <a:lnSpc>
                <a:spcPct val="90000"/>
              </a:lnSpc>
            </a:pPr>
            <a:r>
              <a:rPr lang="en-US"/>
              <a:t>decreased sensation to temperature and touch</a:t>
            </a:r>
          </a:p>
          <a:p>
            <a:pPr>
              <a:lnSpc>
                <a:spcPct val="90000"/>
              </a:lnSpc>
            </a:pPr>
            <a:r>
              <a:rPr lang="en-US"/>
              <a:t>atrophy of the thenar muscles</a:t>
            </a:r>
          </a:p>
          <a:p>
            <a:pPr>
              <a:lnSpc>
                <a:spcPct val="90000"/>
              </a:lnSpc>
            </a:pPr>
            <a:r>
              <a:rPr lang="en-US"/>
              <a:t>Provocation tests</a:t>
            </a:r>
          </a:p>
          <a:p>
            <a:pPr lvl="1">
              <a:lnSpc>
                <a:spcPct val="90000"/>
              </a:lnSpc>
            </a:pPr>
            <a:r>
              <a:rPr lang="en-US"/>
              <a:t>+ phalens test </a:t>
            </a:r>
          </a:p>
          <a:p>
            <a:pPr lvl="1">
              <a:lnSpc>
                <a:spcPct val="90000"/>
              </a:lnSpc>
            </a:pPr>
            <a:r>
              <a:rPr lang="en-US"/>
              <a:t>+ tinels test at the wrist</a:t>
            </a:r>
          </a:p>
          <a:p>
            <a:pPr>
              <a:lnSpc>
                <a:spcPct val="90000"/>
              </a:lnSpc>
            </a:pPr>
            <a:r>
              <a:rPr lang="en-US"/>
              <a:t> + NCS and + EMG </a:t>
            </a:r>
          </a:p>
          <a:p>
            <a:pPr>
              <a:lnSpc>
                <a:spcPct val="90000"/>
              </a:lnSpc>
            </a:pP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RX: Carpal Tunnel Syndrome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/>
              <a:t>60% respond to conservative treatment, splints with the wrist in 0-20dg of extension </a:t>
            </a:r>
          </a:p>
          <a:p>
            <a:r>
              <a:rPr lang="en-US" sz="2800"/>
              <a:t>Avoid activities that contribute to the problem </a:t>
            </a:r>
          </a:p>
          <a:p>
            <a:r>
              <a:rPr lang="en-US" sz="2800"/>
              <a:t>NSAIDS </a:t>
            </a:r>
          </a:p>
          <a:p>
            <a:r>
              <a:rPr lang="en-US" sz="2800"/>
              <a:t>steroid injections </a:t>
            </a:r>
          </a:p>
          <a:p>
            <a:r>
              <a:rPr lang="en-US" sz="2800"/>
              <a:t>promote tendon gliding after the inflammation has decreased </a:t>
            </a:r>
          </a:p>
          <a:p>
            <a:r>
              <a:rPr lang="en-US" sz="2800"/>
              <a:t>Surgery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Surgical Treatment of Carpal Tunnel Syndrome</a:t>
            </a:r>
          </a:p>
        </p:txBody>
      </p:sp>
      <p:pic>
        <p:nvPicPr>
          <p:cNvPr id="35843" name="Picture 3" descr="hanP51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01625" y="2197894"/>
            <a:ext cx="4038600" cy="3028950"/>
          </a:xfrm>
          <a:noFill/>
          <a:ln/>
        </p:spPr>
      </p:pic>
      <p:pic>
        <p:nvPicPr>
          <p:cNvPr id="35844" name="Picture 4" descr="hanG510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064323" y="1371600"/>
            <a:ext cx="3511154" cy="4681538"/>
          </a:xfrm>
          <a:noFill/>
          <a:ln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Carpal Tunnel Surgery</a:t>
            </a:r>
            <a:endParaRPr lang="en-US" dirty="0"/>
          </a:p>
        </p:txBody>
      </p:sp>
      <p:pic>
        <p:nvPicPr>
          <p:cNvPr id="37891" name="Picture 3" descr="hanP510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505744" y="1527175"/>
            <a:ext cx="6096000" cy="4572000"/>
          </a:xfrm>
          <a:noFill/>
          <a:ln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Carpal </a:t>
            </a:r>
            <a:r>
              <a:rPr lang="en-US" dirty="0"/>
              <a:t>Tunnel </a:t>
            </a:r>
            <a:r>
              <a:rPr lang="en-US" dirty="0" smtClean="0"/>
              <a:t>Surgery</a:t>
            </a:r>
            <a:endParaRPr lang="en-US" dirty="0"/>
          </a:p>
        </p:txBody>
      </p:sp>
      <p:pic>
        <p:nvPicPr>
          <p:cNvPr id="38915" name="Picture 3" descr="hanP5109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01625" y="2197894"/>
            <a:ext cx="4038600" cy="3028950"/>
          </a:xfrm>
          <a:noFill/>
          <a:ln/>
        </p:spPr>
      </p:pic>
      <p:pic>
        <p:nvPicPr>
          <p:cNvPr id="38916" name="Picture 4" descr="wriL501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800600" y="2197894"/>
            <a:ext cx="4038600" cy="3028950"/>
          </a:xfrm>
          <a:noFill/>
          <a:ln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Carpal Tunnel Surgery</a:t>
            </a:r>
            <a:endParaRPr lang="en-US" dirty="0"/>
          </a:p>
        </p:txBody>
      </p:sp>
      <p:pic>
        <p:nvPicPr>
          <p:cNvPr id="40963" name="Picture 3" descr="hanP51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01625" y="2197894"/>
            <a:ext cx="4038600" cy="3028950"/>
          </a:xfrm>
          <a:noFill/>
          <a:ln/>
        </p:spPr>
      </p:pic>
      <p:pic>
        <p:nvPicPr>
          <p:cNvPr id="40964" name="Picture 4" descr="wriG502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00600" y="2197894"/>
            <a:ext cx="4038600" cy="3028950"/>
          </a:xfrm>
          <a:noFill/>
          <a:ln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Endoscopic Carpal Tunnel Surgery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Shorter Recovery time</a:t>
            </a:r>
          </a:p>
          <a:p>
            <a:r>
              <a:rPr lang="en-US" dirty="0" smtClean="0"/>
              <a:t>Less of an incision for healing and less scar tissue can develop</a:t>
            </a:r>
          </a:p>
          <a:p>
            <a:r>
              <a:rPr lang="en-US" dirty="0" smtClean="0"/>
              <a:t>No difference between the type of surgeries in outcomes</a:t>
            </a:r>
            <a:endParaRPr lang="en-US" dirty="0"/>
          </a:p>
        </p:txBody>
      </p:sp>
      <p:pic>
        <p:nvPicPr>
          <p:cNvPr id="5" name="Content Placeholder 4" descr="h9991440_00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191000" y="1600200"/>
            <a:ext cx="4800600" cy="4495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Ulnar Nerve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/>
              <a:t>Elbow: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	a.Cubital Tunnel: around the tunnel, there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       are three areas that the ulnar nerve can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       be entrapped.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	b. Cubital tunnel posterior to the medial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       epicondyle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	c. Flexor carpi ulnaris muscle belly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Wrist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	a.  Guyon’s canal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7491413" cy="1143000"/>
          </a:xfrm>
        </p:spPr>
        <p:txBody>
          <a:bodyPr/>
          <a:lstStyle/>
          <a:p>
            <a:r>
              <a:rPr lang="en-US"/>
              <a:t>Basic Nerve Facts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62000" y="1524000"/>
            <a:ext cx="7491413" cy="4714875"/>
          </a:xfrm>
        </p:spPr>
        <p:txBody>
          <a:bodyPr/>
          <a:lstStyle/>
          <a:p>
            <a:r>
              <a:rPr lang="en-US"/>
              <a:t>Nerve injury</a:t>
            </a:r>
          </a:p>
          <a:p>
            <a:pPr lvl="1"/>
            <a:r>
              <a:rPr lang="en-US"/>
              <a:t>Two classification systems</a:t>
            </a:r>
          </a:p>
          <a:p>
            <a:pPr lvl="2"/>
            <a:r>
              <a:rPr lang="en-US"/>
              <a:t>Seddon</a:t>
            </a:r>
          </a:p>
          <a:p>
            <a:pPr lvl="3"/>
            <a:r>
              <a:rPr lang="en-US"/>
              <a:t>Neuropraxia, axonotomesis, neurotmesis</a:t>
            </a:r>
          </a:p>
          <a:p>
            <a:pPr lvl="3"/>
            <a:r>
              <a:rPr lang="en-US"/>
              <a:t>Based on clinical evaluation and judgment of injury</a:t>
            </a:r>
          </a:p>
          <a:p>
            <a:pPr lvl="3"/>
            <a:r>
              <a:rPr lang="en-US"/>
              <a:t>Preoperative assessment</a:t>
            </a:r>
          </a:p>
          <a:p>
            <a:pPr lvl="2"/>
            <a:r>
              <a:rPr lang="en-US"/>
              <a:t>Sunderland</a:t>
            </a:r>
          </a:p>
          <a:p>
            <a:pPr lvl="3"/>
            <a:r>
              <a:rPr lang="en-US"/>
              <a:t>1</a:t>
            </a:r>
            <a:r>
              <a:rPr lang="en-US" baseline="30000"/>
              <a:t>st</a:t>
            </a:r>
            <a:r>
              <a:rPr lang="en-US"/>
              <a:t> to 5</a:t>
            </a:r>
            <a:r>
              <a:rPr lang="en-US" baseline="30000"/>
              <a:t>th</a:t>
            </a:r>
            <a:r>
              <a:rPr lang="en-US"/>
              <a:t> degree</a:t>
            </a:r>
          </a:p>
          <a:p>
            <a:pPr lvl="3"/>
            <a:r>
              <a:rPr lang="en-US"/>
              <a:t>Histology</a:t>
            </a:r>
          </a:p>
          <a:p>
            <a:pPr lvl="3"/>
            <a:r>
              <a:rPr lang="en-US"/>
              <a:t>Applicable after nerve exploration</a:t>
            </a:r>
          </a:p>
          <a:p>
            <a:pPr lvl="3"/>
            <a:endParaRPr lang="en-US"/>
          </a:p>
          <a:p>
            <a:pPr lvl="3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3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987" name="Picture 3" descr="msoA934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8229600" cy="5943600"/>
          </a:xfrm>
          <a:prstGeom prst="rect">
            <a:avLst/>
          </a:prstGeom>
          <a:noFill/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381000" y="2133600"/>
            <a:ext cx="1657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Cubital Tunnel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2895600" y="1219200"/>
            <a:ext cx="2190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Intermuscular septa</a:t>
            </a:r>
          </a:p>
          <a:p>
            <a:r>
              <a:rPr lang="en-US"/>
              <a:t>FCU</a:t>
            </a:r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 flipH="1">
            <a:off x="2209800" y="1905000"/>
            <a:ext cx="17526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>
            <a:off x="914400" y="2514600"/>
            <a:ext cx="990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6880225" y="2735263"/>
            <a:ext cx="1882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Guyons Canal</a:t>
            </a:r>
          </a:p>
        </p:txBody>
      </p:sp>
      <p:sp>
        <p:nvSpPr>
          <p:cNvPr id="41993" name="Line 9"/>
          <p:cNvSpPr>
            <a:spLocks noChangeShapeType="1"/>
          </p:cNvSpPr>
          <p:nvPr/>
        </p:nvSpPr>
        <p:spPr bwMode="auto">
          <a:xfrm flipH="1">
            <a:off x="6477000" y="2971800"/>
            <a:ext cx="533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ABB8-C492-4950-B357-EF1B489C28AA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Cubital Tunnel Syndrome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/>
              <a:t>HX: </a:t>
            </a:r>
          </a:p>
          <a:p>
            <a:pPr lvl="1"/>
            <a:r>
              <a:rPr lang="en-US" sz="2400" dirty="0"/>
              <a:t>prolonged flexion of the elbow 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common </a:t>
            </a:r>
            <a:r>
              <a:rPr lang="en-US" sz="2400" dirty="0"/>
              <a:t>in throwing athletes, manual laborers, and musicians.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Clinical Manifestations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/>
              <a:t>Symptoms </a:t>
            </a:r>
          </a:p>
          <a:p>
            <a:pPr lvl="1"/>
            <a:r>
              <a:rPr lang="en-US" sz="2000"/>
              <a:t>pain in the proximal ulnar aspect of the forearm </a:t>
            </a:r>
          </a:p>
          <a:p>
            <a:pPr lvl="1"/>
            <a:r>
              <a:rPr lang="en-US" sz="2000"/>
              <a:t>tingling in the fifth digit and ulnar half of the fourth digit</a:t>
            </a:r>
          </a:p>
          <a:p>
            <a:pPr lvl="1"/>
            <a:r>
              <a:rPr lang="en-US" sz="2000"/>
              <a:t>clumsiness of the hand</a:t>
            </a:r>
          </a:p>
          <a:p>
            <a:pPr lvl="1"/>
            <a:r>
              <a:rPr lang="en-US" sz="2000"/>
              <a:t>hyperesthesia or numbness</a:t>
            </a:r>
          </a:p>
          <a:p>
            <a:pPr lvl="1"/>
            <a:r>
              <a:rPr lang="en-US" sz="2000"/>
              <a:t>muscle cramping</a:t>
            </a:r>
          </a:p>
          <a:p>
            <a:pPr lvl="1"/>
            <a:r>
              <a:rPr lang="en-US" sz="2000"/>
              <a:t>dull ache after activity or at rest</a:t>
            </a:r>
          </a:p>
          <a:p>
            <a:pPr lvl="1"/>
            <a:r>
              <a:rPr lang="en-US" sz="2000"/>
              <a:t>radiation of pain 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400"/>
              <a:t>Signs: </a:t>
            </a:r>
          </a:p>
          <a:p>
            <a:pPr lvl="1"/>
            <a:r>
              <a:rPr lang="en-US" sz="2000"/>
              <a:t>atrophy of hypothenar eminence and of adductor muscle of thumb </a:t>
            </a:r>
          </a:p>
          <a:p>
            <a:pPr lvl="1"/>
            <a:r>
              <a:rPr lang="en-US" sz="2000"/>
              <a:t>decrease in sensation within ulnar nerve distribution </a:t>
            </a:r>
          </a:p>
          <a:p>
            <a:pPr lvl="1"/>
            <a:r>
              <a:rPr lang="en-US" sz="2000"/>
              <a:t>Sudomotor changes </a:t>
            </a:r>
          </a:p>
          <a:p>
            <a:pPr lvl="1"/>
            <a:r>
              <a:rPr lang="en-US" sz="2000"/>
              <a:t>Provocation Tests </a:t>
            </a:r>
          </a:p>
          <a:p>
            <a:pPr lvl="2"/>
            <a:r>
              <a:rPr lang="en-US" sz="1800"/>
              <a:t>+ Tinels at the elbow</a:t>
            </a:r>
          </a:p>
          <a:p>
            <a:pPr lvl="2"/>
            <a:r>
              <a:rPr lang="en-US" sz="1800"/>
              <a:t>+ Fromnents signs</a:t>
            </a:r>
          </a:p>
          <a:p>
            <a:pPr lvl="2"/>
            <a:r>
              <a:rPr lang="en-US" sz="1800"/>
              <a:t>+ elbow flexion test</a:t>
            </a:r>
          </a:p>
          <a:p>
            <a:pPr lvl="1"/>
            <a:r>
              <a:rPr lang="en-US" sz="2000"/>
              <a:t> + NCS, + EMG </a:t>
            </a:r>
          </a:p>
          <a:p>
            <a:endParaRPr lang="en-US" sz="24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Ulnar Nerve Transposition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RX: surgery, </a:t>
            </a:r>
          </a:p>
          <a:p>
            <a:pPr lvl="1"/>
            <a:r>
              <a:rPr lang="en-US" dirty="0"/>
              <a:t>may transpose the nerve from the groove </a:t>
            </a:r>
          </a:p>
          <a:p>
            <a:pPr lvl="1">
              <a:buFontTx/>
              <a:buNone/>
            </a:pPr>
            <a:r>
              <a:rPr lang="en-US" dirty="0"/>
              <a:t>   (anterior transposition) 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under </a:t>
            </a:r>
            <a:r>
              <a:rPr lang="en-US" dirty="0"/>
              <a:t>the flexor/</a:t>
            </a:r>
            <a:r>
              <a:rPr lang="en-US" dirty="0" err="1"/>
              <a:t>pronator</a:t>
            </a:r>
            <a:r>
              <a:rPr lang="en-US" dirty="0"/>
              <a:t> muscle mass (</a:t>
            </a:r>
            <a:r>
              <a:rPr lang="en-US" dirty="0" err="1"/>
              <a:t>submuscular</a:t>
            </a:r>
            <a:r>
              <a:rPr lang="en-US" dirty="0"/>
              <a:t> transposition)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inside </a:t>
            </a:r>
            <a:r>
              <a:rPr lang="en-US" dirty="0"/>
              <a:t>the muscle (intramuscular </a:t>
            </a:r>
            <a:r>
              <a:rPr lang="en-US" dirty="0" smtClean="0"/>
              <a:t>transposition). 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/>
              <a:t>Surgical Procedure</a:t>
            </a:r>
          </a:p>
        </p:txBody>
      </p:sp>
      <p:pic>
        <p:nvPicPr>
          <p:cNvPr id="47107" name="Picture 3" descr="elbow_cubtun_surgery02a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383506" y="1600200"/>
            <a:ext cx="2185988" cy="2185988"/>
          </a:xfrm>
          <a:noFill/>
          <a:ln/>
        </p:spPr>
      </p:pic>
      <p:pic>
        <p:nvPicPr>
          <p:cNvPr id="47108" name="Picture 4" descr="elbow_cubtun_surgery02b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5574506" y="1600200"/>
            <a:ext cx="2185988" cy="2185988"/>
          </a:xfrm>
          <a:noFill/>
          <a:ln/>
        </p:spPr>
      </p:pic>
      <p:pic>
        <p:nvPicPr>
          <p:cNvPr id="47109" name="Picture 5" descr="elbow_cubtun_surgery02c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tretch>
            <a:fillRect/>
          </a:stretch>
        </p:blipFill>
        <p:spPr>
          <a:xfrm>
            <a:off x="1382712" y="3938588"/>
            <a:ext cx="2187575" cy="2187575"/>
          </a:xfrm>
          <a:noFill/>
          <a:ln/>
        </p:spPr>
      </p:pic>
      <p:pic>
        <p:nvPicPr>
          <p:cNvPr id="47110" name="Picture 6" descr="elbow_cubtun_surgery02d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tretch>
            <a:fillRect/>
          </a:stretch>
        </p:blipFill>
        <p:spPr>
          <a:xfrm>
            <a:off x="5573712" y="3938588"/>
            <a:ext cx="2187575" cy="2187575"/>
          </a:xfrm>
          <a:noFill/>
          <a:ln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DCBAA-A43D-4B7F-91CC-E749A7A95428}" type="slidenum">
              <a:rPr lang="en-US" smtClean="0"/>
              <a:pPr/>
              <a:t>34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Guyon's Canal Syndrome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400"/>
              <a:t>Ulnar nerve compression within the canal. </a:t>
            </a:r>
          </a:p>
          <a:p>
            <a:r>
              <a:rPr lang="en-US" sz="2400"/>
              <a:t>Affects the palmar sensation and motor abilities.</a:t>
            </a:r>
          </a:p>
          <a:p>
            <a:r>
              <a:rPr lang="en-US" sz="2400"/>
              <a:t>Caused by repeated or chronic trauma to the area, bone or soft tissue injury or ganglia. 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sz="2400"/>
              <a:t>SX: decreased palmar sensation, ulnar nerve distribution </a:t>
            </a:r>
          </a:p>
          <a:p>
            <a:r>
              <a:rPr lang="en-US" sz="2400"/>
              <a:t>Signs: intrinsic muscle weakness, +EMG </a:t>
            </a:r>
          </a:p>
          <a:p>
            <a:endParaRPr lang="en-US" sz="2400"/>
          </a:p>
        </p:txBody>
      </p:sp>
      <p:pic>
        <p:nvPicPr>
          <p:cNvPr id="48133" name="Picture 5" descr="hand_guyon_canal_intro0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tretch>
            <a:fillRect/>
          </a:stretch>
        </p:blipFill>
        <p:spPr>
          <a:xfrm>
            <a:off x="5448300" y="4117975"/>
            <a:ext cx="2438400" cy="1828800"/>
          </a:xfrm>
          <a:noFill/>
          <a:ln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C020B-C1DE-49DB-95EA-3717D5577517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0179" name="Picture 3" descr="msoBB6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41300"/>
            <a:ext cx="8153400" cy="5930900"/>
          </a:xfrm>
          <a:prstGeom prst="rect">
            <a:avLst/>
          </a:prstGeom>
          <a:noFill/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593725" y="1103313"/>
            <a:ext cx="247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Posterior Interosseous</a:t>
            </a:r>
          </a:p>
          <a:p>
            <a:r>
              <a:rPr lang="en-US"/>
              <a:t>Syndrome</a:t>
            </a:r>
          </a:p>
        </p:txBody>
      </p:sp>
      <p:sp>
        <p:nvSpPr>
          <p:cNvPr id="50181" name="Line 5"/>
          <p:cNvSpPr>
            <a:spLocks noChangeShapeType="1"/>
          </p:cNvSpPr>
          <p:nvPr/>
        </p:nvSpPr>
        <p:spPr bwMode="auto">
          <a:xfrm>
            <a:off x="1600200" y="1676400"/>
            <a:ext cx="22098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5089525" y="2551113"/>
            <a:ext cx="2038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Superficial Radial</a:t>
            </a:r>
          </a:p>
          <a:p>
            <a:r>
              <a:rPr lang="en-US"/>
              <a:t>Nerve Entrapment</a:t>
            </a:r>
          </a:p>
        </p:txBody>
      </p:sp>
      <p:sp>
        <p:nvSpPr>
          <p:cNvPr id="50183" name="Line 7"/>
          <p:cNvSpPr>
            <a:spLocks noChangeShapeType="1"/>
          </p:cNvSpPr>
          <p:nvPr/>
        </p:nvSpPr>
        <p:spPr bwMode="auto">
          <a:xfrm flipH="1">
            <a:off x="5410200" y="3276600"/>
            <a:ext cx="13716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ABB8-C492-4950-B357-EF1B489C28AA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Radial Nerve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400"/>
              <a:t>Posterior interosseous Nerve: radial tunnel, compression neuropathy of the posterior interosseous nerve at the Arcade of Froshe as it enters the proximal border of the supinator muscle 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en-US" sz="2800"/>
          </a:p>
        </p:txBody>
      </p:sp>
      <p:pic>
        <p:nvPicPr>
          <p:cNvPr id="52229" name="Picture 5" descr="mso2BA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600200"/>
            <a:ext cx="4129088" cy="4752975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8C9F-D92C-418B-AAAA-45C1DC2688CB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Posterior Interosseous Nerve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SX: </a:t>
            </a:r>
          </a:p>
          <a:p>
            <a:r>
              <a:rPr lang="en-US"/>
              <a:t>aching pain along the extensor surface of the forearm and hand</a:t>
            </a:r>
          </a:p>
          <a:p>
            <a:endParaRPr lang="en-US"/>
          </a:p>
          <a:p>
            <a:r>
              <a:rPr lang="en-US"/>
              <a:t>pain about the elbow 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Signs: </a:t>
            </a:r>
          </a:p>
          <a:p>
            <a:r>
              <a:rPr lang="en-US"/>
              <a:t>no sensory problems</a:t>
            </a:r>
          </a:p>
          <a:p>
            <a:r>
              <a:rPr lang="en-US"/>
              <a:t>Pain with deep palpation distal to lateral epicondyle</a:t>
            </a:r>
          </a:p>
          <a:p>
            <a:r>
              <a:rPr lang="en-US"/>
              <a:t>weakness of finger extensors</a:t>
            </a:r>
          </a:p>
          <a:p>
            <a:r>
              <a:rPr lang="en-US"/>
              <a:t>Provocation Testing</a:t>
            </a:r>
          </a:p>
          <a:p>
            <a:pPr lvl="1"/>
            <a:r>
              <a:rPr lang="en-US"/>
              <a:t>+ middle digit Test 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/>
              <a:t>Superficial Radial Nerve Entrapment 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(Wartenberg's syndrome or Cheiralgia paresthetica) </a:t>
            </a:r>
          </a:p>
          <a:p>
            <a:endParaRPr lang="en-US"/>
          </a:p>
          <a:p>
            <a:r>
              <a:rPr lang="en-US"/>
              <a:t>Cause: direct trauma to the forearm, blow to the hand, tight cast, tight watchband or bracelet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Neuropraxia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Transient compression injury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Minimal structural changes</a:t>
            </a:r>
          </a:p>
          <a:p>
            <a:pPr>
              <a:lnSpc>
                <a:spcPct val="90000"/>
              </a:lnSpc>
            </a:pPr>
            <a:endParaRPr lang="en-US" sz="2800"/>
          </a:p>
          <a:p>
            <a:pPr>
              <a:lnSpc>
                <a:spcPct val="90000"/>
              </a:lnSpc>
            </a:pPr>
            <a:r>
              <a:rPr lang="en-US" sz="2800"/>
              <a:t>Axonotmesis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Axon damaged but endoneurial tube is intact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Prognosis depends on regeneration of axon</a:t>
            </a:r>
          </a:p>
          <a:p>
            <a:pPr>
              <a:lnSpc>
                <a:spcPct val="90000"/>
              </a:lnSpc>
            </a:pPr>
            <a:endParaRPr lang="en-US" sz="2800"/>
          </a:p>
          <a:p>
            <a:pPr>
              <a:lnSpc>
                <a:spcPct val="90000"/>
              </a:lnSpc>
            </a:pPr>
            <a:r>
              <a:rPr lang="en-US" sz="2800"/>
              <a:t>Neurotmesis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Entire nerve is injured (laceration)</a:t>
            </a:r>
          </a:p>
          <a:p>
            <a:pPr>
              <a:lnSpc>
                <a:spcPct val="90000"/>
              </a:lnSpc>
            </a:pPr>
            <a:endParaRPr lang="en-US" sz="28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4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Superficial Radial Nerve Entrapment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/>
              <a:t>SX: </a:t>
            </a:r>
          </a:p>
          <a:p>
            <a:pPr>
              <a:lnSpc>
                <a:spcPct val="90000"/>
              </a:lnSpc>
            </a:pPr>
            <a:r>
              <a:rPr lang="en-US"/>
              <a:t>local tenderness at the wrist</a:t>
            </a:r>
          </a:p>
          <a:p>
            <a:pPr>
              <a:lnSpc>
                <a:spcPct val="90000"/>
              </a:lnSpc>
            </a:pPr>
            <a:r>
              <a:rPr lang="en-US"/>
              <a:t>pain in the forearm</a:t>
            </a:r>
          </a:p>
          <a:p>
            <a:pPr>
              <a:lnSpc>
                <a:spcPct val="90000"/>
              </a:lnSpc>
            </a:pPr>
            <a:r>
              <a:rPr lang="en-US"/>
              <a:t>numbness and parasthesia of the dorsum of the hand </a:t>
            </a:r>
          </a:p>
          <a:p>
            <a:pPr>
              <a:lnSpc>
                <a:spcPct val="90000"/>
              </a:lnSpc>
            </a:pPr>
            <a:endParaRPr lang="en-US"/>
          </a:p>
        </p:txBody>
      </p:sp>
      <p:sp>
        <p:nvSpPr>
          <p:cNvPr id="55300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Signs: </a:t>
            </a:r>
          </a:p>
          <a:p>
            <a:r>
              <a:rPr lang="en-US"/>
              <a:t>sensory loss to the radial 2/3 of the dorsum of the hand, dorsal thumb, dorsal aspect of fingers up to ring finger (radial 1/2) from MCP to PIP level. 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52400"/>
            <a:ext cx="8382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ABB8-C492-4950-B357-EF1B489C28AA}" type="slidenum">
              <a:rPr lang="en-US" smtClean="0"/>
              <a:pPr/>
              <a:t>41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1"/>
            <a:ext cx="8534400" cy="762000"/>
          </a:xfrm>
        </p:spPr>
        <p:txBody>
          <a:bodyPr/>
          <a:lstStyle/>
          <a:p>
            <a:r>
              <a:rPr lang="en-US" dirty="0"/>
              <a:t>Sciatic Nerve Entrapments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40188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fr-FR" sz="2800"/>
              <a:t>Piriformis Syndrome:  Sciatic Nerve Entrapment. 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/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/>
              <a:t>Three specific conditions contribute to piriformis syndrome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/>
              <a:t>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/>
              <a:t>           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46613" y="1600200"/>
            <a:ext cx="4040187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z="2800"/>
          </a:p>
        </p:txBody>
      </p:sp>
      <p:pic>
        <p:nvPicPr>
          <p:cNvPr id="57349" name="Picture 5" descr="mso1192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600200"/>
            <a:ext cx="4200525" cy="457200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8C9F-D92C-418B-AAAA-45C1DC2688CB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1.  Myofascial pain referred from trigger points in the piriformis muscle </a:t>
            </a:r>
          </a:p>
          <a:p>
            <a:pPr>
              <a:buFontTx/>
              <a:buNone/>
            </a:pPr>
            <a:endParaRPr lang="en-US"/>
          </a:p>
          <a:p>
            <a:pPr>
              <a:buFontTx/>
              <a:buNone/>
            </a:pPr>
            <a:r>
              <a:rPr lang="en-US"/>
              <a:t>2.  Nerve and vascular entrapment by the piriformis muscle at the greater sciatic foramen </a:t>
            </a:r>
          </a:p>
          <a:p>
            <a:pPr>
              <a:buFontTx/>
              <a:buNone/>
            </a:pPr>
            <a:endParaRPr lang="en-US"/>
          </a:p>
          <a:p>
            <a:pPr>
              <a:buFontTx/>
              <a:buNone/>
            </a:pPr>
            <a:r>
              <a:rPr lang="en-US"/>
              <a:t>3.  Dysfunction of the SI joint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3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u="sng"/>
              <a:t>SX:</a:t>
            </a:r>
            <a:r>
              <a:rPr lang="en-US" sz="2400"/>
              <a:t>  </a:t>
            </a:r>
          </a:p>
          <a:p>
            <a:pPr>
              <a:lnSpc>
                <a:spcPct val="90000"/>
              </a:lnSpc>
            </a:pPr>
            <a:r>
              <a:rPr lang="en-US" sz="2400"/>
              <a:t>Buttock pain often radiating down the posterior aspect of the thigh and calf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u="sng"/>
              <a:t>Signs:</a:t>
            </a:r>
            <a:r>
              <a:rPr lang="en-US" sz="2400"/>
              <a:t>  </a:t>
            </a:r>
          </a:p>
          <a:p>
            <a:pPr>
              <a:lnSpc>
                <a:spcPct val="90000"/>
              </a:lnSpc>
            </a:pPr>
            <a:r>
              <a:rPr lang="en-US" sz="2400"/>
              <a:t>Myofascial:  weakness on resisted abduction with hip flexed 90 dg, tenderness to palpation decrease of hip IR ROM and pain</a:t>
            </a:r>
          </a:p>
          <a:p>
            <a:pPr>
              <a:lnSpc>
                <a:spcPct val="90000"/>
              </a:lnSpc>
            </a:pPr>
            <a:r>
              <a:rPr lang="en-US" sz="2400"/>
              <a:t>Nerve:  paresthesias and dysthesias in the nerve distribution, Increase in symptoms in a FABER position, SLR positive SI dysfunction:  pelvic torsion noted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/>
              <a:t>            ** may have one, two or all three co-exist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Maeralgia Paresthetica: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dirty="0" smtClean="0"/>
              <a:t>Uncommon </a:t>
            </a:r>
            <a:r>
              <a:rPr lang="en-US" sz="2400" dirty="0"/>
              <a:t>disorder, </a:t>
            </a:r>
            <a:endParaRPr lang="en-US" sz="2400" dirty="0" smtClean="0"/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dirty="0" smtClean="0"/>
              <a:t>	seen </a:t>
            </a:r>
            <a:r>
              <a:rPr lang="en-US" sz="2400" dirty="0"/>
              <a:t>in obese patients, can be caused by tight underwear, above knee amputees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sz="2400" dirty="0" smtClean="0"/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dirty="0" smtClean="0"/>
              <a:t>Prevalence</a:t>
            </a:r>
            <a:r>
              <a:rPr lang="en-US" sz="2400" dirty="0"/>
              <a:t>: 3/10,000 cases, can occur bilaterally in 20% of population, Males &gt; Females, more common in middle aged adults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sz="2400" dirty="0"/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dirty="0"/>
              <a:t>SX:  pain along the course of the </a:t>
            </a:r>
            <a:r>
              <a:rPr lang="en-US" sz="2400" dirty="0" smtClean="0"/>
              <a:t>nerve</a:t>
            </a:r>
            <a:r>
              <a:rPr lang="en-US" sz="2400" dirty="0"/>
              <a:t>, pain along </a:t>
            </a:r>
            <a:r>
              <a:rPr lang="en-US" sz="2400" dirty="0" err="1"/>
              <a:t>anterolateral</a:t>
            </a:r>
            <a:r>
              <a:rPr lang="en-US" sz="2400" dirty="0"/>
              <a:t> aspect of the thigh, hypersensitivity, burning, tingling pain, symptoms relieved by rest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sz="2400" dirty="0"/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dirty="0"/>
              <a:t>Signs:  increase in pain with passive extension of the hip, decrease sensation, pain reproduced with pressure on nerve </a:t>
            </a:r>
          </a:p>
        </p:txBody>
      </p:sp>
      <p:pic>
        <p:nvPicPr>
          <p:cNvPr id="5" name="Content Placeholder 4" descr="Meralgia Peristhetica.bmp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5264018" y="1600201"/>
            <a:ext cx="3498982" cy="3848554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pPr algn="l"/>
            <a:r>
              <a:rPr lang="fr-FR" dirty="0" err="1"/>
              <a:t>Tarsal</a:t>
            </a:r>
            <a:r>
              <a:rPr lang="fr-FR" dirty="0"/>
              <a:t> Tunnel Syndrome</a:t>
            </a:r>
            <a:endParaRPr lang="en-US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fr-FR" sz="2800"/>
              <a:t> </a:t>
            </a:r>
            <a:r>
              <a:rPr lang="en-US" sz="2800"/>
              <a:t>Most common nerve entrapment syndrome, similar to carpal tunnel in the wrist.  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Entrapment of the posterior tibial nerve or one of its branches within the tarsal tunnel.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/>
              <a:t>          </a:t>
            </a:r>
          </a:p>
        </p:txBody>
      </p:sp>
      <p:pic>
        <p:nvPicPr>
          <p:cNvPr id="61444" name="Picture 4" descr="foot_tarsal_tunnel_intro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448300" y="2948781"/>
            <a:ext cx="2438400" cy="1828800"/>
          </a:xfrm>
          <a:noFill/>
          <a:ln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8C9F-D92C-418B-AAAA-45C1DC2688CB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/>
              <a:t>Clinical Manifestations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/>
              <a:t>SX:</a:t>
            </a:r>
          </a:p>
          <a:p>
            <a:pPr>
              <a:lnSpc>
                <a:spcPct val="90000"/>
              </a:lnSpc>
            </a:pPr>
            <a:r>
              <a:rPr lang="en-US" sz="2400"/>
              <a:t>Burning dysesthesias or anesthesias in the plantar aspect of the foot </a:t>
            </a:r>
          </a:p>
          <a:p>
            <a:pPr>
              <a:lnSpc>
                <a:spcPct val="90000"/>
              </a:lnSpc>
            </a:pPr>
            <a:endParaRPr lang="en-US" sz="2400"/>
          </a:p>
          <a:p>
            <a:pPr>
              <a:lnSpc>
                <a:spcPct val="90000"/>
              </a:lnSpc>
            </a:pPr>
            <a:r>
              <a:rPr lang="en-US" sz="2400"/>
              <a:t>Pain in the plantar aspect of the foot especially at night </a:t>
            </a:r>
          </a:p>
          <a:p>
            <a:pPr>
              <a:lnSpc>
                <a:spcPct val="90000"/>
              </a:lnSpc>
            </a:pPr>
            <a:endParaRPr lang="en-US" sz="2400"/>
          </a:p>
          <a:p>
            <a:pPr>
              <a:lnSpc>
                <a:spcPct val="90000"/>
              </a:lnSpc>
            </a:pPr>
            <a:r>
              <a:rPr lang="en-US" sz="2400"/>
              <a:t>Weight bearing increases the symptoms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400"/>
              <a:t>Signs</a:t>
            </a:r>
          </a:p>
          <a:p>
            <a:r>
              <a:rPr lang="en-US" sz="2400"/>
              <a:t>During gait, will see a rear foot pronation with excessive eversion of the heel during stance phase</a:t>
            </a:r>
          </a:p>
          <a:p>
            <a:r>
              <a:rPr lang="en-US" sz="2400"/>
              <a:t>Or the heel will remain excessively inverted during the stance phase of gait </a:t>
            </a:r>
          </a:p>
          <a:p>
            <a:r>
              <a:rPr lang="en-US" sz="2400"/>
              <a:t>Provocative Tests</a:t>
            </a:r>
          </a:p>
          <a:p>
            <a:pPr lvl="1"/>
            <a:r>
              <a:rPr lang="en-US" sz="2000"/>
              <a:t>+ tinels at the tarsal tunnel </a:t>
            </a:r>
          </a:p>
          <a:p>
            <a:endParaRPr lang="en-US" sz="2400"/>
          </a:p>
          <a:p>
            <a:endParaRPr lang="en-US" sz="24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 Morton's Neuroma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/>
              <a:t>Risk factors:  women between the ages of 25 and 50, typically unilateral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/>
              <a:t>SX:  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electric shock or burning sensation in the ball of the foot 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typically begin near the second toe and spread out toward the others 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intermittent pain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increases with weight bearing and at night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/>
          </a:p>
        </p:txBody>
      </p:sp>
      <p:pic>
        <p:nvPicPr>
          <p:cNvPr id="63493" name="Picture 5" descr="neurom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91100" y="1786731"/>
            <a:ext cx="3352800" cy="4152900"/>
          </a:xfrm>
          <a:noFill/>
          <a:ln/>
        </p:spPr>
      </p:pic>
      <p:sp>
        <p:nvSpPr>
          <p:cNvPr id="6349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pPr lvl="1"/>
            <a:endParaRPr lang="en-US" sz="2400"/>
          </a:p>
          <a:p>
            <a:endParaRPr lang="en-US" sz="2800"/>
          </a:p>
          <a:p>
            <a:endParaRPr lang="en-US" sz="28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8C9F-D92C-418B-AAAA-45C1DC2688CB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Signs:  </a:t>
            </a:r>
          </a:p>
          <a:p>
            <a:pPr lvl="1"/>
            <a:r>
              <a:rPr lang="en-US"/>
              <a:t>tender to palpate </a:t>
            </a:r>
          </a:p>
          <a:p>
            <a:pPr lvl="1"/>
            <a:r>
              <a:rPr lang="en-US"/>
              <a:t>compression of metatarsal heads in unison reproduces symptoms</a:t>
            </a:r>
          </a:p>
          <a:p>
            <a:pPr>
              <a:buFontTx/>
              <a:buNone/>
            </a:pPr>
            <a:endParaRPr lang="en-US"/>
          </a:p>
          <a:p>
            <a:pPr>
              <a:buFontTx/>
              <a:buNone/>
            </a:pPr>
            <a:r>
              <a:rPr lang="en-US"/>
              <a:t>RX:  surgical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seddonsunderland"/>
          <p:cNvPicPr>
            <a:picLocks noChangeAspect="1" noChangeArrowheads="1"/>
          </p:cNvPicPr>
          <p:nvPr/>
        </p:nvPicPr>
        <p:blipFill>
          <a:blip r:embed="rId3" cstate="print"/>
          <a:srcRect t="9428" r="1904" b="6898"/>
          <a:stretch>
            <a:fillRect/>
          </a:stretch>
        </p:blipFill>
        <p:spPr bwMode="auto">
          <a:xfrm>
            <a:off x="609600" y="762000"/>
            <a:ext cx="7848600" cy="541020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5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Intercostal Neuralgia (Shingles)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Cause:  </a:t>
            </a:r>
          </a:p>
          <a:p>
            <a:pPr>
              <a:lnSpc>
                <a:spcPct val="80000"/>
              </a:lnSpc>
            </a:pPr>
            <a:r>
              <a:rPr lang="en-US" sz="2400"/>
              <a:t>Infection by Herpes Zoster</a:t>
            </a:r>
          </a:p>
          <a:p>
            <a:pPr>
              <a:lnSpc>
                <a:spcPct val="80000"/>
              </a:lnSpc>
            </a:pPr>
            <a:r>
              <a:rPr lang="en-US" sz="2400"/>
              <a:t>Mechanical Nerve Compression by disk protrusion</a:t>
            </a:r>
          </a:p>
          <a:p>
            <a:pPr>
              <a:lnSpc>
                <a:spcPct val="80000"/>
              </a:lnSpc>
            </a:pPr>
            <a:r>
              <a:rPr lang="en-US" sz="2400"/>
              <a:t>Osteophyte formation at intervertebral foramen</a:t>
            </a:r>
          </a:p>
          <a:p>
            <a:pPr>
              <a:lnSpc>
                <a:spcPct val="80000"/>
              </a:lnSpc>
            </a:pPr>
            <a:r>
              <a:rPr lang="en-US" sz="2400"/>
              <a:t>Neuroma</a:t>
            </a:r>
          </a:p>
          <a:p>
            <a:pPr>
              <a:lnSpc>
                <a:spcPct val="80000"/>
              </a:lnSpc>
            </a:pPr>
            <a:r>
              <a:rPr lang="en-US" sz="2400"/>
              <a:t>Fracture</a:t>
            </a:r>
          </a:p>
          <a:p>
            <a:pPr>
              <a:lnSpc>
                <a:spcPct val="80000"/>
              </a:lnSpc>
            </a:pPr>
            <a:r>
              <a:rPr lang="en-US" sz="2400"/>
              <a:t>Postherpetic neuralgia (nerve pain that lasts for longer than the 2-4 weeks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Incidence: 1-3 cases/1,000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4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Age, incidence increases to 4-12/1,000 after age 65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4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Prognosis: heals within 2-4 weeks</a:t>
            </a:r>
          </a:p>
          <a:p>
            <a:pPr>
              <a:lnSpc>
                <a:spcPct val="80000"/>
              </a:lnSpc>
            </a:pPr>
            <a:endParaRPr lang="en-US" sz="24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50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Clinical Manifestations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/>
              <a:t>Symptoms:</a:t>
            </a:r>
          </a:p>
          <a:p>
            <a:pPr>
              <a:lnSpc>
                <a:spcPct val="90000"/>
              </a:lnSpc>
            </a:pPr>
            <a:r>
              <a:rPr lang="en-US" sz="2400"/>
              <a:t>Headache, fever, malaise </a:t>
            </a:r>
          </a:p>
          <a:p>
            <a:pPr>
              <a:lnSpc>
                <a:spcPct val="90000"/>
              </a:lnSpc>
            </a:pPr>
            <a:r>
              <a:rPr lang="en-US" sz="2400"/>
              <a:t>Burning pain following the nerve path</a:t>
            </a:r>
          </a:p>
          <a:p>
            <a:pPr>
              <a:lnSpc>
                <a:spcPct val="90000"/>
              </a:lnSpc>
            </a:pPr>
            <a:r>
              <a:rPr lang="en-US" sz="2400"/>
              <a:t>Unchanged by medication or rest</a:t>
            </a:r>
          </a:p>
          <a:p>
            <a:pPr>
              <a:lnSpc>
                <a:spcPct val="90000"/>
              </a:lnSpc>
            </a:pPr>
            <a:r>
              <a:rPr lang="en-US" sz="2400"/>
              <a:t>Numbness or itch in a particular place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/>
              <a:t>Signs:</a:t>
            </a:r>
          </a:p>
          <a:p>
            <a:pPr>
              <a:lnSpc>
                <a:spcPct val="90000"/>
              </a:lnSpc>
            </a:pPr>
            <a:r>
              <a:rPr lang="en-US" sz="2400"/>
              <a:t>Rash or blisters that follow the path of the nerve</a:t>
            </a:r>
          </a:p>
        </p:txBody>
      </p:sp>
      <p:pic>
        <p:nvPicPr>
          <p:cNvPr id="67588" name="Picture 4" descr="shingle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62500" y="2339181"/>
            <a:ext cx="3810000" cy="3048000"/>
          </a:xfrm>
          <a:noFill/>
          <a:ln/>
        </p:spPr>
      </p:pic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4784725" y="5751513"/>
            <a:ext cx="41163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hlinkClick r:id="rId4"/>
              </a:rPr>
              <a:t>www.medhelp.org/.../Terms/2/19687.htm</a:t>
            </a:r>
            <a:r>
              <a:rPr lang="en-US"/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8C9F-D92C-418B-AAAA-45C1DC2688CB}" type="slidenum">
              <a:rPr lang="en-US" smtClean="0"/>
              <a:pPr/>
              <a:t>51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Cummins CA, Messer TM, </a:t>
            </a:r>
            <a:r>
              <a:rPr lang="en-US" dirty="0" err="1" smtClean="0"/>
              <a:t>Nuber</a:t>
            </a:r>
            <a:r>
              <a:rPr lang="en-US" dirty="0" smtClean="0"/>
              <a:t> GW.  Current concepts review; </a:t>
            </a:r>
            <a:r>
              <a:rPr lang="en-US" dirty="0" err="1" smtClean="0"/>
              <a:t>suprascapular</a:t>
            </a:r>
            <a:r>
              <a:rPr lang="en-US" dirty="0" smtClean="0"/>
              <a:t> nerve entrapment.  </a:t>
            </a:r>
            <a:r>
              <a:rPr lang="en-US" i="1" dirty="0" smtClean="0"/>
              <a:t>J Bone </a:t>
            </a:r>
            <a:r>
              <a:rPr lang="en-US" i="1" dirty="0" err="1" smtClean="0"/>
              <a:t>Jt</a:t>
            </a:r>
            <a:r>
              <a:rPr lang="en-US" i="1" dirty="0" smtClean="0"/>
              <a:t> </a:t>
            </a:r>
            <a:r>
              <a:rPr lang="en-US" i="1" dirty="0" err="1" smtClean="0"/>
              <a:t>Surg</a:t>
            </a:r>
            <a:r>
              <a:rPr lang="en-US" i="1" dirty="0" smtClean="0"/>
              <a:t> Am.  </a:t>
            </a:r>
            <a:r>
              <a:rPr lang="en-US" dirty="0" smtClean="0"/>
              <a:t>2000; 82:415-24.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Autonomic Nervous System Dysfunction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Complex Regional Pain Syndrome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000" u="sng"/>
              <a:t>Complex:</a:t>
            </a:r>
            <a:r>
              <a:rPr lang="en-US" sz="2000"/>
              <a:t> </a:t>
            </a:r>
          </a:p>
          <a:p>
            <a:pPr>
              <a:lnSpc>
                <a:spcPct val="90000"/>
              </a:lnSpc>
            </a:pPr>
            <a:r>
              <a:rPr lang="en-US" sz="2000"/>
              <a:t>Varied clinical features within one person over time</a:t>
            </a:r>
          </a:p>
          <a:p>
            <a:pPr>
              <a:lnSpc>
                <a:spcPct val="90000"/>
              </a:lnSpc>
            </a:pPr>
            <a:r>
              <a:rPr lang="en-US" sz="2000"/>
              <a:t>Inflammation, autonomic, cutaneous, motor and dystrophic changes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000"/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u="sng"/>
              <a:t>Regional:</a:t>
            </a:r>
          </a:p>
          <a:p>
            <a:pPr>
              <a:lnSpc>
                <a:spcPct val="90000"/>
              </a:lnSpc>
            </a:pPr>
            <a:r>
              <a:rPr lang="en-US" sz="2000"/>
              <a:t>Most cases involve a particular region of the body</a:t>
            </a:r>
          </a:p>
          <a:p>
            <a:pPr>
              <a:lnSpc>
                <a:spcPct val="90000"/>
              </a:lnSpc>
            </a:pPr>
            <a:r>
              <a:rPr lang="en-US" sz="2000"/>
              <a:t>Pain can be expressed beyond the area of initial lesion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000" u="sng"/>
              <a:t>Pain</a:t>
            </a:r>
          </a:p>
          <a:p>
            <a:pPr>
              <a:lnSpc>
                <a:spcPct val="90000"/>
              </a:lnSpc>
            </a:pPr>
            <a:r>
              <a:rPr lang="en-US" sz="2000"/>
              <a:t>Essential part of diagnosis</a:t>
            </a:r>
          </a:p>
          <a:p>
            <a:pPr>
              <a:lnSpc>
                <a:spcPct val="90000"/>
              </a:lnSpc>
            </a:pPr>
            <a:r>
              <a:rPr lang="en-US" sz="2000"/>
              <a:t>Spontaneous pain or evoked</a:t>
            </a:r>
          </a:p>
          <a:p>
            <a:pPr>
              <a:lnSpc>
                <a:spcPct val="90000"/>
              </a:lnSpc>
            </a:pPr>
            <a:r>
              <a:rPr lang="en-US" sz="2000"/>
              <a:t>Allodynia or hyperalgesia</a:t>
            </a:r>
          </a:p>
          <a:p>
            <a:pPr>
              <a:lnSpc>
                <a:spcPct val="90000"/>
              </a:lnSpc>
            </a:pPr>
            <a:endParaRPr lang="en-US" sz="2000"/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u="sng"/>
              <a:t>Syndrome</a:t>
            </a:r>
          </a:p>
          <a:p>
            <a:pPr>
              <a:lnSpc>
                <a:spcPct val="90000"/>
              </a:lnSpc>
            </a:pPr>
            <a:r>
              <a:rPr lang="en-US" sz="2000"/>
              <a:t>Signs and symptoms of CRPS are a series of distinct correlated events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422525" y="5827713"/>
            <a:ext cx="4083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Boas, 1996; Stanton-Hicks et al., 1995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54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History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Around for 2000 years </a:t>
            </a:r>
          </a:p>
          <a:p>
            <a:pPr lvl="1"/>
            <a:r>
              <a:rPr lang="en-US"/>
              <a:t>only investigated in the last 150 years</a:t>
            </a:r>
          </a:p>
          <a:p>
            <a:endParaRPr lang="en-US"/>
          </a:p>
          <a:p>
            <a:r>
              <a:rPr lang="en-US"/>
              <a:t>Doctors often did not believe patients when they described their symptoms which were out of proportion to their injury.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55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Psychological versus</a:t>
            </a:r>
            <a:br>
              <a:rPr lang="en-US" sz="4000" dirty="0"/>
            </a:br>
            <a:r>
              <a:rPr lang="en-US" sz="4000" dirty="0"/>
              <a:t> Real Pain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2362200"/>
            <a:ext cx="7772400" cy="4114800"/>
          </a:xfrm>
        </p:spPr>
        <p:txBody>
          <a:bodyPr/>
          <a:lstStyle/>
          <a:p>
            <a:r>
              <a:rPr lang="en-US" dirty="0"/>
              <a:t>Early physicians termed this pain “nervous” pain</a:t>
            </a:r>
          </a:p>
          <a:p>
            <a:endParaRPr lang="en-US" dirty="0"/>
          </a:p>
          <a:p>
            <a:r>
              <a:rPr lang="en-US" dirty="0"/>
              <a:t>Interpreted pain as a psychological problem or as a imaginary illness rather than as real pain.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56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CRPS Terminology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Neuralgia</a:t>
            </a:r>
          </a:p>
          <a:p>
            <a:r>
              <a:rPr lang="en-US"/>
              <a:t>Phantom limb pain</a:t>
            </a:r>
          </a:p>
          <a:p>
            <a:r>
              <a:rPr lang="en-US"/>
              <a:t>Causalgia</a:t>
            </a:r>
          </a:p>
          <a:p>
            <a:r>
              <a:rPr lang="en-US"/>
              <a:t>Sudek’s atrophy</a:t>
            </a:r>
          </a:p>
          <a:p>
            <a:r>
              <a:rPr lang="en-US"/>
              <a:t>Sympathetically Maintained Pain (SMP)</a:t>
            </a:r>
          </a:p>
          <a:p>
            <a:r>
              <a:rPr lang="en-US"/>
              <a:t>Reflex dystrophy</a:t>
            </a:r>
          </a:p>
          <a:p>
            <a:r>
              <a:rPr lang="en-US"/>
              <a:t>Shoulder hand syndrome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57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1" name="Picture 3" descr="RSD pictur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1000" y="381000"/>
            <a:ext cx="8153400" cy="5745163"/>
          </a:xfrm>
          <a:noFill/>
          <a:ln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58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CRPS Type I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400" dirty="0"/>
              <a:t>CRPS I (RSD) follows an initiating event; 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Features spontaneous pain or </a:t>
            </a:r>
            <a:r>
              <a:rPr lang="en-US" sz="2400" dirty="0" err="1"/>
              <a:t>allodynia</a:t>
            </a:r>
            <a:r>
              <a:rPr lang="en-US" sz="2400" dirty="0"/>
              <a:t>/</a:t>
            </a:r>
            <a:r>
              <a:rPr lang="en-US" sz="2400" dirty="0" err="1"/>
              <a:t>hyperalgesia</a:t>
            </a:r>
            <a:r>
              <a:rPr lang="en-US" sz="2400" dirty="0"/>
              <a:t> beyond the territory of a single peripheral nerve(s)</a:t>
            </a:r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Pain is disproportionate to the inciting event. </a:t>
            </a:r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There is or has been evidence of edema, skin blood flow abnormality, or abnormal </a:t>
            </a:r>
            <a:r>
              <a:rPr lang="en-US" sz="2400" dirty="0" err="1"/>
              <a:t>sudomotor</a:t>
            </a:r>
            <a:r>
              <a:rPr lang="en-US" sz="2400" dirty="0"/>
              <a:t> activity, in the region of the pain since the inciting event. </a:t>
            </a:r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The diagnosis is excluded by the existence of conditions that would otherwise account for the degree of pain and dysfunction.</a:t>
            </a:r>
          </a:p>
          <a:p>
            <a:pPr>
              <a:lnSpc>
                <a:spcPct val="80000"/>
              </a:lnSpc>
            </a:pP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59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Neurological Dysfunctions: </a:t>
            </a: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/>
              <a:t>A. </a:t>
            </a:r>
            <a:r>
              <a:rPr lang="en-US" dirty="0" smtClean="0"/>
              <a:t>UE Entrapment </a:t>
            </a:r>
            <a:r>
              <a:rPr lang="en-US" dirty="0"/>
              <a:t>Neuropathies </a:t>
            </a:r>
          </a:p>
          <a:p>
            <a:pPr>
              <a:buFontTx/>
              <a:buNone/>
            </a:pPr>
            <a:r>
              <a:rPr lang="en-US" dirty="0"/>
              <a:t>		</a:t>
            </a:r>
            <a:r>
              <a:rPr lang="en-US" dirty="0" smtClean="0"/>
              <a:t> 1. </a:t>
            </a:r>
            <a:r>
              <a:rPr lang="en-US" dirty="0" err="1" smtClean="0"/>
              <a:t>Suprascapular</a:t>
            </a:r>
            <a:r>
              <a:rPr lang="en-US" dirty="0" smtClean="0"/>
              <a:t> Nerve</a:t>
            </a:r>
          </a:p>
          <a:p>
            <a:pPr>
              <a:buFontTx/>
              <a:buNone/>
            </a:pPr>
            <a:r>
              <a:rPr lang="en-US" dirty="0" smtClean="0"/>
              <a:t>		2.  Median </a:t>
            </a:r>
            <a:r>
              <a:rPr lang="en-US" dirty="0"/>
              <a:t>Nerve</a:t>
            </a:r>
          </a:p>
          <a:p>
            <a:pPr>
              <a:buFontTx/>
              <a:buNone/>
            </a:pPr>
            <a:r>
              <a:rPr lang="en-US" dirty="0"/>
              <a:t>		</a:t>
            </a:r>
            <a:r>
              <a:rPr lang="en-US" dirty="0" smtClean="0"/>
              <a:t>3.  </a:t>
            </a:r>
            <a:r>
              <a:rPr lang="en-US" dirty="0" err="1"/>
              <a:t>Ulnar</a:t>
            </a:r>
            <a:r>
              <a:rPr lang="en-US" dirty="0"/>
              <a:t> Nerve</a:t>
            </a:r>
          </a:p>
          <a:p>
            <a:pPr>
              <a:buFontTx/>
              <a:buNone/>
            </a:pPr>
            <a:r>
              <a:rPr lang="en-US" dirty="0"/>
              <a:t>		</a:t>
            </a:r>
            <a:r>
              <a:rPr lang="en-US" dirty="0" smtClean="0"/>
              <a:t>4.  </a:t>
            </a:r>
            <a:r>
              <a:rPr lang="en-US" dirty="0"/>
              <a:t>Radial Nerve</a:t>
            </a:r>
          </a:p>
          <a:p>
            <a:pPr lvl="1">
              <a:buFontTx/>
              <a:buNone/>
            </a:pP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6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CRPS I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u="sng"/>
              <a:t>Incidence</a:t>
            </a:r>
            <a:r>
              <a:rPr lang="en-US"/>
              <a:t> rate of 5.46 per 100,000 person-years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/>
          </a:p>
          <a:p>
            <a:pPr>
              <a:lnSpc>
                <a:spcPct val="90000"/>
              </a:lnSpc>
              <a:buFontTx/>
              <a:buNone/>
            </a:pPr>
            <a:r>
              <a:rPr lang="en-US" u="sng"/>
              <a:t>Prevalence</a:t>
            </a:r>
            <a:r>
              <a:rPr lang="en-US"/>
              <a:t> of 20.57 per 100,000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/>
          </a:p>
          <a:p>
            <a:pPr>
              <a:lnSpc>
                <a:spcPct val="90000"/>
              </a:lnSpc>
              <a:buFontTx/>
              <a:buNone/>
            </a:pPr>
            <a:r>
              <a:rPr lang="en-US" u="sng"/>
              <a:t>Risk Factors:</a:t>
            </a:r>
            <a:r>
              <a:rPr lang="en-US"/>
              <a:t> </a:t>
            </a:r>
          </a:p>
          <a:p>
            <a:pPr>
              <a:lnSpc>
                <a:spcPct val="90000"/>
              </a:lnSpc>
            </a:pPr>
            <a:r>
              <a:rPr lang="en-US"/>
              <a:t>Female to male ratio was 4:1 </a:t>
            </a:r>
          </a:p>
          <a:p>
            <a:pPr>
              <a:lnSpc>
                <a:spcPct val="90000"/>
              </a:lnSpc>
            </a:pPr>
            <a:r>
              <a:rPr lang="en-US"/>
              <a:t>Median age of onset at 46 years 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6732588" y="5715000"/>
            <a:ext cx="238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Sandroni et al (2003):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60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CPRS I Etiology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4033838" cy="4525963"/>
          </a:xfrm>
        </p:spPr>
        <p:txBody>
          <a:bodyPr/>
          <a:lstStyle/>
          <a:p>
            <a:r>
              <a:rPr lang="en-US"/>
              <a:t>Noxious Event</a:t>
            </a:r>
          </a:p>
          <a:p>
            <a:endParaRPr lang="en-US"/>
          </a:p>
          <a:p>
            <a:r>
              <a:rPr lang="en-US"/>
              <a:t>UE &gt; LE</a:t>
            </a:r>
          </a:p>
          <a:p>
            <a:endParaRPr lang="en-US"/>
          </a:p>
          <a:p>
            <a:pPr lvl="1"/>
            <a:endParaRPr lang="en-US"/>
          </a:p>
        </p:txBody>
      </p:sp>
      <p:sp>
        <p:nvSpPr>
          <p:cNvPr id="21508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52963" y="1600200"/>
            <a:ext cx="4033837" cy="4525963"/>
          </a:xfrm>
        </p:spPr>
        <p:txBody>
          <a:bodyPr/>
          <a:lstStyle/>
          <a:p>
            <a:r>
              <a:rPr lang="en-US"/>
              <a:t>Inciting Event can include:</a:t>
            </a:r>
          </a:p>
          <a:p>
            <a:pPr lvl="1"/>
            <a:r>
              <a:rPr lang="en-US"/>
              <a:t>Minor trauma</a:t>
            </a:r>
          </a:p>
          <a:p>
            <a:pPr lvl="1"/>
            <a:r>
              <a:rPr lang="en-US"/>
              <a:t>Sprains</a:t>
            </a:r>
          </a:p>
          <a:p>
            <a:pPr lvl="1"/>
            <a:r>
              <a:rPr lang="en-US"/>
              <a:t>Bone fractures</a:t>
            </a:r>
          </a:p>
          <a:p>
            <a:pPr lvl="1"/>
            <a:r>
              <a:rPr lang="en-US"/>
              <a:t>Surgery</a:t>
            </a:r>
          </a:p>
          <a:p>
            <a:pPr lvl="1"/>
            <a:r>
              <a:rPr lang="en-US"/>
              <a:t>MI</a:t>
            </a:r>
          </a:p>
          <a:p>
            <a:pPr lvl="1"/>
            <a:r>
              <a:rPr lang="en-US"/>
              <a:t>Stroke</a:t>
            </a:r>
          </a:p>
          <a:p>
            <a:pPr lvl="1">
              <a:buFontTx/>
              <a:buNone/>
            </a:pPr>
            <a:endParaRPr lang="en-US"/>
          </a:p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61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CRPS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400"/>
              <a:t>SX: Primary symptoms are pain and swelling in the extremity, stiffness and color changes in the hand </a:t>
            </a:r>
          </a:p>
          <a:p>
            <a:endParaRPr lang="en-US" sz="2400"/>
          </a:p>
          <a:p>
            <a:r>
              <a:rPr lang="en-US" sz="2400"/>
              <a:t>Signs: edema in extremity, functional deficits </a:t>
            </a:r>
          </a:p>
        </p:txBody>
      </p:sp>
      <p:pic>
        <p:nvPicPr>
          <p:cNvPr id="23556" name="Picture 4" descr="100_0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1827213"/>
            <a:ext cx="4038600" cy="3659187"/>
          </a:xfrm>
          <a:noFill/>
          <a:ln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8C9F-D92C-418B-AAAA-45C1DC2688CB}" type="slidenum">
              <a:rPr lang="en-US" smtClean="0"/>
              <a:pPr/>
              <a:t>62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Secondary signs and symptoms include: osteoporosis, sudomotor changes, temperature changes, trophic changes and vasomotor instability </a:t>
            </a:r>
          </a:p>
          <a:p>
            <a:endParaRPr lang="en-US" sz="2800"/>
          </a:p>
        </p:txBody>
      </p:sp>
      <p:pic>
        <p:nvPicPr>
          <p:cNvPr id="24580" name="Picture 4" descr="100_000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  <a:noFill/>
          <a:ln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8C9F-D92C-418B-AAAA-45C1DC2688CB}" type="slidenum">
              <a:rPr lang="en-US" smtClean="0"/>
              <a:pPr/>
              <a:t>63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CRPS II</a:t>
            </a:r>
          </a:p>
        </p:txBody>
      </p:sp>
      <p:sp>
        <p:nvSpPr>
          <p:cNvPr id="25603" name="AutoShape 3"/>
          <p:cNvSpPr>
            <a:spLocks noGrp="1" noChangeAspect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Causalgia</a:t>
            </a:r>
          </a:p>
          <a:p>
            <a:pPr>
              <a:lnSpc>
                <a:spcPct val="80000"/>
              </a:lnSpc>
            </a:pPr>
            <a:r>
              <a:rPr lang="en-US" sz="2400"/>
              <a:t>Nerve injury has occurred, otherwise similar to CRPS I</a:t>
            </a:r>
          </a:p>
          <a:p>
            <a:pPr>
              <a:lnSpc>
                <a:spcPct val="80000"/>
              </a:lnSpc>
            </a:pPr>
            <a:endParaRPr lang="en-US" sz="24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Symptoms:</a:t>
            </a:r>
          </a:p>
          <a:p>
            <a:pPr>
              <a:lnSpc>
                <a:spcPct val="80000"/>
              </a:lnSpc>
            </a:pPr>
            <a:r>
              <a:rPr lang="en-US" sz="2400"/>
              <a:t>More regionally confined</a:t>
            </a:r>
          </a:p>
          <a:p>
            <a:pPr>
              <a:lnSpc>
                <a:spcPct val="80000"/>
              </a:lnSpc>
            </a:pPr>
            <a:r>
              <a:rPr lang="en-US" sz="2400"/>
              <a:t>Associated with noxious event</a:t>
            </a:r>
          </a:p>
          <a:p>
            <a:pPr>
              <a:lnSpc>
                <a:spcPct val="80000"/>
              </a:lnSpc>
            </a:pPr>
            <a:r>
              <a:rPr lang="en-US" sz="2400"/>
              <a:t>Spontaneous pain or allodynia/hyperalgesia</a:t>
            </a:r>
          </a:p>
          <a:p>
            <a:pPr>
              <a:lnSpc>
                <a:spcPct val="80000"/>
              </a:lnSpc>
            </a:pPr>
            <a:r>
              <a:rPr lang="en-US" sz="2400"/>
              <a:t>May spread distal or proximal to initial area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Signs:</a:t>
            </a:r>
          </a:p>
          <a:p>
            <a:pPr>
              <a:lnSpc>
                <a:spcPct val="80000"/>
              </a:lnSpc>
            </a:pPr>
            <a:r>
              <a:rPr lang="en-US" sz="2400"/>
              <a:t>Intermittent variable edema</a:t>
            </a:r>
          </a:p>
          <a:p>
            <a:pPr>
              <a:lnSpc>
                <a:spcPct val="80000"/>
              </a:lnSpc>
            </a:pPr>
            <a:r>
              <a:rPr lang="en-US" sz="2400"/>
              <a:t>Temperature changes</a:t>
            </a:r>
          </a:p>
          <a:p>
            <a:pPr>
              <a:lnSpc>
                <a:spcPct val="80000"/>
              </a:lnSpc>
            </a:pPr>
            <a:r>
              <a:rPr lang="en-US" sz="2400"/>
              <a:t>Motor dysfunction</a:t>
            </a:r>
          </a:p>
          <a:p>
            <a:pPr>
              <a:lnSpc>
                <a:spcPct val="80000"/>
              </a:lnSpc>
            </a:pPr>
            <a:r>
              <a:rPr lang="en-US" sz="2400"/>
              <a:t>Skin blood flow changes</a:t>
            </a:r>
          </a:p>
          <a:p>
            <a:pPr>
              <a:lnSpc>
                <a:spcPct val="80000"/>
              </a:lnSpc>
            </a:pPr>
            <a:endParaRPr lang="en-US" sz="24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64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CRPS III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Combination of CRPS I and CRPS II</a:t>
            </a:r>
          </a:p>
          <a:p>
            <a:endParaRPr lang="en-US"/>
          </a:p>
          <a:p>
            <a:r>
              <a:rPr lang="en-US"/>
              <a:t>Has sensory and motor deficits</a:t>
            </a:r>
          </a:p>
          <a:p>
            <a:endParaRPr lang="en-US"/>
          </a:p>
          <a:p>
            <a:r>
              <a:rPr lang="en-US"/>
              <a:t>Does not fit either CRPS I and II totally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65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Comparison of </a:t>
            </a:r>
            <a:br>
              <a:rPr lang="en-US" sz="4000"/>
            </a:br>
            <a:r>
              <a:rPr lang="en-US" sz="4000"/>
              <a:t>CRPS I and CRPS II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400"/>
              <a:t>CRPS I</a:t>
            </a:r>
          </a:p>
          <a:p>
            <a:r>
              <a:rPr lang="en-US" sz="2400"/>
              <a:t>Rarely have a peripheral nerve injury</a:t>
            </a:r>
          </a:p>
          <a:p>
            <a:r>
              <a:rPr lang="en-US" sz="2400"/>
              <a:t>Injury is more remote from affected extremity</a:t>
            </a:r>
          </a:p>
          <a:p>
            <a:r>
              <a:rPr lang="en-US" sz="2400"/>
              <a:t>Lesion of deep somatic tissues, visceral tissues or CNS</a:t>
            </a:r>
          </a:p>
          <a:p>
            <a:r>
              <a:rPr lang="en-US" sz="2400"/>
              <a:t>Myofascial Pain Syndrome may be a contributing factor </a:t>
            </a:r>
          </a:p>
          <a:p>
            <a:endParaRPr lang="en-US" sz="2400"/>
          </a:p>
        </p:txBody>
      </p:sp>
      <p:sp>
        <p:nvSpPr>
          <p:cNvPr id="28676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400" dirty="0"/>
              <a:t>CRPS II</a:t>
            </a:r>
          </a:p>
          <a:p>
            <a:r>
              <a:rPr lang="en-US" sz="2400" dirty="0"/>
              <a:t>Neuropathic pain syndrome</a:t>
            </a:r>
          </a:p>
          <a:p>
            <a:endParaRPr lang="en-US" sz="2400" dirty="0"/>
          </a:p>
          <a:p>
            <a:r>
              <a:rPr lang="en-US" sz="2400" dirty="0"/>
              <a:t>Clearly detectable peripheral nerve or plexus </a:t>
            </a:r>
            <a:r>
              <a:rPr lang="en-US" sz="2400" dirty="0" smtClean="0"/>
              <a:t>injury</a:t>
            </a:r>
          </a:p>
          <a:p>
            <a:endParaRPr lang="en-US" sz="2400" dirty="0" smtClean="0"/>
          </a:p>
          <a:p>
            <a:r>
              <a:rPr lang="en-US" sz="2400" dirty="0" smtClean="0"/>
              <a:t>CRPS III:  combination of the two</a:t>
            </a: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66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Three Stages in CRPS </a:t>
            </a:r>
            <a:br>
              <a:rPr lang="en-US" sz="4000"/>
            </a:br>
            <a:endParaRPr lang="en-US" sz="400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19200"/>
            <a:ext cx="4038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000"/>
              <a:t> </a:t>
            </a:r>
            <a:r>
              <a:rPr lang="en-US" sz="2400"/>
              <a:t>Acute Stage 1: 3-6 months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   *Identified by Bonica </a:t>
            </a:r>
          </a:p>
          <a:p>
            <a:pPr>
              <a:lnSpc>
                <a:spcPct val="80000"/>
              </a:lnSpc>
            </a:pPr>
            <a:endParaRPr lang="en-US" sz="24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SX: severe burning pain, localized to site of injury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4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Prognosis:  good response to treatment and can recover</a:t>
            </a:r>
            <a:r>
              <a:rPr lang="en-US" sz="2000"/>
              <a:t>,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000"/>
          </a:p>
          <a:p>
            <a:pPr>
              <a:lnSpc>
                <a:spcPct val="80000"/>
              </a:lnSpc>
              <a:buFontTx/>
              <a:buNone/>
            </a:pPr>
            <a:endParaRPr lang="en-US" sz="2000"/>
          </a:p>
          <a:p>
            <a:pPr>
              <a:lnSpc>
                <a:spcPct val="80000"/>
              </a:lnSpc>
              <a:buFontTx/>
              <a:buNone/>
            </a:pPr>
            <a:endParaRPr lang="en-US" sz="20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/>
              <a:t> </a:t>
            </a:r>
          </a:p>
        </p:txBody>
      </p:sp>
      <p:pic>
        <p:nvPicPr>
          <p:cNvPr id="30727" name="Picture 7" descr="100_014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941388" y="4495800"/>
            <a:ext cx="2916237" cy="2187575"/>
          </a:xfrm>
          <a:noFill/>
          <a:ln/>
        </p:spPr>
      </p:pic>
      <p:sp>
        <p:nvSpPr>
          <p:cNvPr id="30725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05400" y="1676400"/>
            <a:ext cx="4038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Signs: </a:t>
            </a:r>
          </a:p>
          <a:p>
            <a:pPr>
              <a:lnSpc>
                <a:spcPct val="80000"/>
              </a:lnSpc>
            </a:pPr>
            <a:r>
              <a:rPr lang="en-US" sz="2400"/>
              <a:t>localized edema to area of involvement</a:t>
            </a:r>
          </a:p>
          <a:p>
            <a:pPr>
              <a:lnSpc>
                <a:spcPct val="80000"/>
              </a:lnSpc>
            </a:pPr>
            <a:r>
              <a:rPr lang="en-US" sz="2400"/>
              <a:t>muscle spasm</a:t>
            </a:r>
          </a:p>
          <a:p>
            <a:pPr>
              <a:lnSpc>
                <a:spcPct val="80000"/>
              </a:lnSpc>
            </a:pPr>
            <a:r>
              <a:rPr lang="en-US" sz="2400"/>
              <a:t>difficulty initiating movement</a:t>
            </a:r>
          </a:p>
          <a:p>
            <a:pPr>
              <a:lnSpc>
                <a:spcPct val="80000"/>
              </a:lnSpc>
            </a:pPr>
            <a:r>
              <a:rPr lang="en-US" sz="2400"/>
              <a:t>stiffness</a:t>
            </a:r>
          </a:p>
          <a:p>
            <a:pPr>
              <a:lnSpc>
                <a:spcPct val="80000"/>
              </a:lnSpc>
            </a:pPr>
            <a:r>
              <a:rPr lang="en-US" sz="2400"/>
              <a:t>limited mobility</a:t>
            </a:r>
          </a:p>
          <a:p>
            <a:pPr>
              <a:lnSpc>
                <a:spcPct val="80000"/>
              </a:lnSpc>
            </a:pPr>
            <a:r>
              <a:rPr lang="en-US" sz="2400"/>
              <a:t>increase in hair and nail growth</a:t>
            </a:r>
          </a:p>
          <a:p>
            <a:pPr>
              <a:lnSpc>
                <a:spcPct val="80000"/>
              </a:lnSpc>
            </a:pPr>
            <a:r>
              <a:rPr lang="en-US" sz="2400"/>
              <a:t>vasomotor changes </a:t>
            </a:r>
          </a:p>
          <a:p>
            <a:pPr>
              <a:lnSpc>
                <a:spcPct val="80000"/>
              </a:lnSpc>
            </a:pPr>
            <a:endParaRPr lang="en-US" sz="2400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7086600" y="5943600"/>
            <a:ext cx="161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Hendler, 2002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C020B-C1DE-49DB-95EA-3717D5577517}" type="slidenum">
              <a:rPr lang="en-US" smtClean="0"/>
              <a:pPr/>
              <a:t>67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2:Dystrophic Stage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Add another 3 to 6 months (total time now 12 months)</a:t>
            </a:r>
          </a:p>
          <a:p>
            <a:pPr>
              <a:lnSpc>
                <a:spcPct val="90000"/>
              </a:lnSpc>
            </a:pPr>
            <a:endParaRPr lang="en-US" sz="2400"/>
          </a:p>
          <a:p>
            <a:pPr>
              <a:lnSpc>
                <a:spcPct val="90000"/>
              </a:lnSpc>
            </a:pPr>
            <a:r>
              <a:rPr lang="en-US" sz="2400"/>
              <a:t>SX: pain is more diffuse and widespread, moves to other joints in the extremity, hair loss, brittle nails, cracked or grooved nails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/>
              <a:t> 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r>
              <a:rPr lang="en-US" sz="2800" dirty="0"/>
              <a:t>Signs: spotty osteoporosis of the bones, increase in joint thickness and muscle atrophy noted </a:t>
            </a:r>
          </a:p>
          <a:p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C020B-C1DE-49DB-95EA-3717D5577517}" type="slidenum">
              <a:rPr lang="en-US" smtClean="0"/>
              <a:pPr/>
              <a:t>68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/>
              <a:t>: </a:t>
            </a:r>
            <a:r>
              <a:rPr lang="en-US" smtClean="0"/>
              <a:t>Atrophic</a:t>
            </a:r>
            <a:r>
              <a:rPr lang="en-US" smtClean="0"/>
              <a:t> </a:t>
            </a:r>
            <a:r>
              <a:rPr lang="en-US"/>
              <a:t>Stage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Greater than 12 months</a:t>
            </a:r>
          </a:p>
          <a:p>
            <a:endParaRPr lang="en-US" sz="2800"/>
          </a:p>
          <a:p>
            <a:r>
              <a:rPr lang="en-US" sz="2800"/>
              <a:t>SX: intractable pain</a:t>
            </a:r>
          </a:p>
          <a:p>
            <a:pPr>
              <a:buFontTx/>
              <a:buNone/>
            </a:pPr>
            <a:r>
              <a:rPr lang="en-US" sz="2800"/>
              <a:t> </a:t>
            </a:r>
          </a:p>
          <a:p>
            <a:r>
              <a:rPr lang="en-US" sz="2800"/>
              <a:t>Signs: marked trophic changes, atrophy of muscles, weakness of joints, osteopenia of bones </a:t>
            </a:r>
          </a:p>
        </p:txBody>
      </p:sp>
      <p:pic>
        <p:nvPicPr>
          <p:cNvPr id="34820" name="Picture 4" descr="rsdhand%20deformity1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648200" y="1981200"/>
            <a:ext cx="3733800" cy="3657600"/>
          </a:xfrm>
          <a:noFill/>
          <a:ln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8C9F-D92C-418B-AAAA-45C1DC2688CB}" type="slidenum">
              <a:rPr lang="en-US" smtClean="0"/>
              <a:pPr/>
              <a:t>69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Suprascapular</a:t>
            </a:r>
            <a:r>
              <a:rPr lang="en-US" dirty="0" smtClean="0"/>
              <a:t> Nerve Entrapment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Suprascapular</a:t>
            </a:r>
            <a:r>
              <a:rPr lang="en-US" dirty="0" smtClean="0"/>
              <a:t> nerve emerges from trunk of the brachial plexus.  Nerve roots are C5, C6 and sometimes C4</a:t>
            </a:r>
          </a:p>
          <a:p>
            <a:r>
              <a:rPr lang="en-US" dirty="0" smtClean="0"/>
              <a:t>Variable </a:t>
            </a:r>
            <a:r>
              <a:rPr lang="en-US" dirty="0" err="1" smtClean="0"/>
              <a:t>cutaneous</a:t>
            </a:r>
            <a:r>
              <a:rPr lang="en-US" dirty="0" smtClean="0"/>
              <a:t> </a:t>
            </a:r>
            <a:r>
              <a:rPr lang="en-US" dirty="0" err="1" smtClean="0"/>
              <a:t>innervation</a:t>
            </a:r>
            <a:r>
              <a:rPr lang="en-US" dirty="0" smtClean="0"/>
              <a:t> over the proximal lateral 1/3 of the arm</a:t>
            </a:r>
          </a:p>
          <a:p>
            <a:r>
              <a:rPr lang="en-US" dirty="0" smtClean="0"/>
              <a:t>Injuries can occur with:</a:t>
            </a:r>
          </a:p>
          <a:p>
            <a:pPr lvl="1"/>
            <a:r>
              <a:rPr lang="en-US" dirty="0" smtClean="0"/>
              <a:t>Trauma</a:t>
            </a:r>
          </a:p>
          <a:p>
            <a:pPr lvl="1"/>
            <a:r>
              <a:rPr lang="en-US" dirty="0" smtClean="0"/>
              <a:t>Overuse injuries</a:t>
            </a:r>
          </a:p>
          <a:p>
            <a:pPr lvl="1"/>
            <a:r>
              <a:rPr lang="en-US" dirty="0" smtClean="0"/>
              <a:t>Mass lesion </a:t>
            </a:r>
          </a:p>
          <a:p>
            <a:pPr lvl="1"/>
            <a:r>
              <a:rPr lang="en-US" dirty="0" smtClean="0"/>
              <a:t>Iatrogenic causes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989589"/>
            <a:ext cx="4038600" cy="3445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Consensus on Stages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No Consensus as to three separate stages of CRPS</a:t>
            </a:r>
          </a:p>
          <a:p>
            <a:endParaRPr lang="en-US" dirty="0" smtClean="0"/>
          </a:p>
          <a:p>
            <a:r>
              <a:rPr lang="en-US" dirty="0" smtClean="0"/>
              <a:t>2002</a:t>
            </a:r>
            <a:r>
              <a:rPr lang="en-US" dirty="0"/>
              <a:t>, No evidence of three separate stages in review of 113 patients with CRPS, but there was definite evidence indicating the three subtypes of CRPS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2117725" y="5370513"/>
            <a:ext cx="1974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Bruehl et al, 2002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70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Traumatic Causes</a:t>
            </a:r>
          </a:p>
          <a:p>
            <a:pPr lvl="1"/>
            <a:r>
              <a:rPr lang="en-US" dirty="0" smtClean="0"/>
              <a:t>Scapular fractures</a:t>
            </a:r>
          </a:p>
          <a:p>
            <a:pPr lvl="1"/>
            <a:r>
              <a:rPr lang="en-US" dirty="0" err="1" smtClean="0"/>
              <a:t>Clavicular</a:t>
            </a:r>
            <a:r>
              <a:rPr lang="en-US" dirty="0" smtClean="0"/>
              <a:t> fractures</a:t>
            </a:r>
          </a:p>
          <a:p>
            <a:pPr lvl="1"/>
            <a:r>
              <a:rPr lang="en-US" dirty="0" smtClean="0"/>
              <a:t>Shoulder dislocations</a:t>
            </a:r>
          </a:p>
          <a:p>
            <a:pPr lvl="1"/>
            <a:r>
              <a:rPr lang="en-US" dirty="0" smtClean="0"/>
              <a:t>Penetrating trauma (gunshot wound)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Iatrogenic Causes</a:t>
            </a:r>
          </a:p>
          <a:p>
            <a:pPr lvl="1"/>
            <a:r>
              <a:rPr lang="en-US" dirty="0" smtClean="0"/>
              <a:t>Operative procedures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Sites of Entrapment</a:t>
            </a:r>
          </a:p>
          <a:p>
            <a:endParaRPr lang="en-US" dirty="0" smtClean="0"/>
          </a:p>
          <a:p>
            <a:pPr lvl="1"/>
            <a:r>
              <a:rPr lang="en-US" dirty="0" err="1" smtClean="0"/>
              <a:t>Suprascapular</a:t>
            </a:r>
            <a:r>
              <a:rPr lang="en-US" dirty="0" smtClean="0"/>
              <a:t> Notch</a:t>
            </a:r>
          </a:p>
          <a:p>
            <a:endParaRPr lang="en-US" dirty="0" smtClean="0"/>
          </a:p>
          <a:p>
            <a:pPr lvl="1"/>
            <a:r>
              <a:rPr lang="en-US" dirty="0" err="1" smtClean="0"/>
              <a:t>Spinoglenoid</a:t>
            </a:r>
            <a:r>
              <a:rPr lang="en-US" dirty="0" smtClean="0"/>
              <a:t> Notch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Compression between the spine of the scapula and the medial </a:t>
            </a:r>
            <a:r>
              <a:rPr lang="en-US" dirty="0" err="1" smtClean="0"/>
              <a:t>tendinous</a:t>
            </a:r>
            <a:r>
              <a:rPr lang="en-US" dirty="0" smtClean="0"/>
              <a:t> edge of the </a:t>
            </a:r>
            <a:r>
              <a:rPr lang="en-US" dirty="0" err="1" smtClean="0"/>
              <a:t>infraspinatus</a:t>
            </a:r>
            <a:r>
              <a:rPr lang="en-US" dirty="0" smtClean="0"/>
              <a:t> and </a:t>
            </a:r>
            <a:r>
              <a:rPr lang="en-US" dirty="0" err="1" smtClean="0"/>
              <a:t>supraspinatus</a:t>
            </a:r>
            <a:r>
              <a:rPr lang="en-US" dirty="0" smtClean="0"/>
              <a:t> muscles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By a mass such as a ganglion cyst, </a:t>
            </a:r>
            <a:r>
              <a:rPr lang="en-US" dirty="0" err="1" smtClean="0"/>
              <a:t>Ewings</a:t>
            </a:r>
            <a:r>
              <a:rPr lang="en-US" dirty="0" smtClean="0"/>
              <a:t> sarcoma,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Onset:  insidious unless trauma occurs</a:t>
            </a:r>
          </a:p>
          <a:p>
            <a:r>
              <a:rPr lang="en-US" dirty="0" smtClean="0"/>
              <a:t>Risk Factors: age between 20 and 50</a:t>
            </a:r>
          </a:p>
          <a:p>
            <a:r>
              <a:rPr lang="en-US" dirty="0" smtClean="0"/>
              <a:t>Symptoms: dull, aching pain in the posterior aspect of the shoulder, increases with overhead activities</a:t>
            </a:r>
          </a:p>
          <a:p>
            <a:r>
              <a:rPr lang="en-US" dirty="0" smtClean="0"/>
              <a:t>Signs:  atrophy of the </a:t>
            </a:r>
            <a:r>
              <a:rPr lang="en-US" dirty="0" err="1" smtClean="0"/>
              <a:t>infraspinatus</a:t>
            </a:r>
            <a:r>
              <a:rPr lang="en-US" dirty="0" smtClean="0"/>
              <a:t>, </a:t>
            </a:r>
            <a:r>
              <a:rPr lang="en-US" dirty="0" err="1" smtClean="0"/>
              <a:t>supraspinatus</a:t>
            </a:r>
            <a:r>
              <a:rPr lang="en-US" dirty="0" smtClean="0"/>
              <a:t> muscles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45E2E-52D1-4AB4-A7F3-B808AD8D0CB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2357</Words>
  <Application>Microsoft Office PowerPoint</Application>
  <PresentationFormat>On-screen Show (4:3)</PresentationFormat>
  <Paragraphs>554</Paragraphs>
  <Slides>70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1" baseType="lpstr">
      <vt:lpstr>Office Theme</vt:lpstr>
      <vt:lpstr>Nervous System: Peripheral Nerve Entrapments Complex Regional Pain Syndrome</vt:lpstr>
      <vt:lpstr>Peripheral Nerve Dysfunctions</vt:lpstr>
      <vt:lpstr>Basic Nerve Facts</vt:lpstr>
      <vt:lpstr>PowerPoint Presentation</vt:lpstr>
      <vt:lpstr>PowerPoint Presentation</vt:lpstr>
      <vt:lpstr>Neurological Dysfunctions: </vt:lpstr>
      <vt:lpstr>Suprascapular Nerve Entrapment</vt:lpstr>
      <vt:lpstr>PowerPoint Presentation</vt:lpstr>
      <vt:lpstr>PowerPoint Presentation</vt:lpstr>
      <vt:lpstr>PowerPoint Presentation</vt:lpstr>
      <vt:lpstr>PowerPoint Presentation</vt:lpstr>
      <vt:lpstr>Median Nerve</vt:lpstr>
      <vt:lpstr>PowerPoint Presentation</vt:lpstr>
      <vt:lpstr>Clinical Manifestations</vt:lpstr>
      <vt:lpstr>Provocation Tests</vt:lpstr>
      <vt:lpstr>b. Anterior Interosseous Nerve Syndrome</vt:lpstr>
      <vt:lpstr>Secondary areas of compression</vt:lpstr>
      <vt:lpstr>Clinical Manifestations</vt:lpstr>
      <vt:lpstr>Differentiation: PTS and AIS</vt:lpstr>
      <vt:lpstr>c. Carpal Tunnel Syndrome:</vt:lpstr>
      <vt:lpstr>Carpal Tunnel Syndrome</vt:lpstr>
      <vt:lpstr>Clinical Manifestations</vt:lpstr>
      <vt:lpstr>RX: Carpal Tunnel Syndrome</vt:lpstr>
      <vt:lpstr>Surgical Treatment of Carpal Tunnel Syndrome</vt:lpstr>
      <vt:lpstr>Open Carpal Tunnel Surgery</vt:lpstr>
      <vt:lpstr>Open Carpal Tunnel Surgery</vt:lpstr>
      <vt:lpstr>Open Carpal Tunnel Surgery</vt:lpstr>
      <vt:lpstr>Endoscopic Carpal Tunnel Surgery</vt:lpstr>
      <vt:lpstr>Ulnar Nerve</vt:lpstr>
      <vt:lpstr>PowerPoint Presentation</vt:lpstr>
      <vt:lpstr>Cubital Tunnel Syndrome</vt:lpstr>
      <vt:lpstr>Clinical Manifestations</vt:lpstr>
      <vt:lpstr>Ulnar Nerve Transposition</vt:lpstr>
      <vt:lpstr>Surgical Procedure</vt:lpstr>
      <vt:lpstr>Guyon's Canal Syndrome</vt:lpstr>
      <vt:lpstr>PowerPoint Presentation</vt:lpstr>
      <vt:lpstr>Radial Nerve</vt:lpstr>
      <vt:lpstr>Posterior Interosseous Nerve</vt:lpstr>
      <vt:lpstr>Superficial Radial Nerve Entrapment </vt:lpstr>
      <vt:lpstr>Superficial Radial Nerve Entrapment</vt:lpstr>
      <vt:lpstr>PowerPoint Presentation</vt:lpstr>
      <vt:lpstr>Sciatic Nerve Entrapments</vt:lpstr>
      <vt:lpstr>PowerPoint Presentation</vt:lpstr>
      <vt:lpstr>PowerPoint Presentation</vt:lpstr>
      <vt:lpstr>Maeralgia Paresthetica:</vt:lpstr>
      <vt:lpstr>Tarsal Tunnel Syndrome</vt:lpstr>
      <vt:lpstr>Clinical Manifestations</vt:lpstr>
      <vt:lpstr> Morton's Neuroma</vt:lpstr>
      <vt:lpstr>PowerPoint Presentation</vt:lpstr>
      <vt:lpstr>Intercostal Neuralgia (Shingles)</vt:lpstr>
      <vt:lpstr>Clinical Manifestations</vt:lpstr>
      <vt:lpstr>References</vt:lpstr>
      <vt:lpstr>Autonomic Nervous System Dysfunction</vt:lpstr>
      <vt:lpstr>Complex Regional Pain Syndrome</vt:lpstr>
      <vt:lpstr>History</vt:lpstr>
      <vt:lpstr>Psychological versus  Real Pain</vt:lpstr>
      <vt:lpstr>CRPS Terminology</vt:lpstr>
      <vt:lpstr>PowerPoint Presentation</vt:lpstr>
      <vt:lpstr>CRPS Type I</vt:lpstr>
      <vt:lpstr>CRPS I</vt:lpstr>
      <vt:lpstr>CPRS I Etiology</vt:lpstr>
      <vt:lpstr>CRPS</vt:lpstr>
      <vt:lpstr>PowerPoint Presentation</vt:lpstr>
      <vt:lpstr>CRPS II</vt:lpstr>
      <vt:lpstr>CRPS III</vt:lpstr>
      <vt:lpstr>Comparison of  CRPS I and CRPS II</vt:lpstr>
      <vt:lpstr>Three Stages in CRPS  </vt:lpstr>
      <vt:lpstr>2:Dystrophic Stage</vt:lpstr>
      <vt:lpstr>3: Atrophic Stage</vt:lpstr>
      <vt:lpstr>Consensus on Stages</vt:lpstr>
    </vt:vector>
  </TitlesOfParts>
  <Company>U of M - Flint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Nervous System: Peripheral Nerve Entrapments Complex Regional Pain Syndrome</dc:title>
  <dc:creator>brodda</dc:creator>
  <cp:lastModifiedBy>SWEET, CHRISTINA</cp:lastModifiedBy>
  <cp:revision>9</cp:revision>
  <dcterms:created xsi:type="dcterms:W3CDTF">2010-05-24T23:39:57Z</dcterms:created>
  <dcterms:modified xsi:type="dcterms:W3CDTF">2012-06-29T14:30:02Z</dcterms:modified>
</cp:coreProperties>
</file>