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1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7" r:id="rId2"/>
    <p:sldId id="258" r:id="rId3"/>
    <p:sldId id="259" r:id="rId4"/>
    <p:sldId id="305" r:id="rId5"/>
    <p:sldId id="260" r:id="rId6"/>
    <p:sldId id="261" r:id="rId7"/>
    <p:sldId id="262" r:id="rId8"/>
    <p:sldId id="306" r:id="rId9"/>
    <p:sldId id="307" r:id="rId10"/>
    <p:sldId id="308" r:id="rId11"/>
    <p:sldId id="263" r:id="rId12"/>
    <p:sldId id="264" r:id="rId13"/>
    <p:sldId id="265" r:id="rId14"/>
    <p:sldId id="266" r:id="rId15"/>
    <p:sldId id="267" r:id="rId16"/>
    <p:sldId id="309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FEE7B-65A2-4C19-B64B-B4805881EE6A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6CD14B-DAA8-4D14-9735-3A4E7BEA4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500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2FAE04-B40F-4B9A-98E9-CDD0622C82E2}" type="slidenum">
              <a:rPr lang="en-US"/>
              <a:pPr/>
              <a:t>12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CD14B-DAA8-4D14-9735-3A4E7BEA49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3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BF7704-D505-463A-A99E-E000A1476C25}" type="slidenum">
              <a:rPr lang="en-US"/>
              <a:pPr/>
              <a:t>33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7CB5C8-6C80-433D-842A-950D8A289E6B}" type="slidenum">
              <a:rPr lang="en-US"/>
              <a:pPr/>
              <a:t>36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A46C21-FF8F-49C1-86FE-385B937E3386}" type="slidenum">
              <a:rPr lang="en-US"/>
              <a:pPr/>
              <a:t>39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BED31F-8036-49E4-8B8C-0886BC057BC2}" type="slidenum">
              <a:rPr lang="en-US"/>
              <a:pPr/>
              <a:t>49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B75F17-54B0-47AA-8E7D-73151C0486EF}" type="slidenum">
              <a:rPr lang="en-US"/>
              <a:pPr/>
              <a:t>50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3A98D-60A3-470E-A9B2-6681A4FA222B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48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6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711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9FB4B6E-FDD9-4FBA-91A8-F86D0A0791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52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E6E896-37B8-4E61-8D99-95C8051A5C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98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53A754-F3B5-44C2-9DD5-39933280BE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15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86E571-0F26-4FA1-94D8-CAEA942120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45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15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816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7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04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7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0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8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77AC-7ED3-4D92-A057-7D1D04336C2B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D5E38-C57E-4565-843C-CF18AA576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7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Tendons and Muscles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PTP 521 Musculoskeletal Diseases and Disorders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360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according to Chronology of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Acute: symptoms have been present for 0 – 6 weeks</a:t>
            </a:r>
          </a:p>
          <a:p>
            <a:r>
              <a:rPr lang="en-US" dirty="0" smtClean="0"/>
              <a:t>Sub-acute: symptoms present between 6-12 weeks</a:t>
            </a:r>
          </a:p>
          <a:p>
            <a:r>
              <a:rPr lang="en-US" dirty="0" smtClean="0"/>
              <a:t>Chronic: symptoms present longer than 3 months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124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Tendon Injury Terminology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u="sng" dirty="0" err="1"/>
              <a:t>Paratendinopathy</a:t>
            </a:r>
            <a:r>
              <a:rPr lang="en-US" sz="2800" b="1" u="sng" dirty="0"/>
              <a:t>: </a:t>
            </a:r>
            <a:r>
              <a:rPr lang="en-US" sz="2800" dirty="0"/>
              <a:t>(</a:t>
            </a:r>
            <a:r>
              <a:rPr lang="en-US" sz="2800" dirty="0" err="1"/>
              <a:t>Paratenonitis</a:t>
            </a:r>
            <a:r>
              <a:rPr lang="en-US" sz="2800" dirty="0"/>
              <a:t>, tenosynovitis, </a:t>
            </a:r>
            <a:r>
              <a:rPr lang="en-US" sz="2800" dirty="0" err="1"/>
              <a:t>peritendinitis</a:t>
            </a:r>
            <a:r>
              <a:rPr lang="en-US" sz="2800" dirty="0"/>
              <a:t>, </a:t>
            </a:r>
            <a:r>
              <a:rPr lang="en-US" sz="2800" dirty="0" err="1"/>
              <a:t>tenovaginitis</a:t>
            </a:r>
            <a:r>
              <a:rPr lang="en-US" sz="2800" dirty="0"/>
              <a:t>)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u="sng" dirty="0"/>
              <a:t>Acute </a:t>
            </a:r>
            <a:r>
              <a:rPr lang="en-US" sz="2800" b="1" u="sng" dirty="0" err="1"/>
              <a:t>tendinopathy</a:t>
            </a:r>
            <a:r>
              <a:rPr lang="en-US" sz="2800" b="1" u="sng" dirty="0"/>
              <a:t> </a:t>
            </a:r>
            <a:r>
              <a:rPr lang="en-US" sz="2800" dirty="0"/>
              <a:t>(Tendonitis)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u="sng" dirty="0"/>
              <a:t>Chronic </a:t>
            </a:r>
            <a:r>
              <a:rPr lang="en-US" sz="2800" b="1" u="sng" dirty="0" err="1"/>
              <a:t>tendinopathy</a:t>
            </a:r>
            <a:r>
              <a:rPr lang="en-US" sz="2800" b="1" u="sng" dirty="0"/>
              <a:t> </a:t>
            </a:r>
            <a:r>
              <a:rPr lang="en-US" sz="2800" dirty="0"/>
              <a:t>(</a:t>
            </a:r>
            <a:r>
              <a:rPr lang="en-US" sz="2800" dirty="0" err="1"/>
              <a:t>Tendinosis</a:t>
            </a:r>
            <a:r>
              <a:rPr lang="en-US" sz="2800" dirty="0"/>
              <a:t>)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b="1" u="sng" dirty="0" err="1"/>
              <a:t>Pantendinopathy</a:t>
            </a:r>
            <a:r>
              <a:rPr lang="en-US" sz="2800" dirty="0"/>
              <a:t> (</a:t>
            </a:r>
            <a:r>
              <a:rPr lang="en-US" sz="2800" dirty="0" err="1"/>
              <a:t>Paratnonitis</a:t>
            </a:r>
            <a:r>
              <a:rPr lang="en-US" sz="2800" dirty="0"/>
              <a:t> with </a:t>
            </a:r>
            <a:r>
              <a:rPr lang="en-US" sz="2800" dirty="0" err="1"/>
              <a:t>tendinosis</a:t>
            </a:r>
            <a:r>
              <a:rPr lang="en-US" sz="2800" dirty="0"/>
              <a:t> or tendinitis)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718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Paratendinopathy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Definition: Inflammation of the paratenon sheath which becomes thicker and inflammed.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Clinical Manifestations: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Swelling, burning, shooting pain, crepitus, dysfunction, tenderness and warmth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Becomes chronic condition, can lead to adhesion of sheath to the tendon underneath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Treatment: NSAID’s, corticosteroid injections, 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 lvl="1">
              <a:lnSpc>
                <a:spcPct val="80000"/>
              </a:lnSpc>
            </a:pPr>
            <a:endParaRPr lang="en-US" sz="24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918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Acute Tendinopathy (Tendonitis)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en-US"/>
              <a:t>Pathology:  minor lesion of the tendon tissue</a:t>
            </a:r>
          </a:p>
          <a:p>
            <a:pPr marL="533400" indent="-533400"/>
            <a:endParaRPr lang="en-US"/>
          </a:p>
          <a:p>
            <a:pPr marL="533400" indent="-533400">
              <a:buFontTx/>
              <a:buNone/>
            </a:pPr>
            <a:r>
              <a:rPr lang="en-US"/>
              <a:t>Etiology:  caused by tissue fatigue </a:t>
            </a:r>
          </a:p>
          <a:p>
            <a:pPr marL="952500" lvl="1" indent="-495300"/>
            <a:r>
              <a:rPr lang="en-US"/>
              <a:t>the tendon is strained such that it can no longer endure tension and stress, structure begins to disrupt microscopically and inflammation, edema and pain result.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49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Extrinsic Factors: </a:t>
            </a:r>
          </a:p>
          <a:p>
            <a:pPr lvl="1"/>
            <a:r>
              <a:rPr lang="en-US"/>
              <a:t>unaccustomed activity (excessive load on body) </a:t>
            </a:r>
          </a:p>
          <a:p>
            <a:pPr lvl="1"/>
            <a:r>
              <a:rPr lang="en-US"/>
              <a:t>weather (environmental conditions) </a:t>
            </a:r>
          </a:p>
          <a:p>
            <a:pPr lvl="1"/>
            <a:r>
              <a:rPr lang="en-US"/>
              <a:t>training errors </a:t>
            </a:r>
          </a:p>
          <a:p>
            <a:pPr lvl="1"/>
            <a:r>
              <a:rPr lang="en-US"/>
              <a:t>poor equipment 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286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Chronic Tendinopathy (Tendinosis)</a:t>
            </a:r>
            <a:br>
              <a:rPr lang="en-US" sz="4000"/>
            </a:br>
            <a:endParaRPr lang="en-US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u="sng"/>
              <a:t>Pathology:</a:t>
            </a:r>
            <a:r>
              <a:rPr lang="en-US" sz="2800"/>
              <a:t>  degeneration within the tendon.  </a:t>
            </a:r>
            <a:r>
              <a:rPr lang="en-US" sz="2800">
                <a:solidFill>
                  <a:schemeClr val="folHlink"/>
                </a:solidFill>
              </a:rPr>
              <a:t>No inflammatory response</a:t>
            </a:r>
            <a:r>
              <a:rPr lang="en-US" sz="2800"/>
              <a:t>, due to atrophy from aging, microtauma and vascular trauma, overuse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u="sng"/>
              <a:t>Clinical Manifestations</a:t>
            </a:r>
          </a:p>
          <a:p>
            <a:pPr>
              <a:lnSpc>
                <a:spcPct val="90000"/>
              </a:lnSpc>
            </a:pPr>
            <a:r>
              <a:rPr lang="en-US" sz="2800"/>
              <a:t>Signs:  palpable tendon, nodule, usually not tender to touch</a:t>
            </a:r>
          </a:p>
          <a:p>
            <a:pPr>
              <a:lnSpc>
                <a:spcPct val="90000"/>
              </a:lnSpc>
            </a:pPr>
            <a:r>
              <a:rPr lang="en-US" sz="2800"/>
              <a:t>Symptoms:  pain with active movement, prolonged stretch 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4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nagit_PPTD58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678" y="2133599"/>
            <a:ext cx="5206941" cy="3853249"/>
          </a:xfrm>
        </p:spPr>
      </p:pic>
    </p:spTree>
    <p:extLst>
      <p:ext uri="{BB962C8B-B14F-4D97-AF65-F5344CB8AC3E}">
        <p14:creationId xmlns:p14="http://schemas.microsoft.com/office/powerpoint/2010/main" val="119487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Possible progression of Tendon injury</a:t>
            </a:r>
          </a:p>
          <a:p>
            <a:pPr lvl="1"/>
            <a:r>
              <a:rPr lang="en-US" dirty="0" smtClean="0"/>
              <a:t>Inflammation : minimal or absent</a:t>
            </a:r>
          </a:p>
          <a:p>
            <a:pPr lvl="1"/>
            <a:r>
              <a:rPr lang="en-US" dirty="0" smtClean="0"/>
              <a:t>Gradual change of tendon tissue</a:t>
            </a:r>
          </a:p>
          <a:p>
            <a:pPr lvl="1"/>
            <a:r>
              <a:rPr lang="en-US" dirty="0" smtClean="0"/>
              <a:t>Pain occurs eventually and may be related to the revascularization and neural growth into the tendon</a:t>
            </a:r>
          </a:p>
          <a:p>
            <a:pPr lvl="1"/>
            <a:r>
              <a:rPr lang="en-US" dirty="0" smtClean="0"/>
              <a:t>Some tendons rupture without any previous signs or symptoms</a:t>
            </a:r>
          </a:p>
          <a:p>
            <a:pPr lvl="1"/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Zachazewski</a:t>
            </a:r>
            <a:r>
              <a:rPr lang="en-US" dirty="0" smtClean="0"/>
              <a:t> JE, Magee </a:t>
            </a:r>
            <a:r>
              <a:rPr lang="en-US" dirty="0" err="1" smtClean="0"/>
              <a:t>Dj</a:t>
            </a:r>
            <a:r>
              <a:rPr lang="en-US" dirty="0" smtClean="0"/>
              <a:t>, </a:t>
            </a:r>
            <a:r>
              <a:rPr lang="en-US" dirty="0" err="1" smtClean="0"/>
              <a:t>Quillen</a:t>
            </a:r>
            <a:r>
              <a:rPr lang="en-US" dirty="0" smtClean="0"/>
              <a:t> SW.  Athletic Injuries and Rehabilitation, p 42.  Philadelphia, 1996, WB Saunders.</a:t>
            </a:r>
            <a:endParaRPr lang="en-US" dirty="0"/>
          </a:p>
        </p:txBody>
      </p:sp>
      <p:pic>
        <p:nvPicPr>
          <p:cNvPr id="25605" name="Picture 5" descr="F85533A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066800"/>
            <a:ext cx="3962400" cy="5105400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317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Pantendinopathy:  </a:t>
            </a:r>
            <a:br>
              <a:rPr lang="en-US" sz="4000"/>
            </a:br>
            <a:r>
              <a:rPr lang="en-US" sz="4000"/>
              <a:t>Tendinosis with Paratenonitis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/>
              <a:t>Pathology:</a:t>
            </a:r>
            <a:r>
              <a:rPr lang="en-US"/>
              <a:t> both paratendinopathy and acute or chronic tendinopathy occur, separate entities</a:t>
            </a:r>
          </a:p>
          <a:p>
            <a:pPr>
              <a:buFontTx/>
              <a:buNone/>
            </a:pPr>
            <a:r>
              <a:rPr lang="en-US" u="sng"/>
              <a:t>Clinical Manifestations:</a:t>
            </a:r>
          </a:p>
          <a:p>
            <a:r>
              <a:rPr lang="en-US"/>
              <a:t>Signs:  inflammatory signs with a palpable tendon nodule, swelling and redness</a:t>
            </a:r>
          </a:p>
          <a:p>
            <a:r>
              <a:rPr lang="en-US"/>
              <a:t>Symptoms:  pain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331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marL="838200" indent="-838200" algn="l"/>
            <a:r>
              <a:rPr lang="en-US" dirty="0"/>
              <a:t>Healing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a.  Inflammatory stage</a:t>
            </a:r>
            <a:r>
              <a:rPr lang="en-US" sz="2800" u="sng"/>
              <a:t>:</a:t>
            </a:r>
            <a:r>
              <a:rPr lang="en-US" sz="2800"/>
              <a:t> within the first 3 days after injury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b.  Repair stage: seen within one week,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initially formed at random, fibroblasts predominate, collagen content increases through the first 4 weeks.  Fibers initially are oriented perpendicular to the gap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c.  Remodeling stage: begins within 2 months after injury.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Complete healing occurs when the tensile load strength returns.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09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Tendons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Transmit force between muscles and </a:t>
            </a:r>
            <a:r>
              <a:rPr lang="en-US" sz="3200" dirty="0" smtClean="0"/>
              <a:t>bone</a:t>
            </a:r>
          </a:p>
          <a:p>
            <a:endParaRPr lang="en-US" sz="3200" dirty="0" smtClean="0"/>
          </a:p>
          <a:p>
            <a:r>
              <a:rPr lang="en-US" sz="3200" dirty="0" smtClean="0"/>
              <a:t>Store </a:t>
            </a:r>
            <a:r>
              <a:rPr lang="en-US" sz="3200" dirty="0"/>
              <a:t>elastic energy when </a:t>
            </a:r>
            <a:r>
              <a:rPr lang="en-US" sz="3200" dirty="0" smtClean="0"/>
              <a:t>stretched</a:t>
            </a:r>
          </a:p>
          <a:p>
            <a:endParaRPr lang="en-US" sz="3200" dirty="0" smtClean="0"/>
          </a:p>
          <a:p>
            <a:r>
              <a:rPr lang="en-US" sz="3200" dirty="0" smtClean="0"/>
              <a:t>Connect bone to muscle</a:t>
            </a:r>
          </a:p>
          <a:p>
            <a:endParaRPr lang="en-US" sz="3200" dirty="0" smtClean="0"/>
          </a:p>
          <a:p>
            <a:r>
              <a:rPr lang="en-US" sz="3200" dirty="0" smtClean="0"/>
              <a:t>Concentrate the pull of muscle in a small area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56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Types of tendon injuries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Tendon Strain: can lead to rupture</a:t>
            </a:r>
          </a:p>
          <a:p>
            <a:pPr lvl="1"/>
            <a:r>
              <a:rPr lang="en-US" dirty="0" smtClean="0"/>
              <a:t>Same grades of strain as a ligament sprain</a:t>
            </a:r>
          </a:p>
          <a:p>
            <a:endParaRPr lang="en-US" dirty="0" smtClean="0"/>
          </a:p>
          <a:p>
            <a:r>
              <a:rPr lang="en-US" dirty="0" smtClean="0"/>
              <a:t>Tendon </a:t>
            </a:r>
            <a:r>
              <a:rPr lang="en-US" dirty="0"/>
              <a:t>Dislocation:  Biceps </a:t>
            </a:r>
            <a:r>
              <a:rPr lang="en-US" dirty="0" err="1"/>
              <a:t>Brachii</a:t>
            </a:r>
            <a:endParaRPr lang="en-US" dirty="0"/>
          </a:p>
          <a:p>
            <a:endParaRPr lang="en-US" dirty="0"/>
          </a:p>
          <a:p>
            <a:r>
              <a:rPr lang="en-US" dirty="0"/>
              <a:t>Thermal injury: burn or cold</a:t>
            </a:r>
          </a:p>
          <a:p>
            <a:endParaRPr lang="en-US" dirty="0"/>
          </a:p>
          <a:p>
            <a:r>
              <a:rPr lang="en-US" dirty="0"/>
              <a:t>Tendon Lacerations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085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Histology of Muscle Tissue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Highly specialized tissue, surrounded by basement membrane or external lamina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Contractile, extensibilty, elasticity and excitability properties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Three types of muscle tissue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Skeletal Muscle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Cardiac Muscle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Smooth Muscle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8976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Skeletal muscle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Large, elongated, multinucleated fibers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Cellular Unit:  myofiber of muscle fiber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Basement membrane: contains collagen, laminin, fibronectin and muscle-specific proteoglycan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Striated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Myofilaments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Thin: Actin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Thick: Myosin</a:t>
            </a:r>
          </a:p>
          <a:p>
            <a:pPr lvl="1">
              <a:lnSpc>
                <a:spcPct val="80000"/>
              </a:lnSpc>
            </a:pPr>
            <a:endParaRPr lang="en-US" sz="2400"/>
          </a:p>
          <a:p>
            <a:pPr lvl="1">
              <a:lnSpc>
                <a:spcPct val="80000"/>
              </a:lnSpc>
            </a:pPr>
            <a:endParaRPr lang="en-US" sz="24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9120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Pathological Conditions of </a:t>
            </a:r>
            <a:r>
              <a:rPr lang="en-US" sz="4000" dirty="0" err="1" smtClean="0"/>
              <a:t>Musculotendinous</a:t>
            </a:r>
            <a:r>
              <a:rPr lang="en-US" sz="4000" dirty="0" smtClean="0"/>
              <a:t> </a:t>
            </a:r>
            <a:r>
              <a:rPr lang="en-US" sz="4000" dirty="0"/>
              <a:t>Junction and Muscle Belly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/>
              <a:t>Causes of Injury</a:t>
            </a:r>
          </a:p>
          <a:p>
            <a:pPr>
              <a:buFontTx/>
              <a:buNone/>
            </a:pPr>
            <a:r>
              <a:rPr lang="en-US"/>
              <a:t>	a.  Contusion- direct blow</a:t>
            </a:r>
          </a:p>
          <a:p>
            <a:pPr>
              <a:buFontTx/>
              <a:buNone/>
            </a:pPr>
            <a:r>
              <a:rPr lang="en-US"/>
              <a:t>	b.  acute strain:  excessive </a:t>
            </a:r>
          </a:p>
          <a:p>
            <a:pPr>
              <a:buFontTx/>
              <a:buNone/>
            </a:pPr>
            <a:r>
              <a:rPr lang="en-US"/>
              <a:t>        stretching</a:t>
            </a:r>
          </a:p>
          <a:p>
            <a:pPr>
              <a:buFontTx/>
              <a:buNone/>
            </a:pPr>
            <a:r>
              <a:rPr lang="en-US"/>
              <a:t>	c.  chronic strain:  repetitive </a:t>
            </a:r>
          </a:p>
          <a:p>
            <a:pPr>
              <a:buFontTx/>
              <a:buNone/>
            </a:pPr>
            <a:r>
              <a:rPr lang="en-US"/>
              <a:t>        loading</a:t>
            </a:r>
          </a:p>
          <a:p>
            <a:pPr>
              <a:buFontTx/>
              <a:buNone/>
            </a:pPr>
            <a:r>
              <a:rPr lang="en-US"/>
              <a:t>	d.  laceration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637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/>
              <a:t>Contusion</a:t>
            </a:r>
            <a:r>
              <a:rPr lang="en-US"/>
              <a:t> - key points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Capillary rupture occurs and bleeding into the muscle followed by an inflammatory reaction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Severity of contusion determined by degree to which it limits motion of the joint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Most commonly occurs in biceps and quadriceps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Injuries graded as mild, moderate or severe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Take at least 24 hours to stabilize</a:t>
            </a:r>
          </a:p>
        </p:txBody>
      </p:sp>
    </p:spTree>
    <p:extLst>
      <p:ext uri="{BB962C8B-B14F-4D97-AF65-F5344CB8AC3E}">
        <p14:creationId xmlns:p14="http://schemas.microsoft.com/office/powerpoint/2010/main" val="14900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u="sng"/>
              <a:t>Muscle Strains</a:t>
            </a:r>
            <a:r>
              <a:rPr lang="en-US"/>
              <a:t> - Key point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Some degree of muscle fiber or tendon disruption occurs</a:t>
            </a:r>
          </a:p>
          <a:p>
            <a:endParaRPr lang="en-US"/>
          </a:p>
          <a:p>
            <a:r>
              <a:rPr lang="en-US"/>
              <a:t>Acute and chronic strains occur when muscle or tendon lacks flexibility, strength or endurance to accommodate demands placed upon it</a:t>
            </a:r>
          </a:p>
        </p:txBody>
      </p:sp>
    </p:spTree>
    <p:extLst>
      <p:ext uri="{BB962C8B-B14F-4D97-AF65-F5344CB8AC3E}">
        <p14:creationId xmlns:p14="http://schemas.microsoft.com/office/powerpoint/2010/main" val="19610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</a:t>
            </a:r>
            <a:r>
              <a:rPr lang="en-US" dirty="0"/>
              <a:t>I:  mild or first degree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/>
              <a:t>No disruption of muscle/tendon unit</a:t>
            </a:r>
          </a:p>
          <a:p>
            <a:endParaRPr lang="en-US" sz="2400"/>
          </a:p>
          <a:p>
            <a:r>
              <a:rPr lang="en-US" sz="2400"/>
              <a:t>Symptoms</a:t>
            </a:r>
          </a:p>
          <a:p>
            <a:pPr lvl="1"/>
            <a:r>
              <a:rPr lang="en-US"/>
              <a:t>Active contraction and passive stretch are painful, may have mild muscle spasm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/>
              <a:t>Signs</a:t>
            </a:r>
          </a:p>
          <a:p>
            <a:pPr lvl="1"/>
            <a:r>
              <a:rPr lang="en-US"/>
              <a:t>Localized swelling and tenderness  </a:t>
            </a:r>
          </a:p>
          <a:p>
            <a:pPr lvl="1"/>
            <a:r>
              <a:rPr lang="en-US"/>
              <a:t>no loss of strength in the muscle  </a:t>
            </a:r>
          </a:p>
          <a:p>
            <a:pPr lvl="1"/>
            <a:r>
              <a:rPr lang="en-US"/>
              <a:t>No loss of motion in the adjacent joints </a:t>
            </a:r>
          </a:p>
          <a:p>
            <a:pPr lvl="1"/>
            <a:r>
              <a:rPr lang="en-US"/>
              <a:t>No palpable defect</a:t>
            </a:r>
          </a:p>
          <a:p>
            <a:pPr lvl="1"/>
            <a:r>
              <a:rPr lang="en-US" sz="2000"/>
              <a:t>No ecchymosis</a:t>
            </a:r>
          </a:p>
          <a:p>
            <a:endParaRPr lang="en-US" sz="2400"/>
          </a:p>
          <a:p>
            <a:endParaRPr lang="en-US" sz="2400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4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Grade </a:t>
            </a:r>
            <a:r>
              <a:rPr lang="en-US" sz="4000" dirty="0"/>
              <a:t>II:  moderate or </a:t>
            </a:r>
            <a:r>
              <a:rPr lang="en-US" sz="4000" dirty="0" smtClean="0"/>
              <a:t>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</a:t>
            </a:r>
            <a:r>
              <a:rPr lang="en-US" sz="4000" dirty="0"/>
              <a:t>degree 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Some degree of disruptions within the muscle/tendon unit.  </a:t>
            </a:r>
          </a:p>
          <a:p>
            <a:endParaRPr lang="en-US" sz="2400"/>
          </a:p>
          <a:p>
            <a:r>
              <a:rPr lang="en-US" sz="2400"/>
              <a:t>Symptoms:</a:t>
            </a:r>
          </a:p>
          <a:p>
            <a:pPr lvl="1"/>
            <a:r>
              <a:rPr lang="en-US"/>
              <a:t>Tenderness to palpation</a:t>
            </a:r>
          </a:p>
          <a:p>
            <a:endParaRPr lang="en-US" sz="2400"/>
          </a:p>
          <a:p>
            <a:pPr lvl="1"/>
            <a:r>
              <a:rPr lang="en-US"/>
              <a:t>Very painful with passive stretching and attempted contraction of the muscle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/>
              <a:t>Signs:</a:t>
            </a:r>
          </a:p>
          <a:p>
            <a:pPr lvl="1"/>
            <a:r>
              <a:rPr lang="en-US"/>
              <a:t>Decreased muscle strength</a:t>
            </a:r>
          </a:p>
          <a:p>
            <a:pPr lvl="1"/>
            <a:r>
              <a:rPr lang="en-US"/>
              <a:t>Decrease in ROM in joints</a:t>
            </a:r>
          </a:p>
          <a:p>
            <a:pPr lvl="1"/>
            <a:r>
              <a:rPr lang="en-US"/>
              <a:t>Possible palpable discontinuity</a:t>
            </a:r>
          </a:p>
          <a:p>
            <a:pPr lvl="1"/>
            <a:r>
              <a:rPr lang="en-US"/>
              <a:t>Moderate spasm</a:t>
            </a:r>
          </a:p>
          <a:p>
            <a:pPr lvl="1"/>
            <a:r>
              <a:rPr lang="en-US"/>
              <a:t>echymosis</a:t>
            </a:r>
          </a:p>
        </p:txBody>
      </p:sp>
    </p:spTree>
    <p:extLst>
      <p:ext uri="{BB962C8B-B14F-4D97-AF65-F5344CB8AC3E}">
        <p14:creationId xmlns:p14="http://schemas.microsoft.com/office/powerpoint/2010/main" val="111512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Grade </a:t>
            </a:r>
            <a:r>
              <a:rPr lang="en-US" sz="4000" dirty="0"/>
              <a:t>III:  severe or third degree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/>
              <a:t>One or more components of the muscle/tendon unit are completely disrupted</a:t>
            </a:r>
          </a:p>
          <a:p>
            <a:endParaRPr lang="en-US" sz="2000"/>
          </a:p>
          <a:p>
            <a:r>
              <a:rPr lang="en-US" sz="2000"/>
              <a:t>Symptoms:</a:t>
            </a:r>
          </a:p>
          <a:p>
            <a:pPr lvl="1"/>
            <a:r>
              <a:rPr lang="en-US" sz="1800"/>
              <a:t>No change in pain with passive stretch, may be a little less painful than the grade II strain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/>
              <a:t>Signs:</a:t>
            </a:r>
          </a:p>
          <a:p>
            <a:pPr lvl="1"/>
            <a:r>
              <a:rPr lang="en-US" sz="2000"/>
              <a:t>Motion in adjacent joint is severely restricted</a:t>
            </a:r>
          </a:p>
          <a:p>
            <a:pPr lvl="1"/>
            <a:r>
              <a:rPr lang="en-US" sz="2000"/>
              <a:t>Extreme tenderness with swelling</a:t>
            </a:r>
          </a:p>
          <a:p>
            <a:pPr lvl="1"/>
            <a:r>
              <a:rPr lang="en-US" sz="2000"/>
              <a:t>Palpable defect, bunching up of muscle tissue</a:t>
            </a:r>
          </a:p>
          <a:p>
            <a:pPr lvl="1"/>
            <a:r>
              <a:rPr lang="en-US" sz="2000"/>
              <a:t>Possible compartment syndrome with concurrent loss of sensation and pulse distally</a:t>
            </a:r>
          </a:p>
          <a:p>
            <a:endParaRPr lang="en-US" sz="2400"/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72630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Muscle Healing Following a Strain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Injury heals with both regeneration and repair</a:t>
            </a:r>
          </a:p>
          <a:p>
            <a:endParaRPr lang="en-US"/>
          </a:p>
          <a:p>
            <a:r>
              <a:rPr lang="en-US"/>
              <a:t>Capacity for regeneration is based on type of injury and extent of injury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5527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Histological Composition of Tendon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Dense, parallel fibered, connective tissue</a:t>
            </a:r>
          </a:p>
          <a:p>
            <a:endParaRPr lang="en-US" dirty="0"/>
          </a:p>
          <a:p>
            <a:r>
              <a:rPr lang="en-US" dirty="0"/>
              <a:t>Bundles of coarse collagen fibers among scattered rows of fibroblasts with elongated </a:t>
            </a:r>
            <a:r>
              <a:rPr lang="en-US" dirty="0" smtClean="0"/>
              <a:t>nuclei</a:t>
            </a:r>
          </a:p>
          <a:p>
            <a:endParaRPr lang="en-US" dirty="0"/>
          </a:p>
          <a:p>
            <a:r>
              <a:rPr lang="en-US" dirty="0" err="1" smtClean="0"/>
              <a:t>Endotenon</a:t>
            </a:r>
            <a:r>
              <a:rPr lang="en-US" dirty="0" smtClean="0"/>
              <a:t>: Collagen Type III</a:t>
            </a:r>
          </a:p>
          <a:p>
            <a:r>
              <a:rPr lang="en-US" dirty="0" err="1" smtClean="0"/>
              <a:t>Epitenon</a:t>
            </a:r>
            <a:r>
              <a:rPr lang="en-US" dirty="0" smtClean="0"/>
              <a:t>: Collagen Type I</a:t>
            </a:r>
          </a:p>
          <a:p>
            <a:r>
              <a:rPr lang="en-US" dirty="0" err="1" smtClean="0"/>
              <a:t>Peritenon</a:t>
            </a:r>
            <a:r>
              <a:rPr lang="en-US" dirty="0" smtClean="0"/>
              <a:t> (</a:t>
            </a:r>
            <a:r>
              <a:rPr lang="en-US" dirty="0" err="1" smtClean="0"/>
              <a:t>tenosynovium</a:t>
            </a:r>
            <a:r>
              <a:rPr lang="en-US" dirty="0" smtClean="0"/>
              <a:t>): areolar tissue becomes tendon sheath in some areas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001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Phases of Healing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Destruction Phase:  </a:t>
            </a:r>
          </a:p>
          <a:p>
            <a:pPr lvl="1"/>
            <a:r>
              <a:rPr lang="en-US"/>
              <a:t>Muscle fibers and sheaths are disrupted</a:t>
            </a:r>
          </a:p>
          <a:p>
            <a:pPr lvl="1"/>
            <a:r>
              <a:rPr lang="en-US"/>
              <a:t>Gap between ends of ruptured muscle fibers due to muscle retraction</a:t>
            </a:r>
          </a:p>
          <a:p>
            <a:pPr lvl="1"/>
            <a:r>
              <a:rPr lang="en-US"/>
              <a:t>Necrosis of tissue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89629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8673F0C1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tretch>
            <a:fillRect/>
          </a:stretch>
        </p:blipFill>
        <p:spPr>
          <a:xfrm>
            <a:off x="457200" y="365323"/>
            <a:ext cx="8229600" cy="5670155"/>
          </a:xfrm>
          <a:noFill/>
          <a:ln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960858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Proliferation (repair) Phase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Repair</a:t>
            </a:r>
          </a:p>
          <a:p>
            <a:pPr lvl="1">
              <a:lnSpc>
                <a:spcPct val="90000"/>
              </a:lnSpc>
            </a:pPr>
            <a:r>
              <a:rPr lang="en-US"/>
              <a:t>Hematoma formation</a:t>
            </a:r>
          </a:p>
          <a:p>
            <a:pPr lvl="1">
              <a:lnSpc>
                <a:spcPct val="90000"/>
              </a:lnSpc>
            </a:pPr>
            <a:r>
              <a:rPr lang="en-US"/>
              <a:t>Matrix formation</a:t>
            </a:r>
          </a:p>
          <a:p>
            <a:pPr lvl="2">
              <a:lnSpc>
                <a:spcPct val="90000"/>
              </a:lnSpc>
            </a:pPr>
            <a:r>
              <a:rPr lang="en-US"/>
              <a:t>Fibronectin and fibrin cross link to form matrix for fibroblasts</a:t>
            </a:r>
          </a:p>
          <a:p>
            <a:pPr lvl="2">
              <a:lnSpc>
                <a:spcPct val="90000"/>
              </a:lnSpc>
            </a:pPr>
            <a:r>
              <a:rPr lang="en-US"/>
              <a:t>Fibroblasts synthesize proteins for extracellular matrix</a:t>
            </a:r>
          </a:p>
          <a:p>
            <a:pPr lvl="1">
              <a:lnSpc>
                <a:spcPct val="90000"/>
              </a:lnSpc>
            </a:pPr>
            <a:r>
              <a:rPr lang="en-US"/>
              <a:t>Collagen formation</a:t>
            </a:r>
          </a:p>
          <a:p>
            <a:pPr lvl="2">
              <a:lnSpc>
                <a:spcPct val="90000"/>
              </a:lnSpc>
            </a:pPr>
            <a:r>
              <a:rPr lang="en-US"/>
              <a:t>Type I collagen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20900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Regeneration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Occurs at same time as </a:t>
            </a:r>
            <a:r>
              <a:rPr lang="en-US" sz="2800" dirty="0" smtClean="0"/>
              <a:t>proliferation phase</a:t>
            </a:r>
            <a:endParaRPr lang="en-US" sz="2800" dirty="0"/>
          </a:p>
          <a:p>
            <a:pPr lvl="1"/>
            <a:r>
              <a:rPr lang="en-US" sz="2400" dirty="0"/>
              <a:t>Activation of </a:t>
            </a:r>
            <a:r>
              <a:rPr lang="en-US" sz="2400" dirty="0" err="1"/>
              <a:t>satelitte</a:t>
            </a:r>
            <a:r>
              <a:rPr lang="en-US" sz="2400" dirty="0"/>
              <a:t> cells and </a:t>
            </a:r>
            <a:r>
              <a:rPr lang="en-US" sz="2400" dirty="0" err="1"/>
              <a:t>myoblastic</a:t>
            </a:r>
            <a:r>
              <a:rPr lang="en-US" sz="2400" dirty="0"/>
              <a:t> precursor cells divide, proliferate and differentiate into </a:t>
            </a:r>
            <a:r>
              <a:rPr lang="en-US" sz="2400" dirty="0" err="1"/>
              <a:t>myotubes</a:t>
            </a:r>
            <a:r>
              <a:rPr lang="en-US" sz="2400" dirty="0"/>
              <a:t> then into </a:t>
            </a:r>
            <a:r>
              <a:rPr lang="en-US" sz="2400" dirty="0" err="1"/>
              <a:t>myofibers</a:t>
            </a:r>
            <a:endParaRPr lang="en-US" sz="2400" dirty="0"/>
          </a:p>
          <a:p>
            <a:pPr lvl="1"/>
            <a:r>
              <a:rPr lang="en-US" sz="2400" dirty="0" err="1"/>
              <a:t>Myofibers</a:t>
            </a:r>
            <a:r>
              <a:rPr lang="en-US" sz="2400" dirty="0"/>
              <a:t> fuse with other </a:t>
            </a:r>
            <a:r>
              <a:rPr lang="en-US" sz="2400" dirty="0" err="1"/>
              <a:t>myofibers</a:t>
            </a:r>
            <a:r>
              <a:rPr lang="en-US" sz="2400" dirty="0"/>
              <a:t> on other end of wound.  May limit degeneration Mechanism?</a:t>
            </a:r>
          </a:p>
          <a:p>
            <a:pPr lvl="1"/>
            <a:r>
              <a:rPr lang="en-US" sz="2400" dirty="0"/>
              <a:t>Scar tissue between may limit regeneration</a:t>
            </a:r>
          </a:p>
          <a:p>
            <a:pPr lvl="1"/>
            <a:r>
              <a:rPr lang="en-US" sz="2400" dirty="0"/>
              <a:t>Integration of neural structures and formation of a neuromuscular junction last part of regeneration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61094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Maturation Phase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Regenerated muscle matures and contracts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70632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z="280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Early ischemic damage</a:t>
            </a:r>
          </a:p>
          <a:p>
            <a:endParaRPr lang="en-US" dirty="0" smtClean="0"/>
          </a:p>
          <a:p>
            <a:r>
              <a:rPr lang="en-US" dirty="0" smtClean="0"/>
              <a:t>Fragmentation phase</a:t>
            </a:r>
          </a:p>
          <a:p>
            <a:endParaRPr lang="en-US" dirty="0" smtClean="0"/>
          </a:p>
          <a:p>
            <a:r>
              <a:rPr lang="en-US" dirty="0" err="1" smtClean="0"/>
              <a:t>Myotube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Muscle fiber</a:t>
            </a:r>
          </a:p>
          <a:p>
            <a:endParaRPr lang="en-US" dirty="0"/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371600"/>
            <a:ext cx="3886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5062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Fibromyalgia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Chronic, widespread pain and tenderness to touch</a:t>
            </a:r>
          </a:p>
          <a:p>
            <a:pPr>
              <a:lnSpc>
                <a:spcPct val="90000"/>
              </a:lnSpc>
            </a:pPr>
            <a:r>
              <a:rPr lang="en-US" sz="2400"/>
              <a:t>Incidence: 5-8% of population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Females 9:1 over males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More common than RA</a:t>
            </a:r>
          </a:p>
          <a:p>
            <a:pPr>
              <a:lnSpc>
                <a:spcPct val="90000"/>
              </a:lnSpc>
            </a:pPr>
            <a:r>
              <a:rPr lang="en-US" sz="2400"/>
              <a:t>Etiology:  theories only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Stress related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Genetically predisposed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Sleep disturbance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Dopamine abnormality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Deposition disease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86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Clinical Manifestations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Symptoms</a:t>
            </a:r>
          </a:p>
          <a:p>
            <a:pPr lvl="1"/>
            <a:r>
              <a:rPr lang="en-US"/>
              <a:t>Widespread pain</a:t>
            </a:r>
          </a:p>
          <a:p>
            <a:pPr lvl="1"/>
            <a:r>
              <a:rPr lang="en-US"/>
              <a:t>Duration: at least three months</a:t>
            </a:r>
          </a:p>
          <a:p>
            <a:pPr lvl="1"/>
            <a:r>
              <a:rPr lang="en-US"/>
              <a:t>Non-radicular pain</a:t>
            </a:r>
          </a:p>
          <a:p>
            <a:pPr lvl="1"/>
            <a:r>
              <a:rPr lang="en-US"/>
              <a:t>Fatigue</a:t>
            </a:r>
          </a:p>
          <a:p>
            <a:pPr lvl="1"/>
            <a:r>
              <a:rPr lang="en-US"/>
              <a:t>Nonrestorative sleep</a:t>
            </a:r>
          </a:p>
          <a:p>
            <a:pPr lvl="1"/>
            <a:r>
              <a:rPr lang="en-US"/>
              <a:t>Defined number of trigger points</a:t>
            </a:r>
          </a:p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82876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Trigger Points in Fibromyalgia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Trigger Point:  tender point which becomes painful upon pressure</a:t>
            </a:r>
          </a:p>
          <a:p>
            <a:endParaRPr lang="en-US"/>
          </a:p>
          <a:p>
            <a:r>
              <a:rPr lang="en-US"/>
              <a:t>11/18 standardized sites</a:t>
            </a:r>
          </a:p>
          <a:p>
            <a:pPr lvl="1"/>
            <a:r>
              <a:rPr lang="en-US"/>
              <a:t>Sensitivity of 88% and specificity of 81%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96563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Myofascial Pain Syndrome:</a:t>
            </a:r>
            <a:br>
              <a:rPr lang="en-US" sz="4000"/>
            </a:br>
            <a:r>
              <a:rPr lang="en-US" sz="4000"/>
              <a:t>Trigger Points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Definition:  </a:t>
            </a:r>
          </a:p>
          <a:p>
            <a:pPr lvl="1"/>
            <a:r>
              <a:rPr lang="en-US"/>
              <a:t>Hyperirritable point within a taut band of skeletal muscle, </a:t>
            </a:r>
          </a:p>
          <a:p>
            <a:pPr lvl="1"/>
            <a:r>
              <a:rPr lang="en-US"/>
              <a:t>Localized in muscle tissue or associated fascia</a:t>
            </a:r>
          </a:p>
          <a:p>
            <a:pPr lvl="1"/>
            <a:r>
              <a:rPr lang="en-US"/>
              <a:t>Painful on compression: jump sign </a:t>
            </a:r>
          </a:p>
          <a:p>
            <a:pPr lvl="1"/>
            <a:r>
              <a:rPr lang="en-US"/>
              <a:t>Evokes a characteristic referred pain pattern and autonomic  phenomena</a:t>
            </a:r>
          </a:p>
          <a:p>
            <a:pPr>
              <a:buFontTx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29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nagit_PPT5D0B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60" y="424988"/>
            <a:ext cx="8264839" cy="4962004"/>
          </a:xfrm>
        </p:spPr>
      </p:pic>
    </p:spTree>
    <p:extLst>
      <p:ext uri="{BB962C8B-B14F-4D97-AF65-F5344CB8AC3E}">
        <p14:creationId xmlns:p14="http://schemas.microsoft.com/office/powerpoint/2010/main" val="41651050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Classification of Trigger Points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Active:</a:t>
            </a:r>
            <a:r>
              <a:rPr lang="en-US"/>
              <a:t>  causes pain at rest</a:t>
            </a:r>
          </a:p>
          <a:p>
            <a:endParaRPr lang="en-US"/>
          </a:p>
          <a:p>
            <a:r>
              <a:rPr lang="en-US" u="sng"/>
              <a:t>Latent:</a:t>
            </a:r>
            <a:r>
              <a:rPr lang="en-US"/>
              <a:t>  clinical silent for pain, may restrict ROM and may cause weakness of the affected muscle</a:t>
            </a:r>
          </a:p>
        </p:txBody>
      </p:sp>
    </p:spTree>
    <p:extLst>
      <p:ext uri="{BB962C8B-B14F-4D97-AF65-F5344CB8AC3E}">
        <p14:creationId xmlns:p14="http://schemas.microsoft.com/office/powerpoint/2010/main" val="312822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Associated Trigger Points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Develop in response to injury/other trigger points</a:t>
            </a:r>
          </a:p>
          <a:p>
            <a:pPr lvl="1"/>
            <a:r>
              <a:rPr lang="en-US"/>
              <a:t>Satellite Trigger Point: develops in the zone of referred pain from another muscle</a:t>
            </a:r>
          </a:p>
          <a:p>
            <a:pPr lvl="1"/>
            <a:r>
              <a:rPr lang="en-US" u="sng"/>
              <a:t>Secondary Trigger Point</a:t>
            </a:r>
            <a:r>
              <a:rPr lang="en-US"/>
              <a:t>: develops in either a synergist or antagonist of the muscle which first develops a trigger point because it is overloaded. 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72382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Trigger Point Signs and Symptoms</a:t>
            </a:r>
          </a:p>
        </p:txBody>
      </p:sp>
      <p:pic>
        <p:nvPicPr>
          <p:cNvPr id="6349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 rot="10800000" flipV="1">
            <a:off x="2473325" y="3863975"/>
            <a:ext cx="0" cy="0"/>
          </a:xfrm>
          <a:noFill/>
          <a:ln/>
        </p:spPr>
      </p:pic>
      <p:pic>
        <p:nvPicPr>
          <p:cNvPr id="63494" name="Picture 6" descr="TP_min3%20copy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0" y="2651601"/>
            <a:ext cx="3048000" cy="2423160"/>
          </a:xfrm>
          <a:noFill/>
          <a:ln/>
        </p:spPr>
      </p:pic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127125" y="2251075"/>
            <a:ext cx="317500" cy="549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endParaRPr lang="en-US" sz="3000"/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609600" y="1733550"/>
            <a:ext cx="5486400" cy="5216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3000"/>
              <a:t>Pain referred in a specific pattern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300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000"/>
              <a:t>Dull aching pain, often </a:t>
            </a:r>
          </a:p>
          <a:p>
            <a:pPr>
              <a:spcBef>
                <a:spcPct val="20000"/>
              </a:spcBef>
            </a:pPr>
            <a:r>
              <a:rPr lang="en-US" sz="3000"/>
              <a:t>deep, intensity varies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3000"/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000"/>
              <a:t>Doesn’t follow known sclerotome, myotome or dermatomal patterns</a:t>
            </a:r>
          </a:p>
          <a:p>
            <a:pPr>
              <a:spcBef>
                <a:spcPct val="20000"/>
              </a:spcBef>
              <a:buFontTx/>
              <a:buChar char="•"/>
            </a:pPr>
            <a:endParaRPr lang="en-US" sz="3000"/>
          </a:p>
        </p:txBody>
      </p:sp>
    </p:spTree>
    <p:extLst>
      <p:ext uri="{BB962C8B-B14F-4D97-AF65-F5344CB8AC3E}">
        <p14:creationId xmlns:p14="http://schemas.microsoft.com/office/powerpoint/2010/main" val="39892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90600" y="1828800"/>
            <a:ext cx="4256088" cy="3325813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bg1"/>
              </a:buClr>
            </a:pPr>
            <a:r>
              <a:rPr lang="en-US"/>
              <a:t>Activated by acute overload, overwork, fatigue, trauma or chilling</a:t>
            </a:r>
          </a:p>
          <a:p>
            <a:pPr>
              <a:buClr>
                <a:schemeClr val="bg1"/>
              </a:buClr>
            </a:pPr>
            <a:r>
              <a:rPr lang="en-US"/>
              <a:t>Activated by other trigger points, visceral diseases, arthritic joints, emotional stress</a:t>
            </a:r>
          </a:p>
          <a:p>
            <a:pPr>
              <a:buClr>
                <a:schemeClr val="bg1"/>
              </a:buClr>
            </a:pPr>
            <a:r>
              <a:rPr lang="en-US"/>
              <a:t>TP can change from latent to active</a:t>
            </a:r>
          </a:p>
          <a:p>
            <a:endParaRPr lang="en-US"/>
          </a:p>
        </p:txBody>
      </p:sp>
      <p:pic>
        <p:nvPicPr>
          <p:cNvPr id="6451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57976" y="2858153"/>
            <a:ext cx="1019048" cy="2010056"/>
          </a:xfrm>
          <a:ln/>
        </p:spPr>
      </p:pic>
    </p:spTree>
    <p:extLst>
      <p:ext uri="{BB962C8B-B14F-4D97-AF65-F5344CB8AC3E}">
        <p14:creationId xmlns:p14="http://schemas.microsoft.com/office/powerpoint/2010/main" val="189657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Examination Findings</a:t>
            </a:r>
          </a:p>
        </p:txBody>
      </p:sp>
      <p:pic>
        <p:nvPicPr>
          <p:cNvPr id="6553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66762" y="3310800"/>
            <a:ext cx="1619476" cy="1104762"/>
          </a:xfrm>
          <a:ln/>
        </p:spPr>
      </p:pic>
      <p:pic>
        <p:nvPicPr>
          <p:cNvPr id="65541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2211388"/>
            <a:ext cx="3695700" cy="1747837"/>
          </a:xfrm>
        </p:spPr>
      </p:pic>
      <p:pic>
        <p:nvPicPr>
          <p:cNvPr id="65540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86400" y="2209800"/>
            <a:ext cx="3048000" cy="39624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278683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Increase pain with active or passive stretching of the muscle</a:t>
            </a:r>
          </a:p>
          <a:p>
            <a:r>
              <a:rPr lang="en-US" sz="2800"/>
              <a:t>ROM is decrease</a:t>
            </a:r>
          </a:p>
          <a:p>
            <a:r>
              <a:rPr lang="en-US" sz="2800"/>
              <a:t>Pain increases with resisted activity</a:t>
            </a:r>
          </a:p>
          <a:p>
            <a:r>
              <a:rPr lang="en-US" sz="2800"/>
              <a:t>Muscle strength is decreased</a:t>
            </a:r>
          </a:p>
          <a:p>
            <a:r>
              <a:rPr lang="en-US" sz="2800"/>
              <a:t>Palpable nodule that has “exquisite” tenderness</a:t>
            </a:r>
          </a:p>
        </p:txBody>
      </p:sp>
    </p:spTree>
    <p:extLst>
      <p:ext uri="{BB962C8B-B14F-4D97-AF65-F5344CB8AC3E}">
        <p14:creationId xmlns:p14="http://schemas.microsoft.com/office/powerpoint/2010/main" val="317543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Taut, tight, tense muscle, can snap or “twang”</a:t>
            </a:r>
          </a:p>
          <a:p>
            <a:r>
              <a:rPr lang="en-US"/>
              <a:t>Local twitch response, transient, visible, palpable contraction of the muscle</a:t>
            </a:r>
          </a:p>
          <a:p>
            <a:r>
              <a:rPr lang="en-US"/>
              <a:t>Lab tests, imaging tests are negative for other pathology</a:t>
            </a:r>
          </a:p>
        </p:txBody>
      </p:sp>
    </p:spTree>
    <p:extLst>
      <p:ext uri="{BB962C8B-B14F-4D97-AF65-F5344CB8AC3E}">
        <p14:creationId xmlns:p14="http://schemas.microsoft.com/office/powerpoint/2010/main" val="10343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Myositis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Definition: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infectious, inflammatory disease of muscle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Etiology:  viral, bacterial, parasitic agents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Incidence: 4% for parasitic agents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Most common form: polymyositis (weakness in trunk muscles) and dermatomyositis (weakness plus skin rash)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  <a:p>
            <a:pPr>
              <a:lnSpc>
                <a:spcPct val="80000"/>
              </a:lnSpc>
              <a:buFontTx/>
              <a:buNone/>
            </a:pPr>
            <a:endParaRPr lang="en-US" sz="28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869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Clinical Manifestations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/>
              <a:t>Medical Diagnosis:</a:t>
            </a:r>
          </a:p>
          <a:p>
            <a:r>
              <a:rPr lang="en-US"/>
              <a:t>Biopsy:</a:t>
            </a:r>
          </a:p>
          <a:p>
            <a:pPr lvl="1"/>
            <a:r>
              <a:rPr lang="en-US"/>
              <a:t>Determines form of myositis</a:t>
            </a:r>
          </a:p>
          <a:p>
            <a:r>
              <a:rPr lang="en-US"/>
              <a:t>EMG</a:t>
            </a:r>
          </a:p>
          <a:p>
            <a:r>
              <a:rPr lang="en-US"/>
              <a:t>Lab Values</a:t>
            </a:r>
          </a:p>
          <a:p>
            <a:pPr lvl="1"/>
            <a:r>
              <a:rPr lang="en-US"/>
              <a:t>Creatine kinase levels in blood indicate muscle breakdown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u="sng"/>
              <a:t>Symptoms:</a:t>
            </a:r>
          </a:p>
          <a:p>
            <a:r>
              <a:rPr lang="en-US"/>
              <a:t>Malaise</a:t>
            </a:r>
          </a:p>
          <a:p>
            <a:r>
              <a:rPr lang="en-US"/>
              <a:t>Pain</a:t>
            </a:r>
          </a:p>
          <a:p>
            <a:r>
              <a:rPr lang="en-US"/>
              <a:t>Tenderness</a:t>
            </a:r>
          </a:p>
          <a:p>
            <a:r>
              <a:rPr lang="en-US"/>
              <a:t>Lethargy</a:t>
            </a:r>
          </a:p>
          <a:p>
            <a:pPr>
              <a:buFontTx/>
              <a:buNone/>
            </a:pPr>
            <a:r>
              <a:rPr lang="en-US" u="sng"/>
              <a:t>Signs:</a:t>
            </a:r>
          </a:p>
          <a:p>
            <a:r>
              <a:rPr lang="en-US"/>
              <a:t>Swelling</a:t>
            </a:r>
          </a:p>
          <a:p>
            <a:r>
              <a:rPr lang="en-US"/>
              <a:t>Fever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66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Immobilization Effects on Muscle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u="sng"/>
              <a:t>Muscle:</a:t>
            </a:r>
            <a:r>
              <a:rPr lang="en-US"/>
              <a:t> length of time/position of immobilization</a:t>
            </a:r>
          </a:p>
          <a:p>
            <a:pPr lvl="1"/>
            <a:r>
              <a:rPr lang="en-US"/>
              <a:t>Changes tend to occur at myotendinous junction</a:t>
            </a:r>
          </a:p>
          <a:p>
            <a:pPr lvl="1"/>
            <a:r>
              <a:rPr lang="en-US"/>
              <a:t>Adjustment in number and length of sarcomeres, occurs within 12-24 hours after immobilization</a:t>
            </a:r>
          </a:p>
        </p:txBody>
      </p:sp>
    </p:spTree>
    <p:extLst>
      <p:ext uri="{BB962C8B-B14F-4D97-AF65-F5344CB8AC3E}">
        <p14:creationId xmlns:p14="http://schemas.microsoft.com/office/powerpoint/2010/main" val="255593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Tendon Cell Composition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Behavior of tendon is determined by the amounts, types, and organization of their extracellular components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Collagen </a:t>
            </a:r>
            <a:r>
              <a:rPr lang="en-US" dirty="0"/>
              <a:t>(type I): 65-75% dry weight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Elastin: 2 % dry weight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Matrix: composed of proteoglycans – water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Cell types:  </a:t>
            </a:r>
          </a:p>
          <a:p>
            <a:pPr lvl="2">
              <a:lnSpc>
                <a:spcPct val="90000"/>
              </a:lnSpc>
            </a:pPr>
            <a:r>
              <a:rPr lang="en-US" dirty="0" err="1"/>
              <a:t>Tenoblasts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 err="1"/>
              <a:t>Tenocytes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48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Muscle belly changes with immobilization</a:t>
            </a:r>
          </a:p>
          <a:p>
            <a:pPr lvl="1"/>
            <a:r>
              <a:rPr lang="en-US"/>
              <a:t>Occurs with muscle atrophy</a:t>
            </a:r>
          </a:p>
          <a:p>
            <a:pPr lvl="1"/>
            <a:r>
              <a:rPr lang="en-US"/>
              <a:t>Contractile elements are lost before noncontractile elements</a:t>
            </a:r>
          </a:p>
          <a:p>
            <a:pPr lvl="1"/>
            <a:r>
              <a:rPr lang="en-US"/>
              <a:t>Result is increase in connective tissue and decrease in tissue extensibility</a:t>
            </a:r>
          </a:p>
          <a:p>
            <a:pPr lvl="1"/>
            <a:r>
              <a:rPr lang="en-US"/>
              <a:t>Endomysium and perimysium may also increase in thickness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9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Muscle effects: decrease in number of muscle fibers – 39% by age 80</a:t>
            </a:r>
          </a:p>
          <a:p>
            <a:pPr>
              <a:lnSpc>
                <a:spcPct val="90000"/>
              </a:lnSpc>
            </a:pPr>
            <a:r>
              <a:rPr lang="en-US" sz="2800"/>
              <a:t>Type II are more affected than Type I fibers (probably denervation)</a:t>
            </a:r>
          </a:p>
          <a:p>
            <a:pPr>
              <a:lnSpc>
                <a:spcPct val="90000"/>
              </a:lnSpc>
            </a:pPr>
            <a:r>
              <a:rPr lang="en-US" sz="2800"/>
              <a:t>May occur secondary to decrease in demand on the body and can be reversed to some extent with exercise</a:t>
            </a:r>
          </a:p>
          <a:p>
            <a:pPr>
              <a:lnSpc>
                <a:spcPct val="90000"/>
              </a:lnSpc>
            </a:pPr>
            <a:r>
              <a:rPr lang="en-US" sz="2800"/>
              <a:t>Overall increase in connective tissue and collagen, greater muscle stiffness and less flexibility and strength as age.</a:t>
            </a:r>
          </a:p>
        </p:txBody>
      </p:sp>
    </p:spTree>
    <p:extLst>
      <p:ext uri="{BB962C8B-B14F-4D97-AF65-F5344CB8AC3E}">
        <p14:creationId xmlns:p14="http://schemas.microsoft.com/office/powerpoint/2010/main" val="154601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Other Connective Tissue Structures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u="sng"/>
              <a:t>Bursa</a:t>
            </a:r>
          </a:p>
          <a:p>
            <a:pPr>
              <a:lnSpc>
                <a:spcPct val="80000"/>
              </a:lnSpc>
            </a:pPr>
            <a:r>
              <a:rPr lang="en-US" sz="1800" u="sng"/>
              <a:t>Definition:</a:t>
            </a:r>
            <a:r>
              <a:rPr lang="en-US" sz="1800"/>
              <a:t>  functions to reduce friction between either muscle and tendon, tendon and tendon, tendon and bone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Cause of injury:  inflammation from overuse, trauma from a direct injury, infection.  </a:t>
            </a:r>
          </a:p>
          <a:p>
            <a:pPr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Bursitis:  inflammation occurs in areas that are close to the surface</a:t>
            </a:r>
          </a:p>
          <a:p>
            <a:pPr lvl="1">
              <a:lnSpc>
                <a:spcPct val="80000"/>
              </a:lnSpc>
            </a:pPr>
            <a:r>
              <a:rPr lang="en-US" sz="1600" u="sng"/>
              <a:t>Symptoms :</a:t>
            </a:r>
            <a:r>
              <a:rPr lang="en-US" sz="1600"/>
              <a:t>  localized pain, tenderness over the area </a:t>
            </a:r>
          </a:p>
          <a:p>
            <a:pPr lvl="1">
              <a:lnSpc>
                <a:spcPct val="80000"/>
              </a:lnSpc>
            </a:pPr>
            <a:r>
              <a:rPr lang="en-US" sz="1600" u="sng"/>
              <a:t>Signs:</a:t>
            </a:r>
            <a:r>
              <a:rPr lang="en-US" sz="1600"/>
              <a:t>  localized swelling outside the joint, not a joint effusion, warmth, edema, loss of motion, loss of function can occur</a:t>
            </a:r>
          </a:p>
          <a:p>
            <a:pPr lvl="1">
              <a:lnSpc>
                <a:spcPct val="80000"/>
              </a:lnSpc>
            </a:pPr>
            <a:endParaRPr lang="en-US" sz="1600"/>
          </a:p>
        </p:txBody>
      </p:sp>
      <p:sp>
        <p:nvSpPr>
          <p:cNvPr id="1126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u="sng"/>
              <a:t>Fat Pads</a:t>
            </a:r>
          </a:p>
          <a:p>
            <a:pPr>
              <a:lnSpc>
                <a:spcPct val="80000"/>
              </a:lnSpc>
            </a:pPr>
            <a:r>
              <a:rPr lang="en-US" sz="1800"/>
              <a:t>Closely packed fat cells surrounded by fibrous tissue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Function:  act as packing around the joint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Cushions the joint 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Assists in Joint lubrication</a:t>
            </a:r>
          </a:p>
          <a:p>
            <a:pPr lvl="1">
              <a:lnSpc>
                <a:spcPct val="80000"/>
              </a:lnSpc>
            </a:pPr>
            <a:r>
              <a:rPr lang="en-US" sz="1600" u="sng"/>
              <a:t>Symptoms:</a:t>
            </a:r>
            <a:r>
              <a:rPr lang="en-US" sz="1600"/>
              <a:t>  increase in pain and tenderness</a:t>
            </a:r>
          </a:p>
          <a:p>
            <a:pPr lvl="1">
              <a:lnSpc>
                <a:spcPct val="80000"/>
              </a:lnSpc>
            </a:pPr>
            <a:r>
              <a:rPr lang="en-US" sz="1600" u="sng"/>
              <a:t>Signs:</a:t>
            </a:r>
            <a:r>
              <a:rPr lang="en-US" sz="1600"/>
              <a:t>  decrease in ROM around joint, increase in warmth around the fat pad </a:t>
            </a:r>
          </a:p>
          <a:p>
            <a:pPr lvl="1">
              <a:lnSpc>
                <a:spcPct val="80000"/>
              </a:lnSpc>
            </a:pPr>
            <a:endParaRPr lang="en-US" sz="1600"/>
          </a:p>
          <a:p>
            <a:pPr>
              <a:lnSpc>
                <a:spcPct val="80000"/>
              </a:lnSpc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8901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Jozsa L, Kannus P.  Human Tendons: Anatomy, Physiology, and Pathology.  Human Kinetics. Champaign IL  1997.</a:t>
            </a:r>
          </a:p>
          <a:p>
            <a:r>
              <a:rPr lang="en-US"/>
              <a:t>Magee D, Zachazewski J, Quillen W.  Scientific Foundations and Principles of Practice in Musculoskeletal Rehabilitation.  Saunders.  St. Louis. 2007.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689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sz="2800"/>
              <a:t>Tendon Bone Interface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Tendon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  <p:pic>
        <p:nvPicPr>
          <p:cNvPr id="7173" name="Picture 5" descr="2B1E7E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600200"/>
            <a:ext cx="4724400" cy="5033963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727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Musculotendinous Junction</a:t>
            </a:r>
          </a:p>
        </p:txBody>
      </p:sp>
      <p:pic>
        <p:nvPicPr>
          <p:cNvPr id="8195" name="Picture 3" descr="9B95003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981200"/>
            <a:ext cx="6934200" cy="4525963"/>
          </a:xfrm>
          <a:noFill/>
          <a:ln/>
        </p:spPr>
      </p:pic>
      <p:sp>
        <p:nvSpPr>
          <p:cNvPr id="8196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828800"/>
            <a:ext cx="4038600" cy="4525963"/>
          </a:xfrm>
        </p:spPr>
        <p:txBody>
          <a:bodyPr/>
          <a:lstStyle/>
          <a:p>
            <a:endParaRPr lang="en-US" sz="2800"/>
          </a:p>
          <a:p>
            <a:endParaRPr lang="en-US" sz="28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799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System of Tendon Injury</a:t>
            </a:r>
            <a:endParaRPr lang="en-US" dirty="0"/>
          </a:p>
        </p:txBody>
      </p:sp>
      <p:pic>
        <p:nvPicPr>
          <p:cNvPr id="4" name="Snagit_PPT63A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8628477" cy="4209227"/>
          </a:xfrm>
        </p:spPr>
      </p:pic>
      <p:sp>
        <p:nvSpPr>
          <p:cNvPr id="5" name="TextBox 4"/>
          <p:cNvSpPr txBox="1"/>
          <p:nvPr/>
        </p:nvSpPr>
        <p:spPr>
          <a:xfrm>
            <a:off x="838200" y="6019800"/>
            <a:ext cx="5944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the histology of the tendon at time of elbow surgery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897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and Functional Classification</a:t>
            </a:r>
            <a:br>
              <a:rPr lang="en-US" dirty="0" smtClean="0"/>
            </a:br>
            <a:r>
              <a:rPr lang="en-US" dirty="0" smtClean="0"/>
              <a:t>-</a:t>
            </a:r>
            <a:r>
              <a:rPr lang="en-US" dirty="0" err="1" smtClean="0"/>
              <a:t>Blazina</a:t>
            </a:r>
            <a:r>
              <a:rPr lang="en-US" dirty="0" smtClean="0"/>
              <a:t> et al.  1973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stages: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Pain after sports activity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Pain at the beginning of sports activity, disappearing with warm-up and sometimes reappearing with fatigue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Pain at rest and during activity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Rupture of tendon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336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1729</Words>
  <Application>Microsoft Office PowerPoint</Application>
  <PresentationFormat>On-screen Show (4:3)</PresentationFormat>
  <Paragraphs>333</Paragraphs>
  <Slides>53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Tendons and Muscles</vt:lpstr>
      <vt:lpstr>Tendons</vt:lpstr>
      <vt:lpstr>Histological Composition of Tendon</vt:lpstr>
      <vt:lpstr>PowerPoint Presentation</vt:lpstr>
      <vt:lpstr>Tendon Cell Composition</vt:lpstr>
      <vt:lpstr>PowerPoint Presentation</vt:lpstr>
      <vt:lpstr>Musculotendinous Junction</vt:lpstr>
      <vt:lpstr>Classification System of Tendon Injury</vt:lpstr>
      <vt:lpstr>Clinical and Functional Classification -Blazina et al.  1973</vt:lpstr>
      <vt:lpstr>Classification according to Chronology of Symptoms</vt:lpstr>
      <vt:lpstr>Common Tendon Injury Terminology</vt:lpstr>
      <vt:lpstr>Paratendinopathy</vt:lpstr>
      <vt:lpstr>Acute Tendinopathy (Tendonitis)</vt:lpstr>
      <vt:lpstr>PowerPoint Presentation</vt:lpstr>
      <vt:lpstr>Chronic Tendinopathy (Tendinosis) </vt:lpstr>
      <vt:lpstr>PowerPoint Presentation</vt:lpstr>
      <vt:lpstr>PowerPoint Presentation</vt:lpstr>
      <vt:lpstr>Pantendinopathy:   Tendinosis with Paratenonitis </vt:lpstr>
      <vt:lpstr>Healing</vt:lpstr>
      <vt:lpstr>Other Types of tendon injuries</vt:lpstr>
      <vt:lpstr>Histology of Muscle Tissue</vt:lpstr>
      <vt:lpstr>Skeletal muscle</vt:lpstr>
      <vt:lpstr>Pathological Conditions of Musculotendinous Junction and Muscle Belly</vt:lpstr>
      <vt:lpstr>Contusion - key points </vt:lpstr>
      <vt:lpstr>Muscle Strains - Key point</vt:lpstr>
      <vt:lpstr>Grade I:  mild or first degree</vt:lpstr>
      <vt:lpstr>Grade II:  moderate or 2nd degree </vt:lpstr>
      <vt:lpstr>Grade III:  severe or third degree </vt:lpstr>
      <vt:lpstr>Muscle Healing Following a Strain</vt:lpstr>
      <vt:lpstr>Phases of Healing</vt:lpstr>
      <vt:lpstr>PowerPoint Presentation</vt:lpstr>
      <vt:lpstr>Proliferation (repair) Phase</vt:lpstr>
      <vt:lpstr>Regeneration</vt:lpstr>
      <vt:lpstr>Maturation Phase</vt:lpstr>
      <vt:lpstr>PowerPoint Presentation</vt:lpstr>
      <vt:lpstr>Fibromyalgia</vt:lpstr>
      <vt:lpstr>Clinical Manifestations</vt:lpstr>
      <vt:lpstr>Trigger Points in Fibromyalgia</vt:lpstr>
      <vt:lpstr>Myofascial Pain Syndrome: Trigger Points</vt:lpstr>
      <vt:lpstr>Classification of Trigger Points</vt:lpstr>
      <vt:lpstr>Associated Trigger Points</vt:lpstr>
      <vt:lpstr>Trigger Point Signs and Symptoms</vt:lpstr>
      <vt:lpstr>PowerPoint Presentation</vt:lpstr>
      <vt:lpstr>Examination Findings</vt:lpstr>
      <vt:lpstr>PowerPoint Presentation</vt:lpstr>
      <vt:lpstr>PowerPoint Presentation</vt:lpstr>
      <vt:lpstr>Myositis</vt:lpstr>
      <vt:lpstr>Clinical Manifestations</vt:lpstr>
      <vt:lpstr>Immobilization Effects on Muscle</vt:lpstr>
      <vt:lpstr>PowerPoint Presentation</vt:lpstr>
      <vt:lpstr>Aging</vt:lpstr>
      <vt:lpstr>Other Connective Tissue Structures</vt:lpstr>
      <vt:lpstr>References</vt:lpstr>
    </vt:vector>
  </TitlesOfParts>
  <Company>University of Michigan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Tendons and Muscles</dc:title>
  <dc:creator>brodda</dc:creator>
  <cp:lastModifiedBy>SWEET, CHRISTINA</cp:lastModifiedBy>
  <cp:revision>4</cp:revision>
  <dcterms:created xsi:type="dcterms:W3CDTF">2012-05-22T19:07:11Z</dcterms:created>
  <dcterms:modified xsi:type="dcterms:W3CDTF">2012-05-30T13:07:25Z</dcterms:modified>
</cp:coreProperties>
</file>