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71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32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615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707B7C3-8931-4B49-BA55-D3F4A7B99C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3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87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32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12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6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88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93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59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11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0472E-F52C-4160-9377-C1EB57489743}" type="datetimeFigureOut">
              <a:rPr lang="en-US" smtClean="0"/>
              <a:t>5/30/2012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29AF-9774-49C8-BBFA-9608DACC9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6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Ligaments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PTP 521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Musculoskeletal Disorders and </a:t>
            </a:r>
            <a:r>
              <a:rPr lang="en-US" sz="2800" dirty="0" smtClean="0"/>
              <a:t>Dysfunctions</a:t>
            </a:r>
            <a:endParaRPr 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414909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Exercise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Response to exercise: increase strength and stiffness (minimally)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Potential to increase ligament strength and stiffness no more than 10-20% 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Effects of exercise may be ligament specific</a:t>
            </a:r>
          </a:p>
        </p:txBody>
      </p:sp>
    </p:spTree>
    <p:extLst>
      <p:ext uri="{BB962C8B-B14F-4D97-AF65-F5344CB8AC3E}">
        <p14:creationId xmlns:p14="http://schemas.microsoft.com/office/powerpoint/2010/main" val="138379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Ligament Injuries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One of the most common injuries to joint</a:t>
            </a:r>
          </a:p>
          <a:p>
            <a:endParaRPr lang="en-US"/>
          </a:p>
          <a:p>
            <a:r>
              <a:rPr lang="en-US"/>
              <a:t>MOI:  Falls, twisting, getting hit</a:t>
            </a:r>
          </a:p>
          <a:p>
            <a:endParaRPr lang="en-US"/>
          </a:p>
          <a:p>
            <a:r>
              <a:rPr lang="en-US"/>
              <a:t>Knee in particular is susceptible</a:t>
            </a:r>
          </a:p>
          <a:p>
            <a:pPr lvl="1"/>
            <a:r>
              <a:rPr lang="en-US"/>
              <a:t>25-40%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06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Injury to Ligaments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Sprain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	a.  Definition:  disruptions of  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		 fibers of a ligament</a:t>
            </a:r>
          </a:p>
          <a:p>
            <a:pPr marL="533400" indent="-533400">
              <a:buFont typeface="Wingdings" pitchFamily="2" charset="2"/>
              <a:buNone/>
            </a:pPr>
            <a:r>
              <a:rPr lang="en-US" dirty="0"/>
              <a:t>	b.  Key point</a:t>
            </a:r>
          </a:p>
          <a:p>
            <a:pPr marL="952500" lvl="1" indent="-503238"/>
            <a:r>
              <a:rPr lang="en-US" dirty="0"/>
              <a:t>Caused by a force that stretches fibers beyond elastic limits</a:t>
            </a:r>
          </a:p>
          <a:p>
            <a:pPr marL="533400" indent="-533400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7552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Mechanisms of Injury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Joint Dependent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Extrinsic Load applied to joint</a:t>
            </a:r>
          </a:p>
          <a:p>
            <a:pPr lvl="1">
              <a:lnSpc>
                <a:spcPct val="90000"/>
              </a:lnSpc>
            </a:pPr>
            <a:r>
              <a:rPr lang="en-US"/>
              <a:t>Ligaments parts that are the best to restrain in that position are loaded the most</a:t>
            </a:r>
          </a:p>
          <a:p>
            <a:pPr lvl="1">
              <a:lnSpc>
                <a:spcPct val="90000"/>
              </a:lnSpc>
            </a:pPr>
            <a:r>
              <a:rPr lang="en-US"/>
              <a:t>Deform past elastic limit</a:t>
            </a:r>
          </a:p>
          <a:p>
            <a:pPr lvl="1">
              <a:lnSpc>
                <a:spcPct val="90000"/>
              </a:lnSpc>
            </a:pPr>
            <a:r>
              <a:rPr lang="en-US"/>
              <a:t>Fail </a:t>
            </a:r>
          </a:p>
        </p:txBody>
      </p:sp>
    </p:spTree>
    <p:extLst>
      <p:ext uri="{BB962C8B-B14F-4D97-AF65-F5344CB8AC3E}">
        <p14:creationId xmlns:p14="http://schemas.microsoft.com/office/powerpoint/2010/main" val="1757714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28800"/>
            <a:ext cx="7239000" cy="4800600"/>
          </a:xfrm>
        </p:spPr>
        <p:txBody>
          <a:bodyPr/>
          <a:lstStyle/>
          <a:p>
            <a:r>
              <a:rPr lang="en-US" sz="2800" dirty="0"/>
              <a:t>Force required and amount of instability occurring are dependent upon </a:t>
            </a:r>
          </a:p>
          <a:p>
            <a:pPr lvl="1"/>
            <a:r>
              <a:rPr lang="en-US" dirty="0"/>
              <a:t>1) size of ligament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2) age of person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3)  position of joint when force occurs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289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Failure occurs at insertion, body of ligament or bone interface (avulsion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Adults</a:t>
            </a:r>
            <a:endParaRPr lang="en-US" dirty="0"/>
          </a:p>
          <a:p>
            <a:endParaRPr lang="en-US" dirty="0"/>
          </a:p>
          <a:p>
            <a:r>
              <a:rPr lang="en-US" dirty="0"/>
              <a:t>Evaluate immediately after an injury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138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Unstable only in the position of injury.  </a:t>
            </a:r>
          </a:p>
          <a:p>
            <a:pPr lvl="1"/>
            <a:r>
              <a:rPr lang="en-US"/>
              <a:t>True of partial ligament tears only</a:t>
            </a:r>
          </a:p>
          <a:p>
            <a:endParaRPr lang="en-US"/>
          </a:p>
          <a:p>
            <a:r>
              <a:rPr lang="en-US"/>
              <a:t>MRI, stress radiographs and arthrograms are all imaging studies to determine the existence of a ligament sprain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0804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Avulsion Fractures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Force: tensile loading of tissue</a:t>
            </a:r>
          </a:p>
          <a:p>
            <a:endParaRPr lang="en-US" sz="2800"/>
          </a:p>
          <a:p>
            <a:r>
              <a:rPr lang="en-US" sz="2800"/>
              <a:t>Causes insertion site to pull away from bone taking a part of bone with it</a:t>
            </a:r>
          </a:p>
        </p:txBody>
      </p:sp>
      <p:pic>
        <p:nvPicPr>
          <p:cNvPr id="73735" name="Picture 7" descr="avulsion fra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39333" y="1981200"/>
            <a:ext cx="2588097" cy="41148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90207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Enthesitis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Definition:  inflammation of insertion of ligament or tendon</a:t>
            </a:r>
          </a:p>
          <a:p>
            <a:endParaRPr lang="en-US" sz="2800" dirty="0" smtClean="0"/>
          </a:p>
          <a:p>
            <a:r>
              <a:rPr lang="en-US" sz="2800" dirty="0" smtClean="0"/>
              <a:t>Extra-articular</a:t>
            </a:r>
            <a:endParaRPr lang="en-US" sz="2800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800" dirty="0" smtClean="0"/>
              <a:t>Younger child may be called </a:t>
            </a:r>
            <a:r>
              <a:rPr lang="en-US" sz="2800" dirty="0" err="1" smtClean="0"/>
              <a:t>apophysitis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3363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Ligament Sprains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/>
              <a:t>Classification of Sprains: </a:t>
            </a:r>
          </a:p>
          <a:p>
            <a:pPr marL="982663" lvl="1" indent="-533400"/>
            <a:endParaRPr lang="en-US"/>
          </a:p>
          <a:p>
            <a:pPr marL="982663" lvl="1" indent="-533400"/>
            <a:r>
              <a:rPr lang="en-US"/>
              <a:t>Number of fibers disrupted</a:t>
            </a:r>
          </a:p>
          <a:p>
            <a:pPr marL="982663" lvl="1" indent="-533400"/>
            <a:endParaRPr lang="en-US"/>
          </a:p>
          <a:p>
            <a:pPr marL="982663" lvl="1" indent="-533400"/>
            <a:r>
              <a:rPr lang="en-US"/>
              <a:t>Instability of the joint involved</a:t>
            </a:r>
          </a:p>
        </p:txBody>
      </p:sp>
    </p:spTree>
    <p:extLst>
      <p:ext uri="{BB962C8B-B14F-4D97-AF65-F5344CB8AC3E}">
        <p14:creationId xmlns:p14="http://schemas.microsoft.com/office/powerpoint/2010/main" val="2904328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I.  Ligaments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dirty="0"/>
              <a:t>Latin: </a:t>
            </a:r>
            <a:r>
              <a:rPr lang="en-US" dirty="0" err="1"/>
              <a:t>Ligare</a:t>
            </a:r>
            <a:r>
              <a:rPr lang="en-US" dirty="0"/>
              <a:t>: to tie or bind</a:t>
            </a:r>
          </a:p>
          <a:p>
            <a:pPr marL="0" indent="0">
              <a:buNone/>
            </a:pPr>
            <a:r>
              <a:rPr lang="en-US" dirty="0"/>
              <a:t>Named:</a:t>
            </a:r>
          </a:p>
          <a:p>
            <a:pPr marL="990600" lvl="1" indent="-541338">
              <a:buFontTx/>
              <a:buAutoNum type="arabicPeriod"/>
            </a:pPr>
            <a:r>
              <a:rPr lang="en-US" dirty="0"/>
              <a:t>Bones in which they insert</a:t>
            </a:r>
          </a:p>
          <a:p>
            <a:pPr marL="990600" lvl="1" indent="-541338">
              <a:buFontTx/>
              <a:buAutoNum type="arabicPeriod"/>
            </a:pPr>
            <a:r>
              <a:rPr lang="en-US" dirty="0"/>
              <a:t>Shape</a:t>
            </a:r>
          </a:p>
          <a:p>
            <a:pPr marL="990600" lvl="1" indent="-541338">
              <a:buFontTx/>
              <a:buAutoNum type="arabicPeriod"/>
            </a:pPr>
            <a:r>
              <a:rPr lang="en-US" dirty="0"/>
              <a:t>Relationship to joints</a:t>
            </a:r>
          </a:p>
          <a:p>
            <a:pPr marL="990600" lvl="1" indent="-541338">
              <a:buFontTx/>
              <a:buAutoNum type="arabicPeriod"/>
            </a:pPr>
            <a:r>
              <a:rPr lang="en-US" dirty="0"/>
              <a:t>Relationship to each other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5838164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6630988" cy="847725"/>
          </a:xfrm>
        </p:spPr>
        <p:txBody>
          <a:bodyPr>
            <a:normAutofit fontScale="90000"/>
          </a:bodyPr>
          <a:lstStyle/>
          <a:p>
            <a:r>
              <a:rPr lang="en-US" dirty="0"/>
              <a:t>Grade I:  mild or first degree sprain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Signs:  ROM limited in one direction only</a:t>
            </a:r>
          </a:p>
          <a:p>
            <a:r>
              <a:rPr lang="en-US" dirty="0"/>
              <a:t>Increase in pain during PROM and AROM – when ligament is stressed</a:t>
            </a:r>
          </a:p>
          <a:p>
            <a:r>
              <a:rPr lang="en-US" dirty="0"/>
              <a:t>Limited bruising</a:t>
            </a:r>
          </a:p>
          <a:p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Symptoms:  localized tenderness over the injury area, pain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0602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0358" name="Picture 6" descr="MCL_Injur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828800"/>
            <a:ext cx="6629400" cy="373380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641945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/>
              <a:t>Grade II:  moderate or second degree sprain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981200"/>
            <a:ext cx="4246563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u="sng"/>
              <a:t>Signs:</a:t>
            </a:r>
            <a:r>
              <a:rPr lang="en-US"/>
              <a:t>  clinical evidence of instability</a:t>
            </a:r>
          </a:p>
          <a:p>
            <a:pPr>
              <a:lnSpc>
                <a:spcPct val="80000"/>
              </a:lnSpc>
            </a:pPr>
            <a:r>
              <a:rPr lang="en-US"/>
              <a:t>Stress testing gives slight laxity but not complete functional instability</a:t>
            </a:r>
          </a:p>
          <a:p>
            <a:pPr>
              <a:lnSpc>
                <a:spcPct val="80000"/>
              </a:lnSpc>
            </a:pPr>
            <a:r>
              <a:rPr lang="en-US"/>
              <a:t>Ecchymosis</a:t>
            </a:r>
          </a:p>
          <a:p>
            <a:pPr>
              <a:lnSpc>
                <a:spcPct val="80000"/>
              </a:lnSpc>
            </a:pPr>
            <a:r>
              <a:rPr lang="en-US"/>
              <a:t>Decrease in ROM, painful, swelling restricts movement</a:t>
            </a:r>
          </a:p>
          <a:p>
            <a:pPr>
              <a:lnSpc>
                <a:spcPct val="80000"/>
              </a:lnSpc>
            </a:pPr>
            <a:r>
              <a:rPr lang="en-US"/>
              <a:t>Edema</a:t>
            </a:r>
          </a:p>
          <a:p>
            <a:pPr>
              <a:lnSpc>
                <a:spcPct val="80000"/>
              </a:lnSpc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u="sng" dirty="0"/>
              <a:t>Symptoms:</a:t>
            </a:r>
            <a:r>
              <a:rPr lang="en-US" dirty="0"/>
              <a:t>  more diffusely tender</a:t>
            </a:r>
          </a:p>
          <a:p>
            <a:r>
              <a:rPr lang="en-US" dirty="0"/>
              <a:t>Increase in pain</a:t>
            </a:r>
          </a:p>
          <a:p>
            <a:r>
              <a:rPr lang="en-US" dirty="0"/>
              <a:t>Instability with weight bearing and with movement that would stress the </a:t>
            </a:r>
            <a:r>
              <a:rPr lang="en-US" dirty="0" smtClean="0"/>
              <a:t>ligament</a:t>
            </a:r>
          </a:p>
          <a:p>
            <a:endParaRPr lang="en-US" dirty="0"/>
          </a:p>
          <a:p>
            <a:r>
              <a:rPr lang="en-US" dirty="0" smtClean="0"/>
              <a:t>Generally parts of several ligaments are injured with a second degree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12820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Grade III:  severe or third degree sprain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Signs:  significant laxity is seen, abnormal increase in ROM</a:t>
            </a:r>
          </a:p>
          <a:p>
            <a:r>
              <a:rPr lang="en-US"/>
              <a:t>Severe swelling</a:t>
            </a:r>
          </a:p>
          <a:p>
            <a:r>
              <a:rPr lang="en-US"/>
              <a:t>Ecchymosis or hemarthrosis</a:t>
            </a:r>
          </a:p>
          <a:p>
            <a:r>
              <a:rPr lang="en-US"/>
              <a:t>Structural, functional instability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Symptoms:  may be less painful than a grade II </a:t>
            </a:r>
            <a:r>
              <a:rPr lang="en-US" dirty="0" smtClean="0"/>
              <a:t>sprain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 smtClean="0"/>
              <a:t>May also have second degree sprains in other ligaments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1551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Joint Instability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u="sng"/>
              <a:t>Stress testing:</a:t>
            </a:r>
            <a:r>
              <a:rPr lang="en-US" sz="2800"/>
              <a:t>  compare the injured and the non-injured side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0 instability: No difference between injured and non-injured side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1+ instability:  difference is less than 0.5 cm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2+ instability:  difference is between 0.5cm and 1cm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3+ instability:  difference is greater than 1cm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3511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Ligamentous Healing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33400" indent="-533400">
              <a:buFont typeface="Wingdings" pitchFamily="2" charset="2"/>
              <a:buNone/>
            </a:pPr>
            <a:r>
              <a:rPr lang="en-US" u="sng"/>
              <a:t>Phase 1:  Inflammation</a:t>
            </a:r>
            <a:r>
              <a:rPr lang="en-US"/>
              <a:t>, occurs within 72 hours. </a:t>
            </a:r>
          </a:p>
          <a:p>
            <a:pPr marL="952500" lvl="1" indent="-503238"/>
            <a:r>
              <a:rPr lang="en-US"/>
              <a:t>Inflammatory response</a:t>
            </a:r>
          </a:p>
          <a:p>
            <a:pPr marL="952500" lvl="1" indent="-503238"/>
            <a:r>
              <a:rPr lang="en-US"/>
              <a:t>Immediate pain and bleeding</a:t>
            </a:r>
          </a:p>
          <a:p>
            <a:pPr marL="952500" lvl="1" indent="-503238"/>
            <a:r>
              <a:rPr lang="en-US"/>
              <a:t>Extra-articular ligaments: bleeding outside joint cavity</a:t>
            </a:r>
          </a:p>
          <a:p>
            <a:pPr marL="952500" lvl="1" indent="-503238"/>
            <a:r>
              <a:rPr lang="en-US"/>
              <a:t>Intra-articular ligaments: bleeding within joint cavity</a:t>
            </a:r>
          </a:p>
          <a:p>
            <a:pPr marL="533400" indent="-533400">
              <a:buFont typeface="Wingdings" pitchFamily="2" charset="2"/>
              <a:buNone/>
            </a:pPr>
            <a:endParaRPr lang="en-US"/>
          </a:p>
          <a:p>
            <a:pPr marL="533400" indent="-533400">
              <a:buFont typeface="Wingdings" pitchFamily="2" charset="2"/>
              <a:buNone/>
            </a:pPr>
            <a:r>
              <a:rPr lang="en-US"/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9653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2: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/>
              <a:t>Repair/Regeneration</a:t>
            </a:r>
            <a:r>
              <a:rPr lang="en-US"/>
              <a:t>:  48-72 hours after injury and lasts up to 6 weeks</a:t>
            </a:r>
          </a:p>
          <a:p>
            <a:pPr lvl="1"/>
            <a:r>
              <a:rPr lang="en-US"/>
              <a:t>Production of scar matrix, viscous material becomes less viscous as days go on</a:t>
            </a:r>
          </a:p>
          <a:p>
            <a:pPr lvl="1"/>
            <a:endParaRPr lang="en-US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559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Healing Failure: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/>
              <a:t>a.  failure to reconnect appropriate locations on bones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pPr>
              <a:buFont typeface="Wingdings" pitchFamily="2" charset="2"/>
              <a:buNone/>
            </a:pPr>
            <a:r>
              <a:rPr lang="en-US" sz="2800"/>
              <a:t>b.  failure to produce enough scar tissue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    </a:t>
            </a:r>
          </a:p>
          <a:p>
            <a:pPr>
              <a:buFont typeface="Wingdings" pitchFamily="2" charset="2"/>
              <a:buNone/>
            </a:pPr>
            <a:r>
              <a:rPr lang="en-US" sz="2800"/>
              <a:t>c.  failure to produce the correct type of tissue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endParaRPr lang="en-US" sz="28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2165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 3: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/>
              <a:t>Remodeling:</a:t>
            </a:r>
            <a:r>
              <a:rPr lang="en-US"/>
              <a:t> 6 weeks to 12 or more months to complete </a:t>
            </a:r>
          </a:p>
          <a:p>
            <a:pPr lvl="1"/>
            <a:r>
              <a:rPr lang="en-US"/>
              <a:t>Over time, becomes more ligamentous, some differences exist in both composition and architecture of the ligament.</a:t>
            </a:r>
          </a:p>
          <a:p>
            <a:pPr lvl="1"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933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391400" cy="847725"/>
          </a:xfrm>
        </p:spPr>
        <p:txBody>
          <a:bodyPr/>
          <a:lstStyle/>
          <a:p>
            <a:r>
              <a:rPr lang="en-US"/>
              <a:t>Surgical Repair Guidelines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n-US"/>
              <a:t>1.  Patient is high risk for instability in the future</a:t>
            </a:r>
          </a:p>
          <a:p>
            <a:pPr marL="533400" indent="-533400"/>
            <a:endParaRPr lang="en-US"/>
          </a:p>
          <a:p>
            <a:pPr marL="533400" indent="-533400">
              <a:buFont typeface="Wingdings" pitchFamily="2" charset="2"/>
              <a:buNone/>
            </a:pPr>
            <a:r>
              <a:rPr lang="en-US"/>
              <a:t>2.  Age of patient</a:t>
            </a:r>
          </a:p>
          <a:p>
            <a:pPr marL="533400" indent="-533400"/>
            <a:endParaRPr lang="en-US"/>
          </a:p>
          <a:p>
            <a:pPr marL="533400" indent="-533400">
              <a:buFont typeface="Wingdings" pitchFamily="2" charset="2"/>
              <a:buNone/>
            </a:pPr>
            <a:r>
              <a:rPr lang="en-US"/>
              <a:t>3.  Type of ligament sprain that occurs</a:t>
            </a:r>
          </a:p>
          <a:p>
            <a:pPr marL="533400" indent="-533400"/>
            <a:endParaRPr lang="en-US"/>
          </a:p>
          <a:p>
            <a:pPr marL="533400" indent="-533400">
              <a:buFont typeface="Wingdings" pitchFamily="2" charset="2"/>
              <a:buNone/>
            </a:pPr>
            <a:r>
              <a:rPr lang="en-US"/>
              <a:t>4.  Associated lesions, degree of laxity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9779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Ligaments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1.  Connect two bones together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</a:t>
            </a:r>
            <a:r>
              <a:rPr lang="en-US" sz="2400" dirty="0" smtClean="0"/>
              <a:t> 2</a:t>
            </a:r>
            <a:r>
              <a:rPr lang="en-US" sz="2400" dirty="0"/>
              <a:t>.  Stabilize joints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3. Connective tissue structure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4. Shared function of restraint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5. Proprioceptor for the joint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	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00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Surgeries 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Repair:  reattachment of torn ends of a ligament</a:t>
            </a:r>
          </a:p>
          <a:p>
            <a:endParaRPr lang="en-US"/>
          </a:p>
          <a:p>
            <a:r>
              <a:rPr lang="en-US"/>
              <a:t>Reconstruction: replacement of original ligament with a graft</a:t>
            </a:r>
          </a:p>
          <a:p>
            <a:pPr lvl="1"/>
            <a:r>
              <a:rPr lang="en-US"/>
              <a:t>Autograph</a:t>
            </a:r>
          </a:p>
          <a:p>
            <a:pPr lvl="1"/>
            <a:r>
              <a:rPr lang="en-US"/>
              <a:t>Allograph </a:t>
            </a:r>
          </a:p>
        </p:txBody>
      </p:sp>
    </p:spTree>
    <p:extLst>
      <p:ext uri="{BB962C8B-B14F-4D97-AF65-F5344CB8AC3E}">
        <p14:creationId xmlns:p14="http://schemas.microsoft.com/office/powerpoint/2010/main" val="919339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Histological Composition of Ligaments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/>
              <a:t>2/3 water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Contributes to cellular function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Viscoelastic behavior</a:t>
            </a:r>
          </a:p>
          <a:p>
            <a:pPr>
              <a:lnSpc>
                <a:spcPct val="80000"/>
              </a:lnSpc>
            </a:pPr>
            <a:r>
              <a:rPr lang="en-US" sz="2800"/>
              <a:t>1/3 solid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Collagen (up to 27 types have been identified in ligaments, generally considered to be one of 6 types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Proteoglycans – control collagen fibrillogenesis by controlling fibril diameter and the rate of fibril formation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Elastin: &lt;2% of most ligaments</a:t>
            </a:r>
          </a:p>
          <a:p>
            <a:pPr lvl="1">
              <a:lnSpc>
                <a:spcPct val="80000"/>
              </a:lnSpc>
            </a:pPr>
            <a:endParaRPr lang="en-US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292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Influence of Hormones on Ligaments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ligaments have receptors for hormones (estrogen, progesterone, and androgens)</a:t>
            </a:r>
          </a:p>
          <a:p>
            <a:endParaRPr lang="en-US" dirty="0" smtClean="0"/>
          </a:p>
          <a:p>
            <a:r>
              <a:rPr lang="en-US" dirty="0" smtClean="0"/>
              <a:t>Ligament </a:t>
            </a:r>
            <a:r>
              <a:rPr lang="en-US" dirty="0"/>
              <a:t>function could be regulated by hormones</a:t>
            </a:r>
          </a:p>
          <a:p>
            <a:endParaRPr lang="en-US" dirty="0" smtClean="0"/>
          </a:p>
          <a:p>
            <a:r>
              <a:rPr lang="en-US" dirty="0" smtClean="0"/>
              <a:t>Might </a:t>
            </a:r>
            <a:r>
              <a:rPr lang="en-US" dirty="0"/>
              <a:t>be gender-specific of regulation</a:t>
            </a:r>
          </a:p>
        </p:txBody>
      </p:sp>
    </p:spTree>
    <p:extLst>
      <p:ext uri="{BB962C8B-B14F-4D97-AF65-F5344CB8AC3E}">
        <p14:creationId xmlns:p14="http://schemas.microsoft.com/office/powerpoint/2010/main" val="36000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Evidence to Support Hormonal Influence:</a:t>
            </a:r>
          </a:p>
          <a:p>
            <a:pPr lvl="1"/>
            <a:r>
              <a:rPr lang="en-US" dirty="0"/>
              <a:t>During pregnancy, hormone </a:t>
            </a:r>
            <a:r>
              <a:rPr lang="en-US" dirty="0" err="1"/>
              <a:t>relaxin</a:t>
            </a:r>
            <a:r>
              <a:rPr lang="en-US" dirty="0"/>
              <a:t> is released to cause laxity in ligaments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Women </a:t>
            </a:r>
            <a:r>
              <a:rPr lang="en-US" dirty="0"/>
              <a:t>more likely to have benign joint hypermobility syndrome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Ligamentous </a:t>
            </a:r>
            <a:r>
              <a:rPr lang="en-US" dirty="0"/>
              <a:t>laxity during menstrual cycle – not clearly defined</a:t>
            </a:r>
          </a:p>
        </p:txBody>
      </p:sp>
    </p:spTree>
    <p:extLst>
      <p:ext uri="{BB962C8B-B14F-4D97-AF65-F5344CB8AC3E}">
        <p14:creationId xmlns:p14="http://schemas.microsoft.com/office/powerpoint/2010/main" val="352956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Immobilization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Load Deprivation: rapid deterioration in biochemical and mechanical properties</a:t>
            </a:r>
          </a:p>
          <a:p>
            <a:endParaRPr lang="en-US"/>
          </a:p>
          <a:p>
            <a:r>
              <a:rPr lang="en-US"/>
              <a:t>Ligaments are strain-rate sensitive</a:t>
            </a:r>
          </a:p>
          <a:p>
            <a:pPr lvl="1"/>
            <a:r>
              <a:rPr lang="en-US"/>
              <a:t>Stronger and stiffer at higher loading rates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Decrease in ligament mass causes net loss in ligament strength and stiffness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Shift </a:t>
            </a:r>
            <a:r>
              <a:rPr lang="en-US" sz="2800" dirty="0"/>
              <a:t>in ligament cell metabolism from a building or steady state to a destructive state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Few </a:t>
            </a:r>
            <a:r>
              <a:rPr lang="en-US" sz="2800" dirty="0"/>
              <a:t>weeks of immobility: ligament matrix quantity decreases</a:t>
            </a:r>
          </a:p>
          <a:p>
            <a:pPr>
              <a:lnSpc>
                <a:spcPct val="90000"/>
              </a:lnSpc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Bone </a:t>
            </a:r>
            <a:r>
              <a:rPr lang="en-US" sz="2800" dirty="0"/>
              <a:t>will resorb causing weakness at </a:t>
            </a:r>
            <a:r>
              <a:rPr lang="en-US" sz="2800" dirty="0" err="1"/>
              <a:t>insertional</a:t>
            </a:r>
            <a:r>
              <a:rPr lang="en-US" sz="2800" dirty="0"/>
              <a:t> sites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4747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Immobilization greater than 6-9 weeks can result in as much as a 50% reduction in strength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084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866</Words>
  <Application>Microsoft Office PowerPoint</Application>
  <PresentationFormat>On-screen Show (4:3)</PresentationFormat>
  <Paragraphs>178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Ligaments</vt:lpstr>
      <vt:lpstr>I.  Ligaments</vt:lpstr>
      <vt:lpstr>Ligaments</vt:lpstr>
      <vt:lpstr>Histological Composition of Ligaments</vt:lpstr>
      <vt:lpstr>Influence of Hormones on Ligaments</vt:lpstr>
      <vt:lpstr>PowerPoint Presentation</vt:lpstr>
      <vt:lpstr>Effects of Immobilization</vt:lpstr>
      <vt:lpstr>PowerPoint Presentation</vt:lpstr>
      <vt:lpstr>PowerPoint Presentation</vt:lpstr>
      <vt:lpstr>Effects of Exercise</vt:lpstr>
      <vt:lpstr>Ligament Injuries</vt:lpstr>
      <vt:lpstr>Injury to Ligaments</vt:lpstr>
      <vt:lpstr>Mechanisms of Injury</vt:lpstr>
      <vt:lpstr>PowerPoint Presentation</vt:lpstr>
      <vt:lpstr>PowerPoint Presentation</vt:lpstr>
      <vt:lpstr>PowerPoint Presentation</vt:lpstr>
      <vt:lpstr>Avulsion Fractures</vt:lpstr>
      <vt:lpstr>Enthesitis</vt:lpstr>
      <vt:lpstr>Ligament Sprains</vt:lpstr>
      <vt:lpstr>Grade I:  mild or first degree sprain</vt:lpstr>
      <vt:lpstr>PowerPoint Presentation</vt:lpstr>
      <vt:lpstr>Grade II:  moderate or second degree sprain </vt:lpstr>
      <vt:lpstr>Grade III:  severe or third degree sprain </vt:lpstr>
      <vt:lpstr>Joint Instability</vt:lpstr>
      <vt:lpstr>Ligamentous Healing</vt:lpstr>
      <vt:lpstr>Phase 2:</vt:lpstr>
      <vt:lpstr>Healing Failure:</vt:lpstr>
      <vt:lpstr>Phase 3:</vt:lpstr>
      <vt:lpstr>Surgical Repair Guidelines</vt:lpstr>
      <vt:lpstr>Types of Surgeries 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Ligaments</dc:title>
  <dc:creator>Becky</dc:creator>
  <cp:lastModifiedBy>SWEET, CHRISTINA</cp:lastModifiedBy>
  <cp:revision>1</cp:revision>
  <dcterms:created xsi:type="dcterms:W3CDTF">2012-05-20T21:32:47Z</dcterms:created>
  <dcterms:modified xsi:type="dcterms:W3CDTF">2012-05-30T13:31:16Z</dcterms:modified>
</cp:coreProperties>
</file>