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tags/tag3.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323" autoAdjust="0"/>
  </p:normalViewPr>
  <p:slideViewPr>
    <p:cSldViewPr>
      <p:cViewPr>
        <p:scale>
          <a:sx n="70" d="100"/>
          <a:sy n="70" d="100"/>
        </p:scale>
        <p:origin x="-1386"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4104B5-02AB-42F7-9AA9-C5E5464FF1E0}" type="datetimeFigureOut">
              <a:rPr lang="en-US" smtClean="0"/>
              <a:t>5/21/2012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2BB329-9336-4568-B78D-019EB5497551}" type="slidenum">
              <a:rPr lang="en-US" smtClean="0"/>
              <a:t>‹#›</a:t>
            </a:fld>
            <a:endParaRPr lang="en-US"/>
          </a:p>
        </p:txBody>
      </p:sp>
    </p:spTree>
    <p:extLst>
      <p:ext uri="{BB962C8B-B14F-4D97-AF65-F5344CB8AC3E}">
        <p14:creationId xmlns:p14="http://schemas.microsoft.com/office/powerpoint/2010/main" val="263112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F735A4-51B3-49B7-83F0-87DA65E2A0E3}" type="slidenum">
              <a:rPr lang="en-US" smtClean="0"/>
              <a:t>8</a:t>
            </a:fld>
            <a:endParaRPr lang="en-US"/>
          </a:p>
        </p:txBody>
      </p:sp>
    </p:spTree>
    <p:extLst>
      <p:ext uri="{BB962C8B-B14F-4D97-AF65-F5344CB8AC3E}">
        <p14:creationId xmlns:p14="http://schemas.microsoft.com/office/powerpoint/2010/main" val="24170252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3B717A0-3EEC-44AC-9663-8A9F1CF80587}" type="slidenum">
              <a:rPr lang="en-US"/>
              <a:pPr/>
              <a:t>25</a:t>
            </a:fld>
            <a:endParaRPr lang="en-US"/>
          </a:p>
        </p:txBody>
      </p:sp>
      <p:sp>
        <p:nvSpPr>
          <p:cNvPr id="471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71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EEB01F9-88E7-4034-8A4C-AC6C6EDCC706}" type="slidenum">
              <a:rPr lang="en-US"/>
              <a:pPr/>
              <a:t>26</a:t>
            </a:fld>
            <a:endParaRPr lang="en-US"/>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a:p>
            <a:pPr>
              <a:spcBef>
                <a:spcPct val="0"/>
              </a:spcBef>
            </a:pPr>
            <a:endParaRPr lang="en-US" smtClean="0"/>
          </a:p>
          <a:p>
            <a:pPr>
              <a:spcBef>
                <a:spcPct val="0"/>
              </a:spcBef>
            </a:pPr>
            <a:endParaRPr lang="en-US" smtClean="0"/>
          </a:p>
          <a:p>
            <a:pPr>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F735A4-51B3-49B7-83F0-87DA65E2A0E3}" type="slidenum">
              <a:rPr lang="en-US" smtClean="0"/>
              <a:t>9</a:t>
            </a:fld>
            <a:endParaRPr lang="en-US"/>
          </a:p>
        </p:txBody>
      </p:sp>
    </p:spTree>
    <p:extLst>
      <p:ext uri="{BB962C8B-B14F-4D97-AF65-F5344CB8AC3E}">
        <p14:creationId xmlns:p14="http://schemas.microsoft.com/office/powerpoint/2010/main" val="1501139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F735A4-51B3-49B7-83F0-87DA65E2A0E3}" type="slidenum">
              <a:rPr lang="en-US" smtClean="0"/>
              <a:t>11</a:t>
            </a:fld>
            <a:endParaRPr lang="en-US"/>
          </a:p>
        </p:txBody>
      </p:sp>
    </p:spTree>
    <p:extLst>
      <p:ext uri="{BB962C8B-B14F-4D97-AF65-F5344CB8AC3E}">
        <p14:creationId xmlns:p14="http://schemas.microsoft.com/office/powerpoint/2010/main" val="1970095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baseline="0" dirty="0" smtClean="0">
                <a:solidFill>
                  <a:schemeClr val="tx1"/>
                </a:solidFill>
                <a:latin typeface="+mn-lt"/>
                <a:ea typeface="+mn-ea"/>
                <a:cs typeface="+mn-cs"/>
              </a:rPr>
              <a:t>Protrusion is present if the greatest distance, in any plane, between</a:t>
            </a:r>
          </a:p>
          <a:p>
            <a:r>
              <a:rPr lang="en-US" sz="1200" kern="1200" baseline="0" dirty="0" smtClean="0">
                <a:solidFill>
                  <a:schemeClr val="tx1"/>
                </a:solidFill>
                <a:latin typeface="+mn-lt"/>
                <a:ea typeface="+mn-ea"/>
                <a:cs typeface="+mn-cs"/>
              </a:rPr>
              <a:t>the edges of the disc material beyond the disc space is less than the distance between the edges of</a:t>
            </a:r>
          </a:p>
          <a:p>
            <a:r>
              <a:rPr lang="en-US" sz="1200" kern="1200" baseline="0" dirty="0" smtClean="0">
                <a:solidFill>
                  <a:schemeClr val="tx1"/>
                </a:solidFill>
                <a:latin typeface="+mn-lt"/>
                <a:ea typeface="+mn-ea"/>
                <a:cs typeface="+mn-cs"/>
              </a:rPr>
              <a:t>the base, in the same plane. The base is defined as the cross-sectional area of disc material at the</a:t>
            </a:r>
          </a:p>
          <a:p>
            <a:r>
              <a:rPr lang="en-US" sz="1200" kern="1200" baseline="0" dirty="0" smtClean="0">
                <a:solidFill>
                  <a:schemeClr val="tx1"/>
                </a:solidFill>
                <a:latin typeface="+mn-lt"/>
                <a:ea typeface="+mn-ea"/>
                <a:cs typeface="+mn-cs"/>
              </a:rPr>
              <a:t>outer margin of the disc space of origin, where disc material displaced beyond the disc space is</a:t>
            </a:r>
          </a:p>
          <a:p>
            <a:r>
              <a:rPr lang="en-US" sz="1200" kern="1200" baseline="0" dirty="0" smtClean="0">
                <a:solidFill>
                  <a:schemeClr val="tx1"/>
                </a:solidFill>
                <a:latin typeface="+mn-lt"/>
                <a:ea typeface="+mn-ea"/>
                <a:cs typeface="+mn-cs"/>
              </a:rPr>
              <a:t>continuous with disc material within the disc space. In the </a:t>
            </a:r>
            <a:r>
              <a:rPr lang="en-US" sz="1200" kern="1200" baseline="0" dirty="0" err="1" smtClean="0">
                <a:solidFill>
                  <a:schemeClr val="tx1"/>
                </a:solidFill>
                <a:latin typeface="+mn-lt"/>
                <a:ea typeface="+mn-ea"/>
                <a:cs typeface="+mn-cs"/>
              </a:rPr>
              <a:t>cranio</a:t>
            </a:r>
            <a:r>
              <a:rPr lang="en-US" sz="1200" kern="1200" baseline="0" dirty="0" smtClean="0">
                <a:solidFill>
                  <a:schemeClr val="tx1"/>
                </a:solidFill>
                <a:latin typeface="+mn-lt"/>
                <a:ea typeface="+mn-ea"/>
                <a:cs typeface="+mn-cs"/>
              </a:rPr>
              <a:t>-caudal direction, the length of</a:t>
            </a:r>
          </a:p>
          <a:p>
            <a:r>
              <a:rPr lang="en-US" sz="1200" kern="1200" baseline="0" dirty="0" smtClean="0">
                <a:solidFill>
                  <a:schemeClr val="tx1"/>
                </a:solidFill>
                <a:latin typeface="+mn-lt"/>
                <a:ea typeface="+mn-ea"/>
                <a:cs typeface="+mn-cs"/>
              </a:rPr>
              <a:t>the base cannot exceed, by definition, the height of the </a:t>
            </a:r>
            <a:r>
              <a:rPr lang="en-US" sz="1200" kern="1200" baseline="0" dirty="0" err="1" smtClean="0">
                <a:solidFill>
                  <a:schemeClr val="tx1"/>
                </a:solidFill>
                <a:latin typeface="+mn-lt"/>
                <a:ea typeface="+mn-ea"/>
                <a:cs typeface="+mn-cs"/>
              </a:rPr>
              <a:t>intervertebral</a:t>
            </a:r>
            <a:r>
              <a:rPr lang="en-US" sz="1200" kern="1200" baseline="0" dirty="0" smtClean="0">
                <a:solidFill>
                  <a:schemeClr val="tx1"/>
                </a:solidFill>
                <a:latin typeface="+mn-lt"/>
                <a:ea typeface="+mn-ea"/>
                <a:cs typeface="+mn-cs"/>
              </a:rPr>
              <a:t> space.</a:t>
            </a:r>
            <a:endParaRPr lang="en-US" dirty="0"/>
          </a:p>
        </p:txBody>
      </p:sp>
      <p:sp>
        <p:nvSpPr>
          <p:cNvPr id="4" name="Slide Number Placeholder 3"/>
          <p:cNvSpPr>
            <a:spLocks noGrp="1"/>
          </p:cNvSpPr>
          <p:nvPr>
            <p:ph type="sldNum" sz="quarter" idx="10"/>
          </p:nvPr>
        </p:nvSpPr>
        <p:spPr/>
        <p:txBody>
          <a:bodyPr/>
          <a:lstStyle/>
          <a:p>
            <a:fld id="{26CC64C8-4F55-4F10-AE98-BEA92D7BE0BE}" type="slidenum">
              <a:rPr lang="en-US" smtClean="0"/>
              <a:pPr/>
              <a:t>12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baseline="0" dirty="0" smtClean="0">
                <a:solidFill>
                  <a:schemeClr val="tx1"/>
                </a:solidFill>
                <a:latin typeface="+mn-lt"/>
                <a:ea typeface="+mn-ea"/>
                <a:cs typeface="+mn-cs"/>
              </a:rPr>
              <a:t>Extrusion is present</a:t>
            </a:r>
          </a:p>
          <a:p>
            <a:r>
              <a:rPr lang="en-US" sz="1200" kern="1200" baseline="0" dirty="0" smtClean="0">
                <a:solidFill>
                  <a:schemeClr val="tx1"/>
                </a:solidFill>
                <a:latin typeface="+mn-lt"/>
                <a:ea typeface="+mn-ea"/>
                <a:cs typeface="+mn-cs"/>
              </a:rPr>
              <a:t>when, in at least one plane, any one distance between the edges of the disc material beyond the</a:t>
            </a:r>
          </a:p>
          <a:p>
            <a:r>
              <a:rPr lang="en-US" sz="1200" kern="1200" baseline="0" dirty="0" smtClean="0">
                <a:solidFill>
                  <a:schemeClr val="tx1"/>
                </a:solidFill>
                <a:latin typeface="+mn-lt"/>
                <a:ea typeface="+mn-ea"/>
                <a:cs typeface="+mn-cs"/>
              </a:rPr>
              <a:t>disc space is greater than the distance between the edges of the base, or when no continuity exists</a:t>
            </a:r>
          </a:p>
          <a:p>
            <a:r>
              <a:rPr lang="en-US" sz="1200" kern="1200" baseline="0" dirty="0" smtClean="0">
                <a:solidFill>
                  <a:schemeClr val="tx1"/>
                </a:solidFill>
                <a:latin typeface="+mn-lt"/>
                <a:ea typeface="+mn-ea"/>
                <a:cs typeface="+mn-cs"/>
              </a:rPr>
              <a:t>between the disc material beyond the disc space and that within the disc space (Figure 11).</a:t>
            </a:r>
          </a:p>
          <a:p>
            <a:r>
              <a:rPr lang="en-US" sz="1200" kern="1200" baseline="0" dirty="0" smtClean="0">
                <a:solidFill>
                  <a:schemeClr val="tx1"/>
                </a:solidFill>
                <a:latin typeface="+mn-lt"/>
                <a:ea typeface="+mn-ea"/>
                <a:cs typeface="+mn-cs"/>
              </a:rPr>
              <a:t>Extrusion may be further specified as </a:t>
            </a:r>
            <a:r>
              <a:rPr lang="en-US" sz="1200" b="1" kern="1200" baseline="0" dirty="0" smtClean="0">
                <a:solidFill>
                  <a:schemeClr val="tx1"/>
                </a:solidFill>
                <a:latin typeface="+mn-lt"/>
                <a:ea typeface="+mn-ea"/>
                <a:cs typeface="+mn-cs"/>
              </a:rPr>
              <a:t>sequestration, if the displaced disc material has lost</a:t>
            </a:r>
          </a:p>
          <a:p>
            <a:r>
              <a:rPr lang="en-US" sz="1200" kern="1200" baseline="0" dirty="0" smtClean="0">
                <a:solidFill>
                  <a:schemeClr val="tx1"/>
                </a:solidFill>
                <a:latin typeface="+mn-lt"/>
                <a:ea typeface="+mn-ea"/>
                <a:cs typeface="+mn-cs"/>
              </a:rPr>
              <a:t>completely any continuity with the parent disc (Figure 12).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 term </a:t>
            </a:r>
            <a:r>
              <a:rPr lang="en-US" sz="1200" b="1" kern="1200" baseline="0" dirty="0" smtClean="0">
                <a:solidFill>
                  <a:schemeClr val="tx1"/>
                </a:solidFill>
                <a:latin typeface="+mn-lt"/>
                <a:ea typeface="+mn-ea"/>
                <a:cs typeface="+mn-cs"/>
              </a:rPr>
              <a:t>migration may be used to</a:t>
            </a:r>
          </a:p>
          <a:p>
            <a:r>
              <a:rPr lang="en-US" sz="1200" kern="1200" baseline="0" dirty="0" smtClean="0">
                <a:solidFill>
                  <a:schemeClr val="tx1"/>
                </a:solidFill>
                <a:latin typeface="+mn-lt"/>
                <a:ea typeface="+mn-ea"/>
                <a:cs typeface="+mn-cs"/>
              </a:rPr>
              <a:t>signify displacement of disc material away from the site of extrusion, regardless of whether</a:t>
            </a:r>
          </a:p>
          <a:p>
            <a:r>
              <a:rPr lang="en-US" sz="1200" kern="1200" baseline="0" dirty="0" smtClean="0">
                <a:solidFill>
                  <a:schemeClr val="tx1"/>
                </a:solidFill>
                <a:latin typeface="+mn-lt"/>
                <a:ea typeface="+mn-ea"/>
                <a:cs typeface="+mn-cs"/>
              </a:rPr>
              <a:t>sequestrated or not (Figure 13). Because </a:t>
            </a:r>
            <a:r>
              <a:rPr lang="en-US" sz="1200" kern="1200" baseline="0" dirty="0" err="1" smtClean="0">
                <a:solidFill>
                  <a:schemeClr val="tx1"/>
                </a:solidFill>
                <a:latin typeface="+mn-lt"/>
                <a:ea typeface="+mn-ea"/>
                <a:cs typeface="+mn-cs"/>
              </a:rPr>
              <a:t>posteriorly</a:t>
            </a:r>
            <a:r>
              <a:rPr lang="en-US" sz="1200" kern="1200" baseline="0" dirty="0" smtClean="0">
                <a:solidFill>
                  <a:schemeClr val="tx1"/>
                </a:solidFill>
                <a:latin typeface="+mn-lt"/>
                <a:ea typeface="+mn-ea"/>
                <a:cs typeface="+mn-cs"/>
              </a:rPr>
              <a:t> displaced disc material is often constrained by</a:t>
            </a:r>
          </a:p>
          <a:p>
            <a:r>
              <a:rPr lang="en-US" sz="1200" kern="1200" baseline="0" dirty="0" smtClean="0">
                <a:solidFill>
                  <a:schemeClr val="tx1"/>
                </a:solidFill>
                <a:latin typeface="+mn-lt"/>
                <a:ea typeface="+mn-ea"/>
                <a:cs typeface="+mn-cs"/>
              </a:rPr>
              <a:t>the posterior longitudinal ligament, images may portray a disc displacement as a protrusion on</a:t>
            </a:r>
          </a:p>
          <a:p>
            <a:r>
              <a:rPr lang="en-US" sz="1200" kern="1200" baseline="0" dirty="0" smtClean="0">
                <a:solidFill>
                  <a:schemeClr val="tx1"/>
                </a:solidFill>
                <a:latin typeface="+mn-lt"/>
                <a:ea typeface="+mn-ea"/>
                <a:cs typeface="+mn-cs"/>
              </a:rPr>
              <a:t>axial sections and an extrusion on sagittal sections, in which cases the displacement should be</a:t>
            </a:r>
          </a:p>
          <a:p>
            <a:r>
              <a:rPr lang="en-US" sz="1200" kern="1200" baseline="0" dirty="0" smtClean="0">
                <a:solidFill>
                  <a:schemeClr val="tx1"/>
                </a:solidFill>
                <a:latin typeface="+mn-lt"/>
                <a:ea typeface="+mn-ea"/>
                <a:cs typeface="+mn-cs"/>
              </a:rPr>
              <a:t>considered an extrusion. Herniated discs in the </a:t>
            </a:r>
            <a:r>
              <a:rPr lang="en-US" sz="1200" kern="1200" baseline="0" dirty="0" err="1" smtClean="0">
                <a:solidFill>
                  <a:schemeClr val="tx1"/>
                </a:solidFill>
                <a:latin typeface="+mn-lt"/>
                <a:ea typeface="+mn-ea"/>
                <a:cs typeface="+mn-cs"/>
              </a:rPr>
              <a:t>cranio</a:t>
            </a:r>
            <a:r>
              <a:rPr lang="en-US" sz="1200" kern="1200" baseline="0" dirty="0" smtClean="0">
                <a:solidFill>
                  <a:schemeClr val="tx1"/>
                </a:solidFill>
                <a:latin typeface="+mn-lt"/>
                <a:ea typeface="+mn-ea"/>
                <a:cs typeface="+mn-cs"/>
              </a:rPr>
              <a:t>-caudal (vertical) direction through a break</a:t>
            </a:r>
          </a:p>
          <a:p>
            <a:r>
              <a:rPr lang="en-US" sz="1200" kern="1200" baseline="0" dirty="0" smtClean="0">
                <a:solidFill>
                  <a:schemeClr val="tx1"/>
                </a:solidFill>
                <a:latin typeface="+mn-lt"/>
                <a:ea typeface="+mn-ea"/>
                <a:cs typeface="+mn-cs"/>
              </a:rPr>
              <a:t>in the vertebral body endplate are referred to as </a:t>
            </a:r>
            <a:r>
              <a:rPr lang="en-US" sz="1200" b="1" kern="1200" baseline="0" dirty="0" err="1" smtClean="0">
                <a:solidFill>
                  <a:schemeClr val="tx1"/>
                </a:solidFill>
                <a:latin typeface="+mn-lt"/>
                <a:ea typeface="+mn-ea"/>
                <a:cs typeface="+mn-cs"/>
              </a:rPr>
              <a:t>intravertebral</a:t>
            </a:r>
            <a:r>
              <a:rPr lang="en-US" sz="1200" b="1" kern="1200" baseline="0" dirty="0" smtClean="0">
                <a:solidFill>
                  <a:schemeClr val="tx1"/>
                </a:solidFill>
                <a:latin typeface="+mn-lt"/>
                <a:ea typeface="+mn-ea"/>
                <a:cs typeface="+mn-cs"/>
              </a:rPr>
              <a:t> </a:t>
            </a:r>
            <a:r>
              <a:rPr lang="en-US" sz="1200" b="1" kern="1200" baseline="0" dirty="0" err="1" smtClean="0">
                <a:solidFill>
                  <a:schemeClr val="tx1"/>
                </a:solidFill>
                <a:latin typeface="+mn-lt"/>
                <a:ea typeface="+mn-ea"/>
                <a:cs typeface="+mn-cs"/>
              </a:rPr>
              <a:t>herniations</a:t>
            </a:r>
            <a:r>
              <a:rPr lang="en-US" sz="1200" b="1" kern="1200" baseline="0" dirty="0" smtClean="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26CC64C8-4F55-4F10-AE98-BEA92D7BE0BE}" type="slidenum">
              <a:rPr lang="en-US" smtClean="0"/>
              <a:pPr/>
              <a:t>13</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F735A4-51B3-49B7-83F0-87DA65E2A0E3}" type="slidenum">
              <a:rPr lang="en-US" smtClean="0"/>
              <a:t>14</a:t>
            </a:fld>
            <a:endParaRPr lang="en-US"/>
          </a:p>
        </p:txBody>
      </p:sp>
    </p:spTree>
    <p:extLst>
      <p:ext uri="{BB962C8B-B14F-4D97-AF65-F5344CB8AC3E}">
        <p14:creationId xmlns:p14="http://schemas.microsoft.com/office/powerpoint/2010/main" val="28256629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F735A4-51B3-49B7-83F0-87DA65E2A0E3}" type="slidenum">
              <a:rPr lang="en-US" smtClean="0"/>
              <a:t>15</a:t>
            </a:fld>
            <a:endParaRPr lang="en-US"/>
          </a:p>
        </p:txBody>
      </p:sp>
    </p:spTree>
    <p:extLst>
      <p:ext uri="{BB962C8B-B14F-4D97-AF65-F5344CB8AC3E}">
        <p14:creationId xmlns:p14="http://schemas.microsoft.com/office/powerpoint/2010/main" val="38255696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058" tIns="41029" rIns="82058" bIns="41029" anchor="ctr"/>
          <a:lstStyle/>
          <a:p>
            <a:endParaRPr lang="en-US"/>
          </a:p>
        </p:txBody>
      </p:sp>
      <p:sp>
        <p:nvSpPr>
          <p:cNvPr id="4098" name="Text Box 2"/>
          <p:cNvSpPr txBox="1">
            <a:spLocks noGrp="1" noChangeArrowheads="1"/>
          </p:cNvSpPr>
          <p:nvPr>
            <p:ph type="body"/>
          </p:nvPr>
        </p:nvSpPr>
        <p:spPr bwMode="auto">
          <a:xfrm>
            <a:off x="1046350" y="4352637"/>
            <a:ext cx="4770904" cy="3478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5pPr>
            <a:lvl6pPr marL="2514600" indent="-228600" defTabSz="457200" eaLnBrk="0" fontAlgn="base" hangingPunct="0">
              <a:spcBef>
                <a:spcPct val="3000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6pPr>
            <a:lvl7pPr marL="2971800" indent="-228600" defTabSz="457200" eaLnBrk="0" fontAlgn="base" hangingPunct="0">
              <a:spcBef>
                <a:spcPct val="3000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7pPr>
            <a:lvl8pPr marL="3429000" indent="-228600" defTabSz="457200" eaLnBrk="0" fontAlgn="base" hangingPunct="0">
              <a:spcBef>
                <a:spcPct val="3000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8pPr>
            <a:lvl9pPr marL="3886200" indent="-228600" defTabSz="457200" eaLnBrk="0" fontAlgn="base" hangingPunct="0">
              <a:spcBef>
                <a:spcPct val="3000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9pPr>
          </a:lstStyle>
          <a:p>
            <a:pPr eaLnBrk="1">
              <a:lnSpc>
                <a:spcPct val="93000"/>
              </a:lnSpc>
              <a:spcBef>
                <a:spcPct val="0"/>
              </a:spcBef>
              <a:buSzPct val="45000"/>
              <a:buFont typeface="Wingdings" charset="2"/>
              <a:buNone/>
            </a:pPr>
            <a:r>
              <a:rPr lang="en-GB">
                <a:latin typeface="Arial" charset="0"/>
                <a:ea typeface="msgothic" charset="0"/>
                <a:cs typeface="msgothic" charset="0"/>
              </a:rPr>
              <a:t>(a) Sagittal slab contact radiograph at the L3-4 level in a 74-year-old man shows a Schmorl node (black arrow) in the distal VEP of L3 and shows a vacuum phenomenon in the intervertebral disk (white arrow). (b) Gross specimen of the same slab shows the Schmorl node, with displacement of the intervertebral disk (white arrow) in the VEP of L3. Cleft formation (black arrow) in the intervertebral disk corresponds to the site of the vacuum phenomenon.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1C7011A8-7F43-4D81-80D1-B56297E94F7D}" type="slidenum">
              <a:rPr lang="en-US"/>
              <a:pPr/>
              <a:t>24</a:t>
            </a:fld>
            <a:endParaRPr lang="en-US"/>
          </a:p>
        </p:txBody>
      </p:sp>
      <p:sp>
        <p:nvSpPr>
          <p:cNvPr id="460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60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09610A-8FAC-49F6-9108-08160F8540FF}" type="datetimeFigureOut">
              <a:rPr lang="en-US" smtClean="0"/>
              <a:t>5/21/2012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B1B3D5-C43B-448A-B805-7F31E881791E}" type="slidenum">
              <a:rPr lang="en-US" smtClean="0"/>
              <a:t>‹#›</a:t>
            </a:fld>
            <a:endParaRPr lang="en-US"/>
          </a:p>
        </p:txBody>
      </p:sp>
    </p:spTree>
    <p:extLst>
      <p:ext uri="{BB962C8B-B14F-4D97-AF65-F5344CB8AC3E}">
        <p14:creationId xmlns:p14="http://schemas.microsoft.com/office/powerpoint/2010/main" val="157133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09610A-8FAC-49F6-9108-08160F8540FF}" type="datetimeFigureOut">
              <a:rPr lang="en-US" smtClean="0"/>
              <a:t>5/21/2012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B1B3D5-C43B-448A-B805-7F31E881791E}" type="slidenum">
              <a:rPr lang="en-US" smtClean="0"/>
              <a:t>‹#›</a:t>
            </a:fld>
            <a:endParaRPr lang="en-US"/>
          </a:p>
        </p:txBody>
      </p:sp>
    </p:spTree>
    <p:extLst>
      <p:ext uri="{BB962C8B-B14F-4D97-AF65-F5344CB8AC3E}">
        <p14:creationId xmlns:p14="http://schemas.microsoft.com/office/powerpoint/2010/main" val="965414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09610A-8FAC-49F6-9108-08160F8540FF}" type="datetimeFigureOut">
              <a:rPr lang="en-US" smtClean="0"/>
              <a:t>5/21/2012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B1B3D5-C43B-448A-B805-7F31E881791E}" type="slidenum">
              <a:rPr lang="en-US" smtClean="0"/>
              <a:t>‹#›</a:t>
            </a:fld>
            <a:endParaRPr lang="en-US"/>
          </a:p>
        </p:txBody>
      </p:sp>
    </p:spTree>
    <p:extLst>
      <p:ext uri="{BB962C8B-B14F-4D97-AF65-F5344CB8AC3E}">
        <p14:creationId xmlns:p14="http://schemas.microsoft.com/office/powerpoint/2010/main" val="28829964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lvl1pPr>
              <a:defRPr>
                <a:latin typeface="Arial" pitchFamily="34" charset="0"/>
                <a:cs typeface="Arial" pitchFamily="34" charset="0"/>
              </a:defRPr>
            </a:lvl1pPr>
          </a:lstStyle>
          <a:p>
            <a:r>
              <a:rPr lang="en-US" dirty="0" smtClean="0"/>
              <a:t>Click to edit Master title style</a:t>
            </a:r>
            <a:endParaRPr lang="en-US" dirty="0"/>
          </a:p>
        </p:txBody>
      </p:sp>
      <p:sp>
        <p:nvSpPr>
          <p:cNvPr id="3" name="Text Placeholder 2"/>
          <p:cNvSpPr>
            <a:spLocks noGrp="1"/>
          </p:cNvSpPr>
          <p:nvPr>
            <p:ph type="body" sz="half" idx="1"/>
          </p:nvPr>
        </p:nvSpPr>
        <p:spPr>
          <a:xfrm>
            <a:off x="914400" y="1600200"/>
            <a:ext cx="3810000" cy="4530725"/>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876800" y="1600200"/>
            <a:ext cx="3810000" cy="4530725"/>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a:xfrm>
            <a:off x="914400" y="6251575"/>
            <a:ext cx="1981200" cy="457200"/>
          </a:xfrm>
        </p:spPr>
        <p:txBody>
          <a:bodyPr/>
          <a:lstStyle>
            <a:lvl1pPr>
              <a:defRPr/>
            </a:lvl1pPr>
          </a:lstStyle>
          <a:p>
            <a:endParaRPr lang="en-US"/>
          </a:p>
        </p:txBody>
      </p:sp>
      <p:sp>
        <p:nvSpPr>
          <p:cNvPr id="6" name="Footer Placeholder 5"/>
          <p:cNvSpPr>
            <a:spLocks noGrp="1"/>
          </p:cNvSpPr>
          <p:nvPr>
            <p:ph type="ftr" sz="quarter" idx="11"/>
          </p:nvPr>
        </p:nvSpPr>
        <p:spPr>
          <a:xfrm>
            <a:off x="3352800" y="6248400"/>
            <a:ext cx="29718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781800" y="6248400"/>
            <a:ext cx="1905000" cy="457200"/>
          </a:xfrm>
        </p:spPr>
        <p:txBody>
          <a:bodyPr/>
          <a:lstStyle>
            <a:lvl1pPr>
              <a:defRPr/>
            </a:lvl1pPr>
          </a:lstStyle>
          <a:p>
            <a:fld id="{00372B1D-A2F4-4A5B-807A-5DBCEAD9C4ED}" type="slidenum">
              <a:rPr lang="en-US"/>
              <a:pPr/>
              <a:t>‹#›</a:t>
            </a:fld>
            <a:endParaRPr lang="en-US"/>
          </a:p>
        </p:txBody>
      </p:sp>
    </p:spTree>
    <p:extLst>
      <p:ext uri="{BB962C8B-B14F-4D97-AF65-F5344CB8AC3E}">
        <p14:creationId xmlns:p14="http://schemas.microsoft.com/office/powerpoint/2010/main" val="281457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09610A-8FAC-49F6-9108-08160F8540FF}" type="datetimeFigureOut">
              <a:rPr lang="en-US" smtClean="0"/>
              <a:t>5/21/2012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B1B3D5-C43B-448A-B805-7F31E881791E}" type="slidenum">
              <a:rPr lang="en-US" smtClean="0"/>
              <a:t>‹#›</a:t>
            </a:fld>
            <a:endParaRPr lang="en-US"/>
          </a:p>
        </p:txBody>
      </p:sp>
    </p:spTree>
    <p:extLst>
      <p:ext uri="{BB962C8B-B14F-4D97-AF65-F5344CB8AC3E}">
        <p14:creationId xmlns:p14="http://schemas.microsoft.com/office/powerpoint/2010/main" val="4116964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09610A-8FAC-49F6-9108-08160F8540FF}" type="datetimeFigureOut">
              <a:rPr lang="en-US" smtClean="0"/>
              <a:t>5/21/2012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B1B3D5-C43B-448A-B805-7F31E881791E}" type="slidenum">
              <a:rPr lang="en-US" smtClean="0"/>
              <a:t>‹#›</a:t>
            </a:fld>
            <a:endParaRPr lang="en-US"/>
          </a:p>
        </p:txBody>
      </p:sp>
    </p:spTree>
    <p:extLst>
      <p:ext uri="{BB962C8B-B14F-4D97-AF65-F5344CB8AC3E}">
        <p14:creationId xmlns:p14="http://schemas.microsoft.com/office/powerpoint/2010/main" val="2162828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09610A-8FAC-49F6-9108-08160F8540FF}" type="datetimeFigureOut">
              <a:rPr lang="en-US" smtClean="0"/>
              <a:t>5/21/2012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B1B3D5-C43B-448A-B805-7F31E881791E}" type="slidenum">
              <a:rPr lang="en-US" smtClean="0"/>
              <a:t>‹#›</a:t>
            </a:fld>
            <a:endParaRPr lang="en-US"/>
          </a:p>
        </p:txBody>
      </p:sp>
    </p:spTree>
    <p:extLst>
      <p:ext uri="{BB962C8B-B14F-4D97-AF65-F5344CB8AC3E}">
        <p14:creationId xmlns:p14="http://schemas.microsoft.com/office/powerpoint/2010/main" val="2198998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09610A-8FAC-49F6-9108-08160F8540FF}" type="datetimeFigureOut">
              <a:rPr lang="en-US" smtClean="0"/>
              <a:t>5/21/2012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B1B3D5-C43B-448A-B805-7F31E881791E}" type="slidenum">
              <a:rPr lang="en-US" smtClean="0"/>
              <a:t>‹#›</a:t>
            </a:fld>
            <a:endParaRPr lang="en-US"/>
          </a:p>
        </p:txBody>
      </p:sp>
    </p:spTree>
    <p:extLst>
      <p:ext uri="{BB962C8B-B14F-4D97-AF65-F5344CB8AC3E}">
        <p14:creationId xmlns:p14="http://schemas.microsoft.com/office/powerpoint/2010/main" val="4058180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09610A-8FAC-49F6-9108-08160F8540FF}" type="datetimeFigureOut">
              <a:rPr lang="en-US" smtClean="0"/>
              <a:t>5/21/2012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B1B3D5-C43B-448A-B805-7F31E881791E}" type="slidenum">
              <a:rPr lang="en-US" smtClean="0"/>
              <a:t>‹#›</a:t>
            </a:fld>
            <a:endParaRPr lang="en-US"/>
          </a:p>
        </p:txBody>
      </p:sp>
    </p:spTree>
    <p:extLst>
      <p:ext uri="{BB962C8B-B14F-4D97-AF65-F5344CB8AC3E}">
        <p14:creationId xmlns:p14="http://schemas.microsoft.com/office/powerpoint/2010/main" val="3227429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610A-8FAC-49F6-9108-08160F8540FF}" type="datetimeFigureOut">
              <a:rPr lang="en-US" smtClean="0"/>
              <a:t>5/21/2012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B1B3D5-C43B-448A-B805-7F31E881791E}" type="slidenum">
              <a:rPr lang="en-US" smtClean="0"/>
              <a:t>‹#›</a:t>
            </a:fld>
            <a:endParaRPr lang="en-US"/>
          </a:p>
        </p:txBody>
      </p:sp>
    </p:spTree>
    <p:extLst>
      <p:ext uri="{BB962C8B-B14F-4D97-AF65-F5344CB8AC3E}">
        <p14:creationId xmlns:p14="http://schemas.microsoft.com/office/powerpoint/2010/main" val="1573731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610A-8FAC-49F6-9108-08160F8540FF}" type="datetimeFigureOut">
              <a:rPr lang="en-US" smtClean="0"/>
              <a:t>5/21/2012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B1B3D5-C43B-448A-B805-7F31E881791E}" type="slidenum">
              <a:rPr lang="en-US" smtClean="0"/>
              <a:t>‹#›</a:t>
            </a:fld>
            <a:endParaRPr lang="en-US"/>
          </a:p>
        </p:txBody>
      </p:sp>
    </p:spTree>
    <p:extLst>
      <p:ext uri="{BB962C8B-B14F-4D97-AF65-F5344CB8AC3E}">
        <p14:creationId xmlns:p14="http://schemas.microsoft.com/office/powerpoint/2010/main" val="769372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610A-8FAC-49F6-9108-08160F8540FF}" type="datetimeFigureOut">
              <a:rPr lang="en-US" smtClean="0"/>
              <a:t>5/21/2012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B1B3D5-C43B-448A-B805-7F31E881791E}" type="slidenum">
              <a:rPr lang="en-US" smtClean="0"/>
              <a:t>‹#›</a:t>
            </a:fld>
            <a:endParaRPr lang="en-US"/>
          </a:p>
        </p:txBody>
      </p:sp>
    </p:spTree>
    <p:extLst>
      <p:ext uri="{BB962C8B-B14F-4D97-AF65-F5344CB8AC3E}">
        <p14:creationId xmlns:p14="http://schemas.microsoft.com/office/powerpoint/2010/main" val="1390262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09610A-8FAC-49F6-9108-08160F8540FF}" type="datetimeFigureOut">
              <a:rPr lang="en-US" smtClean="0"/>
              <a:t>5/21/2012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B1B3D5-C43B-448A-B805-7F31E881791E}" type="slidenum">
              <a:rPr lang="en-US" smtClean="0"/>
              <a:t>‹#›</a:t>
            </a:fld>
            <a:endParaRPr lang="en-US"/>
          </a:p>
        </p:txBody>
      </p:sp>
    </p:spTree>
    <p:extLst>
      <p:ext uri="{BB962C8B-B14F-4D97-AF65-F5344CB8AC3E}">
        <p14:creationId xmlns:p14="http://schemas.microsoft.com/office/powerpoint/2010/main" val="39324105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tags" Target="../tags/tag3.xml"/><Relationship Id="rId4" Type="http://schemas.openxmlformats.org/officeDocument/2006/relationships/image" Target="../media/image1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676400"/>
            <a:ext cx="8458200" cy="1470025"/>
          </a:xfrm>
        </p:spPr>
        <p:txBody>
          <a:bodyPr>
            <a:normAutofit/>
          </a:bodyPr>
          <a:lstStyle/>
          <a:p>
            <a:r>
              <a:rPr lang="en-US" dirty="0" smtClean="0"/>
              <a:t>Disk Embryology, Histology and Pathology</a:t>
            </a:r>
            <a:endParaRPr lang="en-US" dirty="0"/>
          </a:p>
        </p:txBody>
      </p:sp>
      <p:sp>
        <p:nvSpPr>
          <p:cNvPr id="3" name="Subtitle 2"/>
          <p:cNvSpPr>
            <a:spLocks noGrp="1"/>
          </p:cNvSpPr>
          <p:nvPr>
            <p:ph type="subTitle" idx="1"/>
          </p:nvPr>
        </p:nvSpPr>
        <p:spPr/>
        <p:txBody>
          <a:bodyPr>
            <a:normAutofit/>
          </a:bodyPr>
          <a:lstStyle/>
          <a:p>
            <a:r>
              <a:rPr lang="en-US" dirty="0" smtClean="0"/>
              <a:t>PTP 521</a:t>
            </a:r>
          </a:p>
          <a:p>
            <a:r>
              <a:rPr lang="en-US" dirty="0" smtClean="0"/>
              <a:t>Musculoskeletal Diseases and Disorders</a:t>
            </a:r>
            <a:endParaRPr lang="en-US" dirty="0"/>
          </a:p>
        </p:txBody>
      </p:sp>
    </p:spTree>
    <p:extLst>
      <p:ext uri="{BB962C8B-B14F-4D97-AF65-F5344CB8AC3E}">
        <p14:creationId xmlns:p14="http://schemas.microsoft.com/office/powerpoint/2010/main" val="41651219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439738" y="304800"/>
            <a:ext cx="8534400" cy="1143000"/>
          </a:xfrm>
        </p:spPr>
        <p:txBody>
          <a:bodyPr>
            <a:normAutofit/>
          </a:bodyPr>
          <a:lstStyle/>
          <a:p>
            <a:r>
              <a:rPr lang="en-US" sz="3400" dirty="0"/>
              <a:t>Common Definitions of </a:t>
            </a:r>
            <a:r>
              <a:rPr lang="en-US" sz="3400" dirty="0" smtClean="0"/>
              <a:t>Disk </a:t>
            </a:r>
            <a:r>
              <a:rPr lang="en-US" sz="3400" dirty="0"/>
              <a:t>Dysfunction:  North American Spine Society</a:t>
            </a:r>
          </a:p>
        </p:txBody>
      </p:sp>
      <p:sp>
        <p:nvSpPr>
          <p:cNvPr id="103427" name="Rectangle 3"/>
          <p:cNvSpPr>
            <a:spLocks noGrp="1" noChangeArrowheads="1"/>
          </p:cNvSpPr>
          <p:nvPr>
            <p:ph type="body" sz="half" idx="1"/>
          </p:nvPr>
        </p:nvSpPr>
        <p:spPr>
          <a:xfrm>
            <a:off x="914400" y="1600200"/>
            <a:ext cx="3817938" cy="4530725"/>
          </a:xfrm>
        </p:spPr>
        <p:txBody>
          <a:bodyPr>
            <a:normAutofit fontScale="77500" lnSpcReduction="20000"/>
          </a:bodyPr>
          <a:lstStyle/>
          <a:p>
            <a:pPr marL="609600" indent="-609600">
              <a:buFontTx/>
              <a:buAutoNum type="arabicPeriod"/>
            </a:pPr>
            <a:r>
              <a:rPr lang="en-US" dirty="0">
                <a:solidFill>
                  <a:srgbClr val="7030A0"/>
                </a:solidFill>
              </a:rPr>
              <a:t>Annular fissure</a:t>
            </a:r>
            <a:r>
              <a:rPr lang="en-US" dirty="0" smtClean="0">
                <a:solidFill>
                  <a:srgbClr val="7030A0"/>
                </a:solidFill>
              </a:rPr>
              <a:t>:  </a:t>
            </a:r>
            <a:r>
              <a:rPr lang="en-US" dirty="0" smtClean="0"/>
              <a:t>a disruption of the fibers of the annulus.</a:t>
            </a:r>
            <a:endParaRPr lang="en-US" dirty="0"/>
          </a:p>
          <a:p>
            <a:pPr marL="609600" indent="-609600"/>
            <a:r>
              <a:rPr lang="en-US" dirty="0" smtClean="0"/>
              <a:t>Fluid </a:t>
            </a:r>
            <a:r>
              <a:rPr lang="en-US" dirty="0"/>
              <a:t>within annulus may be evident on  </a:t>
            </a:r>
          </a:p>
          <a:p>
            <a:pPr marL="609600" indent="-609600">
              <a:buFont typeface="Wingdings" pitchFamily="2" charset="2"/>
              <a:buNone/>
            </a:pPr>
            <a:r>
              <a:rPr lang="en-US" dirty="0"/>
              <a:t> 	MRI </a:t>
            </a:r>
            <a:r>
              <a:rPr lang="en-US" dirty="0" smtClean="0"/>
              <a:t>scan</a:t>
            </a:r>
          </a:p>
          <a:p>
            <a:pPr marL="609600" indent="-609600">
              <a:buFont typeface="Wingdings" pitchFamily="2" charset="2"/>
              <a:buNone/>
            </a:pPr>
            <a:r>
              <a:rPr lang="en-US" dirty="0" smtClean="0"/>
              <a:t>	-As long as the nucleus material is contained within the annulus the pt. will not have that much pain. </a:t>
            </a:r>
            <a:endParaRPr lang="en-US" dirty="0"/>
          </a:p>
          <a:p>
            <a:pPr marL="609600" indent="-609600">
              <a:buFont typeface="Wingdings" pitchFamily="2" charset="2"/>
              <a:buNone/>
            </a:pPr>
            <a:endParaRPr lang="en-US" dirty="0"/>
          </a:p>
        </p:txBody>
      </p:sp>
      <p:pic>
        <p:nvPicPr>
          <p:cNvPr id="2" name="Snagit_PPT484C"/>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1600" y="1828800"/>
            <a:ext cx="3124200" cy="3505200"/>
          </a:xfrm>
          <a:prstGeom prst="rect">
            <a:avLst/>
          </a:prstGeom>
        </p:spPr>
      </p:pic>
    </p:spTree>
    <p:extLst>
      <p:ext uri="{BB962C8B-B14F-4D97-AF65-F5344CB8AC3E}">
        <p14:creationId xmlns:p14="http://schemas.microsoft.com/office/powerpoint/2010/main" val="30429980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endParaRPr lang="en-US"/>
          </a:p>
        </p:txBody>
      </p:sp>
      <p:sp>
        <p:nvSpPr>
          <p:cNvPr id="104451" name="Rectangle 3"/>
          <p:cNvSpPr>
            <a:spLocks noGrp="1" noChangeArrowheads="1"/>
          </p:cNvSpPr>
          <p:nvPr>
            <p:ph type="body" sz="half" idx="1"/>
          </p:nvPr>
        </p:nvSpPr>
        <p:spPr>
          <a:xfrm>
            <a:off x="914400" y="1600200"/>
            <a:ext cx="3817938" cy="4530725"/>
          </a:xfrm>
        </p:spPr>
        <p:txBody>
          <a:bodyPr>
            <a:normAutofit lnSpcReduction="10000"/>
          </a:bodyPr>
          <a:lstStyle/>
          <a:p>
            <a:pPr>
              <a:buFont typeface="Wingdings" pitchFamily="2" charset="2"/>
              <a:buNone/>
            </a:pPr>
            <a:r>
              <a:rPr lang="en-US" sz="2400" dirty="0"/>
              <a:t>2.  </a:t>
            </a:r>
            <a:r>
              <a:rPr lang="en-US" sz="2400" dirty="0">
                <a:solidFill>
                  <a:srgbClr val="7030A0"/>
                </a:solidFill>
              </a:rPr>
              <a:t>Disk Bulge:  </a:t>
            </a:r>
            <a:r>
              <a:rPr lang="en-US" sz="2400" dirty="0"/>
              <a:t>circumferential diffuse extension of the annulus extending 3 mm or more beyond the adjacent vertebral end plates.</a:t>
            </a:r>
          </a:p>
          <a:p>
            <a:pPr lvl="1"/>
            <a:r>
              <a:rPr lang="en-US" sz="2400" dirty="0"/>
              <a:t>associated with a mild loss of disk </a:t>
            </a:r>
            <a:r>
              <a:rPr lang="en-US" sz="2400" dirty="0" smtClean="0"/>
              <a:t>height</a:t>
            </a:r>
          </a:p>
          <a:p>
            <a:pPr lvl="1"/>
            <a:r>
              <a:rPr lang="en-US" sz="2400" dirty="0" smtClean="0"/>
              <a:t>Not considered a herniation</a:t>
            </a:r>
            <a:endParaRPr lang="en-US" sz="2400" dirty="0"/>
          </a:p>
          <a:p>
            <a:endParaRPr lang="en-US" sz="2400" dirty="0"/>
          </a:p>
        </p:txBody>
      </p:sp>
      <p:pic>
        <p:nvPicPr>
          <p:cNvPr id="1026" name="Picture 2"/>
          <p:cNvPicPr>
            <a:picLocks noGrp="1" noChangeAspect="1" noChangeArrowheads="1"/>
          </p:cNvPicPr>
          <p:nvPr>
            <p:ph sz="half" idx="2"/>
          </p:nvPr>
        </p:nvPicPr>
        <p:blipFill>
          <a:blip r:embed="rId3" cstate="print"/>
          <a:srcRect/>
          <a:stretch>
            <a:fillRect/>
          </a:stretch>
        </p:blipFill>
        <p:spPr bwMode="auto">
          <a:xfrm>
            <a:off x="5791200" y="1752600"/>
            <a:ext cx="2209800" cy="1876332"/>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5638800" y="3886200"/>
            <a:ext cx="2605088" cy="2667000"/>
          </a:xfrm>
          <a:prstGeom prst="rect">
            <a:avLst/>
          </a:prstGeom>
          <a:noFill/>
          <a:ln w="9525">
            <a:noFill/>
            <a:miter lim="800000"/>
            <a:headEnd/>
            <a:tailEnd/>
          </a:ln>
        </p:spPr>
      </p:pic>
      <p:sp>
        <p:nvSpPr>
          <p:cNvPr id="10" name="TextBox 9"/>
          <p:cNvSpPr txBox="1"/>
          <p:nvPr/>
        </p:nvSpPr>
        <p:spPr>
          <a:xfrm>
            <a:off x="990600" y="5943600"/>
            <a:ext cx="4038600" cy="646331"/>
          </a:xfrm>
          <a:prstGeom prst="rect">
            <a:avLst/>
          </a:prstGeom>
          <a:noFill/>
        </p:spPr>
        <p:txBody>
          <a:bodyPr wrap="square" rtlCol="0">
            <a:spAutoFit/>
          </a:bodyPr>
          <a:lstStyle/>
          <a:p>
            <a:r>
              <a:rPr lang="en-US" dirty="0" smtClean="0"/>
              <a:t>http://www.rsna.org/radlex/committee/ASSRDiscNomenclature.pdf</a:t>
            </a:r>
            <a:endParaRPr lang="en-US" dirty="0"/>
          </a:p>
        </p:txBody>
      </p:sp>
    </p:spTree>
    <p:extLst>
      <p:ext uri="{BB962C8B-B14F-4D97-AF65-F5344CB8AC3E}">
        <p14:creationId xmlns:p14="http://schemas.microsoft.com/office/powerpoint/2010/main" val="27558579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dirty="0" smtClean="0"/>
              <a:t>Herniation:</a:t>
            </a:r>
            <a:endParaRPr lang="en-US" dirty="0"/>
          </a:p>
        </p:txBody>
      </p:sp>
      <p:sp>
        <p:nvSpPr>
          <p:cNvPr id="105475" name="Rectangle 3"/>
          <p:cNvSpPr>
            <a:spLocks noGrp="1" noChangeArrowheads="1"/>
          </p:cNvSpPr>
          <p:nvPr>
            <p:ph type="body" sz="half" idx="1"/>
          </p:nvPr>
        </p:nvSpPr>
        <p:spPr>
          <a:xfrm>
            <a:off x="914400" y="1600200"/>
            <a:ext cx="3817938" cy="4530725"/>
          </a:xfrm>
        </p:spPr>
        <p:txBody>
          <a:bodyPr>
            <a:normAutofit fontScale="55000" lnSpcReduction="20000"/>
          </a:bodyPr>
          <a:lstStyle/>
          <a:p>
            <a:pPr marL="609600" indent="-609600">
              <a:buFont typeface="Wingdings" pitchFamily="2" charset="2"/>
              <a:buAutoNum type="arabicPeriod" startAt="3"/>
            </a:pPr>
            <a:r>
              <a:rPr lang="en-US" dirty="0" smtClean="0">
                <a:solidFill>
                  <a:srgbClr val="7030A0"/>
                </a:solidFill>
              </a:rPr>
              <a:t>Disk </a:t>
            </a:r>
            <a:r>
              <a:rPr lang="en-US" dirty="0">
                <a:solidFill>
                  <a:srgbClr val="7030A0"/>
                </a:solidFill>
              </a:rPr>
              <a:t>Protrusion:  </a:t>
            </a:r>
            <a:r>
              <a:rPr lang="en-US" dirty="0"/>
              <a:t>Focal, asymmetric condition in which a segment of the disk extends beyond the margin of the adjacent vertebrae into the spinal </a:t>
            </a:r>
            <a:r>
              <a:rPr lang="en-US" dirty="0" smtClean="0"/>
              <a:t>canal</a:t>
            </a:r>
          </a:p>
          <a:p>
            <a:pPr marL="0" indent="0">
              <a:buNone/>
            </a:pPr>
            <a:r>
              <a:rPr lang="en-US" dirty="0" smtClean="0"/>
              <a:t>Focal: less than 25% of the disc circumference</a:t>
            </a:r>
          </a:p>
          <a:p>
            <a:pPr marL="0" indent="0">
              <a:buNone/>
            </a:pPr>
            <a:r>
              <a:rPr lang="en-US" dirty="0" smtClean="0"/>
              <a:t>Broad Based: 25-50</a:t>
            </a:r>
            <a:r>
              <a:rPr lang="en-US" dirty="0" smtClean="0"/>
              <a:t>%</a:t>
            </a:r>
          </a:p>
          <a:p>
            <a:pPr marL="0" indent="0">
              <a:buNone/>
            </a:pPr>
            <a:endParaRPr lang="en-US" dirty="0"/>
          </a:p>
          <a:p>
            <a:pPr marL="0" indent="0">
              <a:buNone/>
            </a:pPr>
            <a:r>
              <a:rPr lang="en-US" dirty="0" smtClean="0"/>
              <a:t>When nucleus material hits the spinal canal there is a large inflammatory reaction that is very painful and can last for a while, the material does not breakdown quickly.  </a:t>
            </a:r>
          </a:p>
          <a:p>
            <a:pPr marL="0" indent="0">
              <a:buNone/>
            </a:pPr>
            <a:r>
              <a:rPr lang="en-US" dirty="0" smtClean="0"/>
              <a:t>A “hot disk” =recently </a:t>
            </a:r>
            <a:r>
              <a:rPr lang="en-US" dirty="0" err="1" smtClean="0"/>
              <a:t>ruppurted</a:t>
            </a:r>
            <a:r>
              <a:rPr lang="en-US" dirty="0" smtClean="0"/>
              <a:t> and very painful</a:t>
            </a:r>
            <a:endParaRPr lang="en-US" dirty="0"/>
          </a:p>
        </p:txBody>
      </p:sp>
      <p:pic>
        <p:nvPicPr>
          <p:cNvPr id="105476" name="Picture 4" descr="Picture 1304"/>
          <p:cNvPicPr>
            <a:picLocks noGrp="1" noChangeAspect="1" noChangeArrowheads="1"/>
          </p:cNvPicPr>
          <p:nvPr>
            <p:ph sz="half" idx="2"/>
          </p:nvPr>
        </p:nvPicPr>
        <p:blipFill>
          <a:blip r:embed="rId3" cstate="print"/>
          <a:srcRect/>
          <a:stretch>
            <a:fillRect/>
          </a:stretch>
        </p:blipFill>
        <p:spPr>
          <a:xfrm>
            <a:off x="6019800" y="1447800"/>
            <a:ext cx="2293937" cy="2805112"/>
          </a:xfrm>
          <a:noFill/>
          <a:ln/>
        </p:spPr>
      </p:pic>
    </p:spTree>
    <p:extLst>
      <p:ext uri="{BB962C8B-B14F-4D97-AF65-F5344CB8AC3E}">
        <p14:creationId xmlns:p14="http://schemas.microsoft.com/office/powerpoint/2010/main" val="37953148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normAutofit fontScale="90000"/>
          </a:bodyPr>
          <a:lstStyle/>
          <a:p>
            <a:r>
              <a:rPr lang="en-US" dirty="0" smtClean="0"/>
              <a:t>Herniation</a:t>
            </a:r>
            <a:br>
              <a:rPr lang="en-US" dirty="0" smtClean="0"/>
            </a:br>
            <a:endParaRPr lang="en-US" dirty="0"/>
          </a:p>
        </p:txBody>
      </p:sp>
      <p:sp>
        <p:nvSpPr>
          <p:cNvPr id="106499" name="Rectangle 3"/>
          <p:cNvSpPr>
            <a:spLocks noGrp="1" noChangeArrowheads="1"/>
          </p:cNvSpPr>
          <p:nvPr>
            <p:ph type="body" sz="half" idx="1"/>
          </p:nvPr>
        </p:nvSpPr>
        <p:spPr>
          <a:xfrm>
            <a:off x="914400" y="1600200"/>
            <a:ext cx="3817938" cy="4530725"/>
          </a:xfrm>
        </p:spPr>
        <p:txBody>
          <a:bodyPr>
            <a:normAutofit fontScale="92500" lnSpcReduction="20000"/>
          </a:bodyPr>
          <a:lstStyle/>
          <a:p>
            <a:pPr>
              <a:buFont typeface="Wingdings" pitchFamily="2" charset="2"/>
              <a:buNone/>
            </a:pPr>
            <a:r>
              <a:rPr lang="en-US" dirty="0"/>
              <a:t>4.  </a:t>
            </a:r>
            <a:r>
              <a:rPr lang="en-US" dirty="0">
                <a:solidFill>
                  <a:srgbClr val="7030A0"/>
                </a:solidFill>
              </a:rPr>
              <a:t>Disk extrusion:  </a:t>
            </a:r>
            <a:r>
              <a:rPr lang="en-US" dirty="0"/>
              <a:t>nucleus extends beyond the annulus and posterior longitudinal ligament into the epidural space.  May migrate up or down the spinal canal</a:t>
            </a:r>
          </a:p>
          <a:p>
            <a:endParaRPr lang="en-US" dirty="0"/>
          </a:p>
        </p:txBody>
      </p:sp>
      <p:pic>
        <p:nvPicPr>
          <p:cNvPr id="106500" name="Picture 4" descr="Picture 1227"/>
          <p:cNvPicPr>
            <a:picLocks noGrp="1" noChangeAspect="1" noChangeArrowheads="1"/>
          </p:cNvPicPr>
          <p:nvPr>
            <p:ph sz="half" idx="2"/>
          </p:nvPr>
        </p:nvPicPr>
        <p:blipFill>
          <a:blip r:embed="rId3" cstate="print"/>
          <a:srcRect/>
          <a:stretch>
            <a:fillRect/>
          </a:stretch>
        </p:blipFill>
        <p:spPr>
          <a:xfrm>
            <a:off x="5603875" y="2314575"/>
            <a:ext cx="2346325" cy="3101975"/>
          </a:xfrm>
          <a:noFill/>
          <a:ln/>
        </p:spPr>
      </p:pic>
    </p:spTree>
    <p:extLst>
      <p:ext uri="{BB962C8B-B14F-4D97-AF65-F5344CB8AC3E}">
        <p14:creationId xmlns:p14="http://schemas.microsoft.com/office/powerpoint/2010/main" val="15907895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dirty="0" smtClean="0"/>
              <a:t>Herniation</a:t>
            </a:r>
            <a:endParaRPr lang="en-US" dirty="0"/>
          </a:p>
        </p:txBody>
      </p:sp>
      <p:sp>
        <p:nvSpPr>
          <p:cNvPr id="107523" name="Rectangle 3"/>
          <p:cNvSpPr>
            <a:spLocks noGrp="1" noChangeArrowheads="1"/>
          </p:cNvSpPr>
          <p:nvPr>
            <p:ph type="body" sz="half" idx="1"/>
          </p:nvPr>
        </p:nvSpPr>
        <p:spPr>
          <a:xfrm>
            <a:off x="914400" y="1600200"/>
            <a:ext cx="3817938" cy="4530725"/>
          </a:xfrm>
        </p:spPr>
        <p:txBody>
          <a:bodyPr>
            <a:normAutofit/>
          </a:bodyPr>
          <a:lstStyle/>
          <a:p>
            <a:pPr marL="609600" indent="-609600">
              <a:buFontTx/>
              <a:buAutoNum type="arabicPeriod" startAt="5"/>
            </a:pPr>
            <a:r>
              <a:rPr lang="en-US" dirty="0">
                <a:solidFill>
                  <a:srgbClr val="7030A0"/>
                </a:solidFill>
              </a:rPr>
              <a:t>Disk sequestration:  </a:t>
            </a:r>
            <a:r>
              <a:rPr lang="en-US" dirty="0"/>
              <a:t>a free fragment of disk that is detached from the remaining portion of the </a:t>
            </a:r>
            <a:r>
              <a:rPr lang="en-US" dirty="0" smtClean="0"/>
              <a:t>disk</a:t>
            </a:r>
            <a:endParaRPr lang="en-US" dirty="0"/>
          </a:p>
        </p:txBody>
      </p:sp>
      <p:pic>
        <p:nvPicPr>
          <p:cNvPr id="107524" name="Picture 4" descr="Picture 1422"/>
          <p:cNvPicPr>
            <a:picLocks noGrp="1" noChangeAspect="1" noChangeArrowheads="1"/>
          </p:cNvPicPr>
          <p:nvPr>
            <p:ph sz="half" idx="2"/>
          </p:nvPr>
        </p:nvPicPr>
        <p:blipFill>
          <a:blip r:embed="rId3" cstate="print"/>
          <a:srcRect/>
          <a:stretch>
            <a:fillRect/>
          </a:stretch>
        </p:blipFill>
        <p:spPr>
          <a:xfrm>
            <a:off x="5483225" y="2182813"/>
            <a:ext cx="2587625" cy="3365500"/>
          </a:xfrm>
          <a:noFill/>
          <a:ln/>
        </p:spPr>
      </p:pic>
    </p:spTree>
    <p:extLst>
      <p:ext uri="{BB962C8B-B14F-4D97-AF65-F5344CB8AC3E}">
        <p14:creationId xmlns:p14="http://schemas.microsoft.com/office/powerpoint/2010/main" val="31678674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Intravetebral</a:t>
            </a:r>
            <a:r>
              <a:rPr lang="en-US" dirty="0" smtClean="0"/>
              <a:t> </a:t>
            </a:r>
            <a:r>
              <a:rPr lang="en-US" dirty="0" err="1" smtClean="0"/>
              <a:t>Herniations</a:t>
            </a:r>
            <a:endParaRPr lang="en-US" dirty="0"/>
          </a:p>
        </p:txBody>
      </p:sp>
      <p:sp>
        <p:nvSpPr>
          <p:cNvPr id="3" name="Text Placeholder 2"/>
          <p:cNvSpPr>
            <a:spLocks noGrp="1"/>
          </p:cNvSpPr>
          <p:nvPr>
            <p:ph type="body" sz="half" idx="1"/>
          </p:nvPr>
        </p:nvSpPr>
        <p:spPr/>
        <p:txBody>
          <a:bodyPr>
            <a:normAutofit fontScale="92500" lnSpcReduction="20000"/>
          </a:bodyPr>
          <a:lstStyle/>
          <a:p>
            <a:r>
              <a:rPr lang="en-US" dirty="0" smtClean="0"/>
              <a:t>Disc extrusion through the vertebral end plates</a:t>
            </a:r>
          </a:p>
          <a:p>
            <a:r>
              <a:rPr lang="en-US" dirty="0" err="1" smtClean="0"/>
              <a:t>Schmorl’s</a:t>
            </a:r>
            <a:r>
              <a:rPr lang="en-US" dirty="0" smtClean="0"/>
              <a:t> node on </a:t>
            </a:r>
            <a:r>
              <a:rPr lang="en-US" dirty="0" smtClean="0"/>
              <a:t>radiographs</a:t>
            </a:r>
          </a:p>
          <a:p>
            <a:r>
              <a:rPr lang="en-US" dirty="0" smtClean="0"/>
              <a:t>Look for trabecular lines for bone density</a:t>
            </a:r>
          </a:p>
          <a:p>
            <a:pPr lvl="1"/>
            <a:r>
              <a:rPr lang="en-US" dirty="0" smtClean="0"/>
              <a:t>This person has good bone density</a:t>
            </a:r>
          </a:p>
          <a:p>
            <a:pPr lvl="1"/>
            <a:endParaRPr lang="en-US"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944486" y="1600200"/>
            <a:ext cx="3674628" cy="4530725"/>
          </a:xfrm>
        </p:spPr>
      </p:pic>
    </p:spTree>
    <p:extLst>
      <p:ext uri="{BB962C8B-B14F-4D97-AF65-F5344CB8AC3E}">
        <p14:creationId xmlns:p14="http://schemas.microsoft.com/office/powerpoint/2010/main" val="27581560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325440" y="381641"/>
            <a:ext cx="8493120" cy="6149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9pPr>
          </a:lstStyle>
          <a:p>
            <a:pPr algn="ctr"/>
            <a:r>
              <a:rPr lang="en-GB" sz="1500" b="1">
                <a:latin typeface="Arial" charset="0"/>
              </a:rPr>
              <a:t>(a) Sagittal slab contact radiograph at the L3-4 level in a 74-year-old man shows a Schmorl node (black arrow) in the distal VEP of L3 and shows a vacuum phenomenon in the intervertebral disk (white arrow).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1200" y="6205612"/>
            <a:ext cx="1018080" cy="25778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80081" y="1676400"/>
            <a:ext cx="5650560" cy="409822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6" name="Text Box 4"/>
          <p:cNvSpPr txBox="1">
            <a:spLocks noChangeArrowheads="1"/>
          </p:cNvSpPr>
          <p:nvPr/>
        </p:nvSpPr>
        <p:spPr bwMode="auto">
          <a:xfrm>
            <a:off x="1749601" y="5972308"/>
            <a:ext cx="391824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1pPr>
            <a:lvl2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2pPr>
            <a:lvl3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3pPr>
            <a:lvl4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4pPr>
            <a:lvl5pPr>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Lst>
              <a:defRPr sz="2400">
                <a:solidFill>
                  <a:srgbClr val="000000"/>
                </a:solidFill>
                <a:latin typeface="Times New Roman" pitchFamily="16" charset="0"/>
                <a:ea typeface="msgothic" charset="0"/>
                <a:cs typeface="msgothic" charset="0"/>
              </a:defRPr>
            </a:lvl9pPr>
          </a:lstStyle>
          <a:p>
            <a:r>
              <a:rPr lang="en-GB" sz="1100" b="1">
                <a:latin typeface="Arial" charset="0"/>
              </a:rPr>
              <a:t>Pfirrmann C W A , Resnick D Radiology 2001;219:368-374</a:t>
            </a:r>
          </a:p>
        </p:txBody>
      </p:sp>
      <p:sp>
        <p:nvSpPr>
          <p:cNvPr id="3077" name="Text Box 5"/>
          <p:cNvSpPr txBox="1">
            <a:spLocks noChangeArrowheads="1"/>
          </p:cNvSpPr>
          <p:nvPr/>
        </p:nvSpPr>
        <p:spPr bwMode="auto">
          <a:xfrm>
            <a:off x="97920" y="6613175"/>
            <a:ext cx="4930560" cy="3470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2400">
                <a:solidFill>
                  <a:srgbClr val="000000"/>
                </a:solidFill>
                <a:latin typeface="Times New Roman" pitchFamily="16" charset="0"/>
                <a:ea typeface="msgothic" charset="0"/>
                <a:cs typeface="msgothic" charset="0"/>
              </a:defRPr>
            </a:lvl1pPr>
            <a:lvl2pPr>
              <a:tabLst>
                <a:tab pos="723900" algn="l"/>
                <a:tab pos="1447800" algn="l"/>
                <a:tab pos="2171700" algn="l"/>
                <a:tab pos="2895600" algn="l"/>
                <a:tab pos="3619500" algn="l"/>
                <a:tab pos="4343400" algn="l"/>
                <a:tab pos="5067300" algn="l"/>
              </a:tabLst>
              <a:defRPr sz="2400">
                <a:solidFill>
                  <a:srgbClr val="000000"/>
                </a:solidFill>
                <a:latin typeface="Times New Roman" pitchFamily="16" charset="0"/>
                <a:ea typeface="msgothic" charset="0"/>
                <a:cs typeface="msgothic" charset="0"/>
              </a:defRPr>
            </a:lvl2pPr>
            <a:lvl3pPr>
              <a:tabLst>
                <a:tab pos="723900" algn="l"/>
                <a:tab pos="1447800" algn="l"/>
                <a:tab pos="2171700" algn="l"/>
                <a:tab pos="2895600" algn="l"/>
                <a:tab pos="3619500" algn="l"/>
                <a:tab pos="4343400" algn="l"/>
                <a:tab pos="5067300" algn="l"/>
              </a:tabLst>
              <a:defRPr sz="2400">
                <a:solidFill>
                  <a:srgbClr val="000000"/>
                </a:solidFill>
                <a:latin typeface="Times New Roman" pitchFamily="16" charset="0"/>
                <a:ea typeface="msgothic" charset="0"/>
                <a:cs typeface="msgothic" charset="0"/>
              </a:defRPr>
            </a:lvl3pPr>
            <a:lvl4pPr>
              <a:tabLst>
                <a:tab pos="723900" algn="l"/>
                <a:tab pos="1447800" algn="l"/>
                <a:tab pos="2171700" algn="l"/>
                <a:tab pos="2895600" algn="l"/>
                <a:tab pos="3619500" algn="l"/>
                <a:tab pos="4343400" algn="l"/>
                <a:tab pos="5067300" algn="l"/>
              </a:tabLst>
              <a:defRPr sz="2400">
                <a:solidFill>
                  <a:srgbClr val="000000"/>
                </a:solidFill>
                <a:latin typeface="Times New Roman" pitchFamily="16" charset="0"/>
                <a:ea typeface="msgothic" charset="0"/>
                <a:cs typeface="msgothic" charset="0"/>
              </a:defRPr>
            </a:lvl4pPr>
            <a:lvl5pPr>
              <a:tabLst>
                <a:tab pos="723900" algn="l"/>
                <a:tab pos="1447800" algn="l"/>
                <a:tab pos="2171700" algn="l"/>
                <a:tab pos="2895600" algn="l"/>
                <a:tab pos="3619500" algn="l"/>
                <a:tab pos="4343400" algn="l"/>
                <a:tab pos="5067300" algn="l"/>
              </a:tabLst>
              <a:defRPr sz="2400">
                <a:solidFill>
                  <a:srgbClr val="000000"/>
                </a:solidFill>
                <a:latin typeface="Times New Roman" pitchFamily="16"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Lst>
              <a:defRPr sz="2400">
                <a:solidFill>
                  <a:srgbClr val="000000"/>
                </a:solidFill>
                <a:latin typeface="Times New Roman" pitchFamily="16"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Lst>
              <a:defRPr sz="2400">
                <a:solidFill>
                  <a:srgbClr val="000000"/>
                </a:solidFill>
                <a:latin typeface="Times New Roman" pitchFamily="16"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Lst>
              <a:defRPr sz="2400">
                <a:solidFill>
                  <a:srgbClr val="000000"/>
                </a:solidFill>
                <a:latin typeface="Times New Roman" pitchFamily="16"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Lst>
              <a:defRPr sz="2400">
                <a:solidFill>
                  <a:srgbClr val="000000"/>
                </a:solidFill>
                <a:latin typeface="Times New Roman" pitchFamily="16" charset="0"/>
                <a:ea typeface="msgothic" charset="0"/>
                <a:cs typeface="msgothic" charset="0"/>
              </a:defRPr>
            </a:lvl9pPr>
          </a:lstStyle>
          <a:p>
            <a:r>
              <a:rPr lang="en-GB" sz="900">
                <a:latin typeface="Arial" charset="0"/>
              </a:rPr>
              <a:t>©2001 by Radiological Society of North America</a:t>
            </a:r>
          </a:p>
        </p:txBody>
      </p:sp>
    </p:spTree>
    <p:extLst>
      <p:ext uri="{BB962C8B-B14F-4D97-AF65-F5344CB8AC3E}">
        <p14:creationId xmlns:p14="http://schemas.microsoft.com/office/powerpoint/2010/main" val="268150848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914400" y="228600"/>
            <a:ext cx="7772400" cy="1143000"/>
          </a:xfrm>
        </p:spPr>
        <p:txBody>
          <a:bodyPr>
            <a:normAutofit/>
          </a:bodyPr>
          <a:lstStyle/>
          <a:p>
            <a:pPr marL="1117600" indent="-1117600"/>
            <a:r>
              <a:rPr lang="en-US" sz="3400" dirty="0" smtClean="0"/>
              <a:t>Disk </a:t>
            </a:r>
            <a:r>
              <a:rPr lang="en-US" sz="3400" dirty="0"/>
              <a:t>Degeneration:</a:t>
            </a:r>
            <a:br>
              <a:rPr lang="en-US" sz="3400" dirty="0"/>
            </a:br>
            <a:r>
              <a:rPr lang="en-US" sz="3400" dirty="0"/>
              <a:t>Musculoskeletal Practice </a:t>
            </a:r>
            <a:r>
              <a:rPr lang="en-US" sz="3400" dirty="0" smtClean="0"/>
              <a:t>Pattern 4F</a:t>
            </a:r>
            <a:endParaRPr lang="en-US" sz="3400" dirty="0"/>
          </a:p>
        </p:txBody>
      </p:sp>
      <p:sp>
        <p:nvSpPr>
          <p:cNvPr id="108547" name="Rectangle 3"/>
          <p:cNvSpPr>
            <a:spLocks noGrp="1" noChangeArrowheads="1"/>
          </p:cNvSpPr>
          <p:nvPr>
            <p:ph idx="1"/>
          </p:nvPr>
        </p:nvSpPr>
        <p:spPr>
          <a:xfrm>
            <a:off x="533400" y="1676400"/>
            <a:ext cx="8229600" cy="4325112"/>
          </a:xfrm>
        </p:spPr>
        <p:txBody>
          <a:bodyPr>
            <a:normAutofit fontScale="70000" lnSpcReduction="20000"/>
          </a:bodyPr>
          <a:lstStyle/>
          <a:p>
            <a:pPr>
              <a:lnSpc>
                <a:spcPct val="80000"/>
              </a:lnSpc>
              <a:buFont typeface="Wingdings" pitchFamily="2" charset="2"/>
              <a:buNone/>
            </a:pPr>
            <a:endParaRPr lang="en-US" dirty="0" smtClean="0"/>
          </a:p>
          <a:p>
            <a:pPr>
              <a:lnSpc>
                <a:spcPct val="80000"/>
              </a:lnSpc>
              <a:buFont typeface="Wingdings" pitchFamily="2" charset="2"/>
              <a:buNone/>
            </a:pPr>
            <a:r>
              <a:rPr lang="en-US" dirty="0" smtClean="0"/>
              <a:t>Pathology</a:t>
            </a:r>
            <a:r>
              <a:rPr lang="en-US" dirty="0"/>
              <a:t>:  similar process of normal joint degeneration as </a:t>
            </a:r>
            <a:endParaRPr lang="en-US" dirty="0" smtClean="0"/>
          </a:p>
          <a:p>
            <a:pPr>
              <a:lnSpc>
                <a:spcPct val="80000"/>
              </a:lnSpc>
              <a:buFont typeface="Wingdings" pitchFamily="2" charset="2"/>
              <a:buNone/>
            </a:pPr>
            <a:r>
              <a:rPr lang="en-US" dirty="0" smtClean="0"/>
              <a:t>OA</a:t>
            </a:r>
          </a:p>
          <a:p>
            <a:pPr>
              <a:lnSpc>
                <a:spcPct val="80000"/>
              </a:lnSpc>
            </a:pPr>
            <a:endParaRPr lang="en-US" dirty="0" smtClean="0"/>
          </a:p>
          <a:p>
            <a:pPr>
              <a:lnSpc>
                <a:spcPct val="80000"/>
              </a:lnSpc>
            </a:pPr>
            <a:r>
              <a:rPr lang="en-US" dirty="0" smtClean="0"/>
              <a:t>Process of disk degeneration is a cell-mediated response to progressive structural failure</a:t>
            </a:r>
            <a:endParaRPr lang="en-US" dirty="0"/>
          </a:p>
          <a:p>
            <a:pPr>
              <a:lnSpc>
                <a:spcPct val="80000"/>
              </a:lnSpc>
            </a:pPr>
            <a:endParaRPr lang="en-US" dirty="0"/>
          </a:p>
          <a:p>
            <a:pPr>
              <a:lnSpc>
                <a:spcPct val="80000"/>
              </a:lnSpc>
            </a:pPr>
            <a:r>
              <a:rPr lang="en-US" dirty="0"/>
              <a:t>Water content in </a:t>
            </a:r>
            <a:r>
              <a:rPr lang="en-US" dirty="0" smtClean="0"/>
              <a:t>disk:  </a:t>
            </a:r>
            <a:endParaRPr lang="en-US" dirty="0"/>
          </a:p>
          <a:p>
            <a:pPr lvl="1">
              <a:lnSpc>
                <a:spcPct val="80000"/>
              </a:lnSpc>
            </a:pPr>
            <a:r>
              <a:rPr lang="en-US" sz="2800" dirty="0"/>
              <a:t>Young 89%-90%  </a:t>
            </a:r>
          </a:p>
          <a:p>
            <a:pPr lvl="1">
              <a:lnSpc>
                <a:spcPct val="80000"/>
              </a:lnSpc>
            </a:pPr>
            <a:r>
              <a:rPr lang="en-US" sz="2800" dirty="0"/>
              <a:t>Elderly drops to ~70%.  </a:t>
            </a:r>
          </a:p>
          <a:p>
            <a:pPr>
              <a:lnSpc>
                <a:spcPct val="80000"/>
              </a:lnSpc>
            </a:pPr>
            <a:endParaRPr lang="en-US" dirty="0"/>
          </a:p>
          <a:p>
            <a:pPr>
              <a:lnSpc>
                <a:spcPct val="80000"/>
              </a:lnSpc>
            </a:pPr>
            <a:r>
              <a:rPr lang="en-US" dirty="0"/>
              <a:t>Decrease in water content leads to a decrease in ability to weight bear</a:t>
            </a:r>
          </a:p>
          <a:p>
            <a:pPr>
              <a:lnSpc>
                <a:spcPct val="80000"/>
              </a:lnSpc>
            </a:pPr>
            <a:endParaRPr lang="en-US" dirty="0"/>
          </a:p>
          <a:p>
            <a:pPr>
              <a:lnSpc>
                <a:spcPct val="80000"/>
              </a:lnSpc>
            </a:pPr>
            <a:r>
              <a:rPr lang="en-US" dirty="0"/>
              <a:t>Causes a breakdown of the annulus fibrosis</a:t>
            </a:r>
          </a:p>
        </p:txBody>
      </p:sp>
    </p:spTree>
    <p:extLst>
      <p:ext uri="{BB962C8B-B14F-4D97-AF65-F5344CB8AC3E}">
        <p14:creationId xmlns:p14="http://schemas.microsoft.com/office/powerpoint/2010/main" val="37205581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533400" y="762000"/>
            <a:ext cx="8229600" cy="1066800"/>
          </a:xfrm>
        </p:spPr>
        <p:txBody>
          <a:bodyPr/>
          <a:lstStyle/>
          <a:p>
            <a:endParaRPr lang="en-US"/>
          </a:p>
        </p:txBody>
      </p:sp>
      <p:sp>
        <p:nvSpPr>
          <p:cNvPr id="109571" name="Rectangle 3"/>
          <p:cNvSpPr>
            <a:spLocks noGrp="1" noChangeArrowheads="1"/>
          </p:cNvSpPr>
          <p:nvPr>
            <p:ph idx="1"/>
          </p:nvPr>
        </p:nvSpPr>
        <p:spPr/>
        <p:txBody>
          <a:bodyPr>
            <a:normAutofit/>
          </a:bodyPr>
          <a:lstStyle/>
          <a:p>
            <a:r>
              <a:rPr lang="en-US" sz="2400" dirty="0"/>
              <a:t>Tears in the annulus are marginal at first, then radial tears and finally </a:t>
            </a:r>
            <a:r>
              <a:rPr lang="en-US" sz="2400" dirty="0" smtClean="0"/>
              <a:t>disk </a:t>
            </a:r>
            <a:r>
              <a:rPr lang="en-US" sz="2400" dirty="0"/>
              <a:t>herniation.</a:t>
            </a:r>
          </a:p>
          <a:p>
            <a:endParaRPr lang="en-US" sz="2400" dirty="0"/>
          </a:p>
          <a:p>
            <a:r>
              <a:rPr lang="en-US" sz="2400" dirty="0" smtClean="0"/>
              <a:t>Disk </a:t>
            </a:r>
            <a:r>
              <a:rPr lang="en-US" sz="2400" dirty="0"/>
              <a:t>height is less, joints are closer together, get an alteration in joint mechanics.  </a:t>
            </a:r>
          </a:p>
          <a:p>
            <a:endParaRPr lang="en-US" sz="2400" dirty="0"/>
          </a:p>
          <a:p>
            <a:r>
              <a:rPr lang="en-US" sz="2400" dirty="0"/>
              <a:t>Alteration leads to facet joint laxity and subluxation</a:t>
            </a:r>
          </a:p>
          <a:p>
            <a:endParaRPr lang="en-US" sz="2400" dirty="0"/>
          </a:p>
          <a:p>
            <a:r>
              <a:rPr lang="en-US" sz="2400" dirty="0"/>
              <a:t>Osteophytes develop as the joints try to re-establish their normal position </a:t>
            </a:r>
          </a:p>
          <a:p>
            <a:endParaRPr lang="en-US" sz="2400" dirty="0"/>
          </a:p>
        </p:txBody>
      </p:sp>
    </p:spTree>
    <p:extLst>
      <p:ext uri="{BB962C8B-B14F-4D97-AF65-F5344CB8AC3E}">
        <p14:creationId xmlns:p14="http://schemas.microsoft.com/office/powerpoint/2010/main" val="16324066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normAutofit/>
          </a:bodyPr>
          <a:lstStyle/>
          <a:p>
            <a:r>
              <a:rPr lang="en-US" dirty="0" smtClean="0"/>
              <a:t>Radiographs</a:t>
            </a:r>
            <a:r>
              <a:rPr lang="en-US" dirty="0"/>
              <a:t>:  Lateral view</a:t>
            </a:r>
          </a:p>
        </p:txBody>
      </p:sp>
      <p:sp>
        <p:nvSpPr>
          <p:cNvPr id="110595" name="Rectangle 3"/>
          <p:cNvSpPr>
            <a:spLocks noGrp="1" noChangeArrowheads="1"/>
          </p:cNvSpPr>
          <p:nvPr>
            <p:ph type="body" sz="half" idx="1"/>
          </p:nvPr>
        </p:nvSpPr>
        <p:spPr>
          <a:xfrm>
            <a:off x="914400" y="1600200"/>
            <a:ext cx="3817938" cy="4530725"/>
          </a:xfrm>
        </p:spPr>
        <p:txBody>
          <a:bodyPr/>
          <a:lstStyle/>
          <a:p>
            <a:r>
              <a:rPr lang="en-US" sz="2400"/>
              <a:t>Narrowing of joint space between vertebrae</a:t>
            </a:r>
          </a:p>
          <a:p>
            <a:endParaRPr lang="en-US" sz="2400"/>
          </a:p>
          <a:p>
            <a:r>
              <a:rPr lang="en-US" sz="2400"/>
              <a:t>Osteophyte and sclerosis of the joint margins </a:t>
            </a:r>
          </a:p>
        </p:txBody>
      </p:sp>
      <p:pic>
        <p:nvPicPr>
          <p:cNvPr id="110596" name="Picture 4" descr="Picture 1146"/>
          <p:cNvPicPr>
            <a:picLocks noGrp="1" noChangeAspect="1" noChangeArrowheads="1"/>
          </p:cNvPicPr>
          <p:nvPr>
            <p:ph sz="half" idx="2"/>
          </p:nvPr>
        </p:nvPicPr>
        <p:blipFill>
          <a:blip r:embed="rId2" cstate="print"/>
          <a:srcRect/>
          <a:stretch>
            <a:fillRect/>
          </a:stretch>
        </p:blipFill>
        <p:spPr>
          <a:xfrm>
            <a:off x="4503738" y="1676400"/>
            <a:ext cx="3590925" cy="4648200"/>
          </a:xfrm>
          <a:noFill/>
          <a:ln/>
        </p:spPr>
      </p:pic>
    </p:spTree>
    <p:extLst>
      <p:ext uri="{BB962C8B-B14F-4D97-AF65-F5344CB8AC3E}">
        <p14:creationId xmlns:p14="http://schemas.microsoft.com/office/powerpoint/2010/main" val="31257138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Objectives</a:t>
            </a:r>
            <a:br>
              <a:rPr lang="en-US" dirty="0" smtClean="0"/>
            </a:br>
            <a:endParaRPr lang="en-US" dirty="0"/>
          </a:p>
        </p:txBody>
      </p:sp>
      <p:sp>
        <p:nvSpPr>
          <p:cNvPr id="3" name="Content Placeholder 2"/>
          <p:cNvSpPr>
            <a:spLocks noGrp="1"/>
          </p:cNvSpPr>
          <p:nvPr>
            <p:ph idx="1"/>
          </p:nvPr>
        </p:nvSpPr>
        <p:spPr/>
        <p:txBody>
          <a:bodyPr/>
          <a:lstStyle/>
          <a:p>
            <a:pPr marL="109728" indent="0">
              <a:buNone/>
            </a:pPr>
            <a:r>
              <a:rPr lang="en-US" dirty="0" smtClean="0"/>
              <a:t>1.  review the embryology and histology of the </a:t>
            </a:r>
          </a:p>
          <a:p>
            <a:pPr marL="109728" indent="0">
              <a:buNone/>
            </a:pPr>
            <a:r>
              <a:rPr lang="en-US" dirty="0"/>
              <a:t> </a:t>
            </a:r>
            <a:r>
              <a:rPr lang="en-US" dirty="0" smtClean="0"/>
              <a:t>       intervertebral disc</a:t>
            </a:r>
          </a:p>
          <a:p>
            <a:pPr marL="109728" indent="0">
              <a:buNone/>
            </a:pPr>
            <a:r>
              <a:rPr lang="en-US" dirty="0" smtClean="0"/>
              <a:t>2. discuss common pathologies of the </a:t>
            </a:r>
          </a:p>
          <a:p>
            <a:pPr marL="109728" indent="0">
              <a:buNone/>
            </a:pPr>
            <a:r>
              <a:rPr lang="en-US" dirty="0"/>
              <a:t> </a:t>
            </a:r>
            <a:r>
              <a:rPr lang="en-US" dirty="0" smtClean="0"/>
              <a:t>       intervertebral disc</a:t>
            </a:r>
          </a:p>
          <a:p>
            <a:pPr marL="109728" indent="0">
              <a:buNone/>
            </a:pPr>
            <a:r>
              <a:rPr lang="en-US" dirty="0" smtClean="0"/>
              <a:t>3.  differentiate between disc pathologies for </a:t>
            </a:r>
          </a:p>
          <a:p>
            <a:pPr marL="109728" indent="0">
              <a:buNone/>
            </a:pPr>
            <a:r>
              <a:rPr lang="en-US" dirty="0"/>
              <a:t> </a:t>
            </a:r>
            <a:r>
              <a:rPr lang="en-US" dirty="0" smtClean="0"/>
              <a:t>       signs and symptoms </a:t>
            </a:r>
            <a:endParaRPr lang="en-US" dirty="0"/>
          </a:p>
        </p:txBody>
      </p:sp>
    </p:spTree>
    <p:extLst>
      <p:ext uri="{BB962C8B-B14F-4D97-AF65-F5344CB8AC3E}">
        <p14:creationId xmlns:p14="http://schemas.microsoft.com/office/powerpoint/2010/main" val="32375242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dirty="0" smtClean="0"/>
              <a:t>Clinical </a:t>
            </a:r>
            <a:r>
              <a:rPr lang="en-US" dirty="0"/>
              <a:t>Symptoms:</a:t>
            </a:r>
          </a:p>
        </p:txBody>
      </p:sp>
      <p:sp>
        <p:nvSpPr>
          <p:cNvPr id="111619" name="Rectangle 3"/>
          <p:cNvSpPr>
            <a:spLocks noGrp="1" noChangeArrowheads="1"/>
          </p:cNvSpPr>
          <p:nvPr>
            <p:ph idx="1"/>
          </p:nvPr>
        </p:nvSpPr>
        <p:spPr/>
        <p:txBody>
          <a:bodyPr>
            <a:normAutofit fontScale="92500" lnSpcReduction="10000"/>
          </a:bodyPr>
          <a:lstStyle/>
          <a:p>
            <a:r>
              <a:rPr lang="en-US" dirty="0"/>
              <a:t>Acute onset:  severe pain along a </a:t>
            </a:r>
            <a:r>
              <a:rPr lang="en-US" dirty="0" err="1"/>
              <a:t>dermatomal</a:t>
            </a:r>
            <a:r>
              <a:rPr lang="en-US" dirty="0"/>
              <a:t> pattern</a:t>
            </a:r>
          </a:p>
          <a:p>
            <a:endParaRPr lang="en-US" dirty="0"/>
          </a:p>
          <a:p>
            <a:r>
              <a:rPr lang="en-US" dirty="0"/>
              <a:t>Dull or aching </a:t>
            </a:r>
            <a:r>
              <a:rPr lang="en-US" dirty="0" smtClean="0"/>
              <a:t>discomfort </a:t>
            </a:r>
            <a:endParaRPr lang="en-US" dirty="0"/>
          </a:p>
          <a:p>
            <a:endParaRPr lang="en-US" dirty="0"/>
          </a:p>
          <a:p>
            <a:r>
              <a:rPr lang="en-US" dirty="0"/>
              <a:t>Occurs below the level of the severe pain  </a:t>
            </a:r>
          </a:p>
          <a:p>
            <a:endParaRPr lang="en-US" dirty="0"/>
          </a:p>
          <a:p>
            <a:r>
              <a:rPr lang="en-US" dirty="0" smtClean="0"/>
              <a:t>Discomfort </a:t>
            </a:r>
            <a:r>
              <a:rPr lang="en-US" dirty="0"/>
              <a:t>worsens with fatigue, tension, postural factors and neck extension </a:t>
            </a:r>
          </a:p>
        </p:txBody>
      </p:sp>
    </p:spTree>
    <p:extLst>
      <p:ext uri="{BB962C8B-B14F-4D97-AF65-F5344CB8AC3E}">
        <p14:creationId xmlns:p14="http://schemas.microsoft.com/office/powerpoint/2010/main" val="2967940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algn="l"/>
            <a:r>
              <a:rPr lang="en-US" dirty="0" smtClean="0"/>
              <a:t>Signs</a:t>
            </a:r>
            <a:r>
              <a:rPr lang="en-US" dirty="0"/>
              <a:t>:</a:t>
            </a:r>
          </a:p>
        </p:txBody>
      </p:sp>
      <p:sp>
        <p:nvSpPr>
          <p:cNvPr id="112643" name="Rectangle 3"/>
          <p:cNvSpPr>
            <a:spLocks noGrp="1" noChangeArrowheads="1"/>
          </p:cNvSpPr>
          <p:nvPr>
            <p:ph idx="1"/>
          </p:nvPr>
        </p:nvSpPr>
        <p:spPr/>
        <p:txBody>
          <a:bodyPr>
            <a:normAutofit fontScale="92500"/>
          </a:bodyPr>
          <a:lstStyle/>
          <a:p>
            <a:r>
              <a:rPr lang="en-US"/>
              <a:t>Muscle spasms or palpable firmness in the cervical muscles</a:t>
            </a:r>
          </a:p>
          <a:p>
            <a:endParaRPr lang="en-US"/>
          </a:p>
          <a:p>
            <a:r>
              <a:rPr lang="en-US"/>
              <a:t>Increase in point tenderness of muscles</a:t>
            </a:r>
          </a:p>
          <a:p>
            <a:endParaRPr lang="en-US"/>
          </a:p>
          <a:p>
            <a:r>
              <a:rPr lang="en-US"/>
              <a:t>May lose cervical ROM but usually not function</a:t>
            </a:r>
          </a:p>
          <a:p>
            <a:endParaRPr lang="en-US"/>
          </a:p>
          <a:p>
            <a:r>
              <a:rPr lang="en-US"/>
              <a:t>Radicular signs and symptoms may occur </a:t>
            </a:r>
          </a:p>
        </p:txBody>
      </p:sp>
    </p:spTree>
    <p:extLst>
      <p:ext uri="{BB962C8B-B14F-4D97-AF65-F5344CB8AC3E}">
        <p14:creationId xmlns:p14="http://schemas.microsoft.com/office/powerpoint/2010/main" val="37124369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algn="l"/>
            <a:r>
              <a:rPr lang="en-US" dirty="0" smtClean="0"/>
              <a:t>Common </a:t>
            </a:r>
            <a:r>
              <a:rPr lang="en-US" dirty="0"/>
              <a:t>signs</a:t>
            </a:r>
          </a:p>
        </p:txBody>
      </p:sp>
      <p:sp>
        <p:nvSpPr>
          <p:cNvPr id="101379" name="Rectangle 3"/>
          <p:cNvSpPr>
            <a:spLocks noGrp="1" noChangeArrowheads="1"/>
          </p:cNvSpPr>
          <p:nvPr>
            <p:ph idx="1"/>
          </p:nvPr>
        </p:nvSpPr>
        <p:spPr/>
        <p:txBody>
          <a:bodyPr>
            <a:normAutofit/>
          </a:bodyPr>
          <a:lstStyle/>
          <a:p>
            <a:pPr marL="609600" indent="-609600">
              <a:lnSpc>
                <a:spcPct val="90000"/>
              </a:lnSpc>
              <a:buFont typeface="Wingdings" pitchFamily="2" charset="2"/>
              <a:buNone/>
            </a:pPr>
            <a:r>
              <a:rPr lang="en-US" sz="2400" dirty="0"/>
              <a:t>a.  Tender to palpate, muscle spasms and trigger points common</a:t>
            </a:r>
          </a:p>
          <a:p>
            <a:pPr marL="609600" indent="-609600">
              <a:lnSpc>
                <a:spcPct val="90000"/>
              </a:lnSpc>
              <a:buFont typeface="Wingdings" pitchFamily="2" charset="2"/>
              <a:buNone/>
            </a:pPr>
            <a:endParaRPr lang="en-US" sz="2400" dirty="0"/>
          </a:p>
          <a:p>
            <a:pPr marL="609600" indent="-609600">
              <a:lnSpc>
                <a:spcPct val="90000"/>
              </a:lnSpc>
              <a:buFont typeface="Wingdings" pitchFamily="2" charset="2"/>
              <a:buNone/>
            </a:pPr>
            <a:r>
              <a:rPr lang="en-US" sz="2400" dirty="0"/>
              <a:t>b.  Distraction of spine decreases pain</a:t>
            </a:r>
          </a:p>
          <a:p>
            <a:pPr marL="609600" indent="-609600">
              <a:lnSpc>
                <a:spcPct val="90000"/>
              </a:lnSpc>
              <a:buFont typeface="Wingdings" pitchFamily="2" charset="2"/>
              <a:buNone/>
            </a:pPr>
            <a:endParaRPr lang="en-US" sz="2400" dirty="0"/>
          </a:p>
          <a:p>
            <a:pPr marL="609600" indent="-609600">
              <a:lnSpc>
                <a:spcPct val="90000"/>
              </a:lnSpc>
              <a:buFont typeface="Wingdings" pitchFamily="2" charset="2"/>
              <a:buNone/>
            </a:pPr>
            <a:r>
              <a:rPr lang="en-US" sz="2400" dirty="0"/>
              <a:t>c.  AROM and PROM will have pain with movement</a:t>
            </a:r>
          </a:p>
          <a:p>
            <a:pPr marL="609600" indent="-609600">
              <a:lnSpc>
                <a:spcPct val="90000"/>
              </a:lnSpc>
              <a:buFont typeface="Wingdings" pitchFamily="2" charset="2"/>
              <a:buNone/>
            </a:pPr>
            <a:endParaRPr lang="en-US" sz="2400" dirty="0"/>
          </a:p>
          <a:p>
            <a:pPr marL="609600" indent="-609600">
              <a:lnSpc>
                <a:spcPct val="90000"/>
              </a:lnSpc>
              <a:buFont typeface="Wingdings" pitchFamily="2" charset="2"/>
              <a:buNone/>
            </a:pPr>
            <a:r>
              <a:rPr lang="en-US" sz="2400" dirty="0"/>
              <a:t>d.  No capsular pattern of limitation.  </a:t>
            </a:r>
            <a:r>
              <a:rPr lang="en-US" sz="2400" dirty="0" smtClean="0"/>
              <a:t>(Limits in </a:t>
            </a:r>
            <a:r>
              <a:rPr lang="en-US" sz="2400" dirty="0" err="1" smtClean="0"/>
              <a:t>Rotatoin</a:t>
            </a:r>
            <a:r>
              <a:rPr lang="en-US" sz="2400" dirty="0" smtClean="0"/>
              <a:t>=side-bending, followed by extension) </a:t>
            </a:r>
            <a:endParaRPr lang="en-US" sz="2400" dirty="0"/>
          </a:p>
          <a:p>
            <a:pPr marL="609600" indent="-609600">
              <a:lnSpc>
                <a:spcPct val="90000"/>
              </a:lnSpc>
              <a:buFont typeface="Wingdings" pitchFamily="2" charset="2"/>
              <a:buNone/>
            </a:pPr>
            <a:endParaRPr lang="en-US" sz="2400" dirty="0"/>
          </a:p>
          <a:p>
            <a:pPr marL="609600" indent="-609600">
              <a:lnSpc>
                <a:spcPct val="90000"/>
              </a:lnSpc>
              <a:buFont typeface="Wingdings" pitchFamily="2" charset="2"/>
              <a:buNone/>
            </a:pPr>
            <a:r>
              <a:rPr lang="en-US" sz="2400" dirty="0"/>
              <a:t>e.  Posture:  abnormal flattening of the normal </a:t>
            </a:r>
            <a:r>
              <a:rPr lang="en-US" sz="2400" dirty="0" err="1"/>
              <a:t>lordosis</a:t>
            </a:r>
            <a:r>
              <a:rPr lang="en-US" sz="2400" dirty="0"/>
              <a:t> </a:t>
            </a:r>
          </a:p>
          <a:p>
            <a:pPr marL="609600" indent="-609600">
              <a:lnSpc>
                <a:spcPct val="90000"/>
              </a:lnSpc>
              <a:buFontTx/>
              <a:buAutoNum type="alphaLcPeriod" startAt="4"/>
            </a:pPr>
            <a:endParaRPr lang="en-US" sz="2400" dirty="0"/>
          </a:p>
        </p:txBody>
      </p:sp>
    </p:spTree>
    <p:extLst>
      <p:ext uri="{BB962C8B-B14F-4D97-AF65-F5344CB8AC3E}">
        <p14:creationId xmlns:p14="http://schemas.microsoft.com/office/powerpoint/2010/main" val="21239334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algn="l"/>
            <a:r>
              <a:rPr lang="en-US" dirty="0" smtClean="0"/>
              <a:t>Other</a:t>
            </a:r>
            <a:r>
              <a:rPr lang="en-US" dirty="0"/>
              <a:t>:</a:t>
            </a:r>
          </a:p>
        </p:txBody>
      </p:sp>
      <p:sp>
        <p:nvSpPr>
          <p:cNvPr id="113667" name="Rectangle 3"/>
          <p:cNvSpPr>
            <a:spLocks noGrp="1" noChangeArrowheads="1"/>
          </p:cNvSpPr>
          <p:nvPr>
            <p:ph idx="1"/>
          </p:nvPr>
        </p:nvSpPr>
        <p:spPr/>
        <p:txBody>
          <a:bodyPr>
            <a:normAutofit/>
          </a:bodyPr>
          <a:lstStyle/>
          <a:p>
            <a:r>
              <a:rPr lang="en-US" sz="3200"/>
              <a:t>Lumbar Spine:</a:t>
            </a:r>
          </a:p>
          <a:p>
            <a:pPr lvl="1"/>
            <a:r>
              <a:rPr lang="en-US" sz="3000"/>
              <a:t>Most common areas are L4-5 and L5-S1</a:t>
            </a:r>
          </a:p>
          <a:p>
            <a:endParaRPr lang="en-US" sz="3200"/>
          </a:p>
          <a:p>
            <a:r>
              <a:rPr lang="en-US" sz="3200"/>
              <a:t>Cervical Spine:</a:t>
            </a:r>
          </a:p>
          <a:p>
            <a:pPr lvl="1"/>
            <a:r>
              <a:rPr lang="en-US" sz="3000"/>
              <a:t>Most common areas are C5-6 and C 6-7</a:t>
            </a:r>
          </a:p>
          <a:p>
            <a:pPr lvl="1"/>
            <a:endParaRPr lang="en-US" sz="3000"/>
          </a:p>
          <a:p>
            <a:pPr lvl="1">
              <a:buFont typeface="Wingdings" pitchFamily="2" charset="2"/>
              <a:buNone/>
            </a:pPr>
            <a:r>
              <a:rPr lang="en-US" sz="3000"/>
              <a:t> </a:t>
            </a:r>
          </a:p>
        </p:txBody>
      </p:sp>
    </p:spTree>
    <p:extLst>
      <p:ext uri="{BB962C8B-B14F-4D97-AF65-F5344CB8AC3E}">
        <p14:creationId xmlns:p14="http://schemas.microsoft.com/office/powerpoint/2010/main" val="32374378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eaLnBrk="1" hangingPunct="1"/>
            <a:r>
              <a:rPr lang="en-US" dirty="0" err="1" smtClean="0"/>
              <a:t>Diskitis</a:t>
            </a:r>
            <a:endParaRPr lang="en-US" dirty="0" smtClean="0"/>
          </a:p>
        </p:txBody>
      </p:sp>
      <p:sp>
        <p:nvSpPr>
          <p:cNvPr id="2052" name="Rectangle 3"/>
          <p:cNvSpPr>
            <a:spLocks noGrp="1" noChangeArrowheads="1"/>
          </p:cNvSpPr>
          <p:nvPr>
            <p:ph idx="1"/>
          </p:nvPr>
        </p:nvSpPr>
        <p:spPr/>
        <p:txBody>
          <a:bodyPr>
            <a:normAutofit fontScale="92500" lnSpcReduction="20000"/>
          </a:bodyPr>
          <a:lstStyle/>
          <a:p>
            <a:pPr eaLnBrk="1" hangingPunct="1"/>
            <a:r>
              <a:rPr lang="en-US" dirty="0" smtClean="0"/>
              <a:t>Definition:  disk space infection</a:t>
            </a:r>
          </a:p>
          <a:p>
            <a:pPr eaLnBrk="1" hangingPunct="1"/>
            <a:r>
              <a:rPr lang="en-US" dirty="0" smtClean="0"/>
              <a:t>Inflammatory lesion of the </a:t>
            </a:r>
            <a:r>
              <a:rPr lang="en-US" dirty="0" err="1" smtClean="0"/>
              <a:t>intervertebral</a:t>
            </a:r>
            <a:r>
              <a:rPr lang="en-US" dirty="0" smtClean="0"/>
              <a:t> disk</a:t>
            </a:r>
          </a:p>
          <a:p>
            <a:pPr eaLnBrk="1" hangingPunct="1"/>
            <a:r>
              <a:rPr lang="en-US" dirty="0" smtClean="0"/>
              <a:t>Occurs in adults but more commonly in children younger than 10</a:t>
            </a:r>
          </a:p>
          <a:p>
            <a:pPr eaLnBrk="1" hangingPunct="1"/>
            <a:r>
              <a:rPr lang="en-US" dirty="0" smtClean="0"/>
              <a:t>Self Limiting</a:t>
            </a:r>
          </a:p>
          <a:p>
            <a:pPr eaLnBrk="1" hangingPunct="1"/>
            <a:r>
              <a:rPr lang="en-US" dirty="0" smtClean="0"/>
              <a:t>Vertebral Endplates or disk or both </a:t>
            </a:r>
          </a:p>
          <a:p>
            <a:pPr eaLnBrk="1" hangingPunct="1"/>
            <a:endParaRPr lang="en-US" dirty="0" smtClean="0"/>
          </a:p>
          <a:p>
            <a:pPr eaLnBrk="1" hangingPunct="1"/>
            <a:r>
              <a:rPr lang="en-US" dirty="0" smtClean="0"/>
              <a:t>Etiology:</a:t>
            </a:r>
          </a:p>
          <a:p>
            <a:pPr lvl="1" eaLnBrk="1" hangingPunct="1"/>
            <a:r>
              <a:rPr lang="en-US" dirty="0" smtClean="0"/>
              <a:t>Bacterial or viral infection</a:t>
            </a:r>
          </a:p>
          <a:p>
            <a:pPr lvl="1" eaLnBrk="1" hangingPunct="1"/>
            <a:r>
              <a:rPr lang="en-US" dirty="0" smtClean="0"/>
              <a:t>Auto-immune disease</a:t>
            </a:r>
          </a:p>
        </p:txBody>
      </p:sp>
      <p:sp>
        <p:nvSpPr>
          <p:cNvPr id="2050" name="Slide Number Placeholder 5"/>
          <p:cNvSpPr>
            <a:spLocks noGrp="1"/>
          </p:cNvSpPr>
          <p:nvPr>
            <p:ph type="sldNum" sz="quarter" idx="12"/>
          </p:nvPr>
        </p:nvSpPr>
        <p:spPr>
          <a:noFill/>
        </p:spPr>
        <p:txBody>
          <a:bodyPr>
            <a:normAutofit/>
          </a:bodyPr>
          <a:lstStyle/>
          <a:p>
            <a:fld id="{776458B9-4C21-48AF-AD5A-F3702132EAB0}" type="slidenum">
              <a:rPr lang="en-US" smtClean="0"/>
              <a:pPr/>
              <a:t>24</a:t>
            </a:fld>
            <a:endParaRPr lang="en-US" smtClean="0"/>
          </a:p>
        </p:txBody>
      </p:sp>
    </p:spTree>
    <p:custDataLst>
      <p:tags r:id="rId1"/>
    </p:custDataLst>
    <p:extLst>
      <p:ext uri="{BB962C8B-B14F-4D97-AF65-F5344CB8AC3E}">
        <p14:creationId xmlns:p14="http://schemas.microsoft.com/office/powerpoint/2010/main" val="28817695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304800" y="533400"/>
            <a:ext cx="8229600" cy="1066800"/>
          </a:xfrm>
        </p:spPr>
        <p:txBody>
          <a:bodyPr/>
          <a:lstStyle/>
          <a:p>
            <a:pPr eaLnBrk="1" hangingPunct="1"/>
            <a:r>
              <a:rPr lang="en-US" dirty="0" smtClean="0"/>
              <a:t>Clinical Manifestations</a:t>
            </a:r>
          </a:p>
        </p:txBody>
      </p:sp>
      <p:sp>
        <p:nvSpPr>
          <p:cNvPr id="3076" name="Rectangle 3"/>
          <p:cNvSpPr>
            <a:spLocks noGrp="1" noChangeArrowheads="1"/>
          </p:cNvSpPr>
          <p:nvPr>
            <p:ph sz="half" idx="1"/>
          </p:nvPr>
        </p:nvSpPr>
        <p:spPr>
          <a:xfrm>
            <a:off x="457200" y="1600200"/>
            <a:ext cx="4033838" cy="4525963"/>
          </a:xfrm>
        </p:spPr>
        <p:txBody>
          <a:bodyPr>
            <a:normAutofit lnSpcReduction="10000"/>
          </a:bodyPr>
          <a:lstStyle/>
          <a:p>
            <a:pPr eaLnBrk="1" hangingPunct="1"/>
            <a:r>
              <a:rPr lang="en-US" smtClean="0"/>
              <a:t>Symptoms:</a:t>
            </a:r>
          </a:p>
          <a:p>
            <a:pPr lvl="1" eaLnBrk="1" hangingPunct="1"/>
            <a:r>
              <a:rPr lang="en-US" sz="2500" smtClean="0"/>
              <a:t>Low grade fever (less than 102 dg)</a:t>
            </a:r>
          </a:p>
          <a:p>
            <a:pPr lvl="1" eaLnBrk="1" hangingPunct="1"/>
            <a:r>
              <a:rPr lang="en-US" sz="2500" smtClean="0"/>
              <a:t>Irritability</a:t>
            </a:r>
          </a:p>
          <a:p>
            <a:pPr lvl="1" eaLnBrk="1" hangingPunct="1"/>
            <a:r>
              <a:rPr lang="en-US" sz="2500" smtClean="0"/>
              <a:t>Back pain</a:t>
            </a:r>
          </a:p>
          <a:p>
            <a:pPr lvl="1" eaLnBrk="1" hangingPunct="1"/>
            <a:r>
              <a:rPr lang="en-US" sz="2500" smtClean="0"/>
              <a:t>Abdominal Pain</a:t>
            </a:r>
          </a:p>
          <a:p>
            <a:pPr lvl="1" eaLnBrk="1" hangingPunct="1"/>
            <a:endParaRPr lang="en-US" sz="2500" smtClean="0"/>
          </a:p>
        </p:txBody>
      </p:sp>
      <p:sp>
        <p:nvSpPr>
          <p:cNvPr id="3077" name="Rectangle 4"/>
          <p:cNvSpPr>
            <a:spLocks noGrp="1" noChangeArrowheads="1"/>
          </p:cNvSpPr>
          <p:nvPr>
            <p:ph sz="half" idx="2"/>
          </p:nvPr>
        </p:nvSpPr>
        <p:spPr>
          <a:xfrm>
            <a:off x="4652963" y="1600200"/>
            <a:ext cx="4033837" cy="4525963"/>
          </a:xfrm>
        </p:spPr>
        <p:txBody>
          <a:bodyPr>
            <a:normAutofit lnSpcReduction="10000"/>
          </a:bodyPr>
          <a:lstStyle/>
          <a:p>
            <a:pPr eaLnBrk="1" hangingPunct="1"/>
            <a:r>
              <a:rPr lang="en-US" dirty="0" smtClean="0"/>
              <a:t>Signs: Kids:</a:t>
            </a:r>
          </a:p>
          <a:p>
            <a:pPr lvl="1" eaLnBrk="1" hangingPunct="1"/>
            <a:r>
              <a:rPr lang="en-US" sz="2500" dirty="0" smtClean="0"/>
              <a:t>Refusal to walk</a:t>
            </a:r>
          </a:p>
          <a:p>
            <a:pPr lvl="1" eaLnBrk="1" hangingPunct="1"/>
            <a:r>
              <a:rPr lang="en-US" sz="2500" dirty="0" smtClean="0"/>
              <a:t>Pain with hip extension</a:t>
            </a:r>
          </a:p>
          <a:p>
            <a:pPr lvl="1" eaLnBrk="1" hangingPunct="1"/>
            <a:r>
              <a:rPr lang="en-US" sz="2500" dirty="0" smtClean="0"/>
              <a:t>Decrease mobility in the back</a:t>
            </a:r>
          </a:p>
          <a:p>
            <a:pPr lvl="1" eaLnBrk="1" hangingPunct="1"/>
            <a:r>
              <a:rPr lang="en-US" sz="2500" dirty="0" smtClean="0"/>
              <a:t>Stiffness</a:t>
            </a:r>
          </a:p>
          <a:p>
            <a:pPr lvl="1" eaLnBrk="1" hangingPunct="1"/>
            <a:r>
              <a:rPr lang="en-US" sz="2500" dirty="0" smtClean="0"/>
              <a:t>Radiographs may show a narrow disk space</a:t>
            </a:r>
          </a:p>
          <a:p>
            <a:pPr lvl="1" eaLnBrk="1" hangingPunct="1"/>
            <a:r>
              <a:rPr lang="en-US" sz="2500" dirty="0" smtClean="0"/>
              <a:t>MRI positive for inflammation</a:t>
            </a:r>
          </a:p>
          <a:p>
            <a:pPr lvl="1" eaLnBrk="1" hangingPunct="1"/>
            <a:r>
              <a:rPr lang="en-US" sz="2500" dirty="0" smtClean="0"/>
              <a:t>CBC: elevated WBC</a:t>
            </a:r>
          </a:p>
          <a:p>
            <a:pPr lvl="1" eaLnBrk="1" hangingPunct="1"/>
            <a:endParaRPr lang="en-US" sz="2500" dirty="0" smtClean="0"/>
          </a:p>
          <a:p>
            <a:pPr eaLnBrk="1" hangingPunct="1"/>
            <a:endParaRPr lang="en-US" dirty="0" smtClean="0"/>
          </a:p>
        </p:txBody>
      </p:sp>
      <p:sp>
        <p:nvSpPr>
          <p:cNvPr id="3074" name="Slide Number Placeholder 6"/>
          <p:cNvSpPr>
            <a:spLocks noGrp="1"/>
          </p:cNvSpPr>
          <p:nvPr>
            <p:ph type="sldNum" sz="quarter" idx="12"/>
          </p:nvPr>
        </p:nvSpPr>
        <p:spPr>
          <a:noFill/>
        </p:spPr>
        <p:txBody>
          <a:bodyPr>
            <a:normAutofit/>
          </a:bodyPr>
          <a:lstStyle/>
          <a:p>
            <a:fld id="{F926FB87-5A37-4A4C-B282-669A563387DD}" type="slidenum">
              <a:rPr lang="en-US" smtClean="0"/>
              <a:pPr/>
              <a:t>25</a:t>
            </a:fld>
            <a:endParaRPr lang="en-US" smtClean="0"/>
          </a:p>
        </p:txBody>
      </p:sp>
    </p:spTree>
    <p:custDataLst>
      <p:tags r:id="rId1"/>
    </p:custDataLst>
    <p:extLst>
      <p:ext uri="{BB962C8B-B14F-4D97-AF65-F5344CB8AC3E}">
        <p14:creationId xmlns:p14="http://schemas.microsoft.com/office/powerpoint/2010/main" val="32442901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en-US" smtClean="0"/>
              <a:t>Treatment</a:t>
            </a:r>
          </a:p>
        </p:txBody>
      </p:sp>
      <p:sp>
        <p:nvSpPr>
          <p:cNvPr id="4100" name="Rectangle 3"/>
          <p:cNvSpPr>
            <a:spLocks noGrp="1" noChangeArrowheads="1"/>
          </p:cNvSpPr>
          <p:nvPr>
            <p:ph type="body" sz="half" idx="1"/>
          </p:nvPr>
        </p:nvSpPr>
        <p:spPr>
          <a:xfrm>
            <a:off x="457200" y="1600200"/>
            <a:ext cx="4033838" cy="4525963"/>
          </a:xfrm>
        </p:spPr>
        <p:txBody>
          <a:bodyPr>
            <a:normAutofit fontScale="92500" lnSpcReduction="20000"/>
          </a:bodyPr>
          <a:lstStyle/>
          <a:p>
            <a:pPr eaLnBrk="1" hangingPunct="1"/>
            <a:r>
              <a:rPr lang="en-US" dirty="0" smtClean="0"/>
              <a:t>Radiological changes in adult:</a:t>
            </a:r>
          </a:p>
          <a:p>
            <a:pPr lvl="1"/>
            <a:r>
              <a:rPr lang="en-US" dirty="0" smtClean="0"/>
              <a:t>Vertebral collapse</a:t>
            </a:r>
          </a:p>
          <a:p>
            <a:pPr lvl="1"/>
            <a:r>
              <a:rPr lang="en-US" dirty="0" smtClean="0"/>
              <a:t>Kyphosis</a:t>
            </a:r>
          </a:p>
          <a:p>
            <a:pPr lvl="1"/>
            <a:r>
              <a:rPr lang="en-US" dirty="0" smtClean="0"/>
              <a:t>Bony </a:t>
            </a:r>
            <a:r>
              <a:rPr lang="en-US" dirty="0" err="1" smtClean="0"/>
              <a:t>ankylosis</a:t>
            </a:r>
            <a:endParaRPr lang="en-US" dirty="0" smtClean="0"/>
          </a:p>
          <a:p>
            <a:pPr eaLnBrk="1" hangingPunct="1"/>
            <a:r>
              <a:rPr lang="en-US" dirty="0" smtClean="0"/>
              <a:t>Medication to treat inflammation</a:t>
            </a:r>
          </a:p>
          <a:p>
            <a:pPr lvl="1" eaLnBrk="1" hangingPunct="1"/>
            <a:r>
              <a:rPr lang="en-US" sz="2900" dirty="0" smtClean="0"/>
              <a:t>Pain relief</a:t>
            </a:r>
          </a:p>
          <a:p>
            <a:pPr lvl="1" eaLnBrk="1" hangingPunct="1"/>
            <a:r>
              <a:rPr lang="en-US" sz="2900" dirty="0" smtClean="0"/>
              <a:t>Anti-inflammatory medication</a:t>
            </a:r>
          </a:p>
          <a:p>
            <a:pPr lvl="1" eaLnBrk="1" hangingPunct="1"/>
            <a:r>
              <a:rPr lang="en-US" sz="2900" dirty="0" smtClean="0"/>
              <a:t>Bed Rest</a:t>
            </a:r>
          </a:p>
        </p:txBody>
      </p:sp>
      <p:pic>
        <p:nvPicPr>
          <p:cNvPr id="4101" name="Picture 4" descr="discitis2-BB"/>
          <p:cNvPicPr>
            <a:picLocks noGrp="1" noChangeAspect="1" noChangeArrowheads="1"/>
          </p:cNvPicPr>
          <p:nvPr>
            <p:ph sz="half" idx="2"/>
          </p:nvPr>
        </p:nvPicPr>
        <p:blipFill>
          <a:blip r:embed="rId4" cstate="print"/>
          <a:srcRect/>
          <a:stretch>
            <a:fillRect/>
          </a:stretch>
        </p:blipFill>
        <p:spPr>
          <a:xfrm>
            <a:off x="4821238" y="1600200"/>
            <a:ext cx="3697287" cy="4525963"/>
          </a:xfrm>
        </p:spPr>
      </p:pic>
      <p:sp>
        <p:nvSpPr>
          <p:cNvPr id="4098" name="Slide Number Placeholder 6"/>
          <p:cNvSpPr>
            <a:spLocks noGrp="1"/>
          </p:cNvSpPr>
          <p:nvPr>
            <p:ph type="sldNum" sz="quarter" idx="12"/>
          </p:nvPr>
        </p:nvSpPr>
        <p:spPr>
          <a:noFill/>
        </p:spPr>
        <p:txBody>
          <a:bodyPr/>
          <a:lstStyle/>
          <a:p>
            <a:fld id="{F621D939-CB30-413D-A850-6118926D724E}" type="slidenum">
              <a:rPr lang="en-US" smtClean="0"/>
              <a:pPr/>
              <a:t>26</a:t>
            </a:fld>
            <a:endParaRPr lang="en-US" smtClean="0"/>
          </a:p>
        </p:txBody>
      </p:sp>
    </p:spTree>
    <p:custDataLst>
      <p:tags r:id="rId1"/>
    </p:custDataLst>
    <p:extLst>
      <p:ext uri="{BB962C8B-B14F-4D97-AF65-F5344CB8AC3E}">
        <p14:creationId xmlns:p14="http://schemas.microsoft.com/office/powerpoint/2010/main" val="25642012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 to PT Practice</a:t>
            </a:r>
            <a:endParaRPr lang="en-US" dirty="0"/>
          </a:p>
        </p:txBody>
      </p:sp>
      <p:sp>
        <p:nvSpPr>
          <p:cNvPr id="3" name="Content Placeholder 2"/>
          <p:cNvSpPr>
            <a:spLocks noGrp="1"/>
          </p:cNvSpPr>
          <p:nvPr>
            <p:ph idx="1"/>
          </p:nvPr>
        </p:nvSpPr>
        <p:spPr/>
        <p:txBody>
          <a:bodyPr>
            <a:normAutofit lnSpcReduction="10000"/>
          </a:bodyPr>
          <a:lstStyle/>
          <a:p>
            <a:r>
              <a:rPr lang="en-US" dirty="0" smtClean="0"/>
              <a:t>Pattern 4F</a:t>
            </a:r>
          </a:p>
          <a:p>
            <a:r>
              <a:rPr lang="en-US" dirty="0" smtClean="0"/>
              <a:t>Impaired joint mobility, motor function, muscle performance, range of motion and reflex integrity associated with spinal disorders.</a:t>
            </a:r>
          </a:p>
          <a:p>
            <a:r>
              <a:rPr lang="en-US" dirty="0" smtClean="0"/>
              <a:t>Disk: includes such diseases and disorders</a:t>
            </a:r>
          </a:p>
          <a:p>
            <a:pPr lvl="1"/>
            <a:r>
              <a:rPr lang="en-US" dirty="0" smtClean="0"/>
              <a:t>Degenerative Disc disease</a:t>
            </a:r>
          </a:p>
          <a:p>
            <a:pPr lvl="1"/>
            <a:r>
              <a:rPr lang="en-US" dirty="0" smtClean="0"/>
              <a:t>Disk herniation</a:t>
            </a:r>
          </a:p>
          <a:p>
            <a:pPr lvl="1"/>
            <a:r>
              <a:rPr lang="en-US" dirty="0" smtClean="0"/>
              <a:t>Intervertebral disc disorder with myelopathy</a:t>
            </a:r>
          </a:p>
        </p:txBody>
      </p:sp>
    </p:spTree>
    <p:extLst>
      <p:ext uri="{BB962C8B-B14F-4D97-AF65-F5344CB8AC3E}">
        <p14:creationId xmlns:p14="http://schemas.microsoft.com/office/powerpoint/2010/main" val="1098634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a:t>Intervertebral Disk</a:t>
            </a:r>
          </a:p>
        </p:txBody>
      </p:sp>
      <p:sp>
        <p:nvSpPr>
          <p:cNvPr id="73731" name="Rectangle 3"/>
          <p:cNvSpPr>
            <a:spLocks noGrp="1" noChangeArrowheads="1"/>
          </p:cNvSpPr>
          <p:nvPr>
            <p:ph idx="1"/>
          </p:nvPr>
        </p:nvSpPr>
        <p:spPr/>
        <p:txBody>
          <a:bodyPr>
            <a:normAutofit/>
          </a:bodyPr>
          <a:lstStyle/>
          <a:p>
            <a:pPr>
              <a:lnSpc>
                <a:spcPct val="90000"/>
              </a:lnSpc>
            </a:pPr>
            <a:r>
              <a:rPr lang="en-US" dirty="0"/>
              <a:t>Embryological Development</a:t>
            </a:r>
          </a:p>
          <a:p>
            <a:pPr lvl="1">
              <a:lnSpc>
                <a:spcPct val="90000"/>
              </a:lnSpc>
            </a:pPr>
            <a:r>
              <a:rPr lang="en-US" dirty="0" err="1"/>
              <a:t>Mesenchymal</a:t>
            </a:r>
            <a:r>
              <a:rPr lang="en-US" dirty="0"/>
              <a:t> condensations forming around the notochord also create the disk.  </a:t>
            </a:r>
          </a:p>
          <a:p>
            <a:pPr lvl="1">
              <a:lnSpc>
                <a:spcPct val="90000"/>
              </a:lnSpc>
            </a:pPr>
            <a:r>
              <a:rPr lang="en-US" dirty="0"/>
              <a:t>Notochord within the vertebral bodies but becomes the nucleus </a:t>
            </a:r>
            <a:r>
              <a:rPr lang="en-US" dirty="0" err="1"/>
              <a:t>pulposus</a:t>
            </a:r>
            <a:r>
              <a:rPr lang="en-US" dirty="0"/>
              <a:t> in the intervertebral disks</a:t>
            </a:r>
          </a:p>
          <a:p>
            <a:pPr>
              <a:lnSpc>
                <a:spcPct val="90000"/>
              </a:lnSpc>
            </a:pPr>
            <a:endParaRPr lang="en-US" dirty="0" smtClean="0"/>
          </a:p>
          <a:p>
            <a:pPr lvl="1">
              <a:lnSpc>
                <a:spcPct val="90000"/>
              </a:lnSpc>
            </a:pPr>
            <a:endParaRPr lang="en-US" dirty="0"/>
          </a:p>
        </p:txBody>
      </p:sp>
    </p:spTree>
    <p:extLst>
      <p:ext uri="{BB962C8B-B14F-4D97-AF65-F5344CB8AC3E}">
        <p14:creationId xmlns:p14="http://schemas.microsoft.com/office/powerpoint/2010/main" val="39270219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2" name="Rectangle 4"/>
          <p:cNvSpPr>
            <a:spLocks noGrp="1" noChangeArrowheads="1"/>
          </p:cNvSpPr>
          <p:nvPr>
            <p:ph type="title"/>
          </p:nvPr>
        </p:nvSpPr>
        <p:spPr/>
        <p:txBody>
          <a:bodyPr>
            <a:normAutofit fontScale="90000"/>
          </a:bodyPr>
          <a:lstStyle/>
          <a:p>
            <a:r>
              <a:rPr lang="en-US"/>
              <a:t>Histology of Intervertebral Disk</a:t>
            </a:r>
          </a:p>
        </p:txBody>
      </p:sp>
      <p:sp>
        <p:nvSpPr>
          <p:cNvPr id="130053" name="Rectangle 5"/>
          <p:cNvSpPr>
            <a:spLocks noGrp="1" noChangeArrowheads="1"/>
          </p:cNvSpPr>
          <p:nvPr>
            <p:ph type="body" sz="half" idx="1"/>
          </p:nvPr>
        </p:nvSpPr>
        <p:spPr/>
        <p:txBody>
          <a:bodyPr/>
          <a:lstStyle/>
          <a:p>
            <a:r>
              <a:rPr lang="en-US" sz="2400" dirty="0">
                <a:latin typeface="Arial" pitchFamily="34" charset="0"/>
                <a:cs typeface="Arial" pitchFamily="34" charset="0"/>
              </a:rPr>
              <a:t>Fibrous annulus </a:t>
            </a:r>
            <a:r>
              <a:rPr lang="en-US" sz="2400" dirty="0" err="1">
                <a:latin typeface="Arial" pitchFamily="34" charset="0"/>
                <a:cs typeface="Arial" pitchFamily="34" charset="0"/>
              </a:rPr>
              <a:t>fibrosus</a:t>
            </a:r>
            <a:endParaRPr lang="en-US" sz="2400" dirty="0">
              <a:latin typeface="Arial" pitchFamily="34" charset="0"/>
              <a:cs typeface="Arial" pitchFamily="34" charset="0"/>
            </a:endParaRPr>
          </a:p>
          <a:p>
            <a:pPr lvl="1"/>
            <a:r>
              <a:rPr lang="en-US" sz="2200" dirty="0">
                <a:latin typeface="Arial" pitchFamily="34" charset="0"/>
                <a:cs typeface="Arial" pitchFamily="34" charset="0"/>
              </a:rPr>
              <a:t>External layer of dense connective tissue</a:t>
            </a:r>
          </a:p>
          <a:p>
            <a:pPr lvl="1"/>
            <a:r>
              <a:rPr lang="en-US" sz="2200" dirty="0">
                <a:latin typeface="Arial" pitchFamily="34" charset="0"/>
                <a:cs typeface="Arial" pitchFamily="34" charset="0"/>
              </a:rPr>
              <a:t>Composed of overlapping </a:t>
            </a:r>
            <a:r>
              <a:rPr lang="en-US" sz="2200" dirty="0" err="1">
                <a:latin typeface="Arial" pitchFamily="34" charset="0"/>
                <a:cs typeface="Arial" pitchFamily="34" charset="0"/>
              </a:rPr>
              <a:t>laminae</a:t>
            </a:r>
            <a:r>
              <a:rPr lang="en-US" sz="2200" dirty="0">
                <a:latin typeface="Arial" pitchFamily="34" charset="0"/>
                <a:cs typeface="Arial" pitchFamily="34" charset="0"/>
              </a:rPr>
              <a:t> of fibrocartilage</a:t>
            </a:r>
          </a:p>
          <a:p>
            <a:pPr lvl="1"/>
            <a:r>
              <a:rPr lang="en-US" sz="2200" dirty="0">
                <a:latin typeface="Arial" pitchFamily="34" charset="0"/>
                <a:cs typeface="Arial" pitchFamily="34" charset="0"/>
              </a:rPr>
              <a:t>Collagen bundles arranged in a cross fiber pattern</a:t>
            </a:r>
          </a:p>
          <a:p>
            <a:endParaRPr lang="en-US" sz="2400" dirty="0"/>
          </a:p>
          <a:p>
            <a:endParaRPr lang="en-US" sz="2400" dirty="0"/>
          </a:p>
        </p:txBody>
      </p:sp>
      <p:pic>
        <p:nvPicPr>
          <p:cNvPr id="130055" name="Picture 7" descr="annulus fibrosis"/>
          <p:cNvPicPr>
            <a:picLocks noGrp="1" noChangeAspect="1" noChangeArrowheads="1"/>
          </p:cNvPicPr>
          <p:nvPr>
            <p:ph sz="half" idx="2"/>
          </p:nvPr>
        </p:nvPicPr>
        <p:blipFill>
          <a:blip r:embed="rId2" cstate="print"/>
          <a:srcRect/>
          <a:stretch>
            <a:fillRect/>
          </a:stretch>
        </p:blipFill>
        <p:spPr>
          <a:xfrm>
            <a:off x="4953000" y="1905000"/>
            <a:ext cx="3810000" cy="3505200"/>
          </a:xfrm>
          <a:noFill/>
          <a:ln/>
        </p:spPr>
      </p:pic>
    </p:spTree>
    <p:extLst>
      <p:ext uri="{BB962C8B-B14F-4D97-AF65-F5344CB8AC3E}">
        <p14:creationId xmlns:p14="http://schemas.microsoft.com/office/powerpoint/2010/main" val="3817857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8" name="Rectangle 4"/>
          <p:cNvSpPr>
            <a:spLocks noGrp="1" noChangeArrowheads="1"/>
          </p:cNvSpPr>
          <p:nvPr>
            <p:ph type="title"/>
          </p:nvPr>
        </p:nvSpPr>
        <p:spPr/>
        <p:txBody>
          <a:bodyPr>
            <a:normAutofit fontScale="90000"/>
          </a:bodyPr>
          <a:lstStyle/>
          <a:p>
            <a:r>
              <a:rPr lang="en-US" dirty="0"/>
              <a:t>Nucleus </a:t>
            </a:r>
            <a:r>
              <a:rPr lang="en-US" dirty="0" err="1"/>
              <a:t>pulposus</a:t>
            </a:r>
            <a:r>
              <a:rPr lang="en-US" dirty="0"/>
              <a:t/>
            </a:r>
            <a:br>
              <a:rPr lang="en-US" dirty="0"/>
            </a:br>
            <a:endParaRPr lang="en-US" dirty="0"/>
          </a:p>
        </p:txBody>
      </p:sp>
      <p:sp>
        <p:nvSpPr>
          <p:cNvPr id="129027" name="Rectangle 3"/>
          <p:cNvSpPr>
            <a:spLocks noGrp="1" noChangeArrowheads="1"/>
          </p:cNvSpPr>
          <p:nvPr>
            <p:ph type="body" sz="half" idx="1"/>
          </p:nvPr>
        </p:nvSpPr>
        <p:spPr/>
        <p:txBody>
          <a:bodyPr/>
          <a:lstStyle/>
          <a:p>
            <a:pPr lvl="1"/>
            <a:r>
              <a:rPr lang="en-US" sz="2400" dirty="0" smtClean="0"/>
              <a:t>Few </a:t>
            </a:r>
            <a:r>
              <a:rPr lang="en-US" sz="2400" dirty="0"/>
              <a:t>rounded cells within a viscous medium</a:t>
            </a:r>
          </a:p>
          <a:p>
            <a:pPr lvl="2"/>
            <a:r>
              <a:rPr lang="en-US" sz="2400" dirty="0"/>
              <a:t>Rich in hyaluronic acid</a:t>
            </a:r>
          </a:p>
          <a:p>
            <a:pPr lvl="2"/>
            <a:r>
              <a:rPr lang="en-US" sz="2400" dirty="0"/>
              <a:t>Type II collagen fibrils</a:t>
            </a:r>
          </a:p>
          <a:p>
            <a:endParaRPr lang="en-US" sz="2400" dirty="0"/>
          </a:p>
        </p:txBody>
      </p:sp>
      <p:pic>
        <p:nvPicPr>
          <p:cNvPr id="129030" name="Picture 6" descr="nucleus propulsus"/>
          <p:cNvPicPr>
            <a:picLocks noGrp="1" noChangeAspect="1" noChangeArrowheads="1"/>
          </p:cNvPicPr>
          <p:nvPr>
            <p:ph sz="half" idx="2"/>
          </p:nvPr>
        </p:nvPicPr>
        <p:blipFill>
          <a:blip r:embed="rId2" cstate="print"/>
          <a:srcRect/>
          <a:stretch>
            <a:fillRect/>
          </a:stretch>
        </p:blipFill>
        <p:spPr>
          <a:xfrm>
            <a:off x="4800600" y="1524000"/>
            <a:ext cx="3810000" cy="4375150"/>
          </a:xfrm>
          <a:noFill/>
          <a:ln/>
        </p:spPr>
      </p:pic>
    </p:spTree>
    <p:extLst>
      <p:ext uri="{BB962C8B-B14F-4D97-AF65-F5344CB8AC3E}">
        <p14:creationId xmlns:p14="http://schemas.microsoft.com/office/powerpoint/2010/main" val="20310184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Purpose:  </a:t>
            </a:r>
            <a:br>
              <a:rPr lang="en-US" dirty="0"/>
            </a:br>
            <a:endParaRPr lang="en-US" dirty="0"/>
          </a:p>
        </p:txBody>
      </p:sp>
      <p:sp>
        <p:nvSpPr>
          <p:cNvPr id="3" name="Text Placeholder 2"/>
          <p:cNvSpPr>
            <a:spLocks noGrp="1"/>
          </p:cNvSpPr>
          <p:nvPr>
            <p:ph type="body" sz="half" idx="1"/>
          </p:nvPr>
        </p:nvSpPr>
        <p:spPr/>
        <p:txBody>
          <a:bodyPr/>
          <a:lstStyle/>
          <a:p>
            <a:pPr lvl="1">
              <a:lnSpc>
                <a:spcPct val="90000"/>
              </a:lnSpc>
            </a:pPr>
            <a:r>
              <a:rPr lang="en-US" sz="4000" dirty="0" smtClean="0"/>
              <a:t>acts </a:t>
            </a:r>
            <a:r>
              <a:rPr lang="en-US" sz="4000" dirty="0"/>
              <a:t>as a cushion between two bones</a:t>
            </a:r>
          </a:p>
          <a:p>
            <a:pPr lvl="1">
              <a:lnSpc>
                <a:spcPct val="90000"/>
              </a:lnSpc>
            </a:pPr>
            <a:endParaRPr lang="en-US" sz="4000" dirty="0" smtClean="0"/>
          </a:p>
          <a:p>
            <a:pPr lvl="1">
              <a:lnSpc>
                <a:spcPct val="90000"/>
              </a:lnSpc>
            </a:pPr>
            <a:r>
              <a:rPr lang="en-US" sz="4000" dirty="0" smtClean="0"/>
              <a:t>shock </a:t>
            </a:r>
            <a:r>
              <a:rPr lang="en-US" sz="4000" dirty="0"/>
              <a:t>absorber </a:t>
            </a:r>
          </a:p>
          <a:p>
            <a:pPr>
              <a:lnSpc>
                <a:spcPct val="90000"/>
              </a:lnSpc>
            </a:pPr>
            <a:endParaRPr lang="en-US" sz="4000" dirty="0"/>
          </a:p>
          <a:p>
            <a:pPr>
              <a:lnSpc>
                <a:spcPct val="90000"/>
              </a:lnSpc>
            </a:pPr>
            <a:endParaRPr lang="en-US" sz="4000" dirty="0"/>
          </a:p>
          <a:p>
            <a:endParaRPr lang="en-US" dirty="0"/>
          </a:p>
        </p:txBody>
      </p:sp>
      <p:sp>
        <p:nvSpPr>
          <p:cNvPr id="4" name="Content Placeholder 3"/>
          <p:cNvSpPr>
            <a:spLocks noGrp="1"/>
          </p:cNvSpPr>
          <p:nvPr>
            <p:ph sz="half" idx="2"/>
          </p:nvPr>
        </p:nvSpPr>
        <p:spPr/>
        <p:txBody>
          <a:bodyPr/>
          <a:lstStyle/>
          <a:p>
            <a:endParaRPr lang="en-US"/>
          </a:p>
        </p:txBody>
      </p:sp>
    </p:spTree>
    <p:extLst>
      <p:ext uri="{BB962C8B-B14F-4D97-AF65-F5344CB8AC3E}">
        <p14:creationId xmlns:p14="http://schemas.microsoft.com/office/powerpoint/2010/main" val="40851248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Disc pressures and changes that occur because of positions</a:t>
            </a:r>
            <a:endParaRPr lang="en-US" dirty="0"/>
          </a:p>
        </p:txBody>
      </p:sp>
      <p:pic>
        <p:nvPicPr>
          <p:cNvPr id="4" name="Snagit_PPT58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10095" y="2430710"/>
            <a:ext cx="5923810" cy="3961905"/>
          </a:xfrm>
        </p:spPr>
      </p:pic>
    </p:spTree>
    <p:extLst>
      <p:ext uri="{BB962C8B-B14F-4D97-AF65-F5344CB8AC3E}">
        <p14:creationId xmlns:p14="http://schemas.microsoft.com/office/powerpoint/2010/main" val="23487382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 disc</a:t>
            </a:r>
            <a:endParaRPr lang="en-US" dirty="0"/>
          </a:p>
        </p:txBody>
      </p:sp>
      <p:pic>
        <p:nvPicPr>
          <p:cNvPr id="4" name="Snagit_PPT6FB8"/>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252690" y="1676400"/>
            <a:ext cx="3090710" cy="3486781"/>
          </a:xfrm>
        </p:spPr>
      </p:pic>
      <p:sp>
        <p:nvSpPr>
          <p:cNvPr id="3" name="Content Placeholder 2"/>
          <p:cNvSpPr>
            <a:spLocks noGrp="1"/>
          </p:cNvSpPr>
          <p:nvPr>
            <p:ph sz="half" idx="2"/>
          </p:nvPr>
        </p:nvSpPr>
        <p:spPr/>
        <p:txBody>
          <a:bodyPr/>
          <a:lstStyle/>
          <a:p>
            <a:r>
              <a:rPr lang="en-US" dirty="0" smtClean="0"/>
              <a:t>Young discs that are morphologically normal. </a:t>
            </a:r>
          </a:p>
          <a:p>
            <a:endParaRPr lang="en-US" dirty="0"/>
          </a:p>
        </p:txBody>
      </p:sp>
    </p:spTree>
    <p:extLst>
      <p:ext uri="{BB962C8B-B14F-4D97-AF65-F5344CB8AC3E}">
        <p14:creationId xmlns:p14="http://schemas.microsoft.com/office/powerpoint/2010/main" val="41638744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2.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3.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314</TotalTime>
  <Words>1257</Words>
  <Application>Microsoft Office PowerPoint</Application>
  <PresentationFormat>On-screen Show (4:3)</PresentationFormat>
  <Paragraphs>194</Paragraphs>
  <Slides>26</Slides>
  <Notes>11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Disk Embryology, Histology and Pathology</vt:lpstr>
      <vt:lpstr>Objectives </vt:lpstr>
      <vt:lpstr>Guide to PT Practice</vt:lpstr>
      <vt:lpstr>Intervertebral Disk</vt:lpstr>
      <vt:lpstr>Histology of Intervertebral Disk</vt:lpstr>
      <vt:lpstr>Nucleus pulposus </vt:lpstr>
      <vt:lpstr>Purpose:   </vt:lpstr>
      <vt:lpstr>Disc pressures and changes that occur because of positions</vt:lpstr>
      <vt:lpstr>Normal disc</vt:lpstr>
      <vt:lpstr>Common Definitions of Disk Dysfunction:  North American Spine Society</vt:lpstr>
      <vt:lpstr>PowerPoint Presentation</vt:lpstr>
      <vt:lpstr>Herniation:</vt:lpstr>
      <vt:lpstr>Herniation </vt:lpstr>
      <vt:lpstr>Herniation</vt:lpstr>
      <vt:lpstr>Intravetebral Herniations</vt:lpstr>
      <vt:lpstr>PowerPoint Presentation</vt:lpstr>
      <vt:lpstr>Disk Degeneration: Musculoskeletal Practice Pattern 4F</vt:lpstr>
      <vt:lpstr>PowerPoint Presentation</vt:lpstr>
      <vt:lpstr>Radiographs:  Lateral view</vt:lpstr>
      <vt:lpstr>Clinical Symptoms:</vt:lpstr>
      <vt:lpstr>Signs:</vt:lpstr>
      <vt:lpstr>Common signs</vt:lpstr>
      <vt:lpstr>Other:</vt:lpstr>
      <vt:lpstr>Diskitis</vt:lpstr>
      <vt:lpstr>Clinical Manifestations</vt:lpstr>
      <vt:lpstr>Treatment</vt:lpstr>
    </vt:vector>
  </TitlesOfParts>
  <Company>U of M - Flint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Disk Embryology, Histology and Pathology</dc:title>
  <dc:creator>Becky</dc:creator>
  <cp:lastModifiedBy>SWEET, CHRISTINA</cp:lastModifiedBy>
  <cp:revision>7</cp:revision>
  <dcterms:created xsi:type="dcterms:W3CDTF">2012-05-19T12:43:51Z</dcterms:created>
  <dcterms:modified xsi:type="dcterms:W3CDTF">2012-05-21T16:05:12Z</dcterms:modified>
</cp:coreProperties>
</file>