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2.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3.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4.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5"/>
  </p:notesMasterIdLst>
  <p:sldIdLst>
    <p:sldId id="257" r:id="rId2"/>
    <p:sldId id="296" r:id="rId3"/>
    <p:sldId id="258" r:id="rId4"/>
    <p:sldId id="259" r:id="rId5"/>
    <p:sldId id="260" r:id="rId6"/>
    <p:sldId id="261" r:id="rId7"/>
    <p:sldId id="262" r:id="rId8"/>
    <p:sldId id="263" r:id="rId9"/>
    <p:sldId id="264" r:id="rId10"/>
    <p:sldId id="344" r:id="rId11"/>
    <p:sldId id="345" r:id="rId12"/>
    <p:sldId id="346" r:id="rId13"/>
    <p:sldId id="347" r:id="rId14"/>
    <p:sldId id="297" r:id="rId15"/>
    <p:sldId id="298" r:id="rId16"/>
    <p:sldId id="265" r:id="rId17"/>
    <p:sldId id="266" r:id="rId18"/>
    <p:sldId id="267" r:id="rId19"/>
    <p:sldId id="268" r:id="rId20"/>
    <p:sldId id="269" r:id="rId21"/>
    <p:sldId id="270" r:id="rId22"/>
    <p:sldId id="271" r:id="rId23"/>
    <p:sldId id="272" r:id="rId24"/>
    <p:sldId id="273" r:id="rId25"/>
    <p:sldId id="274" r:id="rId26"/>
    <p:sldId id="301" r:id="rId27"/>
    <p:sldId id="302" r:id="rId28"/>
    <p:sldId id="303" r:id="rId29"/>
    <p:sldId id="304" r:id="rId30"/>
    <p:sldId id="305" r:id="rId31"/>
    <p:sldId id="306" r:id="rId32"/>
    <p:sldId id="307" r:id="rId33"/>
    <p:sldId id="308" r:id="rId34"/>
    <p:sldId id="309" r:id="rId35"/>
    <p:sldId id="310" r:id="rId36"/>
    <p:sldId id="275" r:id="rId37"/>
    <p:sldId id="276" r:id="rId38"/>
    <p:sldId id="277" r:id="rId39"/>
    <p:sldId id="278" r:id="rId40"/>
    <p:sldId id="279" r:id="rId41"/>
    <p:sldId id="280" r:id="rId42"/>
    <p:sldId id="281" r:id="rId43"/>
    <p:sldId id="282" r:id="rId44"/>
    <p:sldId id="283" r:id="rId45"/>
    <p:sldId id="284" r:id="rId46"/>
    <p:sldId id="285" r:id="rId47"/>
    <p:sldId id="286" r:id="rId48"/>
    <p:sldId id="287" r:id="rId49"/>
    <p:sldId id="288" r:id="rId50"/>
    <p:sldId id="289" r:id="rId51"/>
    <p:sldId id="290" r:id="rId52"/>
    <p:sldId id="291" r:id="rId53"/>
    <p:sldId id="292" r:id="rId54"/>
    <p:sldId id="293" r:id="rId55"/>
    <p:sldId id="294" r:id="rId56"/>
    <p:sldId id="295" r:id="rId57"/>
    <p:sldId id="317" r:id="rId58"/>
    <p:sldId id="318" r:id="rId59"/>
    <p:sldId id="319" r:id="rId60"/>
    <p:sldId id="320" r:id="rId61"/>
    <p:sldId id="321" r:id="rId62"/>
    <p:sldId id="322" r:id="rId63"/>
    <p:sldId id="323" r:id="rId64"/>
    <p:sldId id="324" r:id="rId65"/>
    <p:sldId id="325" r:id="rId66"/>
    <p:sldId id="326" r:id="rId67"/>
    <p:sldId id="327" r:id="rId68"/>
    <p:sldId id="328" r:id="rId69"/>
    <p:sldId id="329" r:id="rId70"/>
    <p:sldId id="330" r:id="rId71"/>
    <p:sldId id="331" r:id="rId72"/>
    <p:sldId id="332" r:id="rId73"/>
    <p:sldId id="333" r:id="rId74"/>
    <p:sldId id="334" r:id="rId75"/>
    <p:sldId id="335" r:id="rId76"/>
    <p:sldId id="336" r:id="rId77"/>
    <p:sldId id="337" r:id="rId78"/>
    <p:sldId id="338" r:id="rId79"/>
    <p:sldId id="339" r:id="rId80"/>
    <p:sldId id="340" r:id="rId81"/>
    <p:sldId id="341" r:id="rId82"/>
    <p:sldId id="342" r:id="rId83"/>
    <p:sldId id="343" r:id="rId8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995" autoAdjust="0"/>
  </p:normalViewPr>
  <p:slideViewPr>
    <p:cSldViewPr>
      <p:cViewPr varScale="1">
        <p:scale>
          <a:sx n="59" d="100"/>
          <a:sy n="59" d="100"/>
        </p:scale>
        <p:origin x="-1686" y="-84"/>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FC8AA9-AED6-4C8E-9C4F-8D01CD9B4317}" type="datetimeFigureOut">
              <a:rPr lang="en-US" smtClean="0"/>
              <a:t>5/30/2012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BEDECB-9F77-4885-935F-3B1761C216B6}" type="slidenum">
              <a:rPr lang="en-US" smtClean="0"/>
              <a:t>‹#›</a:t>
            </a:fld>
            <a:endParaRPr lang="en-US"/>
          </a:p>
        </p:txBody>
      </p:sp>
    </p:spTree>
    <p:extLst>
      <p:ext uri="{BB962C8B-B14F-4D97-AF65-F5344CB8AC3E}">
        <p14:creationId xmlns:p14="http://schemas.microsoft.com/office/powerpoint/2010/main" val="754752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Macrophages release</a:t>
            </a:r>
            <a:r>
              <a:rPr lang="en-US" baseline="0" dirty="0" smtClean="0"/>
              <a:t> cytokines which can prolong inflammation</a:t>
            </a:r>
          </a:p>
          <a:p>
            <a:r>
              <a:rPr lang="en-US" baseline="0" dirty="0" smtClean="0"/>
              <a:t>Interleukin 1: cellular intermediate which help in decreasing inflammation of the joints</a:t>
            </a:r>
            <a:endParaRPr lang="en-US" dirty="0"/>
          </a:p>
        </p:txBody>
      </p:sp>
      <p:sp>
        <p:nvSpPr>
          <p:cNvPr id="4" name="Slide Number Placeholder 3"/>
          <p:cNvSpPr>
            <a:spLocks noGrp="1"/>
          </p:cNvSpPr>
          <p:nvPr>
            <p:ph type="sldNum" sz="quarter" idx="10"/>
          </p:nvPr>
        </p:nvSpPr>
        <p:spPr/>
        <p:txBody>
          <a:bodyPr/>
          <a:lstStyle/>
          <a:p>
            <a:fld id="{80BEDECB-9F77-4885-935F-3B1761C216B6}" type="slidenum">
              <a:rPr lang="en-US" smtClean="0"/>
              <a:t>17</a:t>
            </a:fld>
            <a:endParaRPr lang="en-US"/>
          </a:p>
        </p:txBody>
      </p:sp>
    </p:spTree>
    <p:extLst>
      <p:ext uri="{BB962C8B-B14F-4D97-AF65-F5344CB8AC3E}">
        <p14:creationId xmlns:p14="http://schemas.microsoft.com/office/powerpoint/2010/main" val="32033565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98276BC3-6C76-4F03-A8AF-E2D3C13CC66B}" type="slidenum">
              <a:rPr lang="en-US"/>
              <a:pPr/>
              <a:t>60</a:t>
            </a:fld>
            <a:endParaRPr lang="en-US"/>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r>
              <a:rPr lang="en-US" smtClean="0"/>
              <a:t>Rare in people younger than 40 years</a:t>
            </a:r>
          </a:p>
          <a:p>
            <a:pPr eaLnBrk="1" hangingPunct="1"/>
            <a:r>
              <a:rPr lang="en-US" smtClean="0"/>
              <a:t>Autopsy study of 1000 patients older than 65 revealed cartilage damage in almost 100%.</a:t>
            </a:r>
          </a:p>
          <a:p>
            <a:pPr eaLnBrk="1" hangingPunct="1"/>
            <a:r>
              <a:rPr lang="en-US" smtClean="0"/>
              <a:t>Radiographic prevalence is a bit lower</a:t>
            </a:r>
          </a:p>
          <a:p>
            <a:pPr eaLnBrk="1" hangingPunct="1"/>
            <a:r>
              <a:rPr lang="en-US" smtClean="0"/>
              <a:t>75% of women older than 60 have radiologic changes of OA</a:t>
            </a:r>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6D4EAC88-4DDA-4D74-99F5-07125C04C66F}" type="slidenum">
              <a:rPr lang="en-US"/>
              <a:pPr/>
              <a:t>66</a:t>
            </a:fld>
            <a:endParaRPr lang="en-US"/>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r>
              <a:rPr lang="en-US" smtClean="0"/>
              <a:t>Clinical symptoms don’t often correlate with radiographic severity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A9583DC5-93AE-4B73-9730-7C6DC5EBB5AD}" type="slidenum">
              <a:rPr lang="en-US"/>
              <a:pPr/>
              <a:t>74</a:t>
            </a:fld>
            <a:endParaRPr lang="en-US"/>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lnSpc>
                <a:spcPct val="80000"/>
              </a:lnSpc>
            </a:pPr>
            <a:r>
              <a:rPr lang="en-US" sz="800" b="1" u="sng" dirty="0" smtClean="0"/>
              <a:t>Glucosamine &amp; Chondroitin Sulfate</a:t>
            </a:r>
          </a:p>
          <a:p>
            <a:pPr eaLnBrk="1" hangingPunct="1">
              <a:lnSpc>
                <a:spcPct val="80000"/>
              </a:lnSpc>
            </a:pPr>
            <a:r>
              <a:rPr lang="en-US" sz="800" b="1" dirty="0" smtClean="0"/>
              <a:t>Glucosamine and chondroitin sulfate, administered orally, has been demonstrated to stimulate proteoglycan synthesis by the chondrocytes and has mild anti-inflammatory properties.  Several scientific studies have demonstrated that Glucosamine and chondroitin sulfate are just as effective as some of the anti-inflammatories.  Unlike </a:t>
            </a:r>
            <a:r>
              <a:rPr lang="en-US" sz="800" b="1" dirty="0" err="1" smtClean="0"/>
              <a:t>nonsteroidal</a:t>
            </a:r>
            <a:r>
              <a:rPr lang="en-US" sz="800" b="1" dirty="0" smtClean="0"/>
              <a:t> anti-inflammatories, which inhibit the prostaglandin and synthesis, Glucosamine and chondroitin sulfate appears to exert its therapeutic effects through a prostaglandin independent mechanism.  There are few side effects with Glucosamine and chondroitin sulfate and medication should be taken at least six weeks to determine if it is effective.</a:t>
            </a:r>
          </a:p>
          <a:p>
            <a:pPr eaLnBrk="1" hangingPunct="1">
              <a:lnSpc>
                <a:spcPct val="80000"/>
              </a:lnSpc>
            </a:pPr>
            <a:endParaRPr lang="en-US" sz="800" b="1" dirty="0" smtClean="0"/>
          </a:p>
          <a:p>
            <a:pPr eaLnBrk="1" hangingPunct="1">
              <a:lnSpc>
                <a:spcPct val="80000"/>
              </a:lnSpc>
            </a:pPr>
            <a:r>
              <a:rPr lang="en-US" sz="800" b="1" dirty="0" smtClean="0"/>
              <a:t>SYNVISC and HALGON</a:t>
            </a:r>
            <a:endParaRPr lang="en-US" sz="800" dirty="0" smtClean="0"/>
          </a:p>
          <a:p>
            <a:pPr eaLnBrk="1" hangingPunct="1">
              <a:lnSpc>
                <a:spcPct val="80000"/>
              </a:lnSpc>
            </a:pPr>
            <a:r>
              <a:rPr lang="en-US" sz="800" dirty="0" err="1" smtClean="0"/>
              <a:t>Intraarticular</a:t>
            </a:r>
            <a:r>
              <a:rPr lang="en-US" sz="800" dirty="0" smtClean="0"/>
              <a:t> administration of </a:t>
            </a:r>
            <a:r>
              <a:rPr lang="en-US" sz="800" dirty="0" err="1" smtClean="0"/>
              <a:t>hyuronic</a:t>
            </a:r>
            <a:r>
              <a:rPr lang="en-US" sz="800" dirty="0" smtClean="0"/>
              <a:t> acid (trade names SYNVISC and HALGON) has become widely used for treatment of osteoarthritis.  Normal joint fluid contains </a:t>
            </a:r>
            <a:r>
              <a:rPr lang="en-US" sz="800" dirty="0" err="1" smtClean="0"/>
              <a:t>hyonuric</a:t>
            </a:r>
            <a:r>
              <a:rPr lang="en-US" sz="800" dirty="0" smtClean="0"/>
              <a:t> acid which acts as a lubricant.  In osteoarthritis, this lubricant is depleted.  The injection of SYNVISC or HALGON, a thickened version of the joint fluid, lubricates the joint and also stimulates cells in the joint to produce additional </a:t>
            </a:r>
            <a:r>
              <a:rPr lang="en-US" sz="800" dirty="0" err="1" smtClean="0"/>
              <a:t>hyonuric</a:t>
            </a:r>
            <a:r>
              <a:rPr lang="en-US" sz="800" dirty="0" smtClean="0"/>
              <a:t> acid.  </a:t>
            </a:r>
            <a:r>
              <a:rPr lang="en-US" sz="800" dirty="0" err="1" smtClean="0"/>
              <a:t>Hyonuric</a:t>
            </a:r>
            <a:r>
              <a:rPr lang="en-US" sz="800" dirty="0" smtClean="0"/>
              <a:t> acid also affects the white blood cells which cause inflammation in the joint.  </a:t>
            </a:r>
            <a:r>
              <a:rPr lang="en-US" sz="800" dirty="0" err="1" smtClean="0"/>
              <a:t>Intraarticular</a:t>
            </a:r>
            <a:r>
              <a:rPr lang="en-US" sz="800" dirty="0" smtClean="0"/>
              <a:t> injection of </a:t>
            </a:r>
            <a:r>
              <a:rPr lang="en-US" sz="800" dirty="0" err="1" smtClean="0"/>
              <a:t>hyuronic</a:t>
            </a:r>
            <a:r>
              <a:rPr lang="en-US" sz="800" dirty="0" smtClean="0"/>
              <a:t> acids seems to be as effective as commonly used anti-inflammatories in relieving pain and improving function in patients with osteoarthritis of the knee.</a:t>
            </a:r>
          </a:p>
          <a:p>
            <a:pPr eaLnBrk="1" hangingPunct="1">
              <a:lnSpc>
                <a:spcPct val="80000"/>
              </a:lnSpc>
            </a:pPr>
            <a:r>
              <a:rPr lang="en-US" sz="800" dirty="0" smtClean="0"/>
              <a:t>Side effects of </a:t>
            </a:r>
            <a:r>
              <a:rPr lang="en-US" sz="800" dirty="0" err="1" smtClean="0"/>
              <a:t>hyuronic</a:t>
            </a:r>
            <a:r>
              <a:rPr lang="en-US" sz="800" dirty="0" smtClean="0"/>
              <a:t> acid injection are minimal.  </a:t>
            </a:r>
            <a:r>
              <a:rPr lang="en-US" sz="800" dirty="0" err="1" smtClean="0"/>
              <a:t>Intraarticular</a:t>
            </a:r>
            <a:r>
              <a:rPr lang="en-US" sz="800" dirty="0" smtClean="0"/>
              <a:t> </a:t>
            </a:r>
            <a:r>
              <a:rPr lang="en-US" sz="800" dirty="0" err="1" smtClean="0"/>
              <a:t>hyuronic</a:t>
            </a:r>
            <a:r>
              <a:rPr lang="en-US" sz="800" dirty="0" smtClean="0"/>
              <a:t> acid may be particularly useful in symptomatic treatment of osteoarthritis of the knee in elderly patients with a prior history of anti-inflammatory complications, or in patients with contraindications to use of anti-inflammatories such as renal disease.</a:t>
            </a:r>
          </a:p>
          <a:p>
            <a:pPr eaLnBrk="1" hangingPunct="1">
              <a:lnSpc>
                <a:spcPct val="80000"/>
              </a:lnSpc>
            </a:pPr>
            <a:r>
              <a:rPr lang="en-US" sz="800" dirty="0" smtClean="0"/>
              <a:t>Typically, a series of three to five </a:t>
            </a:r>
            <a:r>
              <a:rPr lang="en-US" sz="800" dirty="0" err="1" smtClean="0"/>
              <a:t>hyuronic</a:t>
            </a:r>
            <a:r>
              <a:rPr lang="en-US" sz="800" dirty="0" smtClean="0"/>
              <a:t> acid injections, administered weekly, is recommended.  Although the effects of </a:t>
            </a:r>
            <a:r>
              <a:rPr lang="en-US" sz="800" dirty="0" err="1" smtClean="0"/>
              <a:t>hyuronic</a:t>
            </a:r>
            <a:r>
              <a:rPr lang="en-US" sz="800" dirty="0" smtClean="0"/>
              <a:t> acid injections may last as long as six months, the long-term effectiveness and the need for repeated injections is uncertain.</a:t>
            </a:r>
            <a:endParaRPr lang="en-US" sz="800" b="1" u="sng" dirty="0" smtClean="0"/>
          </a:p>
          <a:p>
            <a:pPr eaLnBrk="1" hangingPunct="1">
              <a:lnSpc>
                <a:spcPct val="80000"/>
              </a:lnSpc>
            </a:pPr>
            <a:r>
              <a:rPr lang="en-US" sz="800" b="1" u="sng" dirty="0" smtClean="0"/>
              <a:t>CORTICOSTEROIDS AND OSTEOARTHRITIS:</a:t>
            </a:r>
          </a:p>
          <a:p>
            <a:pPr eaLnBrk="1" hangingPunct="1">
              <a:lnSpc>
                <a:spcPct val="80000"/>
              </a:lnSpc>
            </a:pPr>
            <a:r>
              <a:rPr lang="en-US" sz="800" b="1" u="sng" dirty="0" smtClean="0"/>
              <a:t>The injection of </a:t>
            </a:r>
            <a:r>
              <a:rPr lang="en-US" sz="800" b="1" u="sng" dirty="0" err="1" smtClean="0"/>
              <a:t>intraarticular</a:t>
            </a:r>
            <a:r>
              <a:rPr lang="en-US" sz="800" b="1" u="sng" dirty="0" smtClean="0"/>
              <a:t> corticosteroids (cortisone) in osteoarthritic knee joints is a common practice. Judicious use of these drugs in osteoarthritis does not seem to carry a high risk of significant adverse effects. Injections should not be performed more frequently than every three to four months. </a:t>
            </a:r>
          </a:p>
          <a:p>
            <a:pPr eaLnBrk="1" hangingPunct="1">
              <a:lnSpc>
                <a:spcPct val="80000"/>
              </a:lnSpc>
            </a:pPr>
            <a:r>
              <a:rPr lang="en-US" sz="800" b="1" u="sng" dirty="0" smtClean="0"/>
              <a:t>Once damaged, the articular cartilage has only limited ability to repair itself. The articular cartilage damage may result from an injury (such as a fall), a defect in the cartilage and bone known as </a:t>
            </a:r>
            <a:r>
              <a:rPr lang="en-US" sz="800" b="1" u="sng" dirty="0" err="1" smtClean="0"/>
              <a:t>osteochondritis</a:t>
            </a:r>
            <a:r>
              <a:rPr lang="en-US" sz="800" b="1" u="sng" dirty="0" smtClean="0"/>
              <a:t> </a:t>
            </a:r>
            <a:r>
              <a:rPr lang="en-US" sz="800" b="1" u="sng" dirty="0" err="1" smtClean="0"/>
              <a:t>dissecans</a:t>
            </a:r>
            <a:r>
              <a:rPr lang="en-US" sz="800" b="1" u="sng" dirty="0" smtClean="0"/>
              <a:t>, or from a series of seemingly minor traumatic events. If the arthritis is progressive and severe, replacement with an artificial joint may eventually be required. This surgical procedure is extensive and can have serious complications. Preservation of the joint is preferable to a joint replacement.</a:t>
            </a:r>
          </a:p>
          <a:p>
            <a:pPr eaLnBrk="1" hangingPunct="1">
              <a:lnSpc>
                <a:spcPct val="80000"/>
              </a:lnSpc>
            </a:pPr>
            <a:r>
              <a:rPr lang="en-US" sz="800" b="1" u="sng" dirty="0" smtClean="0"/>
              <a:t>Several arthroscopic techniques are currently used to try to relieve symptoms and stimulate some form of repair to injured cartilage.</a:t>
            </a:r>
            <a:r>
              <a:rPr lang="en-US" sz="800" dirty="0" smtClean="0"/>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B866280-BEAF-4F58-8FCF-9E915FC69873}" type="datetimeFigureOut">
              <a:rPr lang="en-US" smtClean="0"/>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5A335D-502E-4562-9531-89FDD49FA04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866280-BEAF-4F58-8FCF-9E915FC69873}" type="datetimeFigureOut">
              <a:rPr lang="en-US" smtClean="0"/>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5A335D-502E-4562-9531-89FDD49FA04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866280-BEAF-4F58-8FCF-9E915FC69873}" type="datetimeFigureOut">
              <a:rPr lang="en-US" smtClean="0"/>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5A335D-502E-4562-9531-89FDD49FA04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endParaRPr lang="en-US"/>
          </a:p>
        </p:txBody>
      </p:sp>
      <p:sp>
        <p:nvSpPr>
          <p:cNvPr id="6" name="Footer Placeholder 9"/>
          <p:cNvSpPr>
            <a:spLocks noGrp="1"/>
          </p:cNvSpPr>
          <p:nvPr>
            <p:ph type="ftr" sz="quarter" idx="11"/>
          </p:nvPr>
        </p:nvSpPr>
        <p:spPr/>
        <p:txBody>
          <a:bodyPr/>
          <a:lstStyle>
            <a:lvl1pPr>
              <a:defRPr/>
            </a:lvl1pPr>
          </a:lstStyle>
          <a:p>
            <a:endParaRPr lang="en-US"/>
          </a:p>
        </p:txBody>
      </p:sp>
      <p:sp>
        <p:nvSpPr>
          <p:cNvPr id="7" name="Slide Number Placeholder 21"/>
          <p:cNvSpPr>
            <a:spLocks noGrp="1"/>
          </p:cNvSpPr>
          <p:nvPr>
            <p:ph type="sldNum" sz="quarter" idx="12"/>
          </p:nvPr>
        </p:nvSpPr>
        <p:spPr/>
        <p:txBody>
          <a:bodyPr/>
          <a:lstStyle>
            <a:lvl1pPr>
              <a:defRPr/>
            </a:lvl1pPr>
          </a:lstStyle>
          <a:p>
            <a:fld id="{274184A3-1CBA-49CF-92BC-9CD51987802D}"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3"/>
          <p:cNvSpPr>
            <a:spLocks noGrp="1"/>
          </p:cNvSpPr>
          <p:nvPr>
            <p:ph type="dt" sz="half" idx="10"/>
          </p:nvPr>
        </p:nvSpPr>
        <p:spPr/>
        <p:txBody>
          <a:bodyPr/>
          <a:lstStyle>
            <a:lvl1pPr>
              <a:defRPr/>
            </a:lvl1pPr>
          </a:lstStyle>
          <a:p>
            <a:endParaRPr lang="en-US"/>
          </a:p>
        </p:txBody>
      </p:sp>
      <p:sp>
        <p:nvSpPr>
          <p:cNvPr id="4" name="Footer Placeholder 9"/>
          <p:cNvSpPr>
            <a:spLocks noGrp="1"/>
          </p:cNvSpPr>
          <p:nvPr>
            <p:ph type="ftr" sz="quarter" idx="11"/>
          </p:nvPr>
        </p:nvSpPr>
        <p:spPr/>
        <p:txBody>
          <a:bodyPr/>
          <a:lstStyle>
            <a:lvl1pPr>
              <a:defRPr/>
            </a:lvl1pPr>
          </a:lstStyle>
          <a:p>
            <a:endParaRPr lang="en-US"/>
          </a:p>
        </p:txBody>
      </p:sp>
      <p:sp>
        <p:nvSpPr>
          <p:cNvPr id="5" name="Slide Number Placeholder 21"/>
          <p:cNvSpPr>
            <a:spLocks noGrp="1"/>
          </p:cNvSpPr>
          <p:nvPr>
            <p:ph type="sldNum" sz="quarter" idx="12"/>
          </p:nvPr>
        </p:nvSpPr>
        <p:spPr/>
        <p:txBody>
          <a:bodyPr/>
          <a:lstStyle>
            <a:lvl1pPr>
              <a:defRPr/>
            </a:lvl1pPr>
          </a:lstStyle>
          <a:p>
            <a:fld id="{F6A6269B-ABFB-45AA-9411-E15D1BDA220A}"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BC057B3-C0B5-4234-BDA7-7ED9E4421A11}" type="slidenum">
              <a:rPr lang="en-US"/>
              <a:pPr>
                <a:defRPr/>
              </a:pPr>
              <a:t>‹#›</a:t>
            </a:fld>
            <a:endParaRPr lang="en-US"/>
          </a:p>
        </p:txBody>
      </p:sp>
    </p:spTree>
    <p:extLst>
      <p:ext uri="{BB962C8B-B14F-4D97-AF65-F5344CB8AC3E}">
        <p14:creationId xmlns:p14="http://schemas.microsoft.com/office/powerpoint/2010/main" val="14445622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10AE9A4-3ACE-4921-BCEF-886AC0586747}" type="slidenum">
              <a:rPr lang="en-US"/>
              <a:pPr>
                <a:defRPr/>
              </a:pPr>
              <a:t>‹#›</a:t>
            </a:fld>
            <a:endParaRPr lang="en-US"/>
          </a:p>
        </p:txBody>
      </p:sp>
    </p:spTree>
    <p:extLst>
      <p:ext uri="{BB962C8B-B14F-4D97-AF65-F5344CB8AC3E}">
        <p14:creationId xmlns:p14="http://schemas.microsoft.com/office/powerpoint/2010/main" val="1497051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866280-BEAF-4F58-8FCF-9E915FC69873}" type="datetimeFigureOut">
              <a:rPr lang="en-US" smtClean="0"/>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5A335D-502E-4562-9531-89FDD49FA04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866280-BEAF-4F58-8FCF-9E915FC69873}" type="datetimeFigureOut">
              <a:rPr lang="en-US" smtClean="0"/>
              <a:t>5/30/2012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5A335D-502E-4562-9531-89FDD49FA04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B866280-BEAF-4F58-8FCF-9E915FC69873}" type="datetimeFigureOut">
              <a:rPr lang="en-US" smtClean="0"/>
              <a:t>5/30/2012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5A335D-502E-4562-9531-89FDD49FA04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866280-BEAF-4F58-8FCF-9E915FC69873}" type="datetimeFigureOut">
              <a:rPr lang="en-US" smtClean="0"/>
              <a:t>5/30/2012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5A335D-502E-4562-9531-89FDD49FA04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866280-BEAF-4F58-8FCF-9E915FC69873}" type="datetimeFigureOut">
              <a:rPr lang="en-US" smtClean="0"/>
              <a:t>5/30/2012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5A335D-502E-4562-9531-89FDD49FA04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866280-BEAF-4F58-8FCF-9E915FC69873}" type="datetimeFigureOut">
              <a:rPr lang="en-US" smtClean="0"/>
              <a:t>5/30/2012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5A335D-502E-4562-9531-89FDD49FA04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866280-BEAF-4F58-8FCF-9E915FC69873}" type="datetimeFigureOut">
              <a:rPr lang="en-US" smtClean="0"/>
              <a:t>5/30/2012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5A335D-502E-4562-9531-89FDD49FA04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866280-BEAF-4F58-8FCF-9E915FC69873}" type="datetimeFigureOut">
              <a:rPr lang="en-US" smtClean="0"/>
              <a:t>5/30/2012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5A335D-502E-4562-9531-89FDD49FA04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866280-BEAF-4F58-8FCF-9E915FC69873}" type="datetimeFigureOut">
              <a:rPr lang="en-US" smtClean="0"/>
              <a:t>5/30/2012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5A335D-502E-4562-9531-89FDD49FA04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10.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2.xml"/><Relationship Id="rId1" Type="http://schemas.openxmlformats.org/officeDocument/2006/relationships/tags" Target="../tags/tag1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2.xml"/><Relationship Id="rId1" Type="http://schemas.openxmlformats.org/officeDocument/2006/relationships/tags" Target="../tags/tag18.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4.xml"/><Relationship Id="rId1" Type="http://schemas.openxmlformats.org/officeDocument/2006/relationships/tags" Target="../tags/tag19.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2.xml"/><Relationship Id="rId1" Type="http://schemas.openxmlformats.org/officeDocument/2006/relationships/tags" Target="../tags/tag24.xml"/></Relationships>
</file>

<file path=ppt/slides/_rels/slide3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14.xml"/><Relationship Id="rId1" Type="http://schemas.openxmlformats.org/officeDocument/2006/relationships/tags" Target="../tags/tag25.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3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12.xml"/><Relationship Id="rId1" Type="http://schemas.openxmlformats.org/officeDocument/2006/relationships/tags" Target="../tags/tag29.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2.xml"/><Relationship Id="rId1" Type="http://schemas.openxmlformats.org/officeDocument/2006/relationships/tags" Target="../tags/tag34.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4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13.xml"/><Relationship Id="rId1" Type="http://schemas.openxmlformats.org/officeDocument/2006/relationships/tags" Target="../tags/tag36.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2.xml"/><Relationship Id="rId1" Type="http://schemas.openxmlformats.org/officeDocument/2006/relationships/tags" Target="../tags/tag39.xml"/></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2.xml"/><Relationship Id="rId1" Type="http://schemas.openxmlformats.org/officeDocument/2006/relationships/tags" Target="../tags/tag40.xml"/></Relationships>
</file>

<file path=ppt/slides/_rels/slide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2.xml"/><Relationship Id="rId1" Type="http://schemas.openxmlformats.org/officeDocument/2006/relationships/tags" Target="../tags/tag41.xml"/></Relationships>
</file>

<file path=ppt/slides/_rels/slide4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2.xml"/><Relationship Id="rId1" Type="http://schemas.openxmlformats.org/officeDocument/2006/relationships/tags" Target="../tags/tag4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5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5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5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12.xml"/><Relationship Id="rId1" Type="http://schemas.openxmlformats.org/officeDocument/2006/relationships/tags" Target="../tags/tag50.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1.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6.xml"/></Relationships>
</file>

<file path=ppt/slides/_rels/slide6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12.xml"/><Relationship Id="rId1" Type="http://schemas.openxmlformats.org/officeDocument/2006/relationships/tags" Target="../tags/tag57.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8.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9.xml"/></Relationships>
</file>

<file path=ppt/slides/_rels/slide6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12.xml"/><Relationship Id="rId1" Type="http://schemas.openxmlformats.org/officeDocument/2006/relationships/tags" Target="../tags/tag60.xml"/></Relationships>
</file>

<file path=ppt/slides/_rels/slide6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12.xml"/><Relationship Id="rId1" Type="http://schemas.openxmlformats.org/officeDocument/2006/relationships/tags" Target="../tags/tag61.xml"/></Relationships>
</file>

<file path=ppt/slides/_rels/slide6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12.xml"/><Relationship Id="rId1" Type="http://schemas.openxmlformats.org/officeDocument/2006/relationships/tags" Target="../tags/tag6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12.xml"/><Relationship Id="rId1" Type="http://schemas.openxmlformats.org/officeDocument/2006/relationships/tags" Target="../tags/tag63.xml"/></Relationships>
</file>

<file path=ppt/slides/_rels/slide7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12.xml"/><Relationship Id="rId1" Type="http://schemas.openxmlformats.org/officeDocument/2006/relationships/tags" Target="../tags/tag64.xml"/></Relationships>
</file>

<file path=ppt/slides/_rels/slide7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12.xml"/><Relationship Id="rId1" Type="http://schemas.openxmlformats.org/officeDocument/2006/relationships/tags" Target="../tags/tag65.xml"/></Relationships>
</file>

<file path=ppt/slides/_rels/slide7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12.xml"/><Relationship Id="rId1" Type="http://schemas.openxmlformats.org/officeDocument/2006/relationships/tags" Target="../tags/tag66.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7.xml"/></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7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15.xml"/><Relationship Id="rId1" Type="http://schemas.openxmlformats.org/officeDocument/2006/relationships/tags" Target="../tags/tag73.xml"/></Relationships>
</file>

<file path=ppt/slides/_rels/slide8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8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12.xml"/><Relationship Id="rId1" Type="http://schemas.openxmlformats.org/officeDocument/2006/relationships/tags" Target="../tags/tag75.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431925" y="360363"/>
            <a:ext cx="7407275" cy="1471612"/>
          </a:xfrm>
        </p:spPr>
        <p:txBody>
          <a:bodyPr/>
          <a:lstStyle/>
          <a:p>
            <a:pPr eaLnBrk="1" hangingPunct="1"/>
            <a:r>
              <a:rPr lang="en-US" sz="4000" smtClean="0">
                <a:effectLst>
                  <a:outerShdw blurRad="38100" dist="38100" dir="2700000" algn="tl">
                    <a:srgbClr val="C0C0C0"/>
                  </a:outerShdw>
                </a:effectLst>
              </a:rPr>
              <a:t>Synovial Joints</a:t>
            </a:r>
          </a:p>
        </p:txBody>
      </p:sp>
      <p:sp>
        <p:nvSpPr>
          <p:cNvPr id="23555" name="Rectangle 3"/>
          <p:cNvSpPr>
            <a:spLocks noGrp="1" noChangeArrowheads="1"/>
          </p:cNvSpPr>
          <p:nvPr>
            <p:ph type="subTitle" idx="1"/>
          </p:nvPr>
        </p:nvSpPr>
        <p:spPr>
          <a:xfrm>
            <a:off x="1431925" y="1849438"/>
            <a:ext cx="7407275" cy="1752600"/>
          </a:xfrm>
        </p:spPr>
        <p:txBody>
          <a:bodyPr/>
          <a:lstStyle/>
          <a:p>
            <a:pPr marL="26988" eaLnBrk="1" hangingPunct="1"/>
            <a:r>
              <a:rPr lang="en-US" smtClean="0">
                <a:solidFill>
                  <a:srgbClr val="003E56"/>
                </a:solidFill>
              </a:rPr>
              <a:t>PTP 521 </a:t>
            </a:r>
          </a:p>
          <a:p>
            <a:pPr marL="26988" eaLnBrk="1" hangingPunct="1"/>
            <a:r>
              <a:rPr lang="en-US" smtClean="0">
                <a:solidFill>
                  <a:srgbClr val="003E56"/>
                </a:solidFill>
              </a:rPr>
              <a:t>Musculoskeletal Diseases and Dysfunctions</a:t>
            </a: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BECKY IS Re-Posting this section on MECHANORECEPTORS</a:t>
            </a:r>
            <a:endParaRPr lang="en-US" dirty="0"/>
          </a:p>
        </p:txBody>
      </p:sp>
      <p:sp>
        <p:nvSpPr>
          <p:cNvPr id="3" name="Content Placeholder 2"/>
          <p:cNvSpPr>
            <a:spLocks noGrp="1"/>
          </p:cNvSpPr>
          <p:nvPr>
            <p:ph sz="half" idx="1"/>
          </p:nvPr>
        </p:nvSpPr>
        <p:spPr/>
        <p:txBody>
          <a:bodyPr/>
          <a:lstStyle/>
          <a:p>
            <a:endParaRPr lang="en-US" dirty="0"/>
          </a:p>
        </p:txBody>
      </p:sp>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1618813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Joint Mechanoreceptors</a:t>
            </a:r>
            <a:endParaRPr lang="en-US" dirty="0"/>
          </a:p>
        </p:txBody>
      </p:sp>
      <p:sp>
        <p:nvSpPr>
          <p:cNvPr id="3" name="Content Placeholder 2"/>
          <p:cNvSpPr>
            <a:spLocks noGrp="1"/>
          </p:cNvSpPr>
          <p:nvPr>
            <p:ph sz="quarter" idx="4294967295"/>
          </p:nvPr>
        </p:nvSpPr>
        <p:spPr>
          <a:xfrm>
            <a:off x="685800" y="1536192"/>
            <a:ext cx="3657600" cy="3877056"/>
          </a:xfrm>
          <a:prstGeom prst="rect">
            <a:avLst/>
          </a:prstGeom>
        </p:spPr>
        <p:txBody>
          <a:bodyPr>
            <a:normAutofit/>
          </a:bodyPr>
          <a:lstStyle/>
          <a:p>
            <a:r>
              <a:rPr lang="en-US" sz="2800" dirty="0" smtClean="0"/>
              <a:t>Sensory receptor located within the joint capsule and articular ligaments</a:t>
            </a:r>
          </a:p>
          <a:p>
            <a:endParaRPr lang="en-US" sz="2800" dirty="0" smtClean="0"/>
          </a:p>
          <a:p>
            <a:r>
              <a:rPr lang="en-US" sz="2800" dirty="0" smtClean="0"/>
              <a:t>Responds to mechanical pressure or deformation</a:t>
            </a:r>
          </a:p>
        </p:txBody>
      </p:sp>
      <p:sp>
        <p:nvSpPr>
          <p:cNvPr id="4" name="Content Placeholder 3"/>
          <p:cNvSpPr>
            <a:spLocks noGrp="1"/>
          </p:cNvSpPr>
          <p:nvPr>
            <p:ph sz="quarter" idx="4294967295"/>
          </p:nvPr>
        </p:nvSpPr>
        <p:spPr>
          <a:xfrm>
            <a:off x="4800600" y="1535281"/>
            <a:ext cx="3657600" cy="3877056"/>
          </a:xfrm>
          <a:prstGeom prst="rect">
            <a:avLst/>
          </a:prstGeom>
        </p:spPr>
        <p:txBody>
          <a:bodyPr>
            <a:normAutofit/>
          </a:bodyPr>
          <a:lstStyle/>
          <a:p>
            <a:r>
              <a:rPr lang="en-US" sz="2400" dirty="0"/>
              <a:t>4 Main types</a:t>
            </a:r>
          </a:p>
          <a:p>
            <a:pPr lvl="1"/>
            <a:r>
              <a:rPr lang="en-US" sz="2400" dirty="0" err="1" smtClean="0"/>
              <a:t>Pacinian</a:t>
            </a:r>
            <a:r>
              <a:rPr lang="en-US" sz="2400" dirty="0" smtClean="0"/>
              <a:t> </a:t>
            </a:r>
            <a:r>
              <a:rPr lang="en-US" sz="2400" dirty="0" err="1" smtClean="0"/>
              <a:t>Corpusles</a:t>
            </a:r>
            <a:endParaRPr lang="en-US" sz="2400" dirty="0" smtClean="0"/>
          </a:p>
          <a:p>
            <a:pPr lvl="1"/>
            <a:r>
              <a:rPr lang="en-US" sz="2400" dirty="0" err="1" smtClean="0"/>
              <a:t>Ruffini</a:t>
            </a:r>
            <a:r>
              <a:rPr lang="en-US" sz="2400" dirty="0" smtClean="0"/>
              <a:t> </a:t>
            </a:r>
            <a:r>
              <a:rPr lang="en-US" sz="2400" dirty="0" err="1" smtClean="0"/>
              <a:t>Corpusles</a:t>
            </a:r>
            <a:endParaRPr lang="en-US" sz="2400" dirty="0" smtClean="0"/>
          </a:p>
          <a:p>
            <a:pPr lvl="1"/>
            <a:r>
              <a:rPr lang="en-US" sz="2400" dirty="0" smtClean="0"/>
              <a:t>Golgi – like tendon organs</a:t>
            </a:r>
          </a:p>
          <a:p>
            <a:pPr lvl="1"/>
            <a:r>
              <a:rPr lang="en-US" sz="2400" dirty="0" smtClean="0"/>
              <a:t>Free nerve endings – type C</a:t>
            </a:r>
            <a:endParaRPr lang="en-US" sz="2400" dirty="0"/>
          </a:p>
        </p:txBody>
      </p:sp>
    </p:spTree>
    <p:extLst>
      <p:ext uri="{BB962C8B-B14F-4D97-AF65-F5344CB8AC3E}">
        <p14:creationId xmlns:p14="http://schemas.microsoft.com/office/powerpoint/2010/main" val="2871920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Joint Mechanoreceptors:</a:t>
            </a:r>
            <a:br>
              <a:rPr lang="en-US" dirty="0" smtClean="0"/>
            </a:br>
            <a:r>
              <a:rPr lang="en-US" dirty="0" smtClean="0"/>
              <a:t>Capsule and Ligaments</a:t>
            </a:r>
            <a:endParaRPr lang="en-US" dirty="0"/>
          </a:p>
        </p:txBody>
      </p:sp>
      <p:sp>
        <p:nvSpPr>
          <p:cNvPr id="3" name="Content Placeholder 2"/>
          <p:cNvSpPr>
            <a:spLocks noGrp="1"/>
          </p:cNvSpPr>
          <p:nvPr>
            <p:ph sz="quarter" idx="4294967295"/>
          </p:nvPr>
        </p:nvSpPr>
        <p:spPr>
          <a:xfrm>
            <a:off x="685800" y="1536192"/>
            <a:ext cx="3657600" cy="3877056"/>
          </a:xfrm>
          <a:prstGeom prst="rect">
            <a:avLst/>
          </a:prstGeom>
        </p:spPr>
        <p:txBody>
          <a:bodyPr>
            <a:noAutofit/>
          </a:bodyPr>
          <a:lstStyle/>
          <a:p>
            <a:r>
              <a:rPr lang="en-US" sz="1600" dirty="0" err="1"/>
              <a:t>Ruffini</a:t>
            </a:r>
            <a:r>
              <a:rPr lang="en-US" sz="1600" dirty="0"/>
              <a:t> </a:t>
            </a:r>
            <a:r>
              <a:rPr lang="en-US" sz="1600" dirty="0" smtClean="0"/>
              <a:t>Corpuscles</a:t>
            </a:r>
          </a:p>
          <a:p>
            <a:pPr lvl="1"/>
            <a:r>
              <a:rPr lang="en-US" sz="1600" dirty="0" smtClean="0"/>
              <a:t>Located superficial joint capsules</a:t>
            </a:r>
          </a:p>
          <a:p>
            <a:pPr lvl="1"/>
            <a:r>
              <a:rPr lang="en-US" sz="1600" dirty="0" smtClean="0"/>
              <a:t>Postural receptors</a:t>
            </a:r>
          </a:p>
          <a:p>
            <a:pPr lvl="1"/>
            <a:r>
              <a:rPr lang="en-US" sz="1600" dirty="0" smtClean="0"/>
              <a:t>Low threshold, easy to stimulate, slow to adapt</a:t>
            </a:r>
          </a:p>
          <a:p>
            <a:pPr lvl="1"/>
            <a:r>
              <a:rPr lang="en-US" sz="1600" dirty="0" smtClean="0"/>
              <a:t>Stimulated by a change in mechanical stress about the joint</a:t>
            </a:r>
          </a:p>
          <a:p>
            <a:pPr lvl="1"/>
            <a:r>
              <a:rPr lang="en-US" sz="1600" dirty="0" smtClean="0"/>
              <a:t>Give information on static and dynamic position, sense of velocity, direction and amplitude of movement</a:t>
            </a:r>
          </a:p>
          <a:p>
            <a:pPr lvl="1"/>
            <a:r>
              <a:rPr lang="en-US" sz="1600" dirty="0" smtClean="0"/>
              <a:t>Responds by increasing tone in muscle being stretched, relaxing antagonistic muscle </a:t>
            </a:r>
            <a:endParaRPr lang="en-US" sz="1600" dirty="0"/>
          </a:p>
        </p:txBody>
      </p:sp>
      <p:sp>
        <p:nvSpPr>
          <p:cNvPr id="4" name="Content Placeholder 3"/>
          <p:cNvSpPr>
            <a:spLocks noGrp="1"/>
          </p:cNvSpPr>
          <p:nvPr>
            <p:ph sz="quarter" idx="4294967295"/>
          </p:nvPr>
        </p:nvSpPr>
        <p:spPr>
          <a:xfrm>
            <a:off x="4800600" y="1535281"/>
            <a:ext cx="3657600" cy="3877056"/>
          </a:xfrm>
          <a:prstGeom prst="rect">
            <a:avLst/>
          </a:prstGeom>
        </p:spPr>
        <p:txBody>
          <a:bodyPr>
            <a:noAutofit/>
          </a:bodyPr>
          <a:lstStyle/>
          <a:p>
            <a:r>
              <a:rPr lang="en-US" sz="1600" dirty="0" err="1" smtClean="0"/>
              <a:t>Pacinian</a:t>
            </a:r>
            <a:r>
              <a:rPr lang="en-US" sz="1600" dirty="0" smtClean="0"/>
              <a:t> Corpuscles</a:t>
            </a:r>
          </a:p>
          <a:p>
            <a:pPr lvl="1"/>
            <a:r>
              <a:rPr lang="en-US" sz="1600" dirty="0" smtClean="0"/>
              <a:t>Located in small groups in joint capsule</a:t>
            </a:r>
          </a:p>
          <a:p>
            <a:pPr lvl="1"/>
            <a:r>
              <a:rPr lang="en-US" sz="1600" dirty="0" smtClean="0"/>
              <a:t>Low threshold, rapidly adapting, active with </a:t>
            </a:r>
            <a:r>
              <a:rPr lang="en-US" sz="1600" dirty="0"/>
              <a:t>o</a:t>
            </a:r>
            <a:r>
              <a:rPr lang="en-US" sz="1600" dirty="0" smtClean="0"/>
              <a:t>scillation techniques rather than traction</a:t>
            </a:r>
          </a:p>
          <a:p>
            <a:pPr lvl="1"/>
            <a:r>
              <a:rPr lang="en-US" sz="1600" dirty="0" smtClean="0"/>
              <a:t>Stimulated by sudden changes in movement, pressure changes within the joint</a:t>
            </a:r>
          </a:p>
          <a:p>
            <a:pPr lvl="1"/>
            <a:r>
              <a:rPr lang="en-US" sz="1600" dirty="0" smtClean="0"/>
              <a:t>Give a sense of joint acceleration and deceleration</a:t>
            </a:r>
          </a:p>
          <a:p>
            <a:pPr lvl="1"/>
            <a:r>
              <a:rPr lang="en-US" sz="1600" dirty="0" smtClean="0"/>
              <a:t>Increases tone in muscle being stretched and relaxes antagonistic muscle</a:t>
            </a:r>
            <a:endParaRPr lang="en-US" sz="1600" dirty="0"/>
          </a:p>
        </p:txBody>
      </p:sp>
    </p:spTree>
    <p:extLst>
      <p:ext uri="{BB962C8B-B14F-4D97-AF65-F5344CB8AC3E}">
        <p14:creationId xmlns:p14="http://schemas.microsoft.com/office/powerpoint/2010/main" val="23572811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Joint Mechanoreceptors</a:t>
            </a:r>
            <a:endParaRPr lang="en-US" dirty="0"/>
          </a:p>
        </p:txBody>
      </p:sp>
      <p:sp>
        <p:nvSpPr>
          <p:cNvPr id="3" name="Content Placeholder 2"/>
          <p:cNvSpPr>
            <a:spLocks noGrp="1"/>
          </p:cNvSpPr>
          <p:nvPr>
            <p:ph sz="quarter" idx="4294967295"/>
          </p:nvPr>
        </p:nvSpPr>
        <p:spPr>
          <a:xfrm>
            <a:off x="685800" y="1536192"/>
            <a:ext cx="3657600" cy="3877056"/>
          </a:xfrm>
          <a:prstGeom prst="rect">
            <a:avLst/>
          </a:prstGeom>
        </p:spPr>
        <p:txBody>
          <a:bodyPr>
            <a:noAutofit/>
          </a:bodyPr>
          <a:lstStyle/>
          <a:p>
            <a:r>
              <a:rPr lang="en-US" sz="1600" dirty="0" smtClean="0"/>
              <a:t>Golgi-Tendon Like</a:t>
            </a:r>
          </a:p>
          <a:p>
            <a:pPr lvl="1"/>
            <a:r>
              <a:rPr lang="en-US" sz="1600" dirty="0" smtClean="0"/>
              <a:t>Inhibitive</a:t>
            </a:r>
          </a:p>
          <a:p>
            <a:pPr lvl="1"/>
            <a:r>
              <a:rPr lang="en-US" sz="1600" dirty="0" smtClean="0"/>
              <a:t>NOT in joint capsule but rather found in ligaments</a:t>
            </a:r>
          </a:p>
          <a:p>
            <a:pPr lvl="1"/>
            <a:r>
              <a:rPr lang="en-US" sz="1600" dirty="0" smtClean="0"/>
              <a:t>High threshold, slowly adapting, more active with high velocity techniques</a:t>
            </a:r>
          </a:p>
          <a:p>
            <a:pPr lvl="1"/>
            <a:r>
              <a:rPr lang="en-US" sz="1600" dirty="0" smtClean="0"/>
              <a:t>Stimulated by stretch at end range</a:t>
            </a:r>
          </a:p>
          <a:p>
            <a:pPr lvl="1"/>
            <a:r>
              <a:rPr lang="en-US" sz="1600" dirty="0"/>
              <a:t>F</a:t>
            </a:r>
            <a:r>
              <a:rPr lang="en-US" sz="1600" dirty="0" smtClean="0"/>
              <a:t>unction is to prevent excessive stresses at joint by reflexively inhibiting muscle</a:t>
            </a:r>
          </a:p>
          <a:p>
            <a:pPr lvl="1"/>
            <a:r>
              <a:rPr lang="en-US" sz="1600" dirty="0" smtClean="0"/>
              <a:t>Sense of dynamic movement and direction of movement	</a:t>
            </a:r>
            <a:endParaRPr lang="en-US" sz="1600" dirty="0"/>
          </a:p>
        </p:txBody>
      </p:sp>
      <p:sp>
        <p:nvSpPr>
          <p:cNvPr id="4" name="Content Placeholder 3"/>
          <p:cNvSpPr>
            <a:spLocks noGrp="1"/>
          </p:cNvSpPr>
          <p:nvPr>
            <p:ph sz="quarter" idx="4294967295"/>
          </p:nvPr>
        </p:nvSpPr>
        <p:spPr>
          <a:xfrm>
            <a:off x="4800600" y="1535281"/>
            <a:ext cx="3657600" cy="3877056"/>
          </a:xfrm>
          <a:prstGeom prst="rect">
            <a:avLst/>
          </a:prstGeom>
        </p:spPr>
        <p:txBody>
          <a:bodyPr>
            <a:normAutofit fontScale="55000" lnSpcReduction="20000"/>
          </a:bodyPr>
          <a:lstStyle/>
          <a:p>
            <a:r>
              <a:rPr lang="en-US" sz="2900" dirty="0" err="1" smtClean="0"/>
              <a:t>Nociceptors</a:t>
            </a:r>
            <a:r>
              <a:rPr lang="en-US" sz="2900" dirty="0" smtClean="0"/>
              <a:t>: Unmyelinated free nerve endings: Type C</a:t>
            </a:r>
          </a:p>
          <a:p>
            <a:pPr lvl="1"/>
            <a:r>
              <a:rPr lang="en-US" sz="2900" dirty="0" smtClean="0"/>
              <a:t>Found in capsule, ligament, articular fat pads, </a:t>
            </a:r>
            <a:r>
              <a:rPr lang="en-US" sz="2900" dirty="0" err="1" smtClean="0"/>
              <a:t>periosteum</a:t>
            </a:r>
            <a:r>
              <a:rPr lang="en-US" sz="2900" dirty="0" smtClean="0"/>
              <a:t>, walls of blood vessels</a:t>
            </a:r>
          </a:p>
          <a:p>
            <a:pPr lvl="1"/>
            <a:r>
              <a:rPr lang="en-US" sz="2900" dirty="0" smtClean="0"/>
              <a:t>Burning, aching pain that is difficult to localize</a:t>
            </a:r>
          </a:p>
          <a:p>
            <a:pPr lvl="1"/>
            <a:r>
              <a:rPr lang="en-US" sz="2900" dirty="0" smtClean="0"/>
              <a:t>tonic receptors – responds by producing a tonic muscle contraction</a:t>
            </a:r>
          </a:p>
          <a:p>
            <a:pPr lvl="1"/>
            <a:r>
              <a:rPr lang="en-US" sz="2900" dirty="0" smtClean="0"/>
              <a:t>no </a:t>
            </a:r>
            <a:r>
              <a:rPr lang="en-US" sz="2900" dirty="0"/>
              <a:t>significant peripheral </a:t>
            </a:r>
            <a:r>
              <a:rPr lang="en-US" sz="2900" dirty="0" smtClean="0"/>
              <a:t>adaptation, but </a:t>
            </a:r>
            <a:r>
              <a:rPr lang="en-US" sz="2900" dirty="0"/>
              <a:t>central adaptation can </a:t>
            </a:r>
            <a:r>
              <a:rPr lang="en-US" sz="2900" dirty="0" smtClean="0"/>
              <a:t>occur</a:t>
            </a:r>
            <a:r>
              <a:rPr lang="en-US" sz="2900" dirty="0"/>
              <a:t>(perception of pain may decrease</a:t>
            </a:r>
            <a:r>
              <a:rPr lang="en-US" sz="2900" dirty="0" smtClean="0"/>
              <a:t>)</a:t>
            </a:r>
          </a:p>
          <a:p>
            <a:pPr lvl="1"/>
            <a:r>
              <a:rPr lang="en-US" sz="2900" dirty="0" smtClean="0"/>
              <a:t>High threshold, non adaptive</a:t>
            </a:r>
          </a:p>
          <a:p>
            <a:pPr lvl="1"/>
            <a:r>
              <a:rPr lang="en-US" sz="2900" dirty="0" smtClean="0"/>
              <a:t>Stimulated by excessive mov</a:t>
            </a:r>
            <a:r>
              <a:rPr lang="en-US" sz="2900" dirty="0"/>
              <a:t>e</a:t>
            </a:r>
            <a:r>
              <a:rPr lang="en-US" sz="2900" dirty="0" smtClean="0"/>
              <a:t>ment</a:t>
            </a:r>
          </a:p>
          <a:p>
            <a:pPr lvl="1"/>
            <a:endParaRPr lang="en-US" dirty="0"/>
          </a:p>
        </p:txBody>
      </p:sp>
    </p:spTree>
    <p:extLst>
      <p:ext uri="{BB962C8B-B14F-4D97-AF65-F5344CB8AC3E}">
        <p14:creationId xmlns:p14="http://schemas.microsoft.com/office/powerpoint/2010/main" val="26154878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Joint Mechanoreceptors:</a:t>
            </a:r>
            <a:br>
              <a:rPr lang="en-US" dirty="0" smtClean="0"/>
            </a:br>
            <a:r>
              <a:rPr lang="en-US" dirty="0" smtClean="0"/>
              <a:t>Capsule and Ligaments</a:t>
            </a:r>
            <a:endParaRPr lang="en-US" dirty="0"/>
          </a:p>
        </p:txBody>
      </p:sp>
      <p:sp>
        <p:nvSpPr>
          <p:cNvPr id="3" name="Content Placeholder 2"/>
          <p:cNvSpPr>
            <a:spLocks noGrp="1"/>
          </p:cNvSpPr>
          <p:nvPr>
            <p:ph sz="half" idx="1"/>
          </p:nvPr>
        </p:nvSpPr>
        <p:spPr/>
        <p:txBody>
          <a:bodyPr>
            <a:normAutofit fontScale="70000" lnSpcReduction="20000"/>
          </a:bodyPr>
          <a:lstStyle/>
          <a:p>
            <a:r>
              <a:rPr lang="en-US" dirty="0" err="1" smtClean="0"/>
              <a:t>Pacinian</a:t>
            </a:r>
            <a:r>
              <a:rPr lang="en-US" dirty="0" smtClean="0"/>
              <a:t> Corpuscles</a:t>
            </a:r>
          </a:p>
          <a:p>
            <a:r>
              <a:rPr lang="en-US" dirty="0" smtClean="0"/>
              <a:t>Located in small groups in joint capsule</a:t>
            </a:r>
          </a:p>
          <a:p>
            <a:r>
              <a:rPr lang="en-US" dirty="0" smtClean="0"/>
              <a:t>Low threshold, </a:t>
            </a:r>
            <a:r>
              <a:rPr lang="en-US" dirty="0" err="1" smtClean="0"/>
              <a:t>reapidly</a:t>
            </a:r>
            <a:r>
              <a:rPr lang="en-US" dirty="0" smtClean="0"/>
              <a:t> adapting active with </a:t>
            </a:r>
            <a:r>
              <a:rPr lang="en-US" dirty="0" err="1" smtClean="0"/>
              <a:t>ocillation</a:t>
            </a:r>
            <a:r>
              <a:rPr lang="en-US" dirty="0" smtClean="0"/>
              <a:t> techniques rather than traction</a:t>
            </a:r>
          </a:p>
          <a:p>
            <a:r>
              <a:rPr lang="en-US" dirty="0" smtClean="0"/>
              <a:t>Stimulated by </a:t>
            </a:r>
            <a:endParaRPr lang="en-US" dirty="0"/>
          </a:p>
        </p:txBody>
      </p:sp>
      <p:sp>
        <p:nvSpPr>
          <p:cNvPr id="4" name="Content Placeholder 3"/>
          <p:cNvSpPr>
            <a:spLocks noGrp="1"/>
          </p:cNvSpPr>
          <p:nvPr>
            <p:ph sz="half" idx="2"/>
          </p:nvPr>
        </p:nvSpPr>
        <p:spPr/>
        <p:txBody>
          <a:bodyPr>
            <a:normAutofit fontScale="70000" lnSpcReduction="20000"/>
          </a:bodyPr>
          <a:lstStyle/>
          <a:p>
            <a:r>
              <a:rPr lang="en-US" dirty="0" err="1" smtClean="0"/>
              <a:t>Ruffini</a:t>
            </a:r>
            <a:endParaRPr lang="en-US" dirty="0" smtClean="0"/>
          </a:p>
          <a:p>
            <a:r>
              <a:rPr lang="en-US" dirty="0" smtClean="0"/>
              <a:t> Located superficial to joint capsule</a:t>
            </a:r>
          </a:p>
          <a:p>
            <a:r>
              <a:rPr lang="en-US" dirty="0" smtClean="0"/>
              <a:t>Postural receptors</a:t>
            </a:r>
          </a:p>
          <a:p>
            <a:r>
              <a:rPr lang="en-US" dirty="0" smtClean="0"/>
              <a:t>Low threshold, easy to stimulate, slow to adapt</a:t>
            </a:r>
          </a:p>
          <a:p>
            <a:r>
              <a:rPr lang="en-US" dirty="0" smtClean="0"/>
              <a:t>Stimulated by a change in mechanical stress about the joint</a:t>
            </a:r>
          </a:p>
          <a:p>
            <a:r>
              <a:rPr lang="en-US" dirty="0" smtClean="0"/>
              <a:t>Give info on static and dynamic position, sense of velocity, direction and amplitude movement</a:t>
            </a:r>
          </a:p>
          <a:p>
            <a:r>
              <a:rPr lang="en-US" dirty="0" smtClean="0"/>
              <a:t>Responds to stretch by increasing muscle tone, relaxing antagonistic </a:t>
            </a:r>
            <a:r>
              <a:rPr lang="en-US" dirty="0" err="1" smtClean="0"/>
              <a:t>mucles</a:t>
            </a:r>
            <a:endParaRPr lang="en-US" dirty="0" smtClean="0"/>
          </a:p>
          <a:p>
            <a:endParaRPr lang="en-US" dirty="0"/>
          </a:p>
        </p:txBody>
      </p:sp>
    </p:spTree>
    <p:extLst>
      <p:ext uri="{BB962C8B-B14F-4D97-AF65-F5344CB8AC3E}">
        <p14:creationId xmlns:p14="http://schemas.microsoft.com/office/powerpoint/2010/main" val="25743861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Joint Mechanoreceptors</a:t>
            </a:r>
            <a:endParaRPr lang="en-US" dirty="0"/>
          </a:p>
        </p:txBody>
      </p:sp>
      <p:sp>
        <p:nvSpPr>
          <p:cNvPr id="3" name="Content Placeholder 2"/>
          <p:cNvSpPr>
            <a:spLocks noGrp="1"/>
          </p:cNvSpPr>
          <p:nvPr>
            <p:ph sz="half" idx="1"/>
          </p:nvPr>
        </p:nvSpPr>
        <p:spPr/>
        <p:txBody>
          <a:bodyPr>
            <a:normAutofit fontScale="85000" lnSpcReduction="10000"/>
          </a:bodyPr>
          <a:lstStyle/>
          <a:p>
            <a:r>
              <a:rPr lang="en-US" dirty="0" smtClean="0"/>
              <a:t>Golgi-Tendon Like</a:t>
            </a:r>
          </a:p>
          <a:p>
            <a:pPr lvl="1"/>
            <a:r>
              <a:rPr lang="en-US" dirty="0" smtClean="0"/>
              <a:t>Inhibitive, Not in joint capsule but rather found in ligaments. </a:t>
            </a:r>
          </a:p>
          <a:p>
            <a:pPr lvl="1"/>
            <a:r>
              <a:rPr lang="en-US" dirty="0" smtClean="0"/>
              <a:t>Stimulated </a:t>
            </a:r>
            <a:r>
              <a:rPr lang="en-US" dirty="0"/>
              <a:t>b</a:t>
            </a:r>
            <a:r>
              <a:rPr lang="en-US" dirty="0" smtClean="0"/>
              <a:t>y stretch at end range.</a:t>
            </a:r>
          </a:p>
          <a:p>
            <a:pPr lvl="1"/>
            <a:r>
              <a:rPr lang="en-US" dirty="0" smtClean="0"/>
              <a:t>Sense of dynamic </a:t>
            </a:r>
            <a:r>
              <a:rPr lang="en-US" dirty="0" err="1" smtClean="0"/>
              <a:t>movemnent</a:t>
            </a:r>
            <a:r>
              <a:rPr lang="en-US" dirty="0" smtClean="0"/>
              <a:t> and direction of </a:t>
            </a:r>
            <a:r>
              <a:rPr lang="en-US" dirty="0" err="1" smtClean="0"/>
              <a:t>movemnet</a:t>
            </a:r>
            <a:r>
              <a:rPr lang="en-US" dirty="0" smtClean="0"/>
              <a:t> 	</a:t>
            </a:r>
            <a:endParaRPr lang="en-US" dirty="0"/>
          </a:p>
        </p:txBody>
      </p:sp>
      <p:sp>
        <p:nvSpPr>
          <p:cNvPr id="4" name="Content Placeholder 3"/>
          <p:cNvSpPr>
            <a:spLocks noGrp="1"/>
          </p:cNvSpPr>
          <p:nvPr>
            <p:ph sz="half" idx="2"/>
          </p:nvPr>
        </p:nvSpPr>
        <p:spPr/>
        <p:txBody>
          <a:bodyPr>
            <a:normAutofit fontScale="85000" lnSpcReduction="10000"/>
          </a:bodyPr>
          <a:lstStyle/>
          <a:p>
            <a:r>
              <a:rPr lang="en-US" dirty="0" err="1" smtClean="0"/>
              <a:t>Nociceptors</a:t>
            </a:r>
            <a:r>
              <a:rPr lang="en-US" dirty="0" smtClean="0"/>
              <a:t>: </a:t>
            </a:r>
            <a:r>
              <a:rPr lang="en-US" dirty="0" err="1" smtClean="0"/>
              <a:t>Unmyelinated</a:t>
            </a:r>
            <a:r>
              <a:rPr lang="en-US" dirty="0" smtClean="0"/>
              <a:t> free nerve endings: Type C</a:t>
            </a:r>
          </a:p>
          <a:p>
            <a:pPr lvl="1"/>
            <a:r>
              <a:rPr lang="en-US" dirty="0" smtClean="0"/>
              <a:t>Found in capsule, ligament, fat pads, </a:t>
            </a:r>
            <a:r>
              <a:rPr lang="en-US" dirty="0" err="1" smtClean="0"/>
              <a:t>periosteum</a:t>
            </a:r>
            <a:r>
              <a:rPr lang="en-US" dirty="0" smtClean="0"/>
              <a:t>, walls of blood vessels</a:t>
            </a:r>
          </a:p>
          <a:p>
            <a:pPr lvl="1"/>
            <a:r>
              <a:rPr lang="en-US" dirty="0" smtClean="0"/>
              <a:t>Burning aching pain that is difficult to localize</a:t>
            </a:r>
          </a:p>
          <a:p>
            <a:pPr lvl="1"/>
            <a:r>
              <a:rPr lang="en-US" dirty="0" smtClean="0"/>
              <a:t>Tonic receptors-responds b producing a tonic muscle contraction </a:t>
            </a:r>
          </a:p>
          <a:p>
            <a:pPr lvl="1"/>
            <a:r>
              <a:rPr lang="en-US" dirty="0" smtClean="0"/>
              <a:t>High threshold, non adaptive</a:t>
            </a:r>
          </a:p>
          <a:p>
            <a:pPr lvl="1"/>
            <a:r>
              <a:rPr lang="en-US" dirty="0" smtClean="0"/>
              <a:t>Stimulated by excessive movements</a:t>
            </a:r>
          </a:p>
          <a:p>
            <a:pPr lvl="1"/>
            <a:endParaRPr lang="en-US" dirty="0"/>
          </a:p>
        </p:txBody>
      </p:sp>
    </p:spTree>
    <p:extLst>
      <p:ext uri="{BB962C8B-B14F-4D97-AF65-F5344CB8AC3E}">
        <p14:creationId xmlns:p14="http://schemas.microsoft.com/office/powerpoint/2010/main" val="1703745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04800" y="228600"/>
            <a:ext cx="8229600" cy="1143000"/>
          </a:xfrm>
        </p:spPr>
        <p:txBody>
          <a:bodyPr/>
          <a:lstStyle/>
          <a:p>
            <a:pPr eaLnBrk="1" hangingPunct="1"/>
            <a:r>
              <a:rPr lang="fr-FR" sz="3200" dirty="0" smtClean="0">
                <a:effectLst>
                  <a:outerShdw blurRad="38100" dist="38100" dir="2700000" algn="tl">
                    <a:srgbClr val="C0C0C0"/>
                  </a:outerShdw>
                </a:effectLst>
              </a:rPr>
              <a:t/>
            </a:r>
            <a:br>
              <a:rPr lang="fr-FR" sz="3200" dirty="0" smtClean="0">
                <a:effectLst>
                  <a:outerShdw blurRad="38100" dist="38100" dir="2700000" algn="tl">
                    <a:srgbClr val="C0C0C0"/>
                  </a:outerShdw>
                </a:effectLst>
              </a:rPr>
            </a:br>
            <a:r>
              <a:rPr lang="en-US" sz="3200" dirty="0" smtClean="0">
                <a:effectLst>
                  <a:outerShdw blurRad="38100" dist="38100" dir="2700000" algn="tl">
                    <a:srgbClr val="C0C0C0"/>
                  </a:outerShdw>
                </a:effectLst>
              </a:rPr>
              <a:t>Synovium</a:t>
            </a:r>
          </a:p>
        </p:txBody>
      </p:sp>
      <p:sp>
        <p:nvSpPr>
          <p:cNvPr id="31747" name="Rectangle 3"/>
          <p:cNvSpPr>
            <a:spLocks noGrp="1" noChangeArrowheads="1"/>
          </p:cNvSpPr>
          <p:nvPr>
            <p:ph idx="1"/>
          </p:nvPr>
        </p:nvSpPr>
        <p:spPr/>
        <p:txBody>
          <a:bodyPr/>
          <a:lstStyle/>
          <a:p>
            <a:pPr eaLnBrk="1" hangingPunct="1">
              <a:buFontTx/>
              <a:buNone/>
            </a:pPr>
            <a:r>
              <a:rPr lang="en-US" sz="2800" dirty="0" err="1" smtClean="0"/>
              <a:t>Synoviocytes</a:t>
            </a:r>
            <a:r>
              <a:rPr lang="en-US" sz="2800" dirty="0" smtClean="0"/>
              <a:t>: Specialized layer of connective </a:t>
            </a:r>
          </a:p>
          <a:p>
            <a:pPr eaLnBrk="1" hangingPunct="1">
              <a:buFontTx/>
              <a:buNone/>
            </a:pPr>
            <a:r>
              <a:rPr lang="en-US" sz="2800" dirty="0" smtClean="0"/>
              <a:t>         tissue cells</a:t>
            </a:r>
          </a:p>
          <a:p>
            <a:pPr eaLnBrk="1" hangingPunct="1">
              <a:buFontTx/>
              <a:buNone/>
            </a:pPr>
            <a:r>
              <a:rPr lang="en-US" sz="2800" dirty="0" smtClean="0"/>
              <a:t>   </a:t>
            </a:r>
          </a:p>
          <a:p>
            <a:r>
              <a:rPr lang="en-US" sz="2800" dirty="0" smtClean="0"/>
              <a:t>Covers the inner surface of the joint </a:t>
            </a:r>
            <a:r>
              <a:rPr lang="en-US" dirty="0" smtClean="0"/>
              <a:t>capsule to the margins of the articular cartilage. </a:t>
            </a:r>
          </a:p>
          <a:p>
            <a:endParaRPr lang="en-US" b="1" dirty="0" smtClean="0"/>
          </a:p>
          <a:p>
            <a:r>
              <a:rPr lang="en-US" b="1" dirty="0" smtClean="0"/>
              <a:t>Does not cover </a:t>
            </a:r>
            <a:r>
              <a:rPr lang="en-US" dirty="0" smtClean="0"/>
              <a:t>weight bearing surfaces. </a:t>
            </a:r>
          </a:p>
          <a:p>
            <a:pPr lvl="1" eaLnBrk="1" hangingPunct="1"/>
            <a:endParaRPr lang="en-US" dirty="0" smtClean="0"/>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p:txBody>
          <a:bodyPr>
            <a:normAutofit fontScale="90000"/>
          </a:bodyPr>
          <a:lstStyle/>
          <a:p>
            <a:r>
              <a:rPr lang="en-US" dirty="0" err="1" smtClean="0"/>
              <a:t>Synovium</a:t>
            </a:r>
            <a:r>
              <a:rPr lang="en-US" dirty="0" smtClean="0"/>
              <a:t>:</a:t>
            </a:r>
            <a:br>
              <a:rPr lang="en-US" dirty="0" smtClean="0"/>
            </a:br>
            <a:r>
              <a:rPr lang="en-US" dirty="0" smtClean="0"/>
              <a:t>Two </a:t>
            </a:r>
            <a:r>
              <a:rPr lang="en-US" dirty="0"/>
              <a:t>Layers of Cells</a:t>
            </a:r>
            <a:br>
              <a:rPr lang="en-US" dirty="0"/>
            </a:br>
            <a:endParaRPr lang="en-US" dirty="0" smtClean="0">
              <a:effectLst>
                <a:outerShdw blurRad="38100" dist="38100" dir="2700000" algn="tl">
                  <a:srgbClr val="C0C0C0"/>
                </a:outerShdw>
              </a:effectLst>
            </a:endParaRPr>
          </a:p>
        </p:txBody>
      </p:sp>
      <p:sp>
        <p:nvSpPr>
          <p:cNvPr id="32771" name="Rectangle 3"/>
          <p:cNvSpPr>
            <a:spLocks noGrp="1" noChangeArrowheads="1"/>
          </p:cNvSpPr>
          <p:nvPr>
            <p:ph type="body" sz="half" idx="1"/>
          </p:nvPr>
        </p:nvSpPr>
        <p:spPr/>
        <p:txBody>
          <a:bodyPr>
            <a:normAutofit fontScale="85000" lnSpcReduction="20000"/>
          </a:bodyPr>
          <a:lstStyle/>
          <a:p>
            <a:pPr eaLnBrk="1" hangingPunct="1">
              <a:buFontTx/>
              <a:buNone/>
            </a:pPr>
            <a:r>
              <a:rPr lang="en-US" sz="2800" dirty="0" smtClean="0"/>
              <a:t>1)  Intima </a:t>
            </a:r>
          </a:p>
          <a:p>
            <a:r>
              <a:rPr lang="en-US" sz="2600" dirty="0" smtClean="0"/>
              <a:t>Layer of specialized fibroblasts, 1-3 deep, set within a matrix</a:t>
            </a:r>
          </a:p>
          <a:p>
            <a:endParaRPr lang="en-US" sz="2600" dirty="0"/>
          </a:p>
          <a:p>
            <a:r>
              <a:rPr lang="en-US" sz="2600" dirty="0" smtClean="0"/>
              <a:t>Contain both macrophages derived type A cells and </a:t>
            </a:r>
            <a:r>
              <a:rPr lang="en-US" sz="2600" dirty="0" err="1" smtClean="0"/>
              <a:t>fribroblast</a:t>
            </a:r>
            <a:r>
              <a:rPr lang="en-US" sz="2600" dirty="0" smtClean="0"/>
              <a:t>-derived type B cells</a:t>
            </a:r>
          </a:p>
          <a:p>
            <a:endParaRPr lang="en-US" sz="2600" dirty="0" smtClean="0"/>
          </a:p>
          <a:p>
            <a:r>
              <a:rPr lang="en-US" sz="2600" dirty="0" smtClean="0"/>
              <a:t>Synthesizes hyaluronic acid and other cells which help lubricate the joint</a:t>
            </a:r>
          </a:p>
          <a:p>
            <a:endParaRPr lang="en-US" sz="2600" dirty="0" smtClean="0"/>
          </a:p>
          <a:p>
            <a:r>
              <a:rPr lang="en-US" sz="2600" dirty="0" smtClean="0"/>
              <a:t>Line the joint cavity</a:t>
            </a:r>
            <a:r>
              <a:rPr lang="en-US" sz="2800" dirty="0" smtClean="0"/>
              <a:t>	</a:t>
            </a:r>
          </a:p>
        </p:txBody>
      </p:sp>
      <p:pic>
        <p:nvPicPr>
          <p:cNvPr id="32772" name="Picture 6"/>
          <p:cNvPicPr>
            <a:picLocks noGrp="1" noChangeAspect="1" noChangeArrowheads="1"/>
          </p:cNvPicPr>
          <p:nvPr>
            <p:ph sz="half" idx="2"/>
          </p:nvPr>
        </p:nvPicPr>
        <p:blipFill>
          <a:blip r:embed="rId4" cstate="print"/>
          <a:srcRect/>
          <a:stretch>
            <a:fillRect/>
          </a:stretch>
        </p:blipFill>
        <p:spPr>
          <a:xfrm>
            <a:off x="4648200" y="2236788"/>
            <a:ext cx="4038600" cy="3252787"/>
          </a:xfrm>
          <a:noFill/>
        </p:spPr>
      </p:pic>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endParaRPr lang="en-US" smtClean="0">
              <a:effectLst>
                <a:outerShdw blurRad="38100" dist="38100" dir="2700000" algn="tl">
                  <a:srgbClr val="C0C0C0"/>
                </a:outerShdw>
              </a:effectLst>
            </a:endParaRPr>
          </a:p>
        </p:txBody>
      </p:sp>
      <p:sp>
        <p:nvSpPr>
          <p:cNvPr id="33795" name="Text Placeholder 2"/>
          <p:cNvSpPr>
            <a:spLocks noGrp="1"/>
          </p:cNvSpPr>
          <p:nvPr>
            <p:ph type="body" sz="half" idx="1"/>
          </p:nvPr>
        </p:nvSpPr>
        <p:spPr>
          <a:xfrm>
            <a:off x="457200" y="1600201"/>
            <a:ext cx="4038600" cy="3581400"/>
          </a:xfrm>
        </p:spPr>
        <p:txBody>
          <a:bodyPr>
            <a:noAutofit/>
          </a:bodyPr>
          <a:lstStyle/>
          <a:p>
            <a:pPr marL="514350" indent="-514350" eaLnBrk="1" hangingPunct="1">
              <a:buFontTx/>
              <a:buAutoNum type="arabicParenR" startAt="2"/>
            </a:pPr>
            <a:r>
              <a:rPr lang="en-US" sz="2800" dirty="0" err="1" smtClean="0"/>
              <a:t>Subsynovial</a:t>
            </a:r>
            <a:r>
              <a:rPr lang="en-US" sz="2800" dirty="0" smtClean="0"/>
              <a:t> tissue</a:t>
            </a:r>
          </a:p>
          <a:p>
            <a:pPr marL="514350" indent="-514350" eaLnBrk="1" hangingPunct="1"/>
            <a:r>
              <a:rPr lang="en-US" sz="2800" dirty="0" smtClean="0"/>
              <a:t>Produces collagen matrix</a:t>
            </a:r>
          </a:p>
          <a:p>
            <a:pPr marL="514350" indent="-514350" eaLnBrk="1" hangingPunct="1"/>
            <a:endParaRPr lang="en-US" sz="2800" dirty="0" smtClean="0"/>
          </a:p>
          <a:p>
            <a:pPr marL="514350" indent="-514350" eaLnBrk="1" hangingPunct="1"/>
            <a:r>
              <a:rPr lang="en-US" sz="2800" dirty="0" smtClean="0"/>
              <a:t>Fibrous, areolar, and adipose tissue</a:t>
            </a:r>
          </a:p>
          <a:p>
            <a:pPr marL="514350" indent="-514350" eaLnBrk="1" hangingPunct="1"/>
            <a:endParaRPr lang="en-US" sz="2800" dirty="0" smtClean="0"/>
          </a:p>
          <a:p>
            <a:pPr marL="514350" indent="-514350" eaLnBrk="1" hangingPunct="1"/>
            <a:r>
              <a:rPr lang="en-US" sz="2800" dirty="0" smtClean="0"/>
              <a:t>Contains </a:t>
            </a:r>
            <a:r>
              <a:rPr lang="en-US" sz="2800" dirty="0" err="1" smtClean="0"/>
              <a:t>lymphatics</a:t>
            </a:r>
            <a:r>
              <a:rPr lang="en-US" sz="2800" dirty="0" smtClean="0"/>
              <a:t> and blood vessels</a:t>
            </a:r>
          </a:p>
        </p:txBody>
      </p:sp>
      <p:pic>
        <p:nvPicPr>
          <p:cNvPr id="33796" name="Content Placeholder 4" descr="adipose tissue.jpg"/>
          <p:cNvPicPr>
            <a:picLocks noGrp="1" noChangeAspect="1"/>
          </p:cNvPicPr>
          <p:nvPr>
            <p:ph sz="half" idx="2"/>
          </p:nvPr>
        </p:nvPicPr>
        <p:blipFill>
          <a:blip r:embed="rId3" cstate="print"/>
          <a:srcRect/>
          <a:stretch>
            <a:fillRect/>
          </a:stretch>
        </p:blipFill>
        <p:spPr>
          <a:xfrm>
            <a:off x="4648200" y="1752600"/>
            <a:ext cx="4038600" cy="2209800"/>
          </a:xfrm>
        </p:spPr>
      </p:pic>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effectLst>
                  <a:outerShdw blurRad="38100" dist="38100" dir="2700000" algn="tl">
                    <a:srgbClr val="C0C0C0"/>
                  </a:outerShdw>
                </a:effectLst>
              </a:rPr>
              <a:t>Vascularity</a:t>
            </a:r>
          </a:p>
        </p:txBody>
      </p:sp>
      <p:sp>
        <p:nvSpPr>
          <p:cNvPr id="34819" name="Text Placeholder 2"/>
          <p:cNvSpPr>
            <a:spLocks noGrp="1"/>
          </p:cNvSpPr>
          <p:nvPr>
            <p:ph type="body" sz="half" idx="1"/>
          </p:nvPr>
        </p:nvSpPr>
        <p:spPr/>
        <p:txBody>
          <a:bodyPr/>
          <a:lstStyle/>
          <a:p>
            <a:pPr eaLnBrk="1" hangingPunct="1"/>
            <a:r>
              <a:rPr lang="en-US" smtClean="0"/>
              <a:t>Varies between joints</a:t>
            </a:r>
          </a:p>
          <a:p>
            <a:pPr eaLnBrk="1" hangingPunct="1"/>
            <a:endParaRPr lang="en-US" smtClean="0"/>
          </a:p>
          <a:p>
            <a:pPr eaLnBrk="1" hangingPunct="1"/>
            <a:r>
              <a:rPr lang="en-US" smtClean="0"/>
              <a:t>Varies within a joint</a:t>
            </a:r>
          </a:p>
        </p:txBody>
      </p:sp>
      <p:sp>
        <p:nvSpPr>
          <p:cNvPr id="34820" name="Content Placeholder 3"/>
          <p:cNvSpPr>
            <a:spLocks noGrp="1"/>
          </p:cNvSpPr>
          <p:nvPr>
            <p:ph sz="half" idx="2"/>
          </p:nvPr>
        </p:nvSpPr>
        <p:spPr/>
        <p:txBody>
          <a:bodyPr/>
          <a:lstStyle/>
          <a:p>
            <a:pPr eaLnBrk="1" hangingPunct="1"/>
            <a:r>
              <a:rPr lang="en-US" smtClean="0"/>
              <a:t>Lowest in fibrous subsynovial tissues</a:t>
            </a:r>
          </a:p>
          <a:p>
            <a:pPr eaLnBrk="1" hangingPunct="1"/>
            <a:endParaRPr lang="en-US" smtClean="0"/>
          </a:p>
          <a:p>
            <a:pPr eaLnBrk="1" hangingPunct="1"/>
            <a:r>
              <a:rPr lang="en-US" smtClean="0"/>
              <a:t>Greatest in areolar or adipose subsynovial tissue</a:t>
            </a: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5" name="Content Placeholder 4"/>
          <p:cNvSpPr>
            <a:spLocks noGrp="1"/>
          </p:cNvSpPr>
          <p:nvPr>
            <p:ph idx="1"/>
          </p:nvPr>
        </p:nvSpPr>
        <p:spPr/>
        <p:txBody>
          <a:bodyPr/>
          <a:lstStyle/>
          <a:p>
            <a:r>
              <a:rPr lang="en-US" dirty="0" smtClean="0"/>
              <a:t>Review the embryological development of joints</a:t>
            </a:r>
          </a:p>
          <a:p>
            <a:r>
              <a:rPr lang="en-US" dirty="0" smtClean="0"/>
              <a:t>Review the components of a joint</a:t>
            </a:r>
          </a:p>
          <a:p>
            <a:r>
              <a:rPr lang="en-US" dirty="0" smtClean="0"/>
              <a:t>Discuss the histological makeup of joint components </a:t>
            </a:r>
          </a:p>
          <a:p>
            <a:r>
              <a:rPr lang="en-US" dirty="0" smtClean="0"/>
              <a:t>Discuss diseases and disorders that stem from particular joint dysfunctions</a:t>
            </a:r>
          </a:p>
          <a:p>
            <a:r>
              <a:rPr lang="en-US" dirty="0" smtClean="0"/>
              <a:t>Discuss healing rates of joint components</a:t>
            </a:r>
            <a:endParaRPr lang="en-US" dirty="0"/>
          </a:p>
        </p:txBody>
      </p:sp>
    </p:spTree>
    <p:extLst>
      <p:ext uri="{BB962C8B-B14F-4D97-AF65-F5344CB8AC3E}">
        <p14:creationId xmlns:p14="http://schemas.microsoft.com/office/powerpoint/2010/main" val="29543936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l" eaLnBrk="1" hangingPunct="1"/>
            <a:r>
              <a:rPr lang="en-US" dirty="0" smtClean="0">
                <a:effectLst>
                  <a:outerShdw blurRad="38100" dist="38100" dir="2700000" algn="tl">
                    <a:srgbClr val="C0C0C0"/>
                  </a:outerShdw>
                </a:effectLst>
              </a:rPr>
              <a:t>Functions of the </a:t>
            </a:r>
            <a:r>
              <a:rPr lang="en-US" dirty="0" err="1" smtClean="0">
                <a:effectLst>
                  <a:outerShdw blurRad="38100" dist="38100" dir="2700000" algn="tl">
                    <a:srgbClr val="C0C0C0"/>
                  </a:outerShdw>
                </a:effectLst>
              </a:rPr>
              <a:t>Synovium</a:t>
            </a:r>
            <a:endParaRPr lang="en-US" dirty="0" smtClean="0">
              <a:effectLst>
                <a:outerShdw blurRad="38100" dist="38100" dir="2700000" algn="tl">
                  <a:srgbClr val="C0C0C0"/>
                </a:outerShdw>
              </a:effectLst>
            </a:endParaRPr>
          </a:p>
        </p:txBody>
      </p:sp>
      <p:sp>
        <p:nvSpPr>
          <p:cNvPr id="35843" name="Rectangle 3"/>
          <p:cNvSpPr>
            <a:spLocks noGrp="1" noChangeArrowheads="1"/>
          </p:cNvSpPr>
          <p:nvPr>
            <p:ph idx="1"/>
          </p:nvPr>
        </p:nvSpPr>
        <p:spPr/>
        <p:txBody>
          <a:bodyPr>
            <a:normAutofit fontScale="92500" lnSpcReduction="10000"/>
          </a:bodyPr>
          <a:lstStyle/>
          <a:p>
            <a:pPr marL="609600" indent="-609600" eaLnBrk="1" hangingPunct="1">
              <a:lnSpc>
                <a:spcPct val="90000"/>
              </a:lnSpc>
              <a:buFontTx/>
              <a:buAutoNum type="arabicParenR"/>
            </a:pPr>
            <a:r>
              <a:rPr lang="en-US" sz="2800" smtClean="0"/>
              <a:t>Joint Lubrication:  provides a low friction lining</a:t>
            </a:r>
          </a:p>
          <a:p>
            <a:pPr marL="609600" indent="-609600" eaLnBrk="1" hangingPunct="1">
              <a:lnSpc>
                <a:spcPct val="90000"/>
              </a:lnSpc>
              <a:buFontTx/>
              <a:buNone/>
            </a:pPr>
            <a:endParaRPr lang="en-US" sz="2800" smtClean="0"/>
          </a:p>
          <a:p>
            <a:pPr marL="609600" indent="-609600" eaLnBrk="1" hangingPunct="1">
              <a:lnSpc>
                <a:spcPct val="90000"/>
              </a:lnSpc>
              <a:buFontTx/>
              <a:buNone/>
            </a:pPr>
            <a:r>
              <a:rPr lang="en-US" sz="2800" smtClean="0"/>
              <a:t>2)  Transportation – nutrition</a:t>
            </a:r>
          </a:p>
          <a:p>
            <a:pPr marL="609600" indent="-609600" eaLnBrk="1" hangingPunct="1">
              <a:lnSpc>
                <a:spcPct val="90000"/>
              </a:lnSpc>
              <a:buFont typeface="Wingdings" pitchFamily="-65" charset="2"/>
              <a:buAutoNum type="arabicParenR" startAt="2"/>
            </a:pPr>
            <a:endParaRPr lang="en-US" sz="2800" smtClean="0"/>
          </a:p>
          <a:p>
            <a:pPr marL="609600" indent="-609600" eaLnBrk="1" hangingPunct="1">
              <a:lnSpc>
                <a:spcPct val="90000"/>
              </a:lnSpc>
              <a:buFontTx/>
              <a:buAutoNum type="arabicParenR" startAt="3"/>
            </a:pPr>
            <a:r>
              <a:rPr lang="en-US" sz="2800" smtClean="0"/>
              <a:t>Joint Stability </a:t>
            </a:r>
          </a:p>
          <a:p>
            <a:pPr marL="609600" indent="-609600" eaLnBrk="1" hangingPunct="1">
              <a:lnSpc>
                <a:spcPct val="90000"/>
              </a:lnSpc>
              <a:buFontTx/>
              <a:buAutoNum type="arabicParenR" startAt="3"/>
            </a:pPr>
            <a:endParaRPr lang="en-US" sz="2800" smtClean="0"/>
          </a:p>
          <a:p>
            <a:pPr marL="609600" indent="-609600" eaLnBrk="1" hangingPunct="1">
              <a:lnSpc>
                <a:spcPct val="90000"/>
              </a:lnSpc>
              <a:buFontTx/>
              <a:buAutoNum type="arabicParenR" startAt="3"/>
            </a:pPr>
            <a:r>
              <a:rPr lang="en-US" sz="2800" smtClean="0"/>
              <a:t>Other: </a:t>
            </a:r>
          </a:p>
          <a:p>
            <a:pPr marL="1004888" lvl="1" indent="-533400" eaLnBrk="1" hangingPunct="1">
              <a:lnSpc>
                <a:spcPct val="90000"/>
              </a:lnSpc>
              <a:buFontTx/>
              <a:buAutoNum type="arabicParenR"/>
            </a:pPr>
            <a:r>
              <a:rPr lang="en-US" sz="2400" smtClean="0"/>
              <a:t>Regulation of intra-articular temperature</a:t>
            </a:r>
          </a:p>
          <a:p>
            <a:pPr marL="1004888" lvl="1" indent="-533400" eaLnBrk="1" hangingPunct="1">
              <a:lnSpc>
                <a:spcPct val="90000"/>
              </a:lnSpc>
              <a:buFontTx/>
              <a:buAutoNum type="arabicParenR"/>
            </a:pPr>
            <a:r>
              <a:rPr lang="en-US" sz="2400" smtClean="0"/>
              <a:t>May have an anti-microbial effect</a:t>
            </a:r>
          </a:p>
          <a:p>
            <a:pPr marL="609600" indent="-609600" eaLnBrk="1" hangingPunct="1">
              <a:lnSpc>
                <a:spcPct val="90000"/>
              </a:lnSpc>
              <a:buFont typeface="Wingdings" pitchFamily="-65" charset="2"/>
              <a:buAutoNum type="arabicParenR" startAt="2"/>
            </a:pPr>
            <a:endParaRPr lang="en-US" sz="2800" smtClean="0"/>
          </a:p>
          <a:p>
            <a:pPr marL="609600" indent="-609600" eaLnBrk="1" hangingPunct="1">
              <a:lnSpc>
                <a:spcPct val="90000"/>
              </a:lnSpc>
              <a:buFontTx/>
              <a:buNone/>
            </a:pPr>
            <a:r>
              <a:rPr lang="en-US" sz="2800" smtClean="0"/>
              <a:t> </a:t>
            </a:r>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685800"/>
            <a:ext cx="8229600" cy="1143000"/>
          </a:xfrm>
        </p:spPr>
        <p:txBody>
          <a:bodyPr>
            <a:normAutofit fontScale="90000"/>
          </a:bodyPr>
          <a:lstStyle/>
          <a:p>
            <a:pPr algn="l" eaLnBrk="1" hangingPunct="1"/>
            <a:r>
              <a:rPr lang="en-US" dirty="0" err="1" smtClean="0">
                <a:effectLst>
                  <a:outerShdw blurRad="38100" dist="38100" dir="2700000" algn="tl">
                    <a:srgbClr val="C0C0C0"/>
                  </a:outerShdw>
                </a:effectLst>
              </a:rPr>
              <a:t>Synovium</a:t>
            </a:r>
            <a:r>
              <a:rPr lang="en-US" dirty="0" smtClean="0">
                <a:effectLst>
                  <a:outerShdw blurRad="38100" dist="38100" dir="2700000" algn="tl">
                    <a:srgbClr val="C0C0C0"/>
                  </a:outerShdw>
                </a:effectLst>
              </a:rPr>
              <a:t>:  Reaction to Injury</a:t>
            </a:r>
            <a:r>
              <a:rPr lang="en-US" sz="3200" dirty="0" smtClean="0">
                <a:effectLst>
                  <a:outerShdw blurRad="38100" dist="38100" dir="2700000" algn="tl">
                    <a:srgbClr val="C0C0C0"/>
                  </a:outerShdw>
                </a:effectLst>
              </a:rPr>
              <a:t/>
            </a:r>
            <a:br>
              <a:rPr lang="en-US" sz="3200" dirty="0" smtClean="0">
                <a:effectLst>
                  <a:outerShdw blurRad="38100" dist="38100" dir="2700000" algn="tl">
                    <a:srgbClr val="C0C0C0"/>
                  </a:outerShdw>
                </a:effectLst>
              </a:rPr>
            </a:br>
            <a:endParaRPr lang="en-US" sz="3200" dirty="0" smtClean="0">
              <a:effectLst>
                <a:outerShdw blurRad="38100" dist="38100" dir="2700000" algn="tl">
                  <a:srgbClr val="C0C0C0"/>
                </a:outerShdw>
              </a:effectLst>
            </a:endParaRPr>
          </a:p>
        </p:txBody>
      </p:sp>
      <p:sp>
        <p:nvSpPr>
          <p:cNvPr id="36867" name="Rectangle 3"/>
          <p:cNvSpPr>
            <a:spLocks noGrp="1" noChangeArrowheads="1"/>
          </p:cNvSpPr>
          <p:nvPr>
            <p:ph idx="1"/>
          </p:nvPr>
        </p:nvSpPr>
        <p:spPr>
          <a:xfrm>
            <a:off x="457200" y="1752600"/>
            <a:ext cx="8229600" cy="4525963"/>
          </a:xfrm>
        </p:spPr>
        <p:txBody>
          <a:bodyPr/>
          <a:lstStyle/>
          <a:p>
            <a:pPr marL="533400" indent="-533400" eaLnBrk="1" hangingPunct="1">
              <a:lnSpc>
                <a:spcPct val="90000"/>
              </a:lnSpc>
              <a:buFontTx/>
              <a:buNone/>
            </a:pPr>
            <a:r>
              <a:rPr lang="en-US" sz="2800" smtClean="0"/>
              <a:t>1)  Proliferation of Surface Cells</a:t>
            </a:r>
          </a:p>
          <a:p>
            <a:pPr marL="533400" indent="-533400" eaLnBrk="1" hangingPunct="1">
              <a:lnSpc>
                <a:spcPct val="90000"/>
              </a:lnSpc>
              <a:buFontTx/>
              <a:buNone/>
            </a:pPr>
            <a:endParaRPr lang="en-US" sz="2800" smtClean="0"/>
          </a:p>
          <a:p>
            <a:pPr marL="533400" indent="-533400" eaLnBrk="1" hangingPunct="1">
              <a:lnSpc>
                <a:spcPct val="90000"/>
              </a:lnSpc>
              <a:buFontTx/>
              <a:buNone/>
            </a:pPr>
            <a:r>
              <a:rPr lang="en-US" sz="2800" smtClean="0"/>
              <a:t>2)  Increase in vascularization</a:t>
            </a:r>
          </a:p>
          <a:p>
            <a:pPr marL="533400" indent="-533400" eaLnBrk="1" hangingPunct="1">
              <a:lnSpc>
                <a:spcPct val="90000"/>
              </a:lnSpc>
              <a:buFontTx/>
              <a:buNone/>
            </a:pPr>
            <a:endParaRPr lang="en-US" sz="2800" smtClean="0"/>
          </a:p>
          <a:p>
            <a:pPr marL="533400" indent="-533400" eaLnBrk="1" hangingPunct="1">
              <a:lnSpc>
                <a:spcPct val="90000"/>
              </a:lnSpc>
              <a:buFontTx/>
              <a:buNone/>
            </a:pPr>
            <a:r>
              <a:rPr lang="en-US" sz="2800" smtClean="0"/>
              <a:t>3)  Gradual Fibrosis of Subsynovial Tissue</a:t>
            </a:r>
          </a:p>
          <a:p>
            <a:pPr marL="533400" indent="-533400" eaLnBrk="1" hangingPunct="1">
              <a:lnSpc>
                <a:spcPct val="90000"/>
              </a:lnSpc>
              <a:buFontTx/>
              <a:buNone/>
            </a:pPr>
            <a:endParaRPr lang="en-US" sz="2800" smtClean="0"/>
          </a:p>
          <a:p>
            <a:pPr marL="533400" indent="-533400" eaLnBrk="1" hangingPunct="1">
              <a:lnSpc>
                <a:spcPct val="90000"/>
              </a:lnSpc>
              <a:buFontTx/>
              <a:buNone/>
            </a:pPr>
            <a:r>
              <a:rPr lang="en-US" sz="2800" smtClean="0"/>
              <a:t>4)  Granular Surface appears</a:t>
            </a:r>
          </a:p>
          <a:p>
            <a:pPr marL="533400" indent="-533400" eaLnBrk="1" hangingPunct="1">
              <a:lnSpc>
                <a:spcPct val="90000"/>
              </a:lnSpc>
              <a:buFontTx/>
              <a:buNone/>
            </a:pPr>
            <a:endParaRPr lang="en-US" sz="2800" smtClean="0"/>
          </a:p>
          <a:p>
            <a:pPr marL="533400" indent="-533400" eaLnBrk="1" hangingPunct="1">
              <a:lnSpc>
                <a:spcPct val="90000"/>
              </a:lnSpc>
              <a:buFontTx/>
              <a:buNone/>
            </a:pPr>
            <a:r>
              <a:rPr lang="en-US" sz="2800" smtClean="0"/>
              <a:t>5)  Alteration in synovial fluid </a:t>
            </a: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l" eaLnBrk="1" hangingPunct="1"/>
            <a:r>
              <a:rPr lang="en-US" dirty="0" smtClean="0">
                <a:effectLst>
                  <a:outerShdw blurRad="38100" dist="38100" dir="2700000" algn="tl">
                    <a:srgbClr val="C0C0C0"/>
                  </a:outerShdw>
                </a:effectLst>
              </a:rPr>
              <a:t>Disease Processes</a:t>
            </a:r>
          </a:p>
        </p:txBody>
      </p:sp>
      <p:sp>
        <p:nvSpPr>
          <p:cNvPr id="37891" name="Rectangle 3"/>
          <p:cNvSpPr>
            <a:spLocks noGrp="1" noChangeArrowheads="1"/>
          </p:cNvSpPr>
          <p:nvPr>
            <p:ph idx="1"/>
          </p:nvPr>
        </p:nvSpPr>
        <p:spPr/>
        <p:txBody>
          <a:bodyPr>
            <a:normAutofit lnSpcReduction="10000"/>
          </a:bodyPr>
          <a:lstStyle/>
          <a:p>
            <a:pPr marL="609600" indent="-609600" eaLnBrk="1" hangingPunct="1">
              <a:lnSpc>
                <a:spcPct val="90000"/>
              </a:lnSpc>
              <a:buFontTx/>
              <a:buNone/>
            </a:pPr>
            <a:r>
              <a:rPr lang="en-US" sz="2800" smtClean="0"/>
              <a:t>1)  Post Traumatic Synovitis</a:t>
            </a:r>
          </a:p>
          <a:p>
            <a:pPr marL="1004888" lvl="1" indent="-533400" eaLnBrk="1" hangingPunct="1">
              <a:lnSpc>
                <a:spcPct val="90000"/>
              </a:lnSpc>
              <a:buFontTx/>
              <a:buNone/>
            </a:pPr>
            <a:r>
              <a:rPr lang="en-US" sz="2400" smtClean="0"/>
              <a:t>Pathophysiology:</a:t>
            </a:r>
          </a:p>
          <a:p>
            <a:pPr marL="1004888" lvl="1" indent="-533400" eaLnBrk="1" hangingPunct="1">
              <a:lnSpc>
                <a:spcPct val="90000"/>
              </a:lnSpc>
              <a:buFontTx/>
              <a:buChar char="•"/>
            </a:pPr>
            <a:r>
              <a:rPr lang="en-US" sz="2400" smtClean="0"/>
              <a:t>Intima layers increase to 8-10 and as much as 15</a:t>
            </a:r>
          </a:p>
          <a:p>
            <a:pPr marL="1004888" lvl="1" indent="-533400" eaLnBrk="1" hangingPunct="1">
              <a:lnSpc>
                <a:spcPct val="90000"/>
              </a:lnSpc>
              <a:buFontTx/>
              <a:buChar char="•"/>
            </a:pPr>
            <a:r>
              <a:rPr lang="en-US" sz="2400" smtClean="0"/>
              <a:t>Increase in lymphatics, protein synthesis</a:t>
            </a:r>
          </a:p>
          <a:p>
            <a:pPr marL="1004888" lvl="1" indent="-533400" eaLnBrk="1" hangingPunct="1">
              <a:lnSpc>
                <a:spcPct val="90000"/>
              </a:lnSpc>
              <a:buFontTx/>
              <a:buNone/>
            </a:pPr>
            <a:endParaRPr lang="en-US" sz="2400" smtClean="0"/>
          </a:p>
          <a:p>
            <a:pPr marL="1004888" lvl="1" indent="-533400" eaLnBrk="1" hangingPunct="1">
              <a:lnSpc>
                <a:spcPct val="90000"/>
              </a:lnSpc>
              <a:buFontTx/>
              <a:buNone/>
            </a:pPr>
            <a:r>
              <a:rPr lang="en-US" sz="2400" smtClean="0"/>
              <a:t>Clinical Manifestations</a:t>
            </a:r>
          </a:p>
          <a:p>
            <a:pPr marL="1004888" lvl="1" indent="-533400" eaLnBrk="1" hangingPunct="1">
              <a:lnSpc>
                <a:spcPct val="90000"/>
              </a:lnSpc>
              <a:buFontTx/>
              <a:buChar char="•"/>
            </a:pPr>
            <a:r>
              <a:rPr lang="en-US" sz="2400" smtClean="0"/>
              <a:t>Signs:  joint effusion</a:t>
            </a:r>
          </a:p>
          <a:p>
            <a:pPr marL="1004888" lvl="1" indent="-533400" eaLnBrk="1" hangingPunct="1">
              <a:lnSpc>
                <a:spcPct val="90000"/>
              </a:lnSpc>
              <a:buFontTx/>
              <a:buChar char="•"/>
            </a:pPr>
            <a:r>
              <a:rPr lang="en-US" sz="2400" smtClean="0"/>
              <a:t>Symptoms:  tight sensation around joint</a:t>
            </a:r>
          </a:p>
          <a:p>
            <a:pPr marL="609600" indent="-609600" eaLnBrk="1" hangingPunct="1">
              <a:lnSpc>
                <a:spcPct val="90000"/>
              </a:lnSpc>
              <a:buFontTx/>
              <a:buNone/>
            </a:pPr>
            <a:r>
              <a:rPr lang="en-US" sz="2800" smtClean="0"/>
              <a:t> </a:t>
            </a:r>
          </a:p>
          <a:p>
            <a:pPr marL="609600" indent="-609600" eaLnBrk="1" hangingPunct="1">
              <a:lnSpc>
                <a:spcPct val="90000"/>
              </a:lnSpc>
              <a:buFontTx/>
              <a:buNone/>
            </a:pPr>
            <a:endParaRPr lang="en-US" sz="2800" smtClean="0"/>
          </a:p>
          <a:p>
            <a:pPr marL="609600" indent="-609600" eaLnBrk="1" hangingPunct="1">
              <a:lnSpc>
                <a:spcPct val="90000"/>
              </a:lnSpc>
              <a:buFontTx/>
              <a:buNone/>
            </a:pPr>
            <a:r>
              <a:rPr lang="en-US" sz="2800" smtClean="0"/>
              <a:t> </a:t>
            </a:r>
          </a:p>
          <a:p>
            <a:pPr marL="609600" indent="-609600" eaLnBrk="1" hangingPunct="1">
              <a:lnSpc>
                <a:spcPct val="90000"/>
              </a:lnSpc>
              <a:buFont typeface="Wingdings" pitchFamily="-65" charset="2"/>
              <a:buAutoNum type="arabicParenR"/>
            </a:pPr>
            <a:endParaRPr lang="en-US" sz="2800" smtClean="0"/>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l" eaLnBrk="1" hangingPunct="1"/>
            <a:r>
              <a:rPr lang="en-US" dirty="0" err="1" smtClean="0">
                <a:effectLst>
                  <a:outerShdw blurRad="38100" dist="38100" dir="2700000" algn="tl">
                    <a:srgbClr val="C0C0C0"/>
                  </a:outerShdw>
                </a:effectLst>
              </a:rPr>
              <a:t>Hemarthrosis</a:t>
            </a:r>
            <a:endParaRPr lang="en-US" dirty="0" smtClean="0">
              <a:effectLst>
                <a:outerShdw blurRad="38100" dist="38100" dir="2700000" algn="tl">
                  <a:srgbClr val="C0C0C0"/>
                </a:outerShdw>
              </a:effectLst>
            </a:endParaRPr>
          </a:p>
        </p:txBody>
      </p:sp>
      <p:sp>
        <p:nvSpPr>
          <p:cNvPr id="38915" name="Rectangle 3"/>
          <p:cNvSpPr>
            <a:spLocks noGrp="1" noChangeArrowheads="1"/>
          </p:cNvSpPr>
          <p:nvPr>
            <p:ph idx="1"/>
          </p:nvPr>
        </p:nvSpPr>
        <p:spPr/>
        <p:txBody>
          <a:bodyPr/>
          <a:lstStyle/>
          <a:p>
            <a:pPr marL="609600" indent="-609600" eaLnBrk="1" hangingPunct="1"/>
            <a:r>
              <a:rPr lang="en-US" smtClean="0"/>
              <a:t>Fracture must be ruled out first</a:t>
            </a:r>
          </a:p>
          <a:p>
            <a:pPr marL="1004888" lvl="1" indent="-533400" eaLnBrk="1" hangingPunct="1"/>
            <a:r>
              <a:rPr lang="en-US" smtClean="0"/>
              <a:t>Signs:  rapid swelling within 15 min to 2 hours after injury, loss of range due to increase in swelling</a:t>
            </a:r>
          </a:p>
          <a:p>
            <a:pPr marL="1004888" lvl="1" indent="-533400" eaLnBrk="1" hangingPunct="1"/>
            <a:r>
              <a:rPr lang="en-US" smtClean="0"/>
              <a:t>Symptoms:  increase in pain, tight sensation</a:t>
            </a:r>
          </a:p>
          <a:p>
            <a:pPr marL="609600" indent="-609600" eaLnBrk="1" hangingPunct="1"/>
            <a:endParaRPr lang="en-US" smtClean="0"/>
          </a:p>
          <a:p>
            <a:pPr marL="609600" indent="-609600" eaLnBrk="1" hangingPunct="1"/>
            <a:endParaRPr lang="en-US" smtClean="0"/>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pPr algn="l" eaLnBrk="1" hangingPunct="1"/>
            <a:r>
              <a:rPr lang="en-US" sz="4000" dirty="0" smtClean="0">
                <a:effectLst>
                  <a:outerShdw blurRad="38100" dist="38100" dir="2700000" algn="tl">
                    <a:srgbClr val="C0C0C0"/>
                  </a:outerShdw>
                </a:effectLst>
              </a:rPr>
              <a:t>Pigmented </a:t>
            </a:r>
            <a:r>
              <a:rPr lang="en-US" sz="4000" dirty="0" err="1" smtClean="0">
                <a:effectLst>
                  <a:outerShdw blurRad="38100" dist="38100" dir="2700000" algn="tl">
                    <a:srgbClr val="C0C0C0"/>
                  </a:outerShdw>
                </a:effectLst>
              </a:rPr>
              <a:t>Villonodular</a:t>
            </a:r>
            <a:r>
              <a:rPr lang="en-US" sz="4000" dirty="0" smtClean="0">
                <a:effectLst>
                  <a:outerShdw blurRad="38100" dist="38100" dir="2700000" algn="tl">
                    <a:srgbClr val="C0C0C0"/>
                  </a:outerShdw>
                </a:effectLst>
              </a:rPr>
              <a:t> </a:t>
            </a:r>
            <a:r>
              <a:rPr lang="en-US" sz="4000" dirty="0" err="1" smtClean="0">
                <a:effectLst>
                  <a:outerShdw blurRad="38100" dist="38100" dir="2700000" algn="tl">
                    <a:srgbClr val="C0C0C0"/>
                  </a:outerShdw>
                </a:effectLst>
              </a:rPr>
              <a:t>Synovitis</a:t>
            </a:r>
            <a:endParaRPr lang="en-US" sz="4000" dirty="0" smtClean="0">
              <a:effectLst>
                <a:outerShdw blurRad="38100" dist="38100" dir="2700000" algn="tl">
                  <a:srgbClr val="C0C0C0"/>
                </a:outerShdw>
              </a:effectLst>
            </a:endParaRPr>
          </a:p>
        </p:txBody>
      </p:sp>
      <p:sp>
        <p:nvSpPr>
          <p:cNvPr id="39939" name="Rectangle 3"/>
          <p:cNvSpPr>
            <a:spLocks noGrp="1" noChangeArrowheads="1"/>
          </p:cNvSpPr>
          <p:nvPr>
            <p:ph idx="1"/>
          </p:nvPr>
        </p:nvSpPr>
        <p:spPr/>
        <p:txBody>
          <a:bodyPr/>
          <a:lstStyle/>
          <a:p>
            <a:pPr eaLnBrk="1" hangingPunct="1"/>
            <a:r>
              <a:rPr lang="en-US" smtClean="0"/>
              <a:t>Nodules formed in the synovial tissue due to blood clots attaching to the synovium. </a:t>
            </a:r>
          </a:p>
          <a:p>
            <a:pPr eaLnBrk="1" hangingPunct="1"/>
            <a:r>
              <a:rPr lang="en-US" smtClean="0"/>
              <a:t>1.8 cases/million</a:t>
            </a:r>
          </a:p>
          <a:p>
            <a:pPr eaLnBrk="1" hangingPunct="1"/>
            <a:r>
              <a:rPr lang="en-US" smtClean="0"/>
              <a:t>Women &gt; Men</a:t>
            </a:r>
          </a:p>
          <a:p>
            <a:pPr eaLnBrk="1" hangingPunct="1"/>
            <a:r>
              <a:rPr lang="en-US" smtClean="0"/>
              <a:t>20-50 years of age</a:t>
            </a:r>
          </a:p>
          <a:p>
            <a:pPr eaLnBrk="1" hangingPunct="1"/>
            <a:r>
              <a:rPr lang="en-US" smtClean="0"/>
              <a:t>Theory: auto immune response or benign neoplastic process</a:t>
            </a:r>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l" eaLnBrk="1" hangingPunct="1"/>
            <a:r>
              <a:rPr lang="en-US" dirty="0" smtClean="0">
                <a:effectLst>
                  <a:outerShdw blurRad="38100" dist="38100" dir="2700000" algn="tl">
                    <a:srgbClr val="C0C0C0"/>
                  </a:outerShdw>
                </a:effectLst>
              </a:rPr>
              <a:t>PVS:  </a:t>
            </a:r>
          </a:p>
        </p:txBody>
      </p:sp>
      <p:sp>
        <p:nvSpPr>
          <p:cNvPr id="40963" name="Rectangle 3"/>
          <p:cNvSpPr>
            <a:spLocks noGrp="1" noChangeArrowheads="1"/>
          </p:cNvSpPr>
          <p:nvPr>
            <p:ph type="body" sz="half" idx="1"/>
          </p:nvPr>
        </p:nvSpPr>
        <p:spPr>
          <a:xfrm>
            <a:off x="533400" y="1752600"/>
            <a:ext cx="3925888" cy="4267200"/>
          </a:xfrm>
        </p:spPr>
        <p:txBody>
          <a:bodyPr/>
          <a:lstStyle/>
          <a:p>
            <a:pPr eaLnBrk="1" hangingPunct="1"/>
            <a:r>
              <a:rPr lang="en-US" sz="2400" smtClean="0"/>
              <a:t>During joint motion, the nodules  are crushed and cause further hemorrhage.  This leads to more nodules and more pain occurring.</a:t>
            </a:r>
          </a:p>
          <a:p>
            <a:pPr lvl="1" eaLnBrk="1" hangingPunct="1"/>
            <a:r>
              <a:rPr lang="en-US" sz="2200" smtClean="0"/>
              <a:t>Inflammatory signs and symptoms </a:t>
            </a:r>
          </a:p>
          <a:p>
            <a:pPr lvl="1" eaLnBrk="1" hangingPunct="1"/>
            <a:r>
              <a:rPr lang="en-US" sz="2200" smtClean="0"/>
              <a:t>Signs:  Pain with compression of joint surfaces</a:t>
            </a:r>
          </a:p>
          <a:p>
            <a:pPr eaLnBrk="1" hangingPunct="1"/>
            <a:endParaRPr lang="en-US" sz="2400" smtClean="0"/>
          </a:p>
          <a:p>
            <a:pPr eaLnBrk="1" hangingPunct="1"/>
            <a:endParaRPr lang="en-US" sz="2400" smtClean="0"/>
          </a:p>
        </p:txBody>
      </p:sp>
      <p:sp>
        <p:nvSpPr>
          <p:cNvPr id="40964" name="Rectangle 4"/>
          <p:cNvSpPr>
            <a:spLocks noGrp="1" noChangeArrowheads="1"/>
          </p:cNvSpPr>
          <p:nvPr>
            <p:ph sz="half" idx="2"/>
          </p:nvPr>
        </p:nvSpPr>
        <p:spPr>
          <a:xfrm>
            <a:off x="4495800" y="1676400"/>
            <a:ext cx="4038600" cy="4302125"/>
          </a:xfrm>
        </p:spPr>
        <p:txBody>
          <a:bodyPr/>
          <a:lstStyle/>
          <a:p>
            <a:pPr eaLnBrk="1" hangingPunct="1"/>
            <a:r>
              <a:rPr lang="en-US" sz="2800" smtClean="0"/>
              <a:t>Medical RX:  synovectomy</a:t>
            </a:r>
          </a:p>
        </p:txBody>
      </p:sp>
      <p:pic>
        <p:nvPicPr>
          <p:cNvPr id="40965" name="Picture 5" descr="pigmented villonodular synovitis"/>
          <p:cNvPicPr>
            <a:picLocks noChangeAspect="1" noChangeArrowheads="1"/>
          </p:cNvPicPr>
          <p:nvPr/>
        </p:nvPicPr>
        <p:blipFill>
          <a:blip r:embed="rId3" cstate="print"/>
          <a:srcRect/>
          <a:stretch>
            <a:fillRect/>
          </a:stretch>
        </p:blipFill>
        <p:spPr bwMode="auto">
          <a:xfrm>
            <a:off x="5334000" y="2667000"/>
            <a:ext cx="3048000" cy="3657600"/>
          </a:xfrm>
          <a:prstGeom prst="rect">
            <a:avLst/>
          </a:prstGeom>
          <a:noFill/>
          <a:ln w="9525">
            <a:noFill/>
            <a:miter lim="800000"/>
            <a:headEnd/>
            <a:tailEnd/>
          </a:ln>
        </p:spPr>
      </p:pic>
      <p:sp>
        <p:nvSpPr>
          <p:cNvPr id="40966" name="Text Box 6"/>
          <p:cNvSpPr txBox="1">
            <a:spLocks noChangeArrowheads="1"/>
          </p:cNvSpPr>
          <p:nvPr/>
        </p:nvSpPr>
        <p:spPr bwMode="auto">
          <a:xfrm>
            <a:off x="4708525" y="6283325"/>
            <a:ext cx="2374900" cy="366713"/>
          </a:xfrm>
          <a:prstGeom prst="rect">
            <a:avLst/>
          </a:prstGeom>
          <a:noFill/>
          <a:ln w="9525">
            <a:noFill/>
            <a:miter lim="800000"/>
            <a:headEnd/>
            <a:tailEnd/>
          </a:ln>
        </p:spPr>
        <p:txBody>
          <a:bodyPr wrap="none">
            <a:spAutoFit/>
          </a:bodyPr>
          <a:lstStyle/>
          <a:p>
            <a:pPr eaLnBrk="0" hangingPunct="0"/>
            <a:r>
              <a:rPr lang="en-US">
                <a:latin typeface="Arial Narrow" pitchFamily="-65" charset="0"/>
              </a:rPr>
              <a:t>Illustrated by Dave Klemm</a:t>
            </a: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6"/>
          <p:cNvSpPr>
            <a:spLocks noGrp="1"/>
          </p:cNvSpPr>
          <p:nvPr>
            <p:ph type="sldNum" sz="quarter" idx="12"/>
          </p:nvPr>
        </p:nvSpPr>
        <p:spPr>
          <a:noFill/>
        </p:spPr>
        <p:txBody>
          <a:bodyPr/>
          <a:lstStyle/>
          <a:p>
            <a:fld id="{61DC571C-365E-4522-A040-C6FF6B1F3428}" type="slidenum">
              <a:rPr lang="en-US"/>
              <a:pPr/>
              <a:t>26</a:t>
            </a:fld>
            <a:endParaRPr lang="en-US"/>
          </a:p>
        </p:txBody>
      </p:sp>
      <p:sp>
        <p:nvSpPr>
          <p:cNvPr id="4099" name="Rectangle 2"/>
          <p:cNvSpPr>
            <a:spLocks noGrp="1" noChangeArrowheads="1"/>
          </p:cNvSpPr>
          <p:nvPr>
            <p:ph type="title"/>
          </p:nvPr>
        </p:nvSpPr>
        <p:spPr>
          <a:xfrm>
            <a:off x="381000" y="228600"/>
            <a:ext cx="8534400" cy="1143000"/>
          </a:xfrm>
        </p:spPr>
        <p:txBody>
          <a:bodyPr/>
          <a:lstStyle/>
          <a:p>
            <a:pPr eaLnBrk="1" hangingPunct="1"/>
            <a:r>
              <a:rPr lang="en-US" smtClean="0"/>
              <a:t>Rheumatoid Arthritis: </a:t>
            </a:r>
          </a:p>
        </p:txBody>
      </p:sp>
      <p:sp>
        <p:nvSpPr>
          <p:cNvPr id="4100" name="Rectangle 3"/>
          <p:cNvSpPr>
            <a:spLocks noGrp="1" noChangeArrowheads="1"/>
          </p:cNvSpPr>
          <p:nvPr>
            <p:ph type="body" sz="half" idx="1"/>
          </p:nvPr>
        </p:nvSpPr>
        <p:spPr>
          <a:xfrm>
            <a:off x="457200" y="1600200"/>
            <a:ext cx="4033838" cy="4525963"/>
          </a:xfrm>
        </p:spPr>
        <p:txBody>
          <a:bodyPr/>
          <a:lstStyle/>
          <a:p>
            <a:pPr eaLnBrk="1" hangingPunct="1">
              <a:buFontTx/>
              <a:buNone/>
            </a:pPr>
            <a:r>
              <a:rPr lang="en-US" smtClean="0"/>
              <a:t>Definition:</a:t>
            </a:r>
          </a:p>
          <a:p>
            <a:pPr eaLnBrk="1" hangingPunct="1">
              <a:buFontTx/>
              <a:buNone/>
            </a:pPr>
            <a:r>
              <a:rPr lang="en-US" smtClean="0"/>
              <a:t>chronic systemic inflammatory disease which can result in severe deformities and disabilities. </a:t>
            </a:r>
          </a:p>
        </p:txBody>
      </p:sp>
      <p:pic>
        <p:nvPicPr>
          <p:cNvPr id="4101" name="Picture 4" descr="RA hands 1"/>
          <p:cNvPicPr>
            <a:picLocks noGrp="1" noChangeAspect="1" noChangeArrowheads="1"/>
          </p:cNvPicPr>
          <p:nvPr>
            <p:ph type="clipArt" sz="half" idx="2"/>
          </p:nvPr>
        </p:nvPicPr>
        <p:blipFill>
          <a:blip r:embed="rId3"/>
          <a:srcRect/>
          <a:stretch>
            <a:fillRect/>
          </a:stretch>
        </p:blipFill>
        <p:spPr>
          <a:xfrm>
            <a:off x="4652963" y="1638300"/>
            <a:ext cx="4033837" cy="3795713"/>
          </a:xfrm>
          <a:noFill/>
        </p:spPr>
      </p:pic>
      <p:sp>
        <p:nvSpPr>
          <p:cNvPr id="4102" name="Rectangle 5"/>
          <p:cNvSpPr>
            <a:spLocks noChangeArrowheads="1"/>
          </p:cNvSpPr>
          <p:nvPr/>
        </p:nvSpPr>
        <p:spPr bwMode="auto">
          <a:xfrm>
            <a:off x="2362200" y="6248400"/>
            <a:ext cx="6246813" cy="457200"/>
          </a:xfrm>
          <a:prstGeom prst="rect">
            <a:avLst/>
          </a:prstGeom>
          <a:noFill/>
          <a:ln w="9525">
            <a:noFill/>
            <a:miter lim="800000"/>
            <a:headEnd/>
            <a:tailEnd/>
          </a:ln>
        </p:spPr>
        <p:txBody>
          <a:bodyPr>
            <a:spAutoFit/>
          </a:bodyPr>
          <a:lstStyle/>
          <a:p>
            <a:r>
              <a:rPr lang="en-US" sz="2400">
                <a:latin typeface="Times New Roman" pitchFamily="18" charset="0"/>
              </a:rPr>
              <a:t>http://www.emedicine.com/RADIO/topic877.htm</a:t>
            </a:r>
          </a:p>
        </p:txBody>
      </p:sp>
    </p:spTree>
    <p:custDataLst>
      <p:tags r:id="rId1"/>
    </p:custDataLst>
    <p:extLst>
      <p:ext uri="{BB962C8B-B14F-4D97-AF65-F5344CB8AC3E}">
        <p14:creationId xmlns:p14="http://schemas.microsoft.com/office/powerpoint/2010/main" val="14491568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8F0450E6-87E1-4B6E-B1E6-BF159A272F6F}" type="slidenum">
              <a:rPr lang="en-US"/>
              <a:pPr/>
              <a:t>27</a:t>
            </a:fld>
            <a:endParaRPr lang="en-US"/>
          </a:p>
        </p:txBody>
      </p:sp>
      <p:sp>
        <p:nvSpPr>
          <p:cNvPr id="5123" name="Rectangle 2"/>
          <p:cNvSpPr>
            <a:spLocks noGrp="1" noChangeArrowheads="1"/>
          </p:cNvSpPr>
          <p:nvPr>
            <p:ph type="title"/>
          </p:nvPr>
        </p:nvSpPr>
        <p:spPr/>
        <p:txBody>
          <a:bodyPr/>
          <a:lstStyle/>
          <a:p>
            <a:pPr eaLnBrk="1" hangingPunct="1"/>
            <a:r>
              <a:rPr lang="en-US" smtClean="0"/>
              <a:t>R.A.  Cont.</a:t>
            </a:r>
          </a:p>
        </p:txBody>
      </p:sp>
      <p:sp>
        <p:nvSpPr>
          <p:cNvPr id="5124" name="Rectangle 3"/>
          <p:cNvSpPr>
            <a:spLocks noGrp="1" noChangeArrowheads="1"/>
          </p:cNvSpPr>
          <p:nvPr>
            <p:ph type="body" idx="1"/>
          </p:nvPr>
        </p:nvSpPr>
        <p:spPr/>
        <p:txBody>
          <a:bodyPr/>
          <a:lstStyle/>
          <a:p>
            <a:pPr eaLnBrk="1" hangingPunct="1"/>
            <a:r>
              <a:rPr lang="en-US" smtClean="0"/>
              <a:t>Cervical spine and PIP joints of the hand are commonly involved. </a:t>
            </a:r>
          </a:p>
          <a:p>
            <a:pPr eaLnBrk="1" hangingPunct="1"/>
            <a:endParaRPr lang="en-US" smtClean="0"/>
          </a:p>
          <a:p>
            <a:pPr eaLnBrk="1" hangingPunct="1"/>
            <a:r>
              <a:rPr lang="en-US" smtClean="0"/>
              <a:t>Incidence: affects all races and ages. 1-2% of the adult population have RA </a:t>
            </a:r>
          </a:p>
          <a:p>
            <a:pPr eaLnBrk="1" hangingPunct="1"/>
            <a:endParaRPr lang="en-US" smtClean="0"/>
          </a:p>
        </p:txBody>
      </p:sp>
    </p:spTree>
    <p:custDataLst>
      <p:tags r:id="rId1"/>
    </p:custDataLst>
    <p:extLst>
      <p:ext uri="{BB962C8B-B14F-4D97-AF65-F5344CB8AC3E}">
        <p14:creationId xmlns:p14="http://schemas.microsoft.com/office/powerpoint/2010/main" val="23976793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F15E4C91-127C-4A4B-8403-C385A478D264}" type="slidenum">
              <a:rPr lang="en-US"/>
              <a:pPr/>
              <a:t>28</a:t>
            </a:fld>
            <a:endParaRPr lang="en-US"/>
          </a:p>
        </p:txBody>
      </p:sp>
      <p:sp>
        <p:nvSpPr>
          <p:cNvPr id="6147" name="Rectangle 2"/>
          <p:cNvSpPr>
            <a:spLocks noGrp="1" noChangeArrowheads="1"/>
          </p:cNvSpPr>
          <p:nvPr>
            <p:ph type="title"/>
          </p:nvPr>
        </p:nvSpPr>
        <p:spPr/>
        <p:txBody>
          <a:bodyPr/>
          <a:lstStyle/>
          <a:p>
            <a:pPr eaLnBrk="1" hangingPunct="1"/>
            <a:r>
              <a:rPr lang="en-US" smtClean="0"/>
              <a:t>Risk Factors:</a:t>
            </a:r>
          </a:p>
        </p:txBody>
      </p:sp>
      <p:sp>
        <p:nvSpPr>
          <p:cNvPr id="6148" name="Rectangle 3"/>
          <p:cNvSpPr>
            <a:spLocks noGrp="1" noChangeArrowheads="1"/>
          </p:cNvSpPr>
          <p:nvPr>
            <p:ph type="body" idx="1"/>
          </p:nvPr>
        </p:nvSpPr>
        <p:spPr/>
        <p:txBody>
          <a:bodyPr/>
          <a:lstStyle/>
          <a:p>
            <a:pPr marL="609600" indent="-609600" eaLnBrk="1" hangingPunct="1">
              <a:buFontTx/>
              <a:buAutoNum type="alphaLcPeriod"/>
            </a:pPr>
            <a:r>
              <a:rPr lang="en-US" smtClean="0"/>
              <a:t>Women are 2-3 times more likely to develop RA than men</a:t>
            </a:r>
          </a:p>
          <a:p>
            <a:pPr marL="609600" indent="-609600" eaLnBrk="1" hangingPunct="1">
              <a:buFontTx/>
              <a:buAutoNum type="alphaLcPeriod"/>
            </a:pPr>
            <a:r>
              <a:rPr lang="en-US" smtClean="0"/>
              <a:t>Age: 30 to 40 years of age is peak onset time </a:t>
            </a:r>
          </a:p>
          <a:p>
            <a:pPr marL="609600" indent="-609600" eaLnBrk="1" hangingPunct="1">
              <a:buFontTx/>
              <a:buNone/>
            </a:pPr>
            <a:r>
              <a:rPr lang="en-US" smtClean="0">
                <a:solidFill>
                  <a:schemeClr val="folHlink"/>
                </a:solidFill>
              </a:rPr>
              <a:t>c.  </a:t>
            </a:r>
            <a:r>
              <a:rPr lang="en-US" smtClean="0"/>
              <a:t> RA incidence is lower in women who have had children and in women who have taken oral contraceptives </a:t>
            </a:r>
          </a:p>
        </p:txBody>
      </p:sp>
    </p:spTree>
    <p:custDataLst>
      <p:tags r:id="rId1"/>
    </p:custDataLst>
    <p:extLst>
      <p:ext uri="{BB962C8B-B14F-4D97-AF65-F5344CB8AC3E}">
        <p14:creationId xmlns:p14="http://schemas.microsoft.com/office/powerpoint/2010/main" val="26324141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67A4976B-751D-404F-976A-98A131E2010E}" type="slidenum">
              <a:rPr lang="en-US"/>
              <a:pPr/>
              <a:t>29</a:t>
            </a:fld>
            <a:endParaRPr lang="en-US"/>
          </a:p>
        </p:txBody>
      </p:sp>
      <p:sp>
        <p:nvSpPr>
          <p:cNvPr id="7171" name="Rectangle 2"/>
          <p:cNvSpPr>
            <a:spLocks noGrp="1" noChangeArrowheads="1"/>
          </p:cNvSpPr>
          <p:nvPr>
            <p:ph type="title"/>
          </p:nvPr>
        </p:nvSpPr>
        <p:spPr/>
        <p:txBody>
          <a:bodyPr/>
          <a:lstStyle/>
          <a:p>
            <a:pPr eaLnBrk="1" hangingPunct="1"/>
            <a:r>
              <a:rPr lang="en-US" smtClean="0"/>
              <a:t>R.A.  Cont.</a:t>
            </a:r>
          </a:p>
        </p:txBody>
      </p:sp>
      <p:sp>
        <p:nvSpPr>
          <p:cNvPr id="7172" name="Rectangle 3"/>
          <p:cNvSpPr>
            <a:spLocks noGrp="1" noChangeArrowheads="1"/>
          </p:cNvSpPr>
          <p:nvPr>
            <p:ph type="body" idx="1"/>
          </p:nvPr>
        </p:nvSpPr>
        <p:spPr/>
        <p:txBody>
          <a:bodyPr/>
          <a:lstStyle/>
          <a:p>
            <a:pPr eaLnBrk="1" hangingPunct="1">
              <a:buFontTx/>
              <a:buNone/>
            </a:pPr>
            <a:r>
              <a:rPr lang="en-US" smtClean="0"/>
              <a:t>1. Etiology: unknown </a:t>
            </a:r>
            <a:br>
              <a:rPr lang="en-US" smtClean="0"/>
            </a:br>
            <a:r>
              <a:rPr lang="en-US" smtClean="0"/>
              <a:t>      	</a:t>
            </a:r>
          </a:p>
          <a:p>
            <a:pPr eaLnBrk="1" hangingPunct="1">
              <a:buFontTx/>
              <a:buNone/>
            </a:pPr>
            <a:r>
              <a:rPr lang="en-US" smtClean="0"/>
              <a:t>2. Pathology: 80% have a positive rheumatoid  factor </a:t>
            </a:r>
          </a:p>
        </p:txBody>
      </p:sp>
    </p:spTree>
    <p:custDataLst>
      <p:tags r:id="rId1"/>
    </p:custDataLst>
    <p:extLst>
      <p:ext uri="{BB962C8B-B14F-4D97-AF65-F5344CB8AC3E}">
        <p14:creationId xmlns:p14="http://schemas.microsoft.com/office/powerpoint/2010/main" val="503443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26"/>
          <p:cNvSpPr>
            <a:spLocks noGrp="1" noChangeArrowheads="1"/>
          </p:cNvSpPr>
          <p:nvPr>
            <p:ph type="title"/>
          </p:nvPr>
        </p:nvSpPr>
        <p:spPr>
          <a:xfrm>
            <a:off x="1435100" y="274638"/>
            <a:ext cx="7499350" cy="1143000"/>
          </a:xfrm>
        </p:spPr>
        <p:txBody>
          <a:bodyPr/>
          <a:lstStyle/>
          <a:p>
            <a:pPr eaLnBrk="1" hangingPunct="1"/>
            <a:r>
              <a:rPr lang="en-US" sz="3200" smtClean="0">
                <a:effectLst>
                  <a:outerShdw blurRad="38100" dist="38100" dir="2700000" algn="tl">
                    <a:srgbClr val="C0C0C0"/>
                  </a:outerShdw>
                </a:effectLst>
              </a:rPr>
              <a:t>Embryonic Development of </a:t>
            </a:r>
            <a:br>
              <a:rPr lang="en-US" sz="3200" smtClean="0">
                <a:effectLst>
                  <a:outerShdw blurRad="38100" dist="38100" dir="2700000" algn="tl">
                    <a:srgbClr val="C0C0C0"/>
                  </a:outerShdw>
                </a:effectLst>
              </a:rPr>
            </a:br>
            <a:r>
              <a:rPr lang="en-US" sz="3200" smtClean="0">
                <a:effectLst>
                  <a:outerShdw blurRad="38100" dist="38100" dir="2700000" algn="tl">
                    <a:srgbClr val="C0C0C0"/>
                  </a:outerShdw>
                </a:effectLst>
              </a:rPr>
              <a:t>Human Joints</a:t>
            </a:r>
          </a:p>
        </p:txBody>
      </p:sp>
      <p:sp>
        <p:nvSpPr>
          <p:cNvPr id="24579" name="Rectangle 1027"/>
          <p:cNvSpPr>
            <a:spLocks noGrp="1" noChangeArrowheads="1"/>
          </p:cNvSpPr>
          <p:nvPr>
            <p:ph sz="half" idx="1"/>
          </p:nvPr>
        </p:nvSpPr>
        <p:spPr>
          <a:xfrm>
            <a:off x="228600" y="1600200"/>
            <a:ext cx="4267200" cy="4525963"/>
          </a:xfrm>
        </p:spPr>
        <p:txBody>
          <a:bodyPr/>
          <a:lstStyle/>
          <a:p>
            <a:pPr eaLnBrk="1" hangingPunct="1"/>
            <a:r>
              <a:rPr lang="en-US" smtClean="0"/>
              <a:t>Joints appear as intervals of less concentrated mesenchymal cells </a:t>
            </a:r>
          </a:p>
          <a:p>
            <a:pPr eaLnBrk="1" hangingPunct="1"/>
            <a:r>
              <a:rPr lang="en-US" smtClean="0"/>
              <a:t>These cells become flattened in the center.  </a:t>
            </a:r>
          </a:p>
          <a:p>
            <a:pPr eaLnBrk="1" hangingPunct="1"/>
            <a:r>
              <a:rPr lang="en-US" smtClean="0"/>
              <a:t>At the ends, the flattened cells are continuous with the investing perichondrium</a:t>
            </a:r>
          </a:p>
          <a:p>
            <a:pPr eaLnBrk="1" hangingPunct="1"/>
            <a:endParaRPr lang="en-US" smtClean="0"/>
          </a:p>
          <a:p>
            <a:pPr eaLnBrk="1" hangingPunct="1"/>
            <a:endParaRPr lang="en-US" smtClean="0"/>
          </a:p>
        </p:txBody>
      </p:sp>
      <p:sp>
        <p:nvSpPr>
          <p:cNvPr id="24580" name="Content Placeholder 4"/>
          <p:cNvSpPr>
            <a:spLocks noGrp="1"/>
          </p:cNvSpPr>
          <p:nvPr>
            <p:ph sz="half" idx="2"/>
          </p:nvPr>
        </p:nvSpPr>
        <p:spPr>
          <a:xfrm>
            <a:off x="5276850" y="1524000"/>
            <a:ext cx="3657600" cy="4664075"/>
          </a:xfrm>
        </p:spPr>
        <p:txBody>
          <a:bodyPr/>
          <a:lstStyle/>
          <a:p>
            <a:pPr eaLnBrk="1" hangingPunct="1"/>
            <a:r>
              <a:rPr lang="en-US" smtClean="0"/>
              <a:t>The perichondrial investment becomes the joint capsule</a:t>
            </a:r>
          </a:p>
          <a:p>
            <a:pPr eaLnBrk="1" hangingPunct="1"/>
            <a:endParaRPr lang="en-US" smtClean="0"/>
          </a:p>
          <a:p>
            <a:pPr eaLnBrk="1" hangingPunct="1"/>
            <a:r>
              <a:rPr lang="en-US" smtClean="0"/>
              <a:t>6</a:t>
            </a:r>
            <a:r>
              <a:rPr lang="en-US" baseline="30000" smtClean="0"/>
              <a:t>th</a:t>
            </a:r>
            <a:r>
              <a:rPr lang="en-US" smtClean="0"/>
              <a:t> week:  joints develop</a:t>
            </a:r>
          </a:p>
          <a:p>
            <a:pPr eaLnBrk="1" hangingPunct="1"/>
            <a:endParaRPr lang="en-US" smtClean="0"/>
          </a:p>
          <a:p>
            <a:pPr eaLnBrk="1" hangingPunct="1"/>
            <a:r>
              <a:rPr lang="en-US" smtClean="0"/>
              <a:t>8</a:t>
            </a:r>
            <a:r>
              <a:rPr lang="en-US" baseline="30000" smtClean="0"/>
              <a:t>th</a:t>
            </a:r>
            <a:r>
              <a:rPr lang="en-US" smtClean="0"/>
              <a:t> week: joints resemble adult joints</a:t>
            </a:r>
          </a:p>
          <a:p>
            <a:pPr eaLnBrk="1" hangingPunct="1"/>
            <a:endParaRPr lang="en-US" smtClean="0"/>
          </a:p>
        </p:txBody>
      </p:sp>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p>
            <a:fld id="{B0AB9922-A75F-4C3B-B363-3CA8FC0E60AE}" type="slidenum">
              <a:rPr lang="en-US"/>
              <a:pPr/>
              <a:t>30</a:t>
            </a:fld>
            <a:endParaRPr lang="en-US"/>
          </a:p>
        </p:txBody>
      </p:sp>
      <p:sp>
        <p:nvSpPr>
          <p:cNvPr id="8195" name="Rectangle 2"/>
          <p:cNvSpPr>
            <a:spLocks noGrp="1" noChangeArrowheads="1"/>
          </p:cNvSpPr>
          <p:nvPr>
            <p:ph type="title"/>
          </p:nvPr>
        </p:nvSpPr>
        <p:spPr/>
        <p:txBody>
          <a:bodyPr/>
          <a:lstStyle/>
          <a:p>
            <a:pPr eaLnBrk="1" hangingPunct="1"/>
            <a:r>
              <a:rPr lang="en-US" smtClean="0"/>
              <a:t>R.A.  Cont.</a:t>
            </a:r>
          </a:p>
        </p:txBody>
      </p:sp>
      <p:sp>
        <p:nvSpPr>
          <p:cNvPr id="8196" name="Rectangle 3"/>
          <p:cNvSpPr>
            <a:spLocks noGrp="1" noChangeArrowheads="1"/>
          </p:cNvSpPr>
          <p:nvPr>
            <p:ph type="body" idx="1"/>
          </p:nvPr>
        </p:nvSpPr>
        <p:spPr/>
        <p:txBody>
          <a:bodyPr>
            <a:normAutofit lnSpcReduction="10000"/>
          </a:bodyPr>
          <a:lstStyle/>
          <a:p>
            <a:pPr eaLnBrk="1" hangingPunct="1">
              <a:lnSpc>
                <a:spcPct val="90000"/>
              </a:lnSpc>
              <a:buFontTx/>
              <a:buNone/>
            </a:pPr>
            <a:r>
              <a:rPr lang="en-US" smtClean="0"/>
              <a:t>3. SX: joint stiffness  98% are stiffer after inactivity and better with activity.</a:t>
            </a:r>
          </a:p>
          <a:p>
            <a:pPr eaLnBrk="1" hangingPunct="1">
              <a:lnSpc>
                <a:spcPct val="90000"/>
              </a:lnSpc>
              <a:buFontTx/>
              <a:buNone/>
            </a:pPr>
            <a:endParaRPr lang="en-US" smtClean="0"/>
          </a:p>
          <a:p>
            <a:pPr eaLnBrk="1" hangingPunct="1">
              <a:lnSpc>
                <a:spcPct val="90000"/>
              </a:lnSpc>
            </a:pPr>
            <a:r>
              <a:rPr lang="en-US" smtClean="0"/>
              <a:t>Joint pain:  severity of synovitis – may not be a factor at rest</a:t>
            </a:r>
          </a:p>
          <a:p>
            <a:pPr eaLnBrk="1" hangingPunct="1">
              <a:lnSpc>
                <a:spcPct val="90000"/>
              </a:lnSpc>
            </a:pPr>
            <a:endParaRPr lang="en-US" smtClean="0"/>
          </a:p>
          <a:p>
            <a:pPr eaLnBrk="1" hangingPunct="1">
              <a:lnSpc>
                <a:spcPct val="90000"/>
              </a:lnSpc>
            </a:pPr>
            <a:r>
              <a:rPr lang="en-US" smtClean="0"/>
              <a:t>Fatigue onset about 4 ½ hours after rising</a:t>
            </a:r>
          </a:p>
          <a:p>
            <a:pPr eaLnBrk="1" hangingPunct="1">
              <a:lnSpc>
                <a:spcPct val="90000"/>
              </a:lnSpc>
            </a:pPr>
            <a:endParaRPr lang="en-US" smtClean="0"/>
          </a:p>
          <a:p>
            <a:pPr eaLnBrk="1" hangingPunct="1">
              <a:lnSpc>
                <a:spcPct val="90000"/>
              </a:lnSpc>
            </a:pPr>
            <a:r>
              <a:rPr lang="en-US" smtClean="0"/>
              <a:t>Weakness out of proportion to activity </a:t>
            </a:r>
          </a:p>
        </p:txBody>
      </p:sp>
    </p:spTree>
    <p:custDataLst>
      <p:tags r:id="rId1"/>
    </p:custDataLst>
    <p:extLst>
      <p:ext uri="{BB962C8B-B14F-4D97-AF65-F5344CB8AC3E}">
        <p14:creationId xmlns:p14="http://schemas.microsoft.com/office/powerpoint/2010/main" val="38124378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6"/>
          <p:cNvSpPr>
            <a:spLocks noGrp="1"/>
          </p:cNvSpPr>
          <p:nvPr>
            <p:ph type="sldNum" sz="quarter" idx="12"/>
          </p:nvPr>
        </p:nvSpPr>
        <p:spPr>
          <a:noFill/>
        </p:spPr>
        <p:txBody>
          <a:bodyPr/>
          <a:lstStyle/>
          <a:p>
            <a:fld id="{BE7F97C7-9981-427E-9389-B0D7677F029B}" type="slidenum">
              <a:rPr lang="en-US"/>
              <a:pPr/>
              <a:t>31</a:t>
            </a:fld>
            <a:endParaRPr lang="en-US"/>
          </a:p>
        </p:txBody>
      </p:sp>
      <p:sp>
        <p:nvSpPr>
          <p:cNvPr id="9219" name="Rectangle 2"/>
          <p:cNvSpPr>
            <a:spLocks noGrp="1" noChangeArrowheads="1"/>
          </p:cNvSpPr>
          <p:nvPr>
            <p:ph type="title"/>
          </p:nvPr>
        </p:nvSpPr>
        <p:spPr/>
        <p:txBody>
          <a:bodyPr/>
          <a:lstStyle/>
          <a:p>
            <a:pPr eaLnBrk="1" hangingPunct="1"/>
            <a:r>
              <a:rPr lang="en-US" dirty="0" smtClean="0"/>
              <a:t>Signs:</a:t>
            </a:r>
          </a:p>
        </p:txBody>
      </p:sp>
      <p:sp>
        <p:nvSpPr>
          <p:cNvPr id="9220" name="Rectangle 3"/>
          <p:cNvSpPr>
            <a:spLocks noGrp="1" noChangeArrowheads="1"/>
          </p:cNvSpPr>
          <p:nvPr>
            <p:ph type="body" sz="half" idx="1"/>
          </p:nvPr>
        </p:nvSpPr>
        <p:spPr>
          <a:xfrm>
            <a:off x="457200" y="1600200"/>
            <a:ext cx="4033838" cy="4525963"/>
          </a:xfrm>
        </p:spPr>
        <p:txBody>
          <a:bodyPr/>
          <a:lstStyle/>
          <a:p>
            <a:pPr eaLnBrk="1" hangingPunct="1"/>
            <a:r>
              <a:rPr lang="en-US" sz="2800" smtClean="0"/>
              <a:t>Swelling in the small joints and tendon sheaths in the hands wrists and forefeet is most common. Can affect any area of the body.  </a:t>
            </a:r>
          </a:p>
          <a:p>
            <a:pPr eaLnBrk="1" hangingPunct="1"/>
            <a:r>
              <a:rPr lang="en-US" sz="2800" smtClean="0"/>
              <a:t>Palmar erythema is very common, (palms and thenar eminences) </a:t>
            </a:r>
          </a:p>
        </p:txBody>
      </p:sp>
      <p:pic>
        <p:nvPicPr>
          <p:cNvPr id="9221" name="Picture 4" descr="Bouchards Nodes"/>
          <p:cNvPicPr>
            <a:picLocks noGrp="1" noChangeAspect="1" noChangeArrowheads="1"/>
          </p:cNvPicPr>
          <p:nvPr>
            <p:ph sz="half" idx="2"/>
          </p:nvPr>
        </p:nvPicPr>
        <p:blipFill>
          <a:blip r:embed="rId3"/>
          <a:srcRect/>
          <a:stretch>
            <a:fillRect/>
          </a:stretch>
        </p:blipFill>
        <p:spPr>
          <a:xfrm>
            <a:off x="5410200" y="1905000"/>
            <a:ext cx="3124200" cy="4267200"/>
          </a:xfrm>
          <a:noFill/>
        </p:spPr>
      </p:pic>
    </p:spTree>
    <p:custDataLst>
      <p:tags r:id="rId1"/>
    </p:custDataLst>
    <p:extLst>
      <p:ext uri="{BB962C8B-B14F-4D97-AF65-F5344CB8AC3E}">
        <p14:creationId xmlns:p14="http://schemas.microsoft.com/office/powerpoint/2010/main" val="8025779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6"/>
          <p:cNvSpPr>
            <a:spLocks noGrp="1"/>
          </p:cNvSpPr>
          <p:nvPr>
            <p:ph type="sldNum" sz="quarter" idx="12"/>
          </p:nvPr>
        </p:nvSpPr>
        <p:spPr>
          <a:noFill/>
        </p:spPr>
        <p:txBody>
          <a:bodyPr/>
          <a:lstStyle/>
          <a:p>
            <a:fld id="{9779277D-8329-4771-89FF-A01642B10C12}" type="slidenum">
              <a:rPr lang="en-US"/>
              <a:pPr/>
              <a:t>32</a:t>
            </a:fld>
            <a:endParaRPr lang="en-US"/>
          </a:p>
        </p:txBody>
      </p:sp>
      <p:sp>
        <p:nvSpPr>
          <p:cNvPr id="10243" name="Rectangle 2"/>
          <p:cNvSpPr>
            <a:spLocks noGrp="1" noChangeArrowheads="1"/>
          </p:cNvSpPr>
          <p:nvPr>
            <p:ph type="title"/>
          </p:nvPr>
        </p:nvSpPr>
        <p:spPr/>
        <p:txBody>
          <a:bodyPr/>
          <a:lstStyle/>
          <a:p>
            <a:pPr eaLnBrk="1" hangingPunct="1"/>
            <a:r>
              <a:rPr lang="en-US" smtClean="0"/>
              <a:t>R.A.  Cont.</a:t>
            </a:r>
          </a:p>
        </p:txBody>
      </p:sp>
      <p:sp>
        <p:nvSpPr>
          <p:cNvPr id="10244" name="Rectangle 3"/>
          <p:cNvSpPr>
            <a:spLocks noGrp="1" noChangeArrowheads="1"/>
          </p:cNvSpPr>
          <p:nvPr>
            <p:ph type="body" sz="half" idx="1"/>
          </p:nvPr>
        </p:nvSpPr>
        <p:spPr>
          <a:xfrm>
            <a:off x="457200" y="1600200"/>
            <a:ext cx="4033838" cy="4525963"/>
          </a:xfrm>
        </p:spPr>
        <p:txBody>
          <a:bodyPr>
            <a:normAutofit fontScale="92500"/>
          </a:bodyPr>
          <a:lstStyle/>
          <a:p>
            <a:pPr eaLnBrk="1" hangingPunct="1"/>
            <a:r>
              <a:rPr lang="en-US" sz="3600" smtClean="0"/>
              <a:t>Cool moist skin</a:t>
            </a:r>
          </a:p>
          <a:p>
            <a:pPr eaLnBrk="1" hangingPunct="1"/>
            <a:endParaRPr lang="en-US" sz="3600" smtClean="0"/>
          </a:p>
          <a:p>
            <a:pPr eaLnBrk="1" hangingPunct="1"/>
            <a:r>
              <a:rPr lang="en-US" sz="3600" smtClean="0"/>
              <a:t>Atrophy of muscles in hands and feet</a:t>
            </a:r>
          </a:p>
          <a:p>
            <a:pPr eaLnBrk="1" hangingPunct="1"/>
            <a:endParaRPr lang="en-US" sz="3600" smtClean="0"/>
          </a:p>
          <a:p>
            <a:pPr eaLnBrk="1" hangingPunct="1"/>
            <a:r>
              <a:rPr lang="en-US" sz="3600" smtClean="0"/>
              <a:t>Can get extensive joint contractures at later stages </a:t>
            </a:r>
          </a:p>
          <a:p>
            <a:pPr eaLnBrk="1" hangingPunct="1"/>
            <a:endParaRPr lang="en-US" sz="3600" smtClean="0"/>
          </a:p>
          <a:p>
            <a:pPr eaLnBrk="1" hangingPunct="1"/>
            <a:endParaRPr lang="en-US" sz="2800" smtClean="0"/>
          </a:p>
          <a:p>
            <a:pPr eaLnBrk="1" hangingPunct="1"/>
            <a:endParaRPr lang="en-US" sz="2800" smtClean="0"/>
          </a:p>
        </p:txBody>
      </p:sp>
      <p:pic>
        <p:nvPicPr>
          <p:cNvPr id="10245" name="Picture 4" descr="ulnar drift 1"/>
          <p:cNvPicPr>
            <a:picLocks noGrp="1" noChangeAspect="1" noChangeArrowheads="1"/>
          </p:cNvPicPr>
          <p:nvPr>
            <p:ph type="clipArt" sz="half" idx="2"/>
          </p:nvPr>
        </p:nvPicPr>
        <p:blipFill>
          <a:blip r:embed="rId3"/>
          <a:srcRect/>
          <a:stretch>
            <a:fillRect/>
          </a:stretch>
        </p:blipFill>
        <p:spPr>
          <a:xfrm>
            <a:off x="4652963" y="2093913"/>
            <a:ext cx="4033837" cy="3538537"/>
          </a:xfrm>
          <a:noFill/>
        </p:spPr>
      </p:pic>
      <p:sp>
        <p:nvSpPr>
          <p:cNvPr id="10246" name="Rectangle 5"/>
          <p:cNvSpPr>
            <a:spLocks noChangeArrowheads="1"/>
          </p:cNvSpPr>
          <p:nvPr/>
        </p:nvSpPr>
        <p:spPr bwMode="auto">
          <a:xfrm>
            <a:off x="2667000" y="6096000"/>
            <a:ext cx="6246813" cy="457200"/>
          </a:xfrm>
          <a:prstGeom prst="rect">
            <a:avLst/>
          </a:prstGeom>
          <a:noFill/>
          <a:ln w="9525">
            <a:noFill/>
            <a:miter lim="800000"/>
            <a:headEnd/>
            <a:tailEnd/>
          </a:ln>
        </p:spPr>
        <p:txBody>
          <a:bodyPr wrap="none">
            <a:spAutoFit/>
          </a:bodyPr>
          <a:lstStyle/>
          <a:p>
            <a:r>
              <a:rPr lang="en-US" sz="2400">
                <a:latin typeface="Times New Roman" pitchFamily="18" charset="0"/>
              </a:rPr>
              <a:t>http://www.emedicine.com/RADIO/topic877.htm</a:t>
            </a:r>
          </a:p>
        </p:txBody>
      </p:sp>
    </p:spTree>
    <p:custDataLst>
      <p:tags r:id="rId1"/>
    </p:custDataLst>
    <p:extLst>
      <p:ext uri="{BB962C8B-B14F-4D97-AF65-F5344CB8AC3E}">
        <p14:creationId xmlns:p14="http://schemas.microsoft.com/office/powerpoint/2010/main" val="18341971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41BDF0D1-FAC6-40C6-BB12-FE8559BEE555}" type="slidenum">
              <a:rPr lang="en-US"/>
              <a:pPr/>
              <a:t>33</a:t>
            </a:fld>
            <a:endParaRPr lang="en-US"/>
          </a:p>
        </p:txBody>
      </p:sp>
      <p:sp>
        <p:nvSpPr>
          <p:cNvPr id="11267" name="Rectangle 2"/>
          <p:cNvSpPr>
            <a:spLocks noGrp="1" noChangeArrowheads="1"/>
          </p:cNvSpPr>
          <p:nvPr>
            <p:ph type="title"/>
          </p:nvPr>
        </p:nvSpPr>
        <p:spPr/>
        <p:txBody>
          <a:bodyPr/>
          <a:lstStyle/>
          <a:p>
            <a:pPr eaLnBrk="1" hangingPunct="1"/>
            <a:r>
              <a:rPr lang="en-US" dirty="0" smtClean="0"/>
              <a:t>Treatment goals:</a:t>
            </a:r>
          </a:p>
        </p:txBody>
      </p:sp>
      <p:sp>
        <p:nvSpPr>
          <p:cNvPr id="11268" name="Rectangle 3"/>
          <p:cNvSpPr>
            <a:spLocks noGrp="1" noChangeArrowheads="1"/>
          </p:cNvSpPr>
          <p:nvPr>
            <p:ph type="body" idx="1"/>
          </p:nvPr>
        </p:nvSpPr>
        <p:spPr/>
        <p:txBody>
          <a:bodyPr/>
          <a:lstStyle/>
          <a:p>
            <a:pPr eaLnBrk="1" hangingPunct="1"/>
            <a:r>
              <a:rPr lang="en-US" smtClean="0"/>
              <a:t>Reduce pain, maintain mobility, minimize stiffness, edema and joint destruction, aggressive treatment is contraindicated. </a:t>
            </a:r>
          </a:p>
        </p:txBody>
      </p:sp>
    </p:spTree>
    <p:custDataLst>
      <p:tags r:id="rId1"/>
    </p:custDataLst>
    <p:extLst>
      <p:ext uri="{BB962C8B-B14F-4D97-AF65-F5344CB8AC3E}">
        <p14:creationId xmlns:p14="http://schemas.microsoft.com/office/powerpoint/2010/main" val="26110229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5E7679C4-B204-4B5A-B2B5-13AF8BCED839}" type="slidenum">
              <a:rPr lang="en-US"/>
              <a:pPr/>
              <a:t>34</a:t>
            </a:fld>
            <a:endParaRPr lang="en-US"/>
          </a:p>
        </p:txBody>
      </p:sp>
      <p:sp>
        <p:nvSpPr>
          <p:cNvPr id="12291" name="Rectangle 2"/>
          <p:cNvSpPr>
            <a:spLocks noGrp="1" noChangeArrowheads="1"/>
          </p:cNvSpPr>
          <p:nvPr>
            <p:ph type="title"/>
          </p:nvPr>
        </p:nvSpPr>
        <p:spPr/>
        <p:txBody>
          <a:bodyPr/>
          <a:lstStyle/>
          <a:p>
            <a:pPr eaLnBrk="1" hangingPunct="1"/>
            <a:r>
              <a:rPr lang="en-US" smtClean="0"/>
              <a:t>R.A.  Cont.</a:t>
            </a:r>
          </a:p>
        </p:txBody>
      </p:sp>
      <p:sp>
        <p:nvSpPr>
          <p:cNvPr id="12292" name="Rectangle 3"/>
          <p:cNvSpPr>
            <a:spLocks noGrp="1" noChangeArrowheads="1"/>
          </p:cNvSpPr>
          <p:nvPr>
            <p:ph type="body" idx="1"/>
          </p:nvPr>
        </p:nvSpPr>
        <p:spPr/>
        <p:txBody>
          <a:bodyPr/>
          <a:lstStyle/>
          <a:p>
            <a:pPr marL="609600" indent="-609600" eaLnBrk="1" hangingPunct="1">
              <a:buFontTx/>
              <a:buNone/>
            </a:pPr>
            <a:r>
              <a:rPr lang="en-US" smtClean="0"/>
              <a:t>Medical management:  diagnosis is made with lab tests and is also based on history, physical examination. </a:t>
            </a:r>
          </a:p>
          <a:p>
            <a:pPr marL="609600" indent="-609600" eaLnBrk="1" hangingPunct="1">
              <a:buFontTx/>
              <a:buNone/>
            </a:pPr>
            <a:endParaRPr lang="en-US" smtClean="0"/>
          </a:p>
          <a:p>
            <a:pPr marL="609600" indent="-609600" eaLnBrk="1" hangingPunct="1"/>
            <a:r>
              <a:rPr lang="en-US" smtClean="0"/>
              <a:t>Surgery is indicated if conservative care is not sufficient to control pain and maintain functional status.</a:t>
            </a:r>
          </a:p>
        </p:txBody>
      </p:sp>
    </p:spTree>
    <p:custDataLst>
      <p:tags r:id="rId1"/>
    </p:custDataLst>
    <p:extLst>
      <p:ext uri="{BB962C8B-B14F-4D97-AF65-F5344CB8AC3E}">
        <p14:creationId xmlns:p14="http://schemas.microsoft.com/office/powerpoint/2010/main" val="23930734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p:spPr>
        <p:txBody>
          <a:bodyPr/>
          <a:lstStyle/>
          <a:p>
            <a:fld id="{74A1FCA6-10CC-4126-A4EE-D432501AD432}" type="slidenum">
              <a:rPr lang="en-US"/>
              <a:pPr/>
              <a:t>35</a:t>
            </a:fld>
            <a:endParaRPr lang="en-US"/>
          </a:p>
        </p:txBody>
      </p:sp>
      <p:sp>
        <p:nvSpPr>
          <p:cNvPr id="13315" name="Rectangle 2"/>
          <p:cNvSpPr>
            <a:spLocks noGrp="1" noChangeArrowheads="1"/>
          </p:cNvSpPr>
          <p:nvPr>
            <p:ph type="title"/>
          </p:nvPr>
        </p:nvSpPr>
        <p:spPr/>
        <p:txBody>
          <a:bodyPr>
            <a:normAutofit fontScale="90000"/>
          </a:bodyPr>
          <a:lstStyle/>
          <a:p>
            <a:pPr eaLnBrk="1" hangingPunct="1"/>
            <a:r>
              <a:rPr lang="en-US" sz="4000" smtClean="0"/>
              <a:t>American Rheumatism </a:t>
            </a:r>
            <a:br>
              <a:rPr lang="en-US" sz="4000" smtClean="0"/>
            </a:br>
            <a:r>
              <a:rPr lang="en-US" sz="4000" smtClean="0"/>
              <a:t>Association </a:t>
            </a:r>
          </a:p>
        </p:txBody>
      </p:sp>
      <p:sp>
        <p:nvSpPr>
          <p:cNvPr id="13316" name="Rectangle 3"/>
          <p:cNvSpPr>
            <a:spLocks noGrp="1" noChangeArrowheads="1"/>
          </p:cNvSpPr>
          <p:nvPr>
            <p:ph type="body" idx="1"/>
          </p:nvPr>
        </p:nvSpPr>
        <p:spPr/>
        <p:txBody>
          <a:bodyPr>
            <a:normAutofit lnSpcReduction="10000"/>
          </a:bodyPr>
          <a:lstStyle/>
          <a:p>
            <a:pPr eaLnBrk="1" hangingPunct="1">
              <a:lnSpc>
                <a:spcPct val="90000"/>
              </a:lnSpc>
              <a:buFontTx/>
              <a:buNone/>
            </a:pPr>
            <a:r>
              <a:rPr lang="en-US" smtClean="0"/>
              <a:t>4/7 conditions with the first 4 present at least 6 weeks</a:t>
            </a:r>
          </a:p>
          <a:p>
            <a:pPr eaLnBrk="1" hangingPunct="1">
              <a:lnSpc>
                <a:spcPct val="90000"/>
              </a:lnSpc>
              <a:buFontTx/>
              <a:buNone/>
            </a:pPr>
            <a:r>
              <a:rPr lang="en-US" smtClean="0"/>
              <a:t>1.  morning stiffness greater than 1 hour</a:t>
            </a:r>
          </a:p>
          <a:p>
            <a:pPr eaLnBrk="1" hangingPunct="1">
              <a:lnSpc>
                <a:spcPct val="90000"/>
              </a:lnSpc>
              <a:buFontTx/>
              <a:buNone/>
            </a:pPr>
            <a:r>
              <a:rPr lang="en-US" smtClean="0"/>
              <a:t>2.  arthritis in 3 or more joints with swelling</a:t>
            </a:r>
          </a:p>
          <a:p>
            <a:pPr eaLnBrk="1" hangingPunct="1">
              <a:lnSpc>
                <a:spcPct val="90000"/>
              </a:lnSpc>
              <a:buFontTx/>
              <a:buNone/>
            </a:pPr>
            <a:r>
              <a:rPr lang="en-US" smtClean="0"/>
              <a:t>3.  arthritis of hands, joints with swelling</a:t>
            </a:r>
          </a:p>
          <a:p>
            <a:pPr eaLnBrk="1" hangingPunct="1">
              <a:lnSpc>
                <a:spcPct val="90000"/>
              </a:lnSpc>
              <a:buFontTx/>
              <a:buNone/>
            </a:pPr>
            <a:r>
              <a:rPr lang="en-US" smtClean="0"/>
              <a:t>4.  symmetric arthritis</a:t>
            </a:r>
          </a:p>
          <a:p>
            <a:pPr eaLnBrk="1" hangingPunct="1">
              <a:lnSpc>
                <a:spcPct val="90000"/>
              </a:lnSpc>
              <a:buFontTx/>
              <a:buNone/>
            </a:pPr>
            <a:r>
              <a:rPr lang="en-US" smtClean="0"/>
              <a:t>5.   rheumatoid nodules</a:t>
            </a:r>
          </a:p>
          <a:p>
            <a:pPr eaLnBrk="1" hangingPunct="1">
              <a:lnSpc>
                <a:spcPct val="90000"/>
              </a:lnSpc>
              <a:buFontTx/>
              <a:buNone/>
            </a:pPr>
            <a:r>
              <a:rPr lang="en-US" smtClean="0"/>
              <a:t>6.  x-ray findings are typical for RA</a:t>
            </a:r>
          </a:p>
          <a:p>
            <a:pPr eaLnBrk="1" hangingPunct="1">
              <a:lnSpc>
                <a:spcPct val="90000"/>
              </a:lnSpc>
              <a:buFontTx/>
              <a:buNone/>
            </a:pPr>
            <a:r>
              <a:rPr lang="en-US" smtClean="0"/>
              <a:t>7.  + lab tests – serum rheumatoid factor</a:t>
            </a:r>
          </a:p>
        </p:txBody>
      </p:sp>
    </p:spTree>
    <p:custDataLst>
      <p:tags r:id="rId1"/>
    </p:custDataLst>
    <p:extLst>
      <p:ext uri="{BB962C8B-B14F-4D97-AF65-F5344CB8AC3E}">
        <p14:creationId xmlns:p14="http://schemas.microsoft.com/office/powerpoint/2010/main" val="16714164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smtClean="0">
                <a:effectLst>
                  <a:outerShdw blurRad="38100" dist="38100" dir="2700000" algn="tl">
                    <a:srgbClr val="C0C0C0"/>
                  </a:outerShdw>
                </a:effectLst>
              </a:rPr>
              <a:t>Synovial Fluid </a:t>
            </a:r>
          </a:p>
        </p:txBody>
      </p:sp>
      <p:sp>
        <p:nvSpPr>
          <p:cNvPr id="41987" name="Rectangle 3"/>
          <p:cNvSpPr>
            <a:spLocks noGrp="1" noChangeArrowheads="1"/>
          </p:cNvSpPr>
          <p:nvPr>
            <p:ph type="body" sz="half" idx="1"/>
          </p:nvPr>
        </p:nvSpPr>
        <p:spPr/>
        <p:txBody>
          <a:bodyPr/>
          <a:lstStyle/>
          <a:p>
            <a:pPr marL="533400" indent="-533400" eaLnBrk="1" hangingPunct="1">
              <a:lnSpc>
                <a:spcPct val="80000"/>
              </a:lnSpc>
              <a:buFont typeface="Wingdings" pitchFamily="-65" charset="2"/>
              <a:buNone/>
            </a:pPr>
            <a:r>
              <a:rPr lang="en-US" sz="2400" dirty="0" smtClean="0"/>
              <a:t>Blood plasma with additions of proteins and hyaluronic acid</a:t>
            </a:r>
          </a:p>
          <a:p>
            <a:pPr marL="533400" indent="-533400" eaLnBrk="1" hangingPunct="1">
              <a:lnSpc>
                <a:spcPct val="80000"/>
              </a:lnSpc>
              <a:buFont typeface="Wingdings" pitchFamily="-65" charset="2"/>
              <a:buChar char="n"/>
            </a:pPr>
            <a:endParaRPr lang="en-US" sz="2400" dirty="0" smtClean="0"/>
          </a:p>
          <a:p>
            <a:pPr marL="533400" indent="-533400" eaLnBrk="1" hangingPunct="1">
              <a:lnSpc>
                <a:spcPct val="80000"/>
              </a:lnSpc>
              <a:buFont typeface="Wingdings" pitchFamily="-65" charset="2"/>
              <a:buNone/>
            </a:pPr>
            <a:r>
              <a:rPr lang="en-US" sz="2400" dirty="0" smtClean="0"/>
              <a:t>Analysis of synovial fluid involves process of </a:t>
            </a:r>
            <a:r>
              <a:rPr lang="en-US" sz="2400" dirty="0" err="1" smtClean="0"/>
              <a:t>arthrocentesis</a:t>
            </a:r>
            <a:r>
              <a:rPr lang="en-US" sz="2400" dirty="0" smtClean="0"/>
              <a:t> which is the surgical withdrawal of fluid from the cavity </a:t>
            </a:r>
          </a:p>
          <a:p>
            <a:pPr marL="533400" indent="-533400" eaLnBrk="1" hangingPunct="1">
              <a:lnSpc>
                <a:spcPct val="80000"/>
              </a:lnSpc>
              <a:buFont typeface="Wingdings" pitchFamily="-65" charset="2"/>
              <a:buChar char="n"/>
            </a:pPr>
            <a:endParaRPr lang="en-US" sz="2400" dirty="0" smtClean="0"/>
          </a:p>
        </p:txBody>
      </p:sp>
      <p:sp>
        <p:nvSpPr>
          <p:cNvPr id="41988" name="Rectangle 4"/>
          <p:cNvSpPr>
            <a:spLocks noGrp="1" noChangeArrowheads="1"/>
          </p:cNvSpPr>
          <p:nvPr>
            <p:ph sz="half" idx="2"/>
          </p:nvPr>
        </p:nvSpPr>
        <p:spPr/>
        <p:txBody>
          <a:bodyPr/>
          <a:lstStyle/>
          <a:p>
            <a:pPr eaLnBrk="1" hangingPunct="1"/>
            <a:endParaRPr lang="en-US" sz="2800" smtClean="0"/>
          </a:p>
        </p:txBody>
      </p:sp>
      <p:pic>
        <p:nvPicPr>
          <p:cNvPr id="41989" name="Picture 5" descr="synovial fluid analysis"/>
          <p:cNvPicPr>
            <a:picLocks noChangeAspect="1" noChangeArrowheads="1"/>
          </p:cNvPicPr>
          <p:nvPr/>
        </p:nvPicPr>
        <p:blipFill>
          <a:blip r:embed="rId3" cstate="print"/>
          <a:srcRect/>
          <a:stretch>
            <a:fillRect/>
          </a:stretch>
        </p:blipFill>
        <p:spPr bwMode="auto">
          <a:xfrm>
            <a:off x="4648200" y="1905000"/>
            <a:ext cx="4038600" cy="41910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457200"/>
            <a:ext cx="8077200" cy="838200"/>
          </a:xfrm>
        </p:spPr>
        <p:txBody>
          <a:bodyPr/>
          <a:lstStyle/>
          <a:p>
            <a:pPr marL="838200" indent="-838200" eaLnBrk="1" hangingPunct="1"/>
            <a:r>
              <a:rPr lang="en-US" sz="4000" dirty="0" smtClean="0">
                <a:effectLst>
                  <a:outerShdw blurRad="38100" dist="38100" dir="2700000" algn="tl">
                    <a:srgbClr val="C0C0C0"/>
                  </a:outerShdw>
                </a:effectLst>
              </a:rPr>
              <a:t>Categories</a:t>
            </a:r>
          </a:p>
        </p:txBody>
      </p:sp>
      <p:sp>
        <p:nvSpPr>
          <p:cNvPr id="43011" name="Rectangle 3"/>
          <p:cNvSpPr>
            <a:spLocks noGrp="1" noChangeArrowheads="1"/>
          </p:cNvSpPr>
          <p:nvPr>
            <p:ph idx="1"/>
          </p:nvPr>
        </p:nvSpPr>
        <p:spPr/>
        <p:txBody>
          <a:bodyPr/>
          <a:lstStyle/>
          <a:p>
            <a:pPr marL="609600" indent="-609600" eaLnBrk="1" hangingPunct="1">
              <a:buFontTx/>
              <a:buNone/>
            </a:pPr>
            <a:r>
              <a:rPr lang="en-US" smtClean="0"/>
              <a:t>	1)  Normal</a:t>
            </a:r>
          </a:p>
          <a:p>
            <a:pPr marL="609600" indent="-609600" eaLnBrk="1" hangingPunct="1">
              <a:buFontTx/>
              <a:buNone/>
            </a:pPr>
            <a:r>
              <a:rPr lang="en-US" smtClean="0"/>
              <a:t>	2)  Group I:  Non-inflammatory</a:t>
            </a:r>
          </a:p>
          <a:p>
            <a:pPr marL="609600" indent="-609600" eaLnBrk="1" hangingPunct="1">
              <a:buFontTx/>
              <a:buNone/>
            </a:pPr>
            <a:r>
              <a:rPr lang="en-US" smtClean="0"/>
              <a:t>	3)  Group II:  Inflammatory</a:t>
            </a:r>
          </a:p>
          <a:p>
            <a:pPr marL="609600" indent="-609600" eaLnBrk="1" hangingPunct="1">
              <a:buFontTx/>
              <a:buNone/>
            </a:pPr>
            <a:r>
              <a:rPr lang="en-US" smtClean="0"/>
              <a:t>	4)  Group III:  Purulent</a:t>
            </a:r>
          </a:p>
          <a:p>
            <a:pPr marL="609600" indent="-609600" eaLnBrk="1" hangingPunct="1">
              <a:buFontTx/>
              <a:buNone/>
            </a:pPr>
            <a:r>
              <a:rPr lang="en-US" smtClean="0"/>
              <a:t>	5)  Group IV:  Hemorrhagic</a:t>
            </a:r>
          </a:p>
        </p:txBody>
      </p:sp>
    </p:spTree>
    <p:custDataLst>
      <p:tags r:id="rId1"/>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p:nvPr>
        </p:nvSpPr>
        <p:spPr/>
        <p:txBody>
          <a:bodyPr/>
          <a:lstStyle/>
          <a:p>
            <a:pPr eaLnBrk="1" hangingPunct="1"/>
            <a:endParaRPr lang="en-US" smtClean="0"/>
          </a:p>
        </p:txBody>
      </p:sp>
      <p:pic>
        <p:nvPicPr>
          <p:cNvPr id="44035" name="Picture 3" descr="mso7F8F4"/>
          <p:cNvPicPr>
            <a:picLocks noChangeAspect="1" noChangeArrowheads="1"/>
          </p:cNvPicPr>
          <p:nvPr/>
        </p:nvPicPr>
        <p:blipFill>
          <a:blip r:embed="rId3" cstate="print"/>
          <a:srcRect/>
          <a:stretch>
            <a:fillRect/>
          </a:stretch>
        </p:blipFill>
        <p:spPr bwMode="auto">
          <a:xfrm>
            <a:off x="304800" y="685800"/>
            <a:ext cx="8686800" cy="5942013"/>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endParaRPr lang="en-US" smtClean="0">
              <a:effectLst>
                <a:outerShdw blurRad="38100" dist="38100" dir="2700000" algn="tl">
                  <a:srgbClr val="C0C0C0"/>
                </a:outerShdw>
              </a:effectLst>
            </a:endParaRPr>
          </a:p>
        </p:txBody>
      </p:sp>
      <p:sp>
        <p:nvSpPr>
          <p:cNvPr id="45059" name="Rectangle 3"/>
          <p:cNvSpPr>
            <a:spLocks noGrp="1" noChangeArrowheads="1"/>
          </p:cNvSpPr>
          <p:nvPr>
            <p:ph idx="1"/>
          </p:nvPr>
        </p:nvSpPr>
        <p:spPr>
          <a:xfrm>
            <a:off x="609600" y="304800"/>
            <a:ext cx="8001000" cy="4267200"/>
          </a:xfrm>
        </p:spPr>
        <p:txBody>
          <a:bodyPr>
            <a:normAutofit fontScale="85000" lnSpcReduction="10000"/>
          </a:bodyPr>
          <a:lstStyle/>
          <a:p>
            <a:pPr eaLnBrk="1" hangingPunct="1"/>
            <a:r>
              <a:rPr lang="en-US" sz="2800" smtClean="0">
                <a:solidFill>
                  <a:schemeClr val="hlink"/>
                </a:solidFill>
              </a:rPr>
              <a:t>Group IV:</a:t>
            </a:r>
            <a:r>
              <a:rPr lang="en-US" sz="2800" smtClean="0"/>
              <a:t>  Hemorrhagic:  presence of blood in the synovial fluid.  If blood is present at all, it is in this grouping.  </a:t>
            </a:r>
          </a:p>
          <a:p>
            <a:pPr eaLnBrk="1" hangingPunct="1"/>
            <a:endParaRPr lang="en-US" sz="2800" smtClean="0"/>
          </a:p>
          <a:p>
            <a:pPr lvl="1" eaLnBrk="1" hangingPunct="1"/>
            <a:r>
              <a:rPr lang="en-US" sz="2400" smtClean="0"/>
              <a:t>Examples:  trauma, fracture, charcot joint, hemophilia, tumor, joint prosthesis, sickle cell trait or disease, internal derangement, major ligament tear</a:t>
            </a:r>
          </a:p>
          <a:p>
            <a:pPr eaLnBrk="1" hangingPunct="1"/>
            <a:endParaRPr lang="en-US" sz="2800" smtClean="0"/>
          </a:p>
          <a:p>
            <a:pPr eaLnBrk="1" hangingPunct="1"/>
            <a:r>
              <a:rPr lang="en-US" sz="2800" smtClean="0"/>
              <a:t>Other:  Fat – indicates a fracture</a:t>
            </a:r>
          </a:p>
          <a:p>
            <a:pPr eaLnBrk="1" hangingPunct="1">
              <a:buFontTx/>
              <a:buNone/>
            </a:pPr>
            <a:r>
              <a:rPr lang="en-US" sz="2800" smtClean="0"/>
              <a:t>   		     </a:t>
            </a:r>
          </a:p>
          <a:p>
            <a:pPr lvl="1" eaLnBrk="1" hangingPunct="1"/>
            <a:r>
              <a:rPr lang="en-US" sz="2400" smtClean="0"/>
              <a:t>Cloudy Synovial Fluid:  usually caused by leukocytes.  If greater than 2000, will be concerned about an inflammatory joint disease </a:t>
            </a: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435100" y="274638"/>
            <a:ext cx="7499350" cy="1143000"/>
          </a:xfrm>
        </p:spPr>
        <p:txBody>
          <a:bodyPr/>
          <a:lstStyle/>
          <a:p>
            <a:pPr eaLnBrk="1" hangingPunct="1"/>
            <a:endParaRPr lang="en-US" smtClean="0">
              <a:effectLst>
                <a:outerShdw blurRad="38100" dist="38100" dir="2700000" algn="tl">
                  <a:srgbClr val="C0C0C0"/>
                </a:outerShdw>
              </a:effectLst>
            </a:endParaRPr>
          </a:p>
        </p:txBody>
      </p:sp>
      <p:sp>
        <p:nvSpPr>
          <p:cNvPr id="25603" name="Content Placeholder 2"/>
          <p:cNvSpPr>
            <a:spLocks noGrp="1"/>
          </p:cNvSpPr>
          <p:nvPr>
            <p:ph sz="half" idx="1"/>
          </p:nvPr>
        </p:nvSpPr>
        <p:spPr>
          <a:xfrm>
            <a:off x="1435100" y="1524000"/>
            <a:ext cx="3657600" cy="4664075"/>
          </a:xfrm>
        </p:spPr>
        <p:txBody>
          <a:bodyPr/>
          <a:lstStyle/>
          <a:p>
            <a:pPr eaLnBrk="1" hangingPunct="1"/>
            <a:r>
              <a:rPr lang="en-US" sz="2600" dirty="0" smtClean="0"/>
              <a:t>As soon as joint cavity appears  during development, it contains watery fluid</a:t>
            </a:r>
          </a:p>
          <a:p>
            <a:pPr eaLnBrk="1" hangingPunct="1"/>
            <a:r>
              <a:rPr lang="en-US" sz="2600" dirty="0" smtClean="0"/>
              <a:t>Joint capsule develops into an outer fibrous portion lined with an inner portion which is the highly vascularized synovial membrane</a:t>
            </a:r>
          </a:p>
        </p:txBody>
      </p:sp>
      <p:sp>
        <p:nvSpPr>
          <p:cNvPr id="25604" name="Content Placeholder 3"/>
          <p:cNvSpPr>
            <a:spLocks noGrp="1"/>
          </p:cNvSpPr>
          <p:nvPr>
            <p:ph sz="half" idx="2"/>
          </p:nvPr>
        </p:nvSpPr>
        <p:spPr>
          <a:xfrm>
            <a:off x="5276850" y="1524000"/>
            <a:ext cx="3657600" cy="4664075"/>
          </a:xfrm>
        </p:spPr>
        <p:txBody>
          <a:bodyPr/>
          <a:lstStyle/>
          <a:p>
            <a:pPr eaLnBrk="1" hangingPunct="1"/>
            <a:r>
              <a:rPr lang="en-US" sz="2600" smtClean="0"/>
              <a:t>Articular Cartilage is formed from the original cartilagenous template </a:t>
            </a:r>
          </a:p>
        </p:txBody>
      </p:sp>
    </p:spTree>
    <p:custDataLst>
      <p:tags r:id="rId1"/>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l" eaLnBrk="1" hangingPunct="1"/>
            <a:r>
              <a:rPr lang="en-US" dirty="0" smtClean="0">
                <a:effectLst>
                  <a:outerShdw blurRad="38100" dist="38100" dir="2700000" algn="tl">
                    <a:srgbClr val="C0C0C0"/>
                  </a:outerShdw>
                </a:effectLst>
              </a:rPr>
              <a:t>Articular Cartilage:</a:t>
            </a:r>
          </a:p>
        </p:txBody>
      </p:sp>
      <p:sp>
        <p:nvSpPr>
          <p:cNvPr id="46083" name="Rectangle 3"/>
          <p:cNvSpPr>
            <a:spLocks noGrp="1" noChangeArrowheads="1"/>
          </p:cNvSpPr>
          <p:nvPr>
            <p:ph idx="1"/>
          </p:nvPr>
        </p:nvSpPr>
        <p:spPr/>
        <p:txBody>
          <a:bodyPr/>
          <a:lstStyle/>
          <a:p>
            <a:pPr eaLnBrk="1" hangingPunct="1"/>
            <a:r>
              <a:rPr lang="en-US" smtClean="0"/>
              <a:t>Composition:  Water, Collagen, Proteoglycans</a:t>
            </a:r>
          </a:p>
          <a:p>
            <a:pPr eaLnBrk="1" hangingPunct="1"/>
            <a:endParaRPr lang="en-US" smtClean="0"/>
          </a:p>
          <a:p>
            <a:pPr eaLnBrk="1" hangingPunct="1"/>
            <a:r>
              <a:rPr lang="en-US" smtClean="0"/>
              <a:t>Nutritional Supply:  occurs with diffusion and osmosis</a:t>
            </a:r>
          </a:p>
          <a:p>
            <a:pPr eaLnBrk="1" hangingPunct="1"/>
            <a:endParaRPr lang="en-US" smtClean="0"/>
          </a:p>
          <a:p>
            <a:pPr eaLnBrk="1" hangingPunct="1"/>
            <a:r>
              <a:rPr lang="en-US" smtClean="0"/>
              <a:t>Functions:  Carry a heavy load </a:t>
            </a:r>
          </a:p>
          <a:p>
            <a:pPr eaLnBrk="1" hangingPunct="1"/>
            <a:endParaRPr lang="en-US" smtClean="0"/>
          </a:p>
          <a:p>
            <a:pPr lvl="1" eaLnBrk="1" hangingPunct="1"/>
            <a:endParaRPr lang="en-US" smtClean="0"/>
          </a:p>
          <a:p>
            <a:pPr eaLnBrk="1" hangingPunct="1"/>
            <a:endParaRPr lang="en-US" smtClean="0"/>
          </a:p>
        </p:txBody>
      </p:sp>
    </p:spTree>
    <p:custDataLst>
      <p:tags r:id="rId1"/>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Histological Composition</a:t>
            </a:r>
          </a:p>
        </p:txBody>
      </p:sp>
      <p:sp>
        <p:nvSpPr>
          <p:cNvPr id="47107" name="Rectangle 3"/>
          <p:cNvSpPr>
            <a:spLocks noGrp="1" noChangeArrowheads="1"/>
          </p:cNvSpPr>
          <p:nvPr>
            <p:ph type="body" sz="half" idx="1"/>
          </p:nvPr>
        </p:nvSpPr>
        <p:spPr/>
        <p:txBody>
          <a:bodyPr/>
          <a:lstStyle/>
          <a:p>
            <a:pPr eaLnBrk="1" hangingPunct="1"/>
            <a:r>
              <a:rPr lang="en-US" sz="2400" smtClean="0"/>
              <a:t>Cells:</a:t>
            </a:r>
          </a:p>
          <a:p>
            <a:pPr lvl="1" eaLnBrk="1" hangingPunct="1"/>
            <a:r>
              <a:rPr lang="en-US" sz="2000" smtClean="0"/>
              <a:t>Chondroblasts: young cell</a:t>
            </a:r>
          </a:p>
          <a:p>
            <a:pPr lvl="1" eaLnBrk="1" hangingPunct="1"/>
            <a:endParaRPr lang="en-US" sz="2000" smtClean="0"/>
          </a:p>
          <a:p>
            <a:pPr lvl="1" eaLnBrk="1" hangingPunct="1"/>
            <a:r>
              <a:rPr lang="en-US" sz="2000" smtClean="0"/>
              <a:t>Fibroblasts</a:t>
            </a:r>
          </a:p>
          <a:p>
            <a:pPr lvl="1" eaLnBrk="1" hangingPunct="1"/>
            <a:endParaRPr lang="en-US" sz="2000" smtClean="0"/>
          </a:p>
          <a:p>
            <a:pPr lvl="1" eaLnBrk="1" hangingPunct="1"/>
            <a:r>
              <a:rPr lang="en-US" sz="2000" smtClean="0"/>
              <a:t>Fibrocytes</a:t>
            </a:r>
          </a:p>
          <a:p>
            <a:pPr lvl="1" eaLnBrk="1" hangingPunct="1"/>
            <a:endParaRPr lang="en-US" sz="2000" smtClean="0"/>
          </a:p>
          <a:p>
            <a:pPr lvl="1" eaLnBrk="1" hangingPunct="1"/>
            <a:r>
              <a:rPr lang="en-US" sz="2000" smtClean="0"/>
              <a:t>Chondrocytes 2-5% of volume, </a:t>
            </a:r>
          </a:p>
          <a:p>
            <a:pPr lvl="1" eaLnBrk="1" hangingPunct="1"/>
            <a:endParaRPr lang="en-US" sz="2000" smtClean="0"/>
          </a:p>
        </p:txBody>
      </p:sp>
      <p:pic>
        <p:nvPicPr>
          <p:cNvPr id="47108" name="Picture 5"/>
          <p:cNvPicPr>
            <a:picLocks noGrp="1" noChangeAspect="1" noChangeArrowheads="1"/>
          </p:cNvPicPr>
          <p:nvPr>
            <p:ph sz="half" idx="2"/>
          </p:nvPr>
        </p:nvPicPr>
        <p:blipFill>
          <a:blip r:embed="rId3" cstate="print"/>
          <a:srcRect/>
          <a:stretch>
            <a:fillRect/>
          </a:stretch>
        </p:blipFill>
        <p:spPr>
          <a:xfrm>
            <a:off x="5006975" y="1600200"/>
            <a:ext cx="3321050" cy="4525963"/>
          </a:xfrm>
          <a:noFill/>
        </p:spPr>
      </p:pic>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Chondrocyte Function</a:t>
            </a:r>
          </a:p>
        </p:txBody>
      </p:sp>
      <p:sp>
        <p:nvSpPr>
          <p:cNvPr id="48131" name="Rectangle 3"/>
          <p:cNvSpPr>
            <a:spLocks noGrp="1" noChangeArrowheads="1"/>
          </p:cNvSpPr>
          <p:nvPr>
            <p:ph idx="1"/>
          </p:nvPr>
        </p:nvSpPr>
        <p:spPr/>
        <p:txBody>
          <a:bodyPr/>
          <a:lstStyle/>
          <a:p>
            <a:pPr lvl="2" eaLnBrk="1" hangingPunct="1">
              <a:buFontTx/>
              <a:buNone/>
            </a:pPr>
            <a:r>
              <a:rPr lang="en-US" smtClean="0"/>
              <a:t>Synthesizes Matrix composed of proteoglycans, growth factors, cytokines, collagen fibers</a:t>
            </a:r>
          </a:p>
          <a:p>
            <a:pPr lvl="2" eaLnBrk="1" hangingPunct="1">
              <a:buFontTx/>
              <a:buNone/>
            </a:pPr>
            <a:endParaRPr lang="en-US" smtClean="0"/>
          </a:p>
          <a:p>
            <a:pPr lvl="2" eaLnBrk="1" hangingPunct="1">
              <a:buFontTx/>
              <a:buNone/>
            </a:pPr>
            <a:r>
              <a:rPr lang="en-US" smtClean="0"/>
              <a:t>Anabolic activity and catabolic activity</a:t>
            </a:r>
          </a:p>
          <a:p>
            <a:pPr lvl="2" eaLnBrk="1" hangingPunct="1">
              <a:buFontTx/>
              <a:buNone/>
            </a:pPr>
            <a:endParaRPr lang="en-US" smtClean="0"/>
          </a:p>
          <a:p>
            <a:pPr lvl="2" eaLnBrk="1" hangingPunct="1">
              <a:buFontTx/>
              <a:buNone/>
            </a:pPr>
            <a:r>
              <a:rPr lang="en-US" smtClean="0"/>
              <a:t>Common for cells to be multinucleated</a:t>
            </a:r>
          </a:p>
          <a:p>
            <a:pPr lvl="2" eaLnBrk="1" hangingPunct="1">
              <a:buFontTx/>
              <a:buNone/>
            </a:pPr>
            <a:endParaRPr lang="en-US" smtClean="0"/>
          </a:p>
          <a:p>
            <a:pPr lvl="2" eaLnBrk="1" hangingPunct="1">
              <a:buFontTx/>
              <a:buNone/>
            </a:pPr>
            <a:r>
              <a:rPr lang="en-US" smtClean="0"/>
              <a:t>Every cell  contains a monocillium (mechanotransductory function)</a:t>
            </a:r>
          </a:p>
          <a:p>
            <a:pPr eaLnBrk="1" hangingPunct="1"/>
            <a:endParaRPr lang="en-US" smtClean="0"/>
          </a:p>
        </p:txBody>
      </p:sp>
    </p:spTree>
    <p:custDataLst>
      <p:tags r:id="rId1"/>
    </p:custData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p:nvPr>
        </p:nvSpPr>
        <p:spPr/>
        <p:txBody>
          <a:bodyPr/>
          <a:lstStyle/>
          <a:p>
            <a:pPr eaLnBrk="1" hangingPunct="1"/>
            <a:endParaRPr lang="en-US" smtClean="0"/>
          </a:p>
        </p:txBody>
      </p:sp>
      <p:sp>
        <p:nvSpPr>
          <p:cNvPr id="30723" name="Rectangle 2"/>
          <p:cNvSpPr>
            <a:spLocks noGrp="1" noChangeArrowheads="1"/>
          </p:cNvSpPr>
          <p:nvPr>
            <p:ph type="title" idx="4294967295"/>
          </p:nvPr>
        </p:nvSpPr>
        <p:spPr>
          <a:xfrm>
            <a:off x="0" y="274638"/>
            <a:ext cx="8229600" cy="1143000"/>
          </a:xfrm>
        </p:spPr>
        <p:txBody>
          <a:bodyPr/>
          <a:lstStyle/>
          <a:p>
            <a:pPr eaLnBrk="1" hangingPunct="1"/>
            <a:r>
              <a:rPr lang="en-US" smtClean="0">
                <a:effectLst>
                  <a:outerShdw blurRad="38100" dist="38100" dir="2700000" algn="tl">
                    <a:srgbClr val="C0C0C0"/>
                  </a:outerShdw>
                </a:effectLst>
              </a:rPr>
              <a:t>Articular Cartilage Zones</a:t>
            </a:r>
          </a:p>
        </p:txBody>
      </p:sp>
      <p:pic>
        <p:nvPicPr>
          <p:cNvPr id="49156" name="Picture 4" descr="articular cartilage zones"/>
          <p:cNvPicPr>
            <a:picLocks noChangeAspect="1" noChangeArrowheads="1"/>
          </p:cNvPicPr>
          <p:nvPr/>
        </p:nvPicPr>
        <p:blipFill>
          <a:blip r:embed="rId3" cstate="print"/>
          <a:srcRect/>
          <a:stretch>
            <a:fillRect/>
          </a:stretch>
        </p:blipFill>
        <p:spPr bwMode="auto">
          <a:xfrm>
            <a:off x="609600" y="1676400"/>
            <a:ext cx="7924800" cy="44958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Articular Cartilage Zones</a:t>
            </a:r>
          </a:p>
        </p:txBody>
      </p:sp>
      <p:sp>
        <p:nvSpPr>
          <p:cNvPr id="50179" name="Rectangle 3"/>
          <p:cNvSpPr>
            <a:spLocks noGrp="1" noChangeArrowheads="1"/>
          </p:cNvSpPr>
          <p:nvPr>
            <p:ph idx="1"/>
          </p:nvPr>
        </p:nvSpPr>
        <p:spPr/>
        <p:txBody>
          <a:bodyPr/>
          <a:lstStyle/>
          <a:p>
            <a:pPr eaLnBrk="1" hangingPunct="1">
              <a:lnSpc>
                <a:spcPct val="90000"/>
              </a:lnSpc>
            </a:pPr>
            <a:r>
              <a:rPr lang="en-US" smtClean="0"/>
              <a:t>Zone 1: superficial tangential zone</a:t>
            </a:r>
          </a:p>
          <a:p>
            <a:pPr eaLnBrk="1" hangingPunct="1">
              <a:lnSpc>
                <a:spcPct val="90000"/>
              </a:lnSpc>
            </a:pPr>
            <a:endParaRPr lang="en-US" smtClean="0"/>
          </a:p>
          <a:p>
            <a:pPr eaLnBrk="1" hangingPunct="1">
              <a:lnSpc>
                <a:spcPct val="90000"/>
              </a:lnSpc>
            </a:pPr>
            <a:r>
              <a:rPr lang="en-US" smtClean="0"/>
              <a:t>Zone 2: transitional zone</a:t>
            </a:r>
          </a:p>
          <a:p>
            <a:pPr eaLnBrk="1" hangingPunct="1">
              <a:lnSpc>
                <a:spcPct val="90000"/>
              </a:lnSpc>
            </a:pPr>
            <a:endParaRPr lang="en-US" smtClean="0"/>
          </a:p>
          <a:p>
            <a:pPr eaLnBrk="1" hangingPunct="1">
              <a:lnSpc>
                <a:spcPct val="90000"/>
              </a:lnSpc>
            </a:pPr>
            <a:r>
              <a:rPr lang="en-US" smtClean="0"/>
              <a:t>Zone 3: deep radial layer</a:t>
            </a:r>
          </a:p>
          <a:p>
            <a:pPr eaLnBrk="1" hangingPunct="1">
              <a:lnSpc>
                <a:spcPct val="90000"/>
              </a:lnSpc>
            </a:pPr>
            <a:endParaRPr lang="en-US" smtClean="0"/>
          </a:p>
          <a:p>
            <a:pPr eaLnBrk="1" hangingPunct="1">
              <a:lnSpc>
                <a:spcPct val="90000"/>
              </a:lnSpc>
            </a:pPr>
            <a:r>
              <a:rPr lang="en-US" smtClean="0"/>
              <a:t>Zone 4: cartilage zone</a:t>
            </a:r>
          </a:p>
          <a:p>
            <a:pPr lvl="1" eaLnBrk="1" hangingPunct="1">
              <a:lnSpc>
                <a:spcPct val="90000"/>
              </a:lnSpc>
            </a:pPr>
            <a:r>
              <a:rPr lang="en-US" smtClean="0"/>
              <a:t>tidemark</a:t>
            </a:r>
          </a:p>
        </p:txBody>
      </p:sp>
    </p:spTree>
    <p:custDataLst>
      <p:tags r:id="rId1"/>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fr-FR" smtClean="0">
                <a:effectLst>
                  <a:outerShdw blurRad="38100" dist="38100" dir="2700000" algn="tl">
                    <a:srgbClr val="C0C0C0"/>
                  </a:outerShdw>
                </a:effectLst>
              </a:rPr>
              <a:t>Joint Lubrication</a:t>
            </a:r>
            <a:endParaRPr lang="en-US" smtClean="0">
              <a:effectLst>
                <a:outerShdw blurRad="38100" dist="38100" dir="2700000" algn="tl">
                  <a:srgbClr val="C0C0C0"/>
                </a:outerShdw>
              </a:effectLst>
            </a:endParaRPr>
          </a:p>
        </p:txBody>
      </p:sp>
      <p:sp>
        <p:nvSpPr>
          <p:cNvPr id="51203" name="Rectangle 3"/>
          <p:cNvSpPr>
            <a:spLocks noGrp="1" noChangeArrowheads="1"/>
          </p:cNvSpPr>
          <p:nvPr>
            <p:ph idx="1"/>
          </p:nvPr>
        </p:nvSpPr>
        <p:spPr/>
        <p:txBody>
          <a:bodyPr/>
          <a:lstStyle/>
          <a:p>
            <a:pPr marL="0" indent="0" eaLnBrk="1" hangingPunct="1">
              <a:buNone/>
            </a:pPr>
            <a:r>
              <a:rPr lang="en-US" dirty="0" smtClean="0"/>
              <a:t>Boundary Lubrication:  </a:t>
            </a:r>
          </a:p>
          <a:p>
            <a:pPr marL="952500" lvl="1" indent="-481013" eaLnBrk="1" hangingPunct="1"/>
            <a:r>
              <a:rPr lang="en-US" dirty="0" smtClean="0"/>
              <a:t>low load, </a:t>
            </a:r>
          </a:p>
          <a:p>
            <a:pPr marL="952500" lvl="1" indent="-481013" eaLnBrk="1" hangingPunct="1"/>
            <a:r>
              <a:rPr lang="en-US" dirty="0" smtClean="0"/>
              <a:t>prevents direct surface contact</a:t>
            </a:r>
          </a:p>
          <a:p>
            <a:pPr marL="952500" lvl="1" indent="-481013" eaLnBrk="1" hangingPunct="1"/>
            <a:r>
              <a:rPr lang="en-US" dirty="0" smtClean="0"/>
              <a:t>eliminates surface wear, </a:t>
            </a:r>
          </a:p>
          <a:p>
            <a:pPr marL="952500" lvl="1" indent="-481013" eaLnBrk="1" hangingPunct="1"/>
            <a:r>
              <a:rPr lang="en-US" dirty="0" smtClean="0"/>
              <a:t>dependent on </a:t>
            </a:r>
            <a:r>
              <a:rPr lang="en-US" dirty="0" err="1" smtClean="0"/>
              <a:t>Lubricin</a:t>
            </a:r>
            <a:endParaRPr lang="en-US" dirty="0" smtClean="0"/>
          </a:p>
        </p:txBody>
      </p:sp>
    </p:spTree>
    <p:custDataLst>
      <p:tags r:id="rId1"/>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228600" y="304800"/>
            <a:ext cx="8347075" cy="1216025"/>
          </a:xfrm>
        </p:spPr>
        <p:txBody>
          <a:bodyPr/>
          <a:lstStyle/>
          <a:p>
            <a:pPr algn="l" eaLnBrk="1" hangingPunct="1"/>
            <a:r>
              <a:rPr lang="en-US" sz="4000" dirty="0" smtClean="0">
                <a:effectLst>
                  <a:outerShdw blurRad="38100" dist="38100" dir="2700000" algn="tl">
                    <a:srgbClr val="C0C0C0"/>
                  </a:outerShdw>
                </a:effectLst>
              </a:rPr>
              <a:t>Fluid Film Lubrication:  high load</a:t>
            </a:r>
          </a:p>
        </p:txBody>
      </p:sp>
      <p:sp>
        <p:nvSpPr>
          <p:cNvPr id="52227" name="Rectangle 3"/>
          <p:cNvSpPr>
            <a:spLocks noGrp="1" noChangeArrowheads="1"/>
          </p:cNvSpPr>
          <p:nvPr>
            <p:ph type="body" sz="half" idx="1"/>
          </p:nvPr>
        </p:nvSpPr>
        <p:spPr>
          <a:xfrm>
            <a:off x="457200" y="1600200"/>
            <a:ext cx="4033838" cy="4525963"/>
          </a:xfrm>
        </p:spPr>
        <p:txBody>
          <a:bodyPr/>
          <a:lstStyle/>
          <a:p>
            <a:pPr marL="0" indent="0" eaLnBrk="1" hangingPunct="1">
              <a:buNone/>
            </a:pPr>
            <a:r>
              <a:rPr lang="en-US" sz="2800" dirty="0" smtClean="0">
                <a:solidFill>
                  <a:schemeClr val="accent2"/>
                </a:solidFill>
              </a:rPr>
              <a:t>A.  </a:t>
            </a:r>
            <a:r>
              <a:rPr lang="en-US" sz="2800" u="sng" dirty="0" smtClean="0">
                <a:solidFill>
                  <a:schemeClr val="accent2"/>
                </a:solidFill>
              </a:rPr>
              <a:t>squeeze film lubrication</a:t>
            </a:r>
            <a:r>
              <a:rPr lang="en-US" sz="2800" dirty="0" smtClean="0">
                <a:solidFill>
                  <a:schemeClr val="accent2"/>
                </a:solidFill>
              </a:rPr>
              <a:t>:</a:t>
            </a:r>
            <a:r>
              <a:rPr lang="en-US" sz="2800" dirty="0" smtClean="0"/>
              <a:t>  perpendicular movement, high loads, short duration occurs with synovial fluid viscosity</a:t>
            </a:r>
          </a:p>
        </p:txBody>
      </p:sp>
      <p:sp>
        <p:nvSpPr>
          <p:cNvPr id="52228" name="Rectangle 4"/>
          <p:cNvSpPr>
            <a:spLocks noGrp="1" noChangeArrowheads="1"/>
          </p:cNvSpPr>
          <p:nvPr>
            <p:ph sz="half" idx="2"/>
          </p:nvPr>
        </p:nvSpPr>
        <p:spPr>
          <a:xfrm>
            <a:off x="4652963" y="1600200"/>
            <a:ext cx="4033837" cy="4525963"/>
          </a:xfrm>
        </p:spPr>
        <p:txBody>
          <a:bodyPr/>
          <a:lstStyle/>
          <a:p>
            <a:pPr eaLnBrk="1" hangingPunct="1"/>
            <a:endParaRPr lang="en-US" sz="2800" smtClean="0"/>
          </a:p>
        </p:txBody>
      </p:sp>
      <p:sp>
        <p:nvSpPr>
          <p:cNvPr id="52229" name="Footer Placeholder 5"/>
          <p:cNvSpPr>
            <a:spLocks noGrp="1"/>
          </p:cNvSpPr>
          <p:nvPr>
            <p:ph type="ftr" sz="quarter" idx="11"/>
          </p:nvPr>
        </p:nvSpPr>
        <p:spPr bwMode="auto">
          <a:noFill/>
          <a:ln>
            <a:miter lim="800000"/>
            <a:headEnd/>
            <a:tailEnd/>
          </a:ln>
        </p:spPr>
        <p:txBody>
          <a:bodyPr/>
          <a:lstStyle/>
          <a:p>
            <a:r>
              <a:rPr lang="en-US"/>
              <a:t>Zachazewski JE, Magee DJ, Quillen WS.  Athletic Injuries and Rehabilitation.  W.B. Saunders Co. 1996</a:t>
            </a:r>
          </a:p>
        </p:txBody>
      </p:sp>
      <p:pic>
        <p:nvPicPr>
          <p:cNvPr id="52230" name="Picture 5" descr="mso64D27"/>
          <p:cNvPicPr>
            <a:picLocks noChangeAspect="1" noChangeArrowheads="1"/>
          </p:cNvPicPr>
          <p:nvPr/>
        </p:nvPicPr>
        <p:blipFill>
          <a:blip r:embed="rId3" cstate="print"/>
          <a:srcRect/>
          <a:stretch>
            <a:fillRect/>
          </a:stretch>
        </p:blipFill>
        <p:spPr bwMode="auto">
          <a:xfrm>
            <a:off x="5334000" y="1828800"/>
            <a:ext cx="3276600" cy="32766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Fluid Film Lubrication</a:t>
            </a:r>
          </a:p>
        </p:txBody>
      </p:sp>
      <p:sp>
        <p:nvSpPr>
          <p:cNvPr id="53251" name="Rectangle 3"/>
          <p:cNvSpPr>
            <a:spLocks noGrp="1" noChangeArrowheads="1"/>
          </p:cNvSpPr>
          <p:nvPr>
            <p:ph type="body" sz="half" idx="1"/>
          </p:nvPr>
        </p:nvSpPr>
        <p:spPr>
          <a:xfrm>
            <a:off x="457200" y="1600200"/>
            <a:ext cx="4033838" cy="4525963"/>
          </a:xfrm>
        </p:spPr>
        <p:txBody>
          <a:bodyPr/>
          <a:lstStyle/>
          <a:p>
            <a:pPr marL="0" indent="0" eaLnBrk="1" hangingPunct="1">
              <a:buNone/>
            </a:pPr>
            <a:r>
              <a:rPr lang="en-US" sz="2800" dirty="0" smtClean="0"/>
              <a:t>B.  </a:t>
            </a:r>
            <a:r>
              <a:rPr lang="en-US" sz="2800" u="sng" dirty="0" smtClean="0">
                <a:solidFill>
                  <a:schemeClr val="accent2"/>
                </a:solidFill>
              </a:rPr>
              <a:t>hydrodynamic lubrication</a:t>
            </a:r>
            <a:r>
              <a:rPr lang="en-US" sz="2800" dirty="0" smtClean="0">
                <a:solidFill>
                  <a:schemeClr val="accent2"/>
                </a:solidFill>
              </a:rPr>
              <a:t>:</a:t>
            </a:r>
            <a:r>
              <a:rPr lang="en-US" sz="2800" dirty="0" smtClean="0"/>
              <a:t>  tangential movement, lifting pressure</a:t>
            </a:r>
          </a:p>
          <a:p>
            <a:pPr eaLnBrk="1" hangingPunct="1"/>
            <a:endParaRPr lang="en-US" sz="2800" dirty="0" smtClean="0"/>
          </a:p>
        </p:txBody>
      </p:sp>
      <p:pic>
        <p:nvPicPr>
          <p:cNvPr id="53252" name="Picture 4" descr="mso6182E"/>
          <p:cNvPicPr>
            <a:picLocks noGrp="1" noChangeAspect="1" noChangeArrowheads="1"/>
          </p:cNvPicPr>
          <p:nvPr>
            <p:ph sz="half" idx="2"/>
          </p:nvPr>
        </p:nvPicPr>
        <p:blipFill>
          <a:blip r:embed="rId3" cstate="print"/>
          <a:srcRect/>
          <a:stretch>
            <a:fillRect/>
          </a:stretch>
        </p:blipFill>
        <p:spPr>
          <a:xfrm>
            <a:off x="5303838" y="2662238"/>
            <a:ext cx="2732087" cy="2398712"/>
          </a:xfrm>
          <a:noFill/>
        </p:spPr>
      </p:pic>
      <p:sp>
        <p:nvSpPr>
          <p:cNvPr id="53253" name="Footer Placeholder 5"/>
          <p:cNvSpPr>
            <a:spLocks noGrp="1"/>
          </p:cNvSpPr>
          <p:nvPr>
            <p:ph type="ftr" sz="quarter" idx="11"/>
          </p:nvPr>
        </p:nvSpPr>
        <p:spPr bwMode="auto">
          <a:noFill/>
          <a:ln>
            <a:miter lim="800000"/>
            <a:headEnd/>
            <a:tailEnd/>
          </a:ln>
        </p:spPr>
        <p:txBody>
          <a:bodyPr/>
          <a:lstStyle/>
          <a:p>
            <a:r>
              <a:rPr lang="en-US"/>
              <a:t>Zachazewski et al, 1996</a:t>
            </a:r>
          </a:p>
        </p:txBody>
      </p:sp>
    </p:spTree>
    <p:custDataLst>
      <p:tags r:id="rId1"/>
    </p:custData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Fluid Film Lubrication</a:t>
            </a:r>
          </a:p>
        </p:txBody>
      </p:sp>
      <p:sp>
        <p:nvSpPr>
          <p:cNvPr id="54275" name="Rectangle 3"/>
          <p:cNvSpPr>
            <a:spLocks noGrp="1" noChangeArrowheads="1"/>
          </p:cNvSpPr>
          <p:nvPr>
            <p:ph type="body" sz="half" idx="1"/>
          </p:nvPr>
        </p:nvSpPr>
        <p:spPr>
          <a:xfrm>
            <a:off x="228600" y="1752600"/>
            <a:ext cx="4648200" cy="4267200"/>
          </a:xfrm>
        </p:spPr>
        <p:txBody>
          <a:bodyPr/>
          <a:lstStyle/>
          <a:p>
            <a:pPr marL="0" indent="0" eaLnBrk="1" hangingPunct="1">
              <a:buNone/>
            </a:pPr>
            <a:r>
              <a:rPr lang="en-US" sz="2800" dirty="0" smtClean="0"/>
              <a:t>C. </a:t>
            </a:r>
            <a:r>
              <a:rPr lang="en-US" sz="2800" u="sng" dirty="0" err="1" smtClean="0">
                <a:solidFill>
                  <a:schemeClr val="accent2"/>
                </a:solidFill>
              </a:rPr>
              <a:t>Elastohydrodynamic</a:t>
            </a:r>
            <a:r>
              <a:rPr lang="en-US" sz="2800" dirty="0" smtClean="0">
                <a:solidFill>
                  <a:schemeClr val="accent2"/>
                </a:solidFill>
              </a:rPr>
              <a:t>:</a:t>
            </a:r>
            <a:r>
              <a:rPr lang="en-US" sz="2800" dirty="0" smtClean="0"/>
              <a:t>  mixed mode of lubrication </a:t>
            </a:r>
          </a:p>
          <a:p>
            <a:pPr eaLnBrk="1" hangingPunct="1"/>
            <a:endParaRPr lang="en-US" sz="2800" dirty="0" smtClean="0"/>
          </a:p>
          <a:p>
            <a:pPr eaLnBrk="1" hangingPunct="1"/>
            <a:r>
              <a:rPr lang="en-US" sz="2800" dirty="0" smtClean="0"/>
              <a:t>Articular cartilage operates under this type of lubrication</a:t>
            </a:r>
          </a:p>
        </p:txBody>
      </p:sp>
      <p:sp>
        <p:nvSpPr>
          <p:cNvPr id="54276" name="Rectangle 4"/>
          <p:cNvSpPr>
            <a:spLocks noGrp="1" noChangeArrowheads="1"/>
          </p:cNvSpPr>
          <p:nvPr>
            <p:ph sz="half" idx="2"/>
          </p:nvPr>
        </p:nvSpPr>
        <p:spPr>
          <a:xfrm>
            <a:off x="4652963" y="1600200"/>
            <a:ext cx="4033837" cy="4525963"/>
          </a:xfrm>
        </p:spPr>
        <p:txBody>
          <a:bodyPr/>
          <a:lstStyle/>
          <a:p>
            <a:pPr eaLnBrk="1" hangingPunct="1"/>
            <a:endParaRPr lang="en-US" sz="2800" smtClean="0"/>
          </a:p>
        </p:txBody>
      </p:sp>
      <p:sp>
        <p:nvSpPr>
          <p:cNvPr id="54277" name="Footer Placeholder 5"/>
          <p:cNvSpPr>
            <a:spLocks noGrp="1"/>
          </p:cNvSpPr>
          <p:nvPr>
            <p:ph type="ftr" sz="quarter" idx="11"/>
          </p:nvPr>
        </p:nvSpPr>
        <p:spPr bwMode="auto">
          <a:noFill/>
          <a:ln>
            <a:miter lim="800000"/>
            <a:headEnd/>
            <a:tailEnd/>
          </a:ln>
        </p:spPr>
        <p:txBody>
          <a:bodyPr/>
          <a:lstStyle/>
          <a:p>
            <a:r>
              <a:rPr lang="en-US"/>
              <a:t>Zachazewski et al,  1996</a:t>
            </a:r>
          </a:p>
        </p:txBody>
      </p:sp>
      <p:pic>
        <p:nvPicPr>
          <p:cNvPr id="54278" name="Picture 5" descr="msoFF9E4"/>
          <p:cNvPicPr>
            <a:picLocks noChangeAspect="1" noChangeArrowheads="1"/>
          </p:cNvPicPr>
          <p:nvPr/>
        </p:nvPicPr>
        <p:blipFill>
          <a:blip r:embed="rId3" cstate="print"/>
          <a:srcRect/>
          <a:stretch>
            <a:fillRect/>
          </a:stretch>
        </p:blipFill>
        <p:spPr bwMode="auto">
          <a:xfrm>
            <a:off x="4953000" y="2303463"/>
            <a:ext cx="3581400" cy="3106737"/>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Fluid Film Lubrication</a:t>
            </a:r>
          </a:p>
        </p:txBody>
      </p:sp>
      <p:sp>
        <p:nvSpPr>
          <p:cNvPr id="55299" name="Rectangle 3"/>
          <p:cNvSpPr>
            <a:spLocks noGrp="1" noChangeArrowheads="1"/>
          </p:cNvSpPr>
          <p:nvPr>
            <p:ph type="body" sz="half" idx="1"/>
          </p:nvPr>
        </p:nvSpPr>
        <p:spPr>
          <a:xfrm>
            <a:off x="457200" y="1600200"/>
            <a:ext cx="4033838" cy="4525963"/>
          </a:xfrm>
        </p:spPr>
        <p:txBody>
          <a:bodyPr/>
          <a:lstStyle/>
          <a:p>
            <a:pPr marL="0" indent="0" eaLnBrk="1" hangingPunct="1">
              <a:buNone/>
            </a:pPr>
            <a:r>
              <a:rPr lang="en-US" sz="2800" dirty="0" smtClean="0"/>
              <a:t>D.  </a:t>
            </a:r>
            <a:r>
              <a:rPr lang="en-US" sz="2800" u="sng" dirty="0" smtClean="0">
                <a:solidFill>
                  <a:schemeClr val="accent2"/>
                </a:solidFill>
              </a:rPr>
              <a:t>Boosted Lubrication</a:t>
            </a:r>
            <a:r>
              <a:rPr lang="en-US" sz="2800" dirty="0" smtClean="0">
                <a:solidFill>
                  <a:schemeClr val="accent2"/>
                </a:solidFill>
              </a:rPr>
              <a:t>:</a:t>
            </a:r>
            <a:r>
              <a:rPr lang="en-US" sz="2800" dirty="0" smtClean="0"/>
              <a:t>  mixture of both boundary and squeeze film lubrication</a:t>
            </a:r>
          </a:p>
        </p:txBody>
      </p:sp>
      <p:sp>
        <p:nvSpPr>
          <p:cNvPr id="55300" name="Rectangle 4"/>
          <p:cNvSpPr>
            <a:spLocks noGrp="1" noChangeArrowheads="1"/>
          </p:cNvSpPr>
          <p:nvPr>
            <p:ph sz="half" idx="2"/>
          </p:nvPr>
        </p:nvSpPr>
        <p:spPr>
          <a:xfrm>
            <a:off x="4652963" y="1600200"/>
            <a:ext cx="4033837" cy="4525963"/>
          </a:xfrm>
        </p:spPr>
        <p:txBody>
          <a:bodyPr/>
          <a:lstStyle/>
          <a:p>
            <a:pPr eaLnBrk="1" hangingPunct="1"/>
            <a:endParaRPr lang="en-US" sz="2800" smtClean="0"/>
          </a:p>
        </p:txBody>
      </p:sp>
      <p:sp>
        <p:nvSpPr>
          <p:cNvPr id="55301" name="Footer Placeholder 5"/>
          <p:cNvSpPr>
            <a:spLocks noGrp="1"/>
          </p:cNvSpPr>
          <p:nvPr>
            <p:ph type="ftr" sz="quarter" idx="11"/>
          </p:nvPr>
        </p:nvSpPr>
        <p:spPr bwMode="auto">
          <a:noFill/>
          <a:ln>
            <a:miter lim="800000"/>
            <a:headEnd/>
            <a:tailEnd/>
          </a:ln>
        </p:spPr>
        <p:txBody>
          <a:bodyPr/>
          <a:lstStyle/>
          <a:p>
            <a:r>
              <a:rPr lang="en-US"/>
              <a:t>Zachazewski et al, 1996</a:t>
            </a:r>
          </a:p>
        </p:txBody>
      </p:sp>
      <p:pic>
        <p:nvPicPr>
          <p:cNvPr id="55302" name="Picture 5" descr="msoFB0F5"/>
          <p:cNvPicPr>
            <a:picLocks noChangeAspect="1" noChangeArrowheads="1"/>
          </p:cNvPicPr>
          <p:nvPr/>
        </p:nvPicPr>
        <p:blipFill>
          <a:blip r:embed="rId3" cstate="print"/>
          <a:srcRect/>
          <a:stretch>
            <a:fillRect/>
          </a:stretch>
        </p:blipFill>
        <p:spPr bwMode="auto">
          <a:xfrm>
            <a:off x="5257800" y="1981200"/>
            <a:ext cx="3124200" cy="35052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Articular Cartilage</a:t>
            </a:r>
          </a:p>
        </p:txBody>
      </p:sp>
      <p:sp>
        <p:nvSpPr>
          <p:cNvPr id="26627" name="Rectangle 3"/>
          <p:cNvSpPr>
            <a:spLocks noGrp="1" noChangeArrowheads="1"/>
          </p:cNvSpPr>
          <p:nvPr>
            <p:ph type="body" sz="half" idx="1"/>
          </p:nvPr>
        </p:nvSpPr>
        <p:spPr/>
        <p:txBody>
          <a:bodyPr/>
          <a:lstStyle/>
          <a:p>
            <a:pPr eaLnBrk="1" hangingPunct="1">
              <a:buFontTx/>
              <a:buNone/>
            </a:pPr>
            <a:r>
              <a:rPr lang="en-US" sz="2800" smtClean="0"/>
              <a:t>Embryological Development:</a:t>
            </a:r>
          </a:p>
          <a:p>
            <a:pPr lvl="1" eaLnBrk="1" hangingPunct="1"/>
            <a:r>
              <a:rPr lang="en-US" sz="2400" smtClean="0"/>
              <a:t>Develops during week 5</a:t>
            </a:r>
          </a:p>
          <a:p>
            <a:pPr lvl="1" eaLnBrk="1" hangingPunct="1"/>
            <a:r>
              <a:rPr lang="en-US" sz="2400" smtClean="0"/>
              <a:t>Mesenchymal cells condense, enlarge, proliferate to form compact mass</a:t>
            </a:r>
          </a:p>
          <a:p>
            <a:pPr lvl="1" eaLnBrk="1" hangingPunct="1"/>
            <a:r>
              <a:rPr lang="en-US" sz="2400" smtClean="0"/>
              <a:t>Cells (Chondrocytes) become rounded, secrete matrix </a:t>
            </a:r>
          </a:p>
          <a:p>
            <a:pPr eaLnBrk="1" hangingPunct="1"/>
            <a:endParaRPr lang="en-US" sz="2800" smtClean="0"/>
          </a:p>
        </p:txBody>
      </p:sp>
      <p:sp>
        <p:nvSpPr>
          <p:cNvPr id="26628" name="Rectangle 4"/>
          <p:cNvSpPr>
            <a:spLocks noGrp="1" noChangeArrowheads="1"/>
          </p:cNvSpPr>
          <p:nvPr>
            <p:ph sz="half" idx="2"/>
          </p:nvPr>
        </p:nvSpPr>
        <p:spPr/>
        <p:txBody>
          <a:bodyPr/>
          <a:lstStyle/>
          <a:p>
            <a:pPr eaLnBrk="1" hangingPunct="1"/>
            <a:endParaRPr lang="en-US" sz="2800" smtClean="0"/>
          </a:p>
        </p:txBody>
      </p:sp>
    </p:spTree>
    <p:custDataLst>
      <p:tags r:id="rId1"/>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p:txBody>
          <a:bodyPr/>
          <a:lstStyle/>
          <a:p>
            <a:pPr eaLnBrk="1" hangingPunct="1"/>
            <a:endParaRPr lang="en-US" smtClean="0">
              <a:effectLst>
                <a:outerShdw blurRad="38100" dist="38100" dir="2700000" algn="tl">
                  <a:srgbClr val="C0C0C0"/>
                </a:outerShdw>
              </a:effectLst>
            </a:endParaRPr>
          </a:p>
        </p:txBody>
      </p:sp>
      <p:sp>
        <p:nvSpPr>
          <p:cNvPr id="56323" name="Rectangle 3"/>
          <p:cNvSpPr>
            <a:spLocks noGrp="1" noChangeArrowheads="1"/>
          </p:cNvSpPr>
          <p:nvPr>
            <p:ph idx="1"/>
          </p:nvPr>
        </p:nvSpPr>
        <p:spPr/>
        <p:txBody>
          <a:bodyPr/>
          <a:lstStyle/>
          <a:p>
            <a:pPr eaLnBrk="1" hangingPunct="1"/>
            <a:endParaRPr lang="en-US" smtClean="0"/>
          </a:p>
        </p:txBody>
      </p:sp>
      <p:sp>
        <p:nvSpPr>
          <p:cNvPr id="56324" name="Footer Placeholder 4"/>
          <p:cNvSpPr>
            <a:spLocks noGrp="1"/>
          </p:cNvSpPr>
          <p:nvPr>
            <p:ph type="ftr" sz="quarter" idx="11"/>
          </p:nvPr>
        </p:nvSpPr>
        <p:spPr bwMode="auto">
          <a:noFill/>
          <a:ln>
            <a:miter lim="800000"/>
            <a:headEnd/>
            <a:tailEnd/>
          </a:ln>
        </p:spPr>
        <p:txBody>
          <a:bodyPr/>
          <a:lstStyle/>
          <a:p>
            <a:r>
              <a:rPr lang="en-US"/>
              <a:t>Zachazewski et al, 1996</a:t>
            </a:r>
          </a:p>
        </p:txBody>
      </p:sp>
      <p:pic>
        <p:nvPicPr>
          <p:cNvPr id="56325" name="Picture 4" descr="mso72D2A"/>
          <p:cNvPicPr>
            <a:picLocks noChangeAspect="1" noChangeArrowheads="1"/>
          </p:cNvPicPr>
          <p:nvPr/>
        </p:nvPicPr>
        <p:blipFill>
          <a:blip r:embed="rId3" cstate="print"/>
          <a:srcRect/>
          <a:stretch>
            <a:fillRect/>
          </a:stretch>
        </p:blipFill>
        <p:spPr bwMode="auto">
          <a:xfrm>
            <a:off x="228600" y="381000"/>
            <a:ext cx="8610600" cy="57912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z="3200" smtClean="0">
                <a:effectLst>
                  <a:outerShdw blurRad="38100" dist="38100" dir="2700000" algn="tl">
                    <a:srgbClr val="C0C0C0"/>
                  </a:outerShdw>
                </a:effectLst>
              </a:rPr>
              <a:t>Response to Injury: </a:t>
            </a:r>
            <a:br>
              <a:rPr lang="en-US" sz="3200" smtClean="0">
                <a:effectLst>
                  <a:outerShdw blurRad="38100" dist="38100" dir="2700000" algn="tl">
                    <a:srgbClr val="C0C0C0"/>
                  </a:outerShdw>
                </a:effectLst>
              </a:rPr>
            </a:br>
            <a:r>
              <a:rPr lang="en-US" sz="3200" smtClean="0">
                <a:effectLst>
                  <a:outerShdw blurRad="38100" dist="38100" dir="2700000" algn="tl">
                    <a:srgbClr val="C0C0C0"/>
                  </a:outerShdw>
                </a:effectLst>
              </a:rPr>
              <a:t>Articular Cartilage (AC)</a:t>
            </a:r>
          </a:p>
        </p:txBody>
      </p:sp>
      <p:sp>
        <p:nvSpPr>
          <p:cNvPr id="57347" name="Rectangle 3"/>
          <p:cNvSpPr>
            <a:spLocks noGrp="1" noChangeArrowheads="1"/>
          </p:cNvSpPr>
          <p:nvPr>
            <p:ph idx="1"/>
          </p:nvPr>
        </p:nvSpPr>
        <p:spPr/>
        <p:txBody>
          <a:bodyPr/>
          <a:lstStyle/>
          <a:p>
            <a:pPr eaLnBrk="1" hangingPunct="1"/>
            <a:r>
              <a:rPr lang="en-US" smtClean="0"/>
              <a:t>Causes: 	</a:t>
            </a:r>
          </a:p>
          <a:p>
            <a:pPr lvl="1" eaLnBrk="1" hangingPunct="1"/>
            <a:r>
              <a:rPr lang="en-US" smtClean="0"/>
              <a:t>mechanical injuries blunt trauma</a:t>
            </a:r>
          </a:p>
          <a:p>
            <a:pPr lvl="1" eaLnBrk="1" hangingPunct="1"/>
            <a:r>
              <a:rPr lang="en-US" smtClean="0"/>
              <a:t>penetrating wound</a:t>
            </a:r>
          </a:p>
          <a:p>
            <a:pPr lvl="1" eaLnBrk="1" hangingPunct="1"/>
            <a:r>
              <a:rPr lang="en-US" smtClean="0"/>
              <a:t>frictional abrasion</a:t>
            </a:r>
          </a:p>
          <a:p>
            <a:pPr lvl="1" eaLnBrk="1" hangingPunct="1"/>
            <a:r>
              <a:rPr lang="en-US" smtClean="0"/>
              <a:t>biomechanical stress - alteration in weight bearing forces </a:t>
            </a:r>
          </a:p>
        </p:txBody>
      </p:sp>
    </p:spTree>
    <p:custDataLst>
      <p:tags r:id="rId1"/>
    </p:custData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z="3200" smtClean="0">
                <a:effectLst>
                  <a:outerShdw blurRad="38100" dist="38100" dir="2700000" algn="tl">
                    <a:srgbClr val="C0C0C0"/>
                  </a:outerShdw>
                </a:effectLst>
              </a:rPr>
              <a:t>Cycle of Degenerative Changes in a Joint </a:t>
            </a:r>
          </a:p>
        </p:txBody>
      </p:sp>
      <p:sp>
        <p:nvSpPr>
          <p:cNvPr id="58371" name="Rectangle 3"/>
          <p:cNvSpPr>
            <a:spLocks noGrp="1" noChangeArrowheads="1"/>
          </p:cNvSpPr>
          <p:nvPr>
            <p:ph idx="1"/>
          </p:nvPr>
        </p:nvSpPr>
        <p:spPr/>
        <p:txBody>
          <a:bodyPr/>
          <a:lstStyle/>
          <a:p>
            <a:pPr marL="533400" indent="-533400" eaLnBrk="1" hangingPunct="1">
              <a:lnSpc>
                <a:spcPct val="80000"/>
              </a:lnSpc>
              <a:buFont typeface="Wingdings" pitchFamily="-65" charset="2"/>
              <a:buAutoNum type="arabicPeriod"/>
            </a:pPr>
            <a:r>
              <a:rPr lang="en-US" sz="2800" smtClean="0"/>
              <a:t>Initial changes</a:t>
            </a:r>
          </a:p>
          <a:p>
            <a:pPr marL="952500" lvl="1" indent="-481013" eaLnBrk="1" hangingPunct="1">
              <a:lnSpc>
                <a:spcPct val="80000"/>
              </a:lnSpc>
            </a:pPr>
            <a:r>
              <a:rPr lang="en-US" u="sng" smtClean="0">
                <a:solidFill>
                  <a:schemeClr val="accent2"/>
                </a:solidFill>
              </a:rPr>
              <a:t>Fibrillation</a:t>
            </a:r>
            <a:r>
              <a:rPr lang="en-US" smtClean="0"/>
              <a:t>:  fracturing of collagen fibers</a:t>
            </a:r>
          </a:p>
          <a:p>
            <a:pPr marL="952500" lvl="1" indent="-481013" eaLnBrk="1" hangingPunct="1">
              <a:lnSpc>
                <a:spcPct val="80000"/>
              </a:lnSpc>
            </a:pPr>
            <a:endParaRPr lang="en-US" smtClean="0"/>
          </a:p>
          <a:p>
            <a:pPr marL="952500" lvl="1" indent="-481013" eaLnBrk="1" hangingPunct="1">
              <a:lnSpc>
                <a:spcPct val="80000"/>
              </a:lnSpc>
            </a:pPr>
            <a:r>
              <a:rPr lang="en-US" smtClean="0"/>
              <a:t>Depletion of ground substance</a:t>
            </a:r>
          </a:p>
          <a:p>
            <a:pPr marL="533400" indent="-533400" eaLnBrk="1" hangingPunct="1">
              <a:lnSpc>
                <a:spcPct val="80000"/>
              </a:lnSpc>
              <a:buFont typeface="Wingdings" pitchFamily="-65" charset="2"/>
              <a:buAutoNum type="arabicPeriod"/>
            </a:pPr>
            <a:endParaRPr lang="en-US" sz="2800" smtClean="0"/>
          </a:p>
          <a:p>
            <a:pPr marL="533400" indent="-533400" eaLnBrk="1" hangingPunct="1">
              <a:lnSpc>
                <a:spcPct val="80000"/>
              </a:lnSpc>
              <a:buFontTx/>
              <a:buNone/>
            </a:pPr>
            <a:r>
              <a:rPr lang="en-US" sz="2400" smtClean="0"/>
              <a:t> </a:t>
            </a:r>
          </a:p>
          <a:p>
            <a:pPr marL="952500" lvl="1" indent="-481013" eaLnBrk="1" hangingPunct="1">
              <a:lnSpc>
                <a:spcPct val="80000"/>
              </a:lnSpc>
              <a:buFontTx/>
              <a:buNone/>
            </a:pPr>
            <a:endParaRPr lang="en-US" sz="2300" smtClean="0"/>
          </a:p>
          <a:p>
            <a:pPr marL="952500" lvl="1" indent="-481013" eaLnBrk="1" hangingPunct="1">
              <a:lnSpc>
                <a:spcPct val="80000"/>
              </a:lnSpc>
              <a:buFontTx/>
              <a:buNone/>
            </a:pPr>
            <a:endParaRPr lang="en-US" sz="2300" smtClean="0"/>
          </a:p>
        </p:txBody>
      </p:sp>
    </p:spTree>
    <p:custDataLst>
      <p:tags r:id="rId1"/>
    </p:custData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endParaRPr lang="en-US" smtClean="0">
              <a:effectLst>
                <a:outerShdw blurRad="38100" dist="38100" dir="2700000" algn="tl">
                  <a:srgbClr val="C0C0C0"/>
                </a:outerShdw>
              </a:effectLst>
            </a:endParaRPr>
          </a:p>
        </p:txBody>
      </p:sp>
      <p:sp>
        <p:nvSpPr>
          <p:cNvPr id="59395" name="Rectangle 3"/>
          <p:cNvSpPr>
            <a:spLocks noGrp="1" noChangeArrowheads="1"/>
          </p:cNvSpPr>
          <p:nvPr>
            <p:ph idx="1"/>
          </p:nvPr>
        </p:nvSpPr>
        <p:spPr/>
        <p:txBody>
          <a:bodyPr/>
          <a:lstStyle/>
          <a:p>
            <a:pPr eaLnBrk="1" hangingPunct="1"/>
            <a:endParaRPr lang="en-US" smtClean="0"/>
          </a:p>
        </p:txBody>
      </p:sp>
      <p:pic>
        <p:nvPicPr>
          <p:cNvPr id="59396" name="Picture 4" descr="msoA1FEC"/>
          <p:cNvPicPr>
            <a:picLocks noChangeAspect="1" noChangeArrowheads="1"/>
          </p:cNvPicPr>
          <p:nvPr/>
        </p:nvPicPr>
        <p:blipFill>
          <a:blip r:embed="rId3" cstate="print"/>
          <a:srcRect/>
          <a:stretch>
            <a:fillRect/>
          </a:stretch>
        </p:blipFill>
        <p:spPr bwMode="auto">
          <a:xfrm>
            <a:off x="762000" y="381000"/>
            <a:ext cx="7924800" cy="60960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Cycle of Degeneration of AC</a:t>
            </a:r>
          </a:p>
        </p:txBody>
      </p:sp>
      <p:sp>
        <p:nvSpPr>
          <p:cNvPr id="60419" name="Rectangle 3"/>
          <p:cNvSpPr>
            <a:spLocks noGrp="1" noChangeArrowheads="1"/>
          </p:cNvSpPr>
          <p:nvPr>
            <p:ph idx="1"/>
          </p:nvPr>
        </p:nvSpPr>
        <p:spPr/>
        <p:txBody>
          <a:bodyPr/>
          <a:lstStyle/>
          <a:p>
            <a:pPr marL="609600" indent="-609600" eaLnBrk="1" hangingPunct="1">
              <a:buFont typeface="Wingdings" pitchFamily="-65" charset="2"/>
              <a:buNone/>
            </a:pPr>
            <a:r>
              <a:rPr lang="en-US" sz="2800" smtClean="0"/>
              <a:t>2. Begins after fibrillation and depletion of ground substance has occurred.  </a:t>
            </a:r>
          </a:p>
          <a:p>
            <a:pPr marL="1004888" lvl="1" indent="-533400" eaLnBrk="1" hangingPunct="1"/>
            <a:r>
              <a:rPr lang="en-US" sz="2500" smtClean="0"/>
              <a:t>Loss of ground substance </a:t>
            </a:r>
          </a:p>
          <a:p>
            <a:pPr marL="1004888" lvl="1" indent="-533400" eaLnBrk="1" hangingPunct="1"/>
            <a:endParaRPr lang="en-US" sz="2500" smtClean="0"/>
          </a:p>
          <a:p>
            <a:pPr marL="1004888" lvl="1" indent="-533400" eaLnBrk="1" hangingPunct="1"/>
            <a:r>
              <a:rPr lang="en-US" sz="2500" smtClean="0"/>
              <a:t>Softening of the surface layer of cartilage, </a:t>
            </a:r>
          </a:p>
          <a:p>
            <a:pPr marL="1004888" lvl="1" indent="-533400" eaLnBrk="1" hangingPunct="1"/>
            <a:endParaRPr lang="en-US" sz="2500" smtClean="0"/>
          </a:p>
          <a:p>
            <a:pPr marL="1004888" lvl="1" indent="-533400" eaLnBrk="1" hangingPunct="1"/>
            <a:r>
              <a:rPr lang="en-US" sz="2500" smtClean="0"/>
              <a:t>Death of local chondrocytes.  </a:t>
            </a:r>
          </a:p>
          <a:p>
            <a:pPr marL="1004888" lvl="1" indent="-533400" eaLnBrk="1" hangingPunct="1"/>
            <a:endParaRPr lang="en-US" sz="2500" smtClean="0"/>
          </a:p>
          <a:p>
            <a:pPr marL="1004888" lvl="1" indent="-533400" eaLnBrk="1" hangingPunct="1"/>
            <a:r>
              <a:rPr lang="en-US" sz="2500" smtClean="0"/>
              <a:t>Death leads to release of proteolytic enzymes</a:t>
            </a:r>
            <a:endParaRPr lang="en-US" sz="2400" smtClean="0"/>
          </a:p>
          <a:p>
            <a:pPr marL="609600" indent="-609600" eaLnBrk="1" hangingPunct="1"/>
            <a:endParaRPr lang="en-US" smtClean="0"/>
          </a:p>
        </p:txBody>
      </p:sp>
    </p:spTree>
    <p:custDataLst>
      <p:tags r:id="rId1"/>
    </p:custData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Tissue Healing Factors:  AC</a:t>
            </a:r>
          </a:p>
        </p:txBody>
      </p:sp>
      <p:sp>
        <p:nvSpPr>
          <p:cNvPr id="61443" name="Rectangle 3"/>
          <p:cNvSpPr>
            <a:spLocks noGrp="1" noChangeArrowheads="1"/>
          </p:cNvSpPr>
          <p:nvPr>
            <p:ph idx="1"/>
          </p:nvPr>
        </p:nvSpPr>
        <p:spPr/>
        <p:txBody>
          <a:bodyPr>
            <a:normAutofit fontScale="92500" lnSpcReduction="10000"/>
          </a:bodyPr>
          <a:lstStyle/>
          <a:p>
            <a:pPr marL="381000" indent="-381000" eaLnBrk="1" hangingPunct="1">
              <a:lnSpc>
                <a:spcPct val="80000"/>
              </a:lnSpc>
              <a:buFontTx/>
              <a:buNone/>
            </a:pPr>
            <a:r>
              <a:rPr lang="en-US" sz="2400" smtClean="0"/>
              <a:t>1.  Depth of injury</a:t>
            </a:r>
          </a:p>
          <a:p>
            <a:pPr marL="381000" indent="-381000" eaLnBrk="1" hangingPunct="1">
              <a:lnSpc>
                <a:spcPct val="80000"/>
              </a:lnSpc>
              <a:buFontTx/>
              <a:buNone/>
            </a:pPr>
            <a:r>
              <a:rPr lang="en-US" sz="2400" smtClean="0"/>
              <a:t>	A.  Partial Thickness</a:t>
            </a:r>
          </a:p>
          <a:p>
            <a:pPr marL="381000" indent="-381000" eaLnBrk="1" hangingPunct="1">
              <a:lnSpc>
                <a:spcPct val="80000"/>
              </a:lnSpc>
              <a:buFontTx/>
              <a:buNone/>
            </a:pPr>
            <a:r>
              <a:rPr lang="en-US" sz="2400" smtClean="0"/>
              <a:t>		</a:t>
            </a:r>
          </a:p>
          <a:p>
            <a:pPr marL="381000" indent="-381000" eaLnBrk="1" hangingPunct="1">
              <a:lnSpc>
                <a:spcPct val="80000"/>
              </a:lnSpc>
              <a:buFontTx/>
              <a:buNone/>
            </a:pPr>
            <a:r>
              <a:rPr lang="en-US" sz="2400" smtClean="0"/>
              <a:t>	B.  Full thickness injury:  extends into subchondral  </a:t>
            </a:r>
          </a:p>
          <a:p>
            <a:pPr marL="381000" indent="-381000" eaLnBrk="1" hangingPunct="1">
              <a:lnSpc>
                <a:spcPct val="80000"/>
              </a:lnSpc>
              <a:buFontTx/>
              <a:buNone/>
            </a:pPr>
            <a:r>
              <a:rPr lang="en-US" sz="2400" smtClean="0"/>
              <a:t>         bone </a:t>
            </a:r>
          </a:p>
          <a:p>
            <a:pPr marL="381000" indent="-381000" eaLnBrk="1" hangingPunct="1">
              <a:lnSpc>
                <a:spcPct val="80000"/>
              </a:lnSpc>
              <a:buFontTx/>
              <a:buNone/>
            </a:pPr>
            <a:endParaRPr lang="en-US" sz="2400" smtClean="0"/>
          </a:p>
          <a:p>
            <a:pPr marL="381000" indent="-381000" eaLnBrk="1" hangingPunct="1">
              <a:lnSpc>
                <a:spcPct val="80000"/>
              </a:lnSpc>
              <a:buFont typeface="Wingdings" pitchFamily="-65" charset="2"/>
              <a:buNone/>
            </a:pPr>
            <a:r>
              <a:rPr lang="en-US" sz="2400" smtClean="0"/>
              <a:t>2.  Volume and surface area of articular cartilage </a:t>
            </a:r>
          </a:p>
          <a:p>
            <a:pPr marL="381000" indent="-381000" eaLnBrk="1" hangingPunct="1">
              <a:lnSpc>
                <a:spcPct val="80000"/>
              </a:lnSpc>
              <a:buFont typeface="Wingdings" pitchFamily="-65" charset="2"/>
              <a:buNone/>
            </a:pPr>
            <a:r>
              <a:rPr lang="en-US" sz="2400" smtClean="0"/>
              <a:t>	 involved </a:t>
            </a:r>
          </a:p>
          <a:p>
            <a:pPr marL="381000" indent="-381000" eaLnBrk="1" hangingPunct="1">
              <a:lnSpc>
                <a:spcPct val="80000"/>
              </a:lnSpc>
              <a:buFont typeface="Wingdings" pitchFamily="-65" charset="2"/>
              <a:buNone/>
            </a:pPr>
            <a:endParaRPr lang="en-US" sz="2400" smtClean="0"/>
          </a:p>
          <a:p>
            <a:pPr marL="381000" indent="-381000" eaLnBrk="1" hangingPunct="1">
              <a:lnSpc>
                <a:spcPct val="80000"/>
              </a:lnSpc>
              <a:buFont typeface="Wingdings" pitchFamily="-65" charset="2"/>
              <a:buNone/>
            </a:pPr>
            <a:r>
              <a:rPr lang="en-US" sz="2400" smtClean="0"/>
              <a:t>3.  Immobilization will delay healing, defect most likely   </a:t>
            </a:r>
          </a:p>
          <a:p>
            <a:pPr marL="381000" indent="-381000" eaLnBrk="1" hangingPunct="1">
              <a:lnSpc>
                <a:spcPct val="80000"/>
              </a:lnSpc>
              <a:buFont typeface="Wingdings" pitchFamily="-65" charset="2"/>
              <a:buNone/>
            </a:pPr>
            <a:r>
              <a:rPr lang="en-US" sz="2400" smtClean="0"/>
              <a:t>     filled in with connective tissue. </a:t>
            </a:r>
          </a:p>
          <a:p>
            <a:pPr marL="381000" indent="-381000" eaLnBrk="1" hangingPunct="1">
              <a:lnSpc>
                <a:spcPct val="80000"/>
              </a:lnSpc>
              <a:buFont typeface="Wingdings" pitchFamily="-65" charset="2"/>
              <a:buChar char="n"/>
            </a:pPr>
            <a:endParaRPr lang="en-US" sz="2400" smtClean="0"/>
          </a:p>
          <a:p>
            <a:pPr marL="381000" indent="-381000" eaLnBrk="1" hangingPunct="1">
              <a:lnSpc>
                <a:spcPct val="80000"/>
              </a:lnSpc>
              <a:buFontTx/>
              <a:buNone/>
            </a:pPr>
            <a:endParaRPr lang="en-US" sz="2400" smtClean="0"/>
          </a:p>
          <a:p>
            <a:pPr marL="381000" indent="-381000" eaLnBrk="1" hangingPunct="1">
              <a:lnSpc>
                <a:spcPct val="80000"/>
              </a:lnSpc>
              <a:buFontTx/>
              <a:buNone/>
            </a:pPr>
            <a:r>
              <a:rPr lang="en-US" sz="2400" smtClean="0"/>
              <a:t> </a:t>
            </a:r>
          </a:p>
        </p:txBody>
      </p:sp>
    </p:spTree>
    <p:custDataLst>
      <p:tags r:id="rId1"/>
    </p:custData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Summary:</a:t>
            </a:r>
          </a:p>
        </p:txBody>
      </p:sp>
      <p:sp>
        <p:nvSpPr>
          <p:cNvPr id="62467" name="Rectangle 3"/>
          <p:cNvSpPr>
            <a:spLocks noGrp="1" noChangeArrowheads="1"/>
          </p:cNvSpPr>
          <p:nvPr>
            <p:ph idx="1"/>
          </p:nvPr>
        </p:nvSpPr>
        <p:spPr/>
        <p:txBody>
          <a:bodyPr/>
          <a:lstStyle/>
          <a:p>
            <a:pPr eaLnBrk="1" hangingPunct="1"/>
            <a:r>
              <a:rPr lang="en-US" smtClean="0"/>
              <a:t>Components </a:t>
            </a:r>
            <a:r>
              <a:rPr lang="en-US" dirty="0" smtClean="0"/>
              <a:t>of synovial joints</a:t>
            </a:r>
          </a:p>
          <a:p>
            <a:pPr eaLnBrk="1" hangingPunct="1"/>
            <a:r>
              <a:rPr lang="en-US" dirty="0" smtClean="0"/>
              <a:t>Lubrication of the joints under normal circumstances</a:t>
            </a:r>
          </a:p>
          <a:p>
            <a:pPr eaLnBrk="1" hangingPunct="1"/>
            <a:r>
              <a:rPr lang="en-US" dirty="0" smtClean="0"/>
              <a:t>Healing Times and response to immobilization </a:t>
            </a:r>
          </a:p>
          <a:p>
            <a:pPr eaLnBrk="1" hangingPunct="1"/>
            <a:r>
              <a:rPr lang="en-US" dirty="0" smtClean="0"/>
              <a:t>Common Injuries to these components</a:t>
            </a:r>
          </a:p>
          <a:p>
            <a:pPr eaLnBrk="1" hangingPunct="1"/>
            <a:endParaRPr lang="en-US" dirty="0" smtClean="0"/>
          </a:p>
        </p:txBody>
      </p:sp>
    </p:spTree>
    <p:custDataLst>
      <p:tags r:id="rId1"/>
    </p:custData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6"/>
          <p:cNvSpPr>
            <a:spLocks noGrp="1"/>
          </p:cNvSpPr>
          <p:nvPr>
            <p:ph type="sldNum" sz="quarter" idx="12"/>
          </p:nvPr>
        </p:nvSpPr>
        <p:spPr>
          <a:noFill/>
        </p:spPr>
        <p:txBody>
          <a:bodyPr/>
          <a:lstStyle/>
          <a:p>
            <a:fld id="{6962B061-7C3F-4FE9-994D-46D62C454723}" type="slidenum">
              <a:rPr lang="en-US"/>
              <a:pPr/>
              <a:t>57</a:t>
            </a:fld>
            <a:endParaRPr lang="en-US"/>
          </a:p>
        </p:txBody>
      </p:sp>
      <p:sp>
        <p:nvSpPr>
          <p:cNvPr id="20483" name="Rectangle 2"/>
          <p:cNvSpPr>
            <a:spLocks noGrp="1" noChangeArrowheads="1"/>
          </p:cNvSpPr>
          <p:nvPr>
            <p:ph type="title"/>
          </p:nvPr>
        </p:nvSpPr>
        <p:spPr/>
        <p:txBody>
          <a:bodyPr>
            <a:normAutofit fontScale="90000"/>
          </a:bodyPr>
          <a:lstStyle/>
          <a:p>
            <a:pPr eaLnBrk="1" hangingPunct="1"/>
            <a:r>
              <a:rPr lang="en-US" sz="4000" smtClean="0"/>
              <a:t>Osteoarthritis </a:t>
            </a:r>
            <a:br>
              <a:rPr lang="en-US" sz="4000" smtClean="0"/>
            </a:br>
            <a:r>
              <a:rPr lang="en-US" sz="4000" smtClean="0"/>
              <a:t>(Degenerative Joint Disease)</a:t>
            </a:r>
          </a:p>
        </p:txBody>
      </p:sp>
      <p:sp>
        <p:nvSpPr>
          <p:cNvPr id="20484" name="Rectangle 3"/>
          <p:cNvSpPr>
            <a:spLocks noGrp="1" noChangeArrowheads="1"/>
          </p:cNvSpPr>
          <p:nvPr>
            <p:ph type="body" sz="half" idx="1"/>
          </p:nvPr>
        </p:nvSpPr>
        <p:spPr>
          <a:xfrm>
            <a:off x="457200" y="1600200"/>
            <a:ext cx="4033838" cy="4525963"/>
          </a:xfrm>
        </p:spPr>
        <p:txBody>
          <a:bodyPr/>
          <a:lstStyle/>
          <a:p>
            <a:pPr eaLnBrk="1" hangingPunct="1"/>
            <a:r>
              <a:rPr lang="en-US" sz="2800" smtClean="0"/>
              <a:t>Definition:  loss of articular cartilage with secondary changes in the subchondral bone.</a:t>
            </a:r>
          </a:p>
          <a:p>
            <a:pPr eaLnBrk="1" hangingPunct="1"/>
            <a:endParaRPr lang="en-US" sz="2800" smtClean="0"/>
          </a:p>
          <a:p>
            <a:pPr eaLnBrk="1" hangingPunct="1"/>
            <a:r>
              <a:rPr lang="en-US" sz="2800" smtClean="0"/>
              <a:t>Non-inflammatory</a:t>
            </a:r>
          </a:p>
          <a:p>
            <a:pPr lvl="1" eaLnBrk="1" hangingPunct="1"/>
            <a:r>
              <a:rPr lang="en-US" sz="2400" smtClean="0"/>
              <a:t>May be some subsets that have inflammatory episodes  </a:t>
            </a:r>
          </a:p>
        </p:txBody>
      </p:sp>
      <p:pic>
        <p:nvPicPr>
          <p:cNvPr id="20485" name="Picture 4" descr="osteoarthrtis hip joint  imaging bir journals"/>
          <p:cNvPicPr>
            <a:picLocks noGrp="1" noChangeAspect="1" noChangeArrowheads="1"/>
          </p:cNvPicPr>
          <p:nvPr>
            <p:ph sz="half" idx="2"/>
          </p:nvPr>
        </p:nvPicPr>
        <p:blipFill>
          <a:blip r:embed="rId3"/>
          <a:srcRect/>
          <a:stretch>
            <a:fillRect/>
          </a:stretch>
        </p:blipFill>
        <p:spPr>
          <a:xfrm>
            <a:off x="5005388" y="1770063"/>
            <a:ext cx="3328987" cy="4186237"/>
          </a:xfrm>
          <a:noFill/>
        </p:spPr>
      </p:pic>
    </p:spTree>
    <p:custDataLst>
      <p:tags r:id="rId1"/>
    </p:custDataLst>
    <p:extLst>
      <p:ext uri="{BB962C8B-B14F-4D97-AF65-F5344CB8AC3E}">
        <p14:creationId xmlns:p14="http://schemas.microsoft.com/office/powerpoint/2010/main" val="223968424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a:noFill/>
        </p:spPr>
        <p:txBody>
          <a:bodyPr/>
          <a:lstStyle/>
          <a:p>
            <a:fld id="{6F82EE99-20E2-42FB-8FB1-3E2987A81E5A}" type="slidenum">
              <a:rPr lang="en-US"/>
              <a:pPr/>
              <a:t>58</a:t>
            </a:fld>
            <a:endParaRPr lang="en-US"/>
          </a:p>
        </p:txBody>
      </p:sp>
      <p:sp>
        <p:nvSpPr>
          <p:cNvPr id="21507" name="Rectangle 2"/>
          <p:cNvSpPr>
            <a:spLocks noGrp="1" noChangeArrowheads="1"/>
          </p:cNvSpPr>
          <p:nvPr>
            <p:ph type="title"/>
          </p:nvPr>
        </p:nvSpPr>
        <p:spPr/>
        <p:txBody>
          <a:bodyPr/>
          <a:lstStyle/>
          <a:p>
            <a:pPr eaLnBrk="1" hangingPunct="1"/>
            <a:r>
              <a:rPr lang="en-US" dirty="0" smtClean="0"/>
              <a:t>Two Types of Osteoarthritis</a:t>
            </a:r>
          </a:p>
        </p:txBody>
      </p:sp>
      <p:sp>
        <p:nvSpPr>
          <p:cNvPr id="21508" name="Rectangle 3"/>
          <p:cNvSpPr>
            <a:spLocks noGrp="1" noChangeArrowheads="1"/>
          </p:cNvSpPr>
          <p:nvPr>
            <p:ph type="body" idx="1"/>
          </p:nvPr>
        </p:nvSpPr>
        <p:spPr/>
        <p:txBody>
          <a:bodyPr/>
          <a:lstStyle/>
          <a:p>
            <a:pPr marL="533400" indent="-533400" eaLnBrk="1" hangingPunct="1">
              <a:buFont typeface="Wingdings" pitchFamily="2" charset="2"/>
              <a:buAutoNum type="arabicPeriod"/>
            </a:pPr>
            <a:r>
              <a:rPr lang="en-US" smtClean="0"/>
              <a:t>Primary Osteoarthritis:  idiopathic: </a:t>
            </a:r>
          </a:p>
          <a:p>
            <a:pPr marL="952500" lvl="1" indent="-495300" eaLnBrk="1" hangingPunct="1"/>
            <a:r>
              <a:rPr lang="en-US" smtClean="0"/>
              <a:t>develops spontaneously in middle age, progresses slowly</a:t>
            </a:r>
          </a:p>
          <a:p>
            <a:pPr marL="952500" lvl="1" indent="-495300" eaLnBrk="1" hangingPunct="1"/>
            <a:r>
              <a:rPr lang="en-US" smtClean="0"/>
              <a:t>occurs without any pre-existing joint disease</a:t>
            </a:r>
          </a:p>
          <a:p>
            <a:pPr marL="533400" indent="-533400" eaLnBrk="1" hangingPunct="1">
              <a:buFont typeface="Wingdings" pitchFamily="2" charset="2"/>
              <a:buAutoNum type="arabicPeriod"/>
            </a:pPr>
            <a:endParaRPr lang="en-US" smtClean="0"/>
          </a:p>
          <a:p>
            <a:pPr marL="952500" lvl="1" indent="-495300" eaLnBrk="1" hangingPunct="1">
              <a:buFont typeface="Wingdings" pitchFamily="2" charset="2"/>
              <a:buAutoNum type="arabicPeriod"/>
            </a:pPr>
            <a:endParaRPr lang="en-US" smtClean="0"/>
          </a:p>
        </p:txBody>
      </p:sp>
    </p:spTree>
    <p:custDataLst>
      <p:tags r:id="rId1"/>
    </p:custDataLst>
    <p:extLst>
      <p:ext uri="{BB962C8B-B14F-4D97-AF65-F5344CB8AC3E}">
        <p14:creationId xmlns:p14="http://schemas.microsoft.com/office/powerpoint/2010/main" val="28280798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a:noFill/>
        </p:spPr>
        <p:txBody>
          <a:bodyPr/>
          <a:lstStyle/>
          <a:p>
            <a:fld id="{761B43B0-C1C8-4C84-BA15-8B9175711011}" type="slidenum">
              <a:rPr lang="en-US"/>
              <a:pPr/>
              <a:t>59</a:t>
            </a:fld>
            <a:endParaRPr lang="en-US"/>
          </a:p>
        </p:txBody>
      </p:sp>
      <p:sp>
        <p:nvSpPr>
          <p:cNvPr id="22531" name="Rectangle 2"/>
          <p:cNvSpPr>
            <a:spLocks noGrp="1" noChangeArrowheads="1"/>
          </p:cNvSpPr>
          <p:nvPr>
            <p:ph type="title"/>
          </p:nvPr>
        </p:nvSpPr>
        <p:spPr/>
        <p:txBody>
          <a:bodyPr/>
          <a:lstStyle/>
          <a:p>
            <a:pPr eaLnBrk="1" hangingPunct="1"/>
            <a:r>
              <a:rPr lang="en-US" dirty="0" smtClean="0"/>
              <a:t>Secondary OA</a:t>
            </a:r>
          </a:p>
        </p:txBody>
      </p:sp>
      <p:sp>
        <p:nvSpPr>
          <p:cNvPr id="22532" name="Rectangle 3"/>
          <p:cNvSpPr>
            <a:spLocks noGrp="1" noChangeArrowheads="1"/>
          </p:cNvSpPr>
          <p:nvPr>
            <p:ph type="body" idx="1"/>
          </p:nvPr>
        </p:nvSpPr>
        <p:spPr/>
        <p:txBody>
          <a:bodyPr>
            <a:normAutofit fontScale="85000" lnSpcReduction="10000"/>
          </a:bodyPr>
          <a:lstStyle/>
          <a:p>
            <a:pPr marL="533400" indent="-533400" eaLnBrk="1" hangingPunct="1">
              <a:buFont typeface="Wingdings" pitchFamily="2" charset="2"/>
              <a:buAutoNum type="arabicPeriod" startAt="2"/>
            </a:pPr>
            <a:r>
              <a:rPr lang="en-US" dirty="0" smtClean="0"/>
              <a:t>Secondary Osteoarthritis: </a:t>
            </a:r>
          </a:p>
          <a:p>
            <a:pPr marL="952500" lvl="1" indent="-495300" eaLnBrk="1" hangingPunct="1"/>
            <a:r>
              <a:rPr lang="en-US" dirty="0" smtClean="0"/>
              <a:t>Most common type.  </a:t>
            </a:r>
          </a:p>
          <a:p>
            <a:pPr marL="952500" lvl="1" indent="-495300" eaLnBrk="1" hangingPunct="1"/>
            <a:r>
              <a:rPr lang="en-US" dirty="0" smtClean="0"/>
              <a:t>Generally occurs following a joint dysfunction/trauma.  </a:t>
            </a:r>
          </a:p>
          <a:p>
            <a:pPr marL="952500" lvl="1" indent="-495300" eaLnBrk="1" hangingPunct="1"/>
            <a:r>
              <a:rPr lang="en-US" dirty="0" smtClean="0"/>
              <a:t>Can occur at any age. </a:t>
            </a:r>
          </a:p>
          <a:p>
            <a:pPr marL="952500" lvl="1" indent="-495300" eaLnBrk="1" hangingPunct="1"/>
            <a:r>
              <a:rPr lang="en-US" dirty="0" smtClean="0"/>
              <a:t>Usually occurs due to abnormal stresses placed on a joint</a:t>
            </a:r>
          </a:p>
          <a:p>
            <a:pPr marL="952500" lvl="1" indent="-495300" eaLnBrk="1" hangingPunct="1"/>
            <a:r>
              <a:rPr lang="en-US" dirty="0" smtClean="0"/>
              <a:t>Associated Factors:  obesity, high degree of physical activity, physical disabilities</a:t>
            </a:r>
          </a:p>
          <a:p>
            <a:pPr marL="952500" lvl="1" indent="-495300" eaLnBrk="1" hangingPunct="1"/>
            <a:r>
              <a:rPr lang="en-US" dirty="0" smtClean="0"/>
              <a:t>Look for a history of injury, surgery, or high stress activity (recreation or occupational) </a:t>
            </a:r>
          </a:p>
          <a:p>
            <a:pPr marL="952500" lvl="1" indent="-495300" eaLnBrk="1" hangingPunct="1"/>
            <a:r>
              <a:rPr lang="en-US" dirty="0" smtClean="0"/>
              <a:t>No direct link of obesity to OA, however increased joint stress. </a:t>
            </a:r>
          </a:p>
          <a:p>
            <a:pPr marL="952500" lvl="1" indent="-495300" eaLnBrk="1" hangingPunct="1"/>
            <a:endParaRPr lang="en-US" dirty="0" smtClean="0"/>
          </a:p>
          <a:p>
            <a:pPr marL="533400" indent="-533400" eaLnBrk="1" hangingPunct="1"/>
            <a:endParaRPr lang="en-US" dirty="0" smtClean="0"/>
          </a:p>
        </p:txBody>
      </p:sp>
    </p:spTree>
    <p:custDataLst>
      <p:tags r:id="rId1"/>
    </p:custDataLst>
    <p:extLst>
      <p:ext uri="{BB962C8B-B14F-4D97-AF65-F5344CB8AC3E}">
        <p14:creationId xmlns:p14="http://schemas.microsoft.com/office/powerpoint/2010/main" val="26071610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Synovial Joint Components</a:t>
            </a:r>
          </a:p>
        </p:txBody>
      </p:sp>
      <p:sp>
        <p:nvSpPr>
          <p:cNvPr id="27651" name="Rectangle 3"/>
          <p:cNvSpPr>
            <a:spLocks noGrp="1" noChangeArrowheads="1"/>
          </p:cNvSpPr>
          <p:nvPr>
            <p:ph type="body" sz="half" idx="1"/>
          </p:nvPr>
        </p:nvSpPr>
        <p:spPr/>
        <p:txBody>
          <a:bodyPr/>
          <a:lstStyle/>
          <a:p>
            <a:pPr eaLnBrk="1" hangingPunct="1"/>
            <a:r>
              <a:rPr lang="en-US" sz="2800" smtClean="0"/>
              <a:t>Joint Capsule </a:t>
            </a:r>
          </a:p>
          <a:p>
            <a:pPr eaLnBrk="1" hangingPunct="1"/>
            <a:endParaRPr lang="en-US" sz="2800" smtClean="0"/>
          </a:p>
          <a:p>
            <a:pPr eaLnBrk="1" hangingPunct="1"/>
            <a:r>
              <a:rPr lang="en-US" sz="2800" smtClean="0"/>
              <a:t>Synovium</a:t>
            </a:r>
          </a:p>
          <a:p>
            <a:pPr eaLnBrk="1" hangingPunct="1"/>
            <a:endParaRPr lang="en-US" sz="2800" smtClean="0"/>
          </a:p>
          <a:p>
            <a:pPr eaLnBrk="1" hangingPunct="1"/>
            <a:r>
              <a:rPr lang="en-US" sz="2800" smtClean="0"/>
              <a:t>Synovial Fluid</a:t>
            </a:r>
          </a:p>
          <a:p>
            <a:pPr eaLnBrk="1" hangingPunct="1"/>
            <a:endParaRPr lang="en-US" sz="2800" smtClean="0"/>
          </a:p>
          <a:p>
            <a:pPr eaLnBrk="1" hangingPunct="1"/>
            <a:r>
              <a:rPr lang="en-US" sz="2800" smtClean="0"/>
              <a:t>Articular Cartilage</a:t>
            </a:r>
          </a:p>
          <a:p>
            <a:pPr eaLnBrk="1" hangingPunct="1"/>
            <a:endParaRPr lang="en-US" sz="2800" smtClean="0"/>
          </a:p>
          <a:p>
            <a:pPr eaLnBrk="1" hangingPunct="1"/>
            <a:endParaRPr lang="en-US" sz="2800" smtClean="0"/>
          </a:p>
        </p:txBody>
      </p:sp>
      <p:pic>
        <p:nvPicPr>
          <p:cNvPr id="27652" name="Picture 4" descr="mm3lf0903a_c"/>
          <p:cNvPicPr>
            <a:picLocks noGrp="1" noChangeAspect="1" noChangeArrowheads="1"/>
          </p:cNvPicPr>
          <p:nvPr>
            <p:ph sz="half" idx="2"/>
          </p:nvPr>
        </p:nvPicPr>
        <p:blipFill>
          <a:blip r:embed="rId3" cstate="print"/>
          <a:srcRect/>
          <a:stretch>
            <a:fillRect/>
          </a:stretch>
        </p:blipFill>
        <p:spPr>
          <a:xfrm>
            <a:off x="4651375" y="1600200"/>
            <a:ext cx="4032250" cy="4525963"/>
          </a:xfrm>
          <a:noFill/>
        </p:spPr>
      </p:pic>
    </p:spTree>
    <p:custDataLst>
      <p:tags r:id="rId1"/>
    </p:custData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5"/>
          <p:cNvSpPr>
            <a:spLocks noGrp="1"/>
          </p:cNvSpPr>
          <p:nvPr>
            <p:ph type="sldNum" sz="quarter" idx="12"/>
          </p:nvPr>
        </p:nvSpPr>
        <p:spPr>
          <a:noFill/>
        </p:spPr>
        <p:txBody>
          <a:bodyPr/>
          <a:lstStyle/>
          <a:p>
            <a:fld id="{4DDB229B-F17F-4535-86FF-286E0FA33C15}" type="slidenum">
              <a:rPr lang="en-US"/>
              <a:pPr/>
              <a:t>60</a:t>
            </a:fld>
            <a:endParaRPr lang="en-US"/>
          </a:p>
        </p:txBody>
      </p:sp>
      <p:sp>
        <p:nvSpPr>
          <p:cNvPr id="23555" name="Rectangle 2"/>
          <p:cNvSpPr>
            <a:spLocks noGrp="1" noChangeArrowheads="1"/>
          </p:cNvSpPr>
          <p:nvPr>
            <p:ph type="title"/>
          </p:nvPr>
        </p:nvSpPr>
        <p:spPr/>
        <p:txBody>
          <a:bodyPr/>
          <a:lstStyle/>
          <a:p>
            <a:pPr eaLnBrk="1" hangingPunct="1"/>
            <a:r>
              <a:rPr lang="en-US" smtClean="0"/>
              <a:t>Incidence</a:t>
            </a:r>
          </a:p>
        </p:txBody>
      </p:sp>
      <p:sp>
        <p:nvSpPr>
          <p:cNvPr id="23556" name="Rectangle 3"/>
          <p:cNvSpPr>
            <a:spLocks noGrp="1" noChangeArrowheads="1"/>
          </p:cNvSpPr>
          <p:nvPr>
            <p:ph type="body" idx="1"/>
          </p:nvPr>
        </p:nvSpPr>
        <p:spPr/>
        <p:txBody>
          <a:bodyPr>
            <a:normAutofit fontScale="92500" lnSpcReduction="20000"/>
          </a:bodyPr>
          <a:lstStyle/>
          <a:p>
            <a:pPr eaLnBrk="1" hangingPunct="1">
              <a:lnSpc>
                <a:spcPct val="80000"/>
              </a:lnSpc>
            </a:pPr>
            <a:r>
              <a:rPr lang="en-US" sz="2800" dirty="0" smtClean="0"/>
              <a:t>Common disease in elderly</a:t>
            </a:r>
          </a:p>
          <a:p>
            <a:pPr eaLnBrk="1" hangingPunct="1">
              <a:lnSpc>
                <a:spcPct val="80000"/>
              </a:lnSpc>
            </a:pPr>
            <a:endParaRPr lang="en-US" sz="2800" dirty="0" smtClean="0"/>
          </a:p>
          <a:p>
            <a:pPr eaLnBrk="1" hangingPunct="1">
              <a:lnSpc>
                <a:spcPct val="80000"/>
              </a:lnSpc>
            </a:pPr>
            <a:r>
              <a:rPr lang="en-US" sz="2800" dirty="0" smtClean="0"/>
              <a:t>Affects nearly 21 million people in the United States </a:t>
            </a:r>
          </a:p>
          <a:p>
            <a:pPr eaLnBrk="1" hangingPunct="1">
              <a:lnSpc>
                <a:spcPct val="80000"/>
              </a:lnSpc>
            </a:pPr>
            <a:endParaRPr lang="en-US" sz="2800" dirty="0" smtClean="0"/>
          </a:p>
          <a:p>
            <a:pPr eaLnBrk="1" hangingPunct="1">
              <a:lnSpc>
                <a:spcPct val="80000"/>
              </a:lnSpc>
            </a:pPr>
            <a:r>
              <a:rPr lang="en-US" sz="2800" dirty="0" smtClean="0"/>
              <a:t>Accounting for 25% of visits to primary care physicians</a:t>
            </a:r>
          </a:p>
          <a:p>
            <a:pPr eaLnBrk="1" hangingPunct="1">
              <a:lnSpc>
                <a:spcPct val="80000"/>
              </a:lnSpc>
            </a:pPr>
            <a:endParaRPr lang="en-US" sz="2800" dirty="0" smtClean="0"/>
          </a:p>
          <a:p>
            <a:pPr eaLnBrk="1" hangingPunct="1">
              <a:lnSpc>
                <a:spcPct val="80000"/>
              </a:lnSpc>
            </a:pPr>
            <a:r>
              <a:rPr lang="en-US" sz="2800" dirty="0" smtClean="0"/>
              <a:t>Half of all NSAID (Non-Steroidal Anti-Inflammatory Drugs) prescriptions</a:t>
            </a:r>
          </a:p>
          <a:p>
            <a:pPr eaLnBrk="1" hangingPunct="1">
              <a:lnSpc>
                <a:spcPct val="80000"/>
              </a:lnSpc>
            </a:pPr>
            <a:endParaRPr lang="en-US" sz="2800" dirty="0" smtClean="0"/>
          </a:p>
          <a:p>
            <a:pPr eaLnBrk="1" hangingPunct="1">
              <a:lnSpc>
                <a:spcPct val="80000"/>
              </a:lnSpc>
            </a:pPr>
            <a:r>
              <a:rPr lang="en-US" sz="2800" dirty="0" smtClean="0"/>
              <a:t>It is estimated that 80% of the population will have radiographic evidence of OA by age 65, although only 60% of those will be symptomatic</a:t>
            </a:r>
          </a:p>
          <a:p>
            <a:pPr eaLnBrk="1" hangingPunct="1">
              <a:lnSpc>
                <a:spcPct val="80000"/>
              </a:lnSpc>
            </a:pPr>
            <a:r>
              <a:rPr lang="en-US" sz="2800" dirty="0" smtClean="0"/>
              <a:t>If you can catch the OA early enough, then you can change some of the abnormal stress angles and prevent or delay its development. </a:t>
            </a:r>
          </a:p>
        </p:txBody>
      </p:sp>
    </p:spTree>
    <p:custDataLst>
      <p:tags r:id="rId1"/>
    </p:custDataLst>
    <p:extLst>
      <p:ext uri="{BB962C8B-B14F-4D97-AF65-F5344CB8AC3E}">
        <p14:creationId xmlns:p14="http://schemas.microsoft.com/office/powerpoint/2010/main" val="358754797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p:spPr>
        <p:txBody>
          <a:bodyPr/>
          <a:lstStyle/>
          <a:p>
            <a:fld id="{20A96FCC-1734-4794-9CEB-D88D6A3FF998}" type="slidenum">
              <a:rPr lang="en-US"/>
              <a:pPr/>
              <a:t>61</a:t>
            </a:fld>
            <a:endParaRPr lang="en-US"/>
          </a:p>
        </p:txBody>
      </p:sp>
      <p:sp>
        <p:nvSpPr>
          <p:cNvPr id="24579" name="Rectangle 2"/>
          <p:cNvSpPr>
            <a:spLocks noGrp="1" noChangeArrowheads="1"/>
          </p:cNvSpPr>
          <p:nvPr>
            <p:ph type="title"/>
          </p:nvPr>
        </p:nvSpPr>
        <p:spPr/>
        <p:txBody>
          <a:bodyPr/>
          <a:lstStyle/>
          <a:p>
            <a:pPr eaLnBrk="1" hangingPunct="1"/>
            <a:r>
              <a:rPr lang="en-US" smtClean="0"/>
              <a:t>Etiology</a:t>
            </a:r>
          </a:p>
        </p:txBody>
      </p:sp>
      <p:sp>
        <p:nvSpPr>
          <p:cNvPr id="24580" name="Rectangle 3"/>
          <p:cNvSpPr>
            <a:spLocks noGrp="1" noChangeArrowheads="1"/>
          </p:cNvSpPr>
          <p:nvPr>
            <p:ph type="body" idx="1"/>
          </p:nvPr>
        </p:nvSpPr>
        <p:spPr/>
        <p:txBody>
          <a:bodyPr>
            <a:normAutofit fontScale="92500" lnSpcReduction="10000"/>
          </a:bodyPr>
          <a:lstStyle/>
          <a:p>
            <a:pPr eaLnBrk="1" hangingPunct="1"/>
            <a:r>
              <a:rPr lang="en-US" dirty="0" smtClean="0"/>
              <a:t>Trauma</a:t>
            </a:r>
          </a:p>
          <a:p>
            <a:pPr eaLnBrk="1" hangingPunct="1"/>
            <a:endParaRPr lang="en-US" dirty="0" smtClean="0"/>
          </a:p>
          <a:p>
            <a:pPr eaLnBrk="1" hangingPunct="1"/>
            <a:r>
              <a:rPr lang="en-US" dirty="0" smtClean="0"/>
              <a:t>Family: Up to 60% of OA cases are thought to result from genetic factors. </a:t>
            </a:r>
          </a:p>
          <a:p>
            <a:pPr marL="0" indent="0" eaLnBrk="1" hangingPunct="1">
              <a:buNone/>
            </a:pPr>
            <a:endParaRPr lang="en-US" dirty="0" smtClean="0"/>
          </a:p>
          <a:p>
            <a:pPr eaLnBrk="1" hangingPunct="1">
              <a:buFontTx/>
              <a:buNone/>
            </a:pPr>
            <a:r>
              <a:rPr lang="en-US" dirty="0" smtClean="0"/>
              <a:t>Commonly affected joints;  hip, knee, cervical and lumbar spine, first MTP</a:t>
            </a:r>
          </a:p>
          <a:p>
            <a:pPr eaLnBrk="1" hangingPunct="1">
              <a:buFontTx/>
              <a:buNone/>
            </a:pPr>
            <a:r>
              <a:rPr lang="en-US" dirty="0"/>
              <a:t>	</a:t>
            </a:r>
            <a:r>
              <a:rPr lang="en-US" dirty="0" smtClean="0"/>
              <a:t>-Joints that are used in posture and have constant stress on them. </a:t>
            </a:r>
          </a:p>
          <a:p>
            <a:pPr eaLnBrk="1" hangingPunct="1">
              <a:buFontTx/>
              <a:buNone/>
            </a:pPr>
            <a:endParaRPr lang="en-US" dirty="0" smtClean="0"/>
          </a:p>
          <a:p>
            <a:pPr eaLnBrk="1" hangingPunct="1"/>
            <a:endParaRPr lang="en-US" dirty="0" smtClean="0"/>
          </a:p>
        </p:txBody>
      </p:sp>
    </p:spTree>
    <p:custDataLst>
      <p:tags r:id="rId1"/>
    </p:custDataLst>
    <p:extLst>
      <p:ext uri="{BB962C8B-B14F-4D97-AF65-F5344CB8AC3E}">
        <p14:creationId xmlns:p14="http://schemas.microsoft.com/office/powerpoint/2010/main" val="298035991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5"/>
          <p:cNvSpPr>
            <a:spLocks noGrp="1"/>
          </p:cNvSpPr>
          <p:nvPr>
            <p:ph type="sldNum" sz="quarter" idx="12"/>
          </p:nvPr>
        </p:nvSpPr>
        <p:spPr>
          <a:noFill/>
        </p:spPr>
        <p:txBody>
          <a:bodyPr/>
          <a:lstStyle/>
          <a:p>
            <a:fld id="{7D87DFD8-62E8-4D63-BF4B-15710F94141A}" type="slidenum">
              <a:rPr lang="en-US"/>
              <a:pPr/>
              <a:t>62</a:t>
            </a:fld>
            <a:endParaRPr lang="en-US"/>
          </a:p>
        </p:txBody>
      </p:sp>
      <p:sp>
        <p:nvSpPr>
          <p:cNvPr id="25603" name="Rectangle 2"/>
          <p:cNvSpPr>
            <a:spLocks noGrp="1" noChangeArrowheads="1"/>
          </p:cNvSpPr>
          <p:nvPr>
            <p:ph type="title"/>
          </p:nvPr>
        </p:nvSpPr>
        <p:spPr/>
        <p:txBody>
          <a:bodyPr/>
          <a:lstStyle/>
          <a:p>
            <a:pPr eaLnBrk="1" hangingPunct="1"/>
            <a:r>
              <a:rPr lang="en-US" smtClean="0"/>
              <a:t>Risk Factors</a:t>
            </a:r>
          </a:p>
        </p:txBody>
      </p:sp>
      <p:sp>
        <p:nvSpPr>
          <p:cNvPr id="25604" name="Rectangle 3"/>
          <p:cNvSpPr>
            <a:spLocks noGrp="1" noChangeArrowheads="1"/>
          </p:cNvSpPr>
          <p:nvPr>
            <p:ph type="body" idx="1"/>
          </p:nvPr>
        </p:nvSpPr>
        <p:spPr/>
        <p:txBody>
          <a:bodyPr>
            <a:normAutofit lnSpcReduction="10000"/>
          </a:bodyPr>
          <a:lstStyle/>
          <a:p>
            <a:pPr marL="533400" indent="-533400" eaLnBrk="1" hangingPunct="1"/>
            <a:r>
              <a:rPr lang="en-US" smtClean="0"/>
              <a:t>Age</a:t>
            </a:r>
          </a:p>
          <a:p>
            <a:pPr marL="533400" indent="-533400" eaLnBrk="1" hangingPunct="1"/>
            <a:endParaRPr lang="en-US" smtClean="0"/>
          </a:p>
          <a:p>
            <a:pPr marL="533400" indent="-533400" eaLnBrk="1" hangingPunct="1"/>
            <a:r>
              <a:rPr lang="en-US" smtClean="0"/>
              <a:t>Overuse</a:t>
            </a:r>
          </a:p>
          <a:p>
            <a:pPr marL="533400" indent="-533400" eaLnBrk="1" hangingPunct="1"/>
            <a:endParaRPr lang="en-US" smtClean="0"/>
          </a:p>
          <a:p>
            <a:pPr marL="533400" indent="-533400" eaLnBrk="1" hangingPunct="1"/>
            <a:r>
              <a:rPr lang="en-US" smtClean="0"/>
              <a:t>Theories</a:t>
            </a:r>
          </a:p>
          <a:p>
            <a:pPr marL="952500" lvl="1" indent="-495300" eaLnBrk="1" hangingPunct="1">
              <a:buFont typeface="Wingdings" pitchFamily="2" charset="2"/>
              <a:buAutoNum type="arabicPeriod"/>
            </a:pPr>
            <a:r>
              <a:rPr lang="en-US" smtClean="0"/>
              <a:t>Defect in articular cartilage matrix leads to premature failure</a:t>
            </a:r>
          </a:p>
          <a:p>
            <a:pPr marL="952500" lvl="1" indent="-495300" eaLnBrk="1" hangingPunct="1">
              <a:buFont typeface="Wingdings" pitchFamily="2" charset="2"/>
              <a:buAutoNum type="arabicPeriod"/>
            </a:pPr>
            <a:r>
              <a:rPr lang="en-US" smtClean="0"/>
              <a:t>Primary abnormality is in bone and cartilage failure is secondary</a:t>
            </a:r>
          </a:p>
        </p:txBody>
      </p:sp>
    </p:spTree>
    <p:custDataLst>
      <p:tags r:id="rId1"/>
    </p:custDataLst>
    <p:extLst>
      <p:ext uri="{BB962C8B-B14F-4D97-AF65-F5344CB8AC3E}">
        <p14:creationId xmlns:p14="http://schemas.microsoft.com/office/powerpoint/2010/main" val="269261692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5"/>
          <p:cNvSpPr>
            <a:spLocks noGrp="1"/>
          </p:cNvSpPr>
          <p:nvPr>
            <p:ph type="sldNum" sz="quarter" idx="12"/>
          </p:nvPr>
        </p:nvSpPr>
        <p:spPr>
          <a:noFill/>
        </p:spPr>
        <p:txBody>
          <a:bodyPr/>
          <a:lstStyle/>
          <a:p>
            <a:fld id="{8B0B2E8A-9A20-49E9-8E78-79217F35C765}" type="slidenum">
              <a:rPr lang="en-US"/>
              <a:pPr/>
              <a:t>63</a:t>
            </a:fld>
            <a:endParaRPr lang="en-US"/>
          </a:p>
        </p:txBody>
      </p:sp>
      <p:sp>
        <p:nvSpPr>
          <p:cNvPr id="26627" name="Rectangle 2"/>
          <p:cNvSpPr>
            <a:spLocks noGrp="1" noChangeArrowheads="1"/>
          </p:cNvSpPr>
          <p:nvPr>
            <p:ph type="title"/>
          </p:nvPr>
        </p:nvSpPr>
        <p:spPr/>
        <p:txBody>
          <a:bodyPr/>
          <a:lstStyle/>
          <a:p>
            <a:pPr eaLnBrk="1" hangingPunct="1"/>
            <a:r>
              <a:rPr lang="en-US" smtClean="0"/>
              <a:t>Pathology</a:t>
            </a:r>
          </a:p>
        </p:txBody>
      </p:sp>
      <p:sp>
        <p:nvSpPr>
          <p:cNvPr id="26628" name="Rectangle 3"/>
          <p:cNvSpPr>
            <a:spLocks noGrp="1" noChangeArrowheads="1"/>
          </p:cNvSpPr>
          <p:nvPr>
            <p:ph type="body" idx="1"/>
          </p:nvPr>
        </p:nvSpPr>
        <p:spPr/>
        <p:txBody>
          <a:bodyPr/>
          <a:lstStyle/>
          <a:p>
            <a:pPr eaLnBrk="1" hangingPunct="1"/>
            <a:r>
              <a:rPr lang="en-US" smtClean="0"/>
              <a:t>Cartilage becomes worn, thin, frayed.  Subchondral bone is exposed and compressed.  </a:t>
            </a:r>
          </a:p>
          <a:p>
            <a:pPr lvl="1" eaLnBrk="1" hangingPunct="1"/>
            <a:r>
              <a:rPr lang="en-US" smtClean="0"/>
              <a:t>Shape: changes occur with addition of new bone </a:t>
            </a:r>
          </a:p>
          <a:p>
            <a:pPr lvl="1" eaLnBrk="1" hangingPunct="1"/>
            <a:r>
              <a:rPr lang="en-US" smtClean="0"/>
              <a:t>Each joint has a characteristic location for osteophyte formation</a:t>
            </a:r>
          </a:p>
        </p:txBody>
      </p:sp>
    </p:spTree>
    <p:custDataLst>
      <p:tags r:id="rId1"/>
    </p:custDataLst>
    <p:extLst>
      <p:ext uri="{BB962C8B-B14F-4D97-AF65-F5344CB8AC3E}">
        <p14:creationId xmlns:p14="http://schemas.microsoft.com/office/powerpoint/2010/main" val="79218596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6"/>
          <p:cNvSpPr>
            <a:spLocks noGrp="1"/>
          </p:cNvSpPr>
          <p:nvPr>
            <p:ph type="sldNum" sz="quarter" idx="12"/>
          </p:nvPr>
        </p:nvSpPr>
        <p:spPr>
          <a:noFill/>
        </p:spPr>
        <p:txBody>
          <a:bodyPr/>
          <a:lstStyle/>
          <a:p>
            <a:fld id="{F10EC037-A11D-49B7-A359-13FCE3F38EBD}" type="slidenum">
              <a:rPr lang="en-US"/>
              <a:pPr/>
              <a:t>64</a:t>
            </a:fld>
            <a:endParaRPr lang="en-US"/>
          </a:p>
        </p:txBody>
      </p:sp>
      <p:sp>
        <p:nvSpPr>
          <p:cNvPr id="27651" name="Rectangle 2"/>
          <p:cNvSpPr>
            <a:spLocks noGrp="1" noChangeArrowheads="1"/>
          </p:cNvSpPr>
          <p:nvPr>
            <p:ph type="title"/>
          </p:nvPr>
        </p:nvSpPr>
        <p:spPr/>
        <p:txBody>
          <a:bodyPr/>
          <a:lstStyle/>
          <a:p>
            <a:pPr eaLnBrk="1" hangingPunct="1"/>
            <a:endParaRPr lang="en-US" smtClean="0"/>
          </a:p>
        </p:txBody>
      </p:sp>
      <p:sp>
        <p:nvSpPr>
          <p:cNvPr id="27652" name="Rectangle 3"/>
          <p:cNvSpPr>
            <a:spLocks noGrp="1" noChangeArrowheads="1"/>
          </p:cNvSpPr>
          <p:nvPr>
            <p:ph type="body" sz="half" idx="1"/>
          </p:nvPr>
        </p:nvSpPr>
        <p:spPr>
          <a:xfrm>
            <a:off x="457200" y="1600200"/>
            <a:ext cx="4033838" cy="4525963"/>
          </a:xfrm>
        </p:spPr>
        <p:txBody>
          <a:bodyPr/>
          <a:lstStyle/>
          <a:p>
            <a:pPr eaLnBrk="1" hangingPunct="1"/>
            <a:r>
              <a:rPr lang="en-US" sz="2800" smtClean="0"/>
              <a:t>Hand:  Heberden’s nodes</a:t>
            </a:r>
          </a:p>
        </p:txBody>
      </p:sp>
      <p:pic>
        <p:nvPicPr>
          <p:cNvPr id="27653" name="Picture 4" descr="17105"/>
          <p:cNvPicPr>
            <a:picLocks noGrp="1" noChangeAspect="1" noChangeArrowheads="1"/>
          </p:cNvPicPr>
          <p:nvPr>
            <p:ph sz="half" idx="2"/>
          </p:nvPr>
        </p:nvPicPr>
        <p:blipFill>
          <a:blip r:embed="rId3"/>
          <a:srcRect/>
          <a:stretch>
            <a:fillRect/>
          </a:stretch>
        </p:blipFill>
        <p:spPr>
          <a:xfrm>
            <a:off x="4652963" y="2341563"/>
            <a:ext cx="4033837" cy="3043237"/>
          </a:xfrm>
          <a:noFill/>
        </p:spPr>
      </p:pic>
    </p:spTree>
    <p:custDataLst>
      <p:tags r:id="rId1"/>
    </p:custDataLst>
    <p:extLst>
      <p:ext uri="{BB962C8B-B14F-4D97-AF65-F5344CB8AC3E}">
        <p14:creationId xmlns:p14="http://schemas.microsoft.com/office/powerpoint/2010/main" val="315533708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5"/>
          <p:cNvSpPr>
            <a:spLocks noGrp="1"/>
          </p:cNvSpPr>
          <p:nvPr>
            <p:ph type="sldNum" sz="quarter" idx="12"/>
          </p:nvPr>
        </p:nvSpPr>
        <p:spPr>
          <a:noFill/>
        </p:spPr>
        <p:txBody>
          <a:bodyPr/>
          <a:lstStyle/>
          <a:p>
            <a:fld id="{9532C716-1E59-4490-9C8A-A7870A050C5C}" type="slidenum">
              <a:rPr lang="en-US"/>
              <a:pPr/>
              <a:t>65</a:t>
            </a:fld>
            <a:endParaRPr lang="en-US"/>
          </a:p>
        </p:txBody>
      </p:sp>
      <p:sp>
        <p:nvSpPr>
          <p:cNvPr id="28675" name="Rectangle 2"/>
          <p:cNvSpPr>
            <a:spLocks noGrp="1" noChangeArrowheads="1"/>
          </p:cNvSpPr>
          <p:nvPr>
            <p:ph type="title"/>
          </p:nvPr>
        </p:nvSpPr>
        <p:spPr/>
        <p:txBody>
          <a:bodyPr/>
          <a:lstStyle/>
          <a:p>
            <a:pPr eaLnBrk="1" hangingPunct="1"/>
            <a:r>
              <a:rPr lang="en-US" smtClean="0"/>
              <a:t>Onset</a:t>
            </a:r>
          </a:p>
        </p:txBody>
      </p:sp>
      <p:sp>
        <p:nvSpPr>
          <p:cNvPr id="28676" name="Rectangle 3"/>
          <p:cNvSpPr>
            <a:spLocks noGrp="1" noChangeArrowheads="1"/>
          </p:cNvSpPr>
          <p:nvPr>
            <p:ph type="body" idx="1"/>
          </p:nvPr>
        </p:nvSpPr>
        <p:spPr/>
        <p:txBody>
          <a:bodyPr/>
          <a:lstStyle/>
          <a:p>
            <a:pPr eaLnBrk="1" hangingPunct="1"/>
            <a:r>
              <a:rPr lang="en-US" smtClean="0"/>
              <a:t>&gt; age 40</a:t>
            </a:r>
          </a:p>
          <a:p>
            <a:pPr eaLnBrk="1" hangingPunct="1"/>
            <a:endParaRPr lang="en-US" smtClean="0"/>
          </a:p>
          <a:p>
            <a:pPr eaLnBrk="1" hangingPunct="1"/>
            <a:r>
              <a:rPr lang="en-US" smtClean="0"/>
              <a:t>Women more than men (75% women over 60) – (McCarthy, Frassica1998)</a:t>
            </a:r>
          </a:p>
          <a:p>
            <a:pPr eaLnBrk="1" hangingPunct="1"/>
            <a:endParaRPr lang="en-US" smtClean="0"/>
          </a:p>
          <a:p>
            <a:pPr eaLnBrk="1" hangingPunct="1"/>
            <a:r>
              <a:rPr lang="en-US" smtClean="0"/>
              <a:t>By age 65, most everyone has some radiographic evidence of OA</a:t>
            </a:r>
          </a:p>
          <a:p>
            <a:pPr eaLnBrk="1" hangingPunct="1"/>
            <a:endParaRPr lang="en-US" smtClean="0"/>
          </a:p>
          <a:p>
            <a:pPr eaLnBrk="1" hangingPunct="1"/>
            <a:endParaRPr lang="en-US" smtClean="0"/>
          </a:p>
        </p:txBody>
      </p:sp>
    </p:spTree>
    <p:custDataLst>
      <p:tags r:id="rId1"/>
    </p:custDataLst>
    <p:extLst>
      <p:ext uri="{BB962C8B-B14F-4D97-AF65-F5344CB8AC3E}">
        <p14:creationId xmlns:p14="http://schemas.microsoft.com/office/powerpoint/2010/main" val="334244380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p:cNvSpPr>
            <a:spLocks noGrp="1"/>
          </p:cNvSpPr>
          <p:nvPr>
            <p:ph type="sldNum" sz="quarter" idx="12"/>
          </p:nvPr>
        </p:nvSpPr>
        <p:spPr>
          <a:noFill/>
        </p:spPr>
        <p:txBody>
          <a:bodyPr/>
          <a:lstStyle/>
          <a:p>
            <a:fld id="{1F651591-D46C-4C67-8DF0-C08A20761006}" type="slidenum">
              <a:rPr lang="en-US"/>
              <a:pPr/>
              <a:t>66</a:t>
            </a:fld>
            <a:endParaRPr lang="en-US"/>
          </a:p>
        </p:txBody>
      </p:sp>
      <p:sp>
        <p:nvSpPr>
          <p:cNvPr id="29699" name="Rectangle 2"/>
          <p:cNvSpPr>
            <a:spLocks noGrp="1" noChangeArrowheads="1"/>
          </p:cNvSpPr>
          <p:nvPr>
            <p:ph type="title"/>
          </p:nvPr>
        </p:nvSpPr>
        <p:spPr/>
        <p:txBody>
          <a:bodyPr/>
          <a:lstStyle/>
          <a:p>
            <a:pPr eaLnBrk="1" hangingPunct="1"/>
            <a:r>
              <a:rPr lang="en-US" smtClean="0"/>
              <a:t>Clinical Manifestations</a:t>
            </a:r>
          </a:p>
        </p:txBody>
      </p:sp>
      <p:sp>
        <p:nvSpPr>
          <p:cNvPr id="29700" name="Rectangle 3"/>
          <p:cNvSpPr>
            <a:spLocks noGrp="1" noChangeArrowheads="1"/>
          </p:cNvSpPr>
          <p:nvPr>
            <p:ph type="body" idx="1"/>
          </p:nvPr>
        </p:nvSpPr>
        <p:spPr/>
        <p:txBody>
          <a:bodyPr>
            <a:normAutofit lnSpcReduction="10000"/>
          </a:bodyPr>
          <a:lstStyle/>
          <a:p>
            <a:pPr eaLnBrk="1" hangingPunct="1">
              <a:lnSpc>
                <a:spcPct val="90000"/>
              </a:lnSpc>
            </a:pPr>
            <a:r>
              <a:rPr lang="en-US" smtClean="0"/>
              <a:t>Symptoms: Pain</a:t>
            </a:r>
          </a:p>
          <a:p>
            <a:pPr lvl="1" eaLnBrk="1" hangingPunct="1">
              <a:lnSpc>
                <a:spcPct val="90000"/>
              </a:lnSpc>
            </a:pPr>
            <a:r>
              <a:rPr lang="en-US" smtClean="0"/>
              <a:t>Relieved by rest</a:t>
            </a:r>
          </a:p>
          <a:p>
            <a:pPr lvl="1" eaLnBrk="1" hangingPunct="1">
              <a:lnSpc>
                <a:spcPct val="90000"/>
              </a:lnSpc>
              <a:buFontTx/>
              <a:buNone/>
            </a:pPr>
            <a:endParaRPr lang="en-US" smtClean="0"/>
          </a:p>
          <a:p>
            <a:pPr eaLnBrk="1" hangingPunct="1">
              <a:lnSpc>
                <a:spcPct val="90000"/>
              </a:lnSpc>
            </a:pPr>
            <a:r>
              <a:rPr lang="en-US" smtClean="0"/>
              <a:t>Signs:</a:t>
            </a:r>
          </a:p>
          <a:p>
            <a:pPr lvl="1" eaLnBrk="1" hangingPunct="1">
              <a:lnSpc>
                <a:spcPct val="90000"/>
              </a:lnSpc>
            </a:pPr>
            <a:r>
              <a:rPr lang="en-US" smtClean="0"/>
              <a:t>Crepitus</a:t>
            </a:r>
          </a:p>
          <a:p>
            <a:pPr lvl="1" eaLnBrk="1" hangingPunct="1">
              <a:lnSpc>
                <a:spcPct val="90000"/>
              </a:lnSpc>
            </a:pPr>
            <a:r>
              <a:rPr lang="en-US" smtClean="0"/>
              <a:t>Joint Deformity</a:t>
            </a:r>
          </a:p>
          <a:p>
            <a:pPr lvl="1" eaLnBrk="1" hangingPunct="1">
              <a:lnSpc>
                <a:spcPct val="90000"/>
              </a:lnSpc>
            </a:pPr>
            <a:r>
              <a:rPr lang="en-US" smtClean="0"/>
              <a:t>Loss of function</a:t>
            </a:r>
          </a:p>
          <a:p>
            <a:pPr eaLnBrk="1" hangingPunct="1">
              <a:lnSpc>
                <a:spcPct val="90000"/>
              </a:lnSpc>
            </a:pPr>
            <a:endParaRPr lang="en-US" smtClean="0"/>
          </a:p>
          <a:p>
            <a:pPr eaLnBrk="1" hangingPunct="1">
              <a:lnSpc>
                <a:spcPct val="90000"/>
              </a:lnSpc>
            </a:pPr>
            <a:r>
              <a:rPr lang="en-US" smtClean="0"/>
              <a:t>Medical Tests:  Radiographs, Class one synovial fluid analysis</a:t>
            </a:r>
          </a:p>
        </p:txBody>
      </p:sp>
    </p:spTree>
    <p:custDataLst>
      <p:tags r:id="rId1"/>
    </p:custDataLst>
    <p:extLst>
      <p:ext uri="{BB962C8B-B14F-4D97-AF65-F5344CB8AC3E}">
        <p14:creationId xmlns:p14="http://schemas.microsoft.com/office/powerpoint/2010/main" val="243546117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6"/>
          <p:cNvSpPr>
            <a:spLocks noGrp="1"/>
          </p:cNvSpPr>
          <p:nvPr>
            <p:ph type="sldNum" sz="quarter" idx="12"/>
          </p:nvPr>
        </p:nvSpPr>
        <p:spPr>
          <a:noFill/>
        </p:spPr>
        <p:txBody>
          <a:bodyPr/>
          <a:lstStyle/>
          <a:p>
            <a:fld id="{969FAD56-6A7D-4074-901B-24E5A05683AD}" type="slidenum">
              <a:rPr lang="en-US"/>
              <a:pPr/>
              <a:t>67</a:t>
            </a:fld>
            <a:endParaRPr lang="en-US"/>
          </a:p>
        </p:txBody>
      </p:sp>
      <p:sp>
        <p:nvSpPr>
          <p:cNvPr id="30723" name="Rectangle 2"/>
          <p:cNvSpPr>
            <a:spLocks noGrp="1" noChangeArrowheads="1"/>
          </p:cNvSpPr>
          <p:nvPr>
            <p:ph type="title"/>
          </p:nvPr>
        </p:nvSpPr>
        <p:spPr/>
        <p:txBody>
          <a:bodyPr/>
          <a:lstStyle/>
          <a:p>
            <a:pPr eaLnBrk="1" hangingPunct="1"/>
            <a:r>
              <a:rPr lang="en-US" smtClean="0"/>
              <a:t>Radiologic Features of OA</a:t>
            </a:r>
          </a:p>
        </p:txBody>
      </p:sp>
      <p:sp>
        <p:nvSpPr>
          <p:cNvPr id="30724" name="Rectangle 3"/>
          <p:cNvSpPr>
            <a:spLocks noGrp="1" noChangeArrowheads="1"/>
          </p:cNvSpPr>
          <p:nvPr>
            <p:ph type="body" sz="half" idx="1"/>
          </p:nvPr>
        </p:nvSpPr>
        <p:spPr>
          <a:xfrm>
            <a:off x="457200" y="1600200"/>
            <a:ext cx="4033838" cy="4525963"/>
          </a:xfrm>
        </p:spPr>
        <p:txBody>
          <a:bodyPr/>
          <a:lstStyle/>
          <a:p>
            <a:pPr eaLnBrk="1" hangingPunct="1"/>
            <a:r>
              <a:rPr lang="en-US" sz="2800" dirty="0" err="1" smtClean="0"/>
              <a:t>Subchondral</a:t>
            </a:r>
            <a:r>
              <a:rPr lang="en-US" sz="2800" dirty="0" smtClean="0"/>
              <a:t> sclerosis</a:t>
            </a:r>
          </a:p>
          <a:p>
            <a:pPr lvl="1" eaLnBrk="1" hangingPunct="1"/>
            <a:r>
              <a:rPr lang="en-US" sz="2400" dirty="0" smtClean="0"/>
              <a:t>Sclerosis: formation of new bone in areas of stress</a:t>
            </a:r>
            <a:endParaRPr lang="en-US" sz="2800" dirty="0" smtClean="0"/>
          </a:p>
          <a:p>
            <a:pPr eaLnBrk="1" hangingPunct="1"/>
            <a:r>
              <a:rPr lang="en-US" sz="2800" dirty="0" smtClean="0"/>
              <a:t>Osteophyte formation</a:t>
            </a:r>
          </a:p>
          <a:p>
            <a:pPr marL="0" indent="0" eaLnBrk="1" hangingPunct="1">
              <a:buNone/>
            </a:pPr>
            <a:r>
              <a:rPr lang="en-US" sz="2800" dirty="0" smtClean="0"/>
              <a:t>A: Alignment</a:t>
            </a:r>
            <a:r>
              <a:rPr lang="en-US" sz="2800" dirty="0" smtClean="0">
                <a:sym typeface="Wingdings" pitchFamily="2" charset="2"/>
              </a:rPr>
              <a:t> 5 is shifted posterior</a:t>
            </a:r>
          </a:p>
          <a:p>
            <a:pPr marL="0" indent="0" eaLnBrk="1" hangingPunct="1">
              <a:buNone/>
            </a:pPr>
            <a:r>
              <a:rPr lang="en-US" sz="2800" dirty="0" smtClean="0">
                <a:sym typeface="Wingdings" pitchFamily="2" charset="2"/>
              </a:rPr>
              <a:t>B:</a:t>
            </a:r>
            <a:endParaRPr lang="en-US" sz="2800" dirty="0" smtClean="0"/>
          </a:p>
        </p:txBody>
      </p:sp>
      <p:pic>
        <p:nvPicPr>
          <p:cNvPr id="30725" name="Picture 4" descr="Osteophyte C spine Mckinnis"/>
          <p:cNvPicPr>
            <a:picLocks noGrp="1" noChangeAspect="1" noChangeArrowheads="1"/>
          </p:cNvPicPr>
          <p:nvPr>
            <p:ph sz="half" idx="2"/>
          </p:nvPr>
        </p:nvPicPr>
        <p:blipFill>
          <a:blip r:embed="rId3"/>
          <a:srcRect/>
          <a:stretch>
            <a:fillRect/>
          </a:stretch>
        </p:blipFill>
        <p:spPr>
          <a:xfrm>
            <a:off x="4652963" y="1627188"/>
            <a:ext cx="4033837" cy="4471987"/>
          </a:xfrm>
          <a:noFill/>
        </p:spPr>
      </p:pic>
    </p:spTree>
    <p:custDataLst>
      <p:tags r:id="rId1"/>
    </p:custDataLst>
    <p:extLst>
      <p:ext uri="{BB962C8B-B14F-4D97-AF65-F5344CB8AC3E}">
        <p14:creationId xmlns:p14="http://schemas.microsoft.com/office/powerpoint/2010/main" val="2476562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2"/>
          </p:nvPr>
        </p:nvSpPr>
        <p:spPr>
          <a:noFill/>
        </p:spPr>
        <p:txBody>
          <a:bodyPr/>
          <a:lstStyle/>
          <a:p>
            <a:fld id="{6C6569DC-406D-4A9C-B20A-60EC5F273E27}" type="slidenum">
              <a:rPr lang="en-US"/>
              <a:pPr/>
              <a:t>68</a:t>
            </a:fld>
            <a:endParaRPr lang="en-US"/>
          </a:p>
        </p:txBody>
      </p:sp>
      <p:sp>
        <p:nvSpPr>
          <p:cNvPr id="31747" name="Rectangle 2"/>
          <p:cNvSpPr>
            <a:spLocks noGrp="1" noChangeArrowheads="1"/>
          </p:cNvSpPr>
          <p:nvPr>
            <p:ph type="title"/>
          </p:nvPr>
        </p:nvSpPr>
        <p:spPr/>
        <p:txBody>
          <a:bodyPr/>
          <a:lstStyle/>
          <a:p>
            <a:pPr eaLnBrk="1" hangingPunct="1"/>
            <a:r>
              <a:rPr lang="en-US" smtClean="0"/>
              <a:t>Radiologic Features of OA</a:t>
            </a:r>
          </a:p>
        </p:txBody>
      </p:sp>
      <p:sp>
        <p:nvSpPr>
          <p:cNvPr id="31748" name="Rectangle 3"/>
          <p:cNvSpPr>
            <a:spLocks noGrp="1" noChangeArrowheads="1"/>
          </p:cNvSpPr>
          <p:nvPr>
            <p:ph type="body" sz="half" idx="1"/>
          </p:nvPr>
        </p:nvSpPr>
        <p:spPr>
          <a:xfrm>
            <a:off x="457200" y="1600200"/>
            <a:ext cx="4033838" cy="4525963"/>
          </a:xfrm>
        </p:spPr>
        <p:txBody>
          <a:bodyPr/>
          <a:lstStyle/>
          <a:p>
            <a:pPr eaLnBrk="1" hangingPunct="1"/>
            <a:r>
              <a:rPr lang="en-US" sz="2800" smtClean="0"/>
              <a:t>Joint space narrowing</a:t>
            </a:r>
          </a:p>
          <a:p>
            <a:pPr lvl="1" eaLnBrk="1" hangingPunct="1"/>
            <a:r>
              <a:rPr lang="en-US" sz="2400" smtClean="0"/>
              <a:t>Loss of proteoglycans from the matrix</a:t>
            </a:r>
          </a:p>
          <a:p>
            <a:pPr lvl="1" eaLnBrk="1" hangingPunct="1"/>
            <a:endParaRPr lang="en-US" sz="2400" smtClean="0"/>
          </a:p>
          <a:p>
            <a:pPr eaLnBrk="1" hangingPunct="1"/>
            <a:endParaRPr lang="en-US" sz="2800" smtClean="0"/>
          </a:p>
          <a:p>
            <a:pPr eaLnBrk="1" hangingPunct="1"/>
            <a:endParaRPr lang="en-US" sz="2800" smtClean="0"/>
          </a:p>
          <a:p>
            <a:pPr eaLnBrk="1" hangingPunct="1"/>
            <a:endParaRPr lang="en-US" sz="2800" smtClean="0"/>
          </a:p>
          <a:p>
            <a:pPr eaLnBrk="1" hangingPunct="1"/>
            <a:r>
              <a:rPr lang="en-US" sz="2800" smtClean="0"/>
              <a:t>Bony cyst formation</a:t>
            </a:r>
          </a:p>
        </p:txBody>
      </p:sp>
      <p:pic>
        <p:nvPicPr>
          <p:cNvPr id="31749" name="Picture 4" descr="OA knee"/>
          <p:cNvPicPr>
            <a:picLocks noGrp="1" noChangeAspect="1" noChangeArrowheads="1"/>
          </p:cNvPicPr>
          <p:nvPr>
            <p:ph sz="half" idx="2"/>
          </p:nvPr>
        </p:nvPicPr>
        <p:blipFill>
          <a:blip r:embed="rId3"/>
          <a:srcRect/>
          <a:stretch>
            <a:fillRect/>
          </a:stretch>
        </p:blipFill>
        <p:spPr>
          <a:xfrm>
            <a:off x="4652963" y="1752600"/>
            <a:ext cx="4033837" cy="4033838"/>
          </a:xfrm>
          <a:noFill/>
        </p:spPr>
      </p:pic>
    </p:spTree>
    <p:custDataLst>
      <p:tags r:id="rId1"/>
    </p:custDataLst>
    <p:extLst>
      <p:ext uri="{BB962C8B-B14F-4D97-AF65-F5344CB8AC3E}">
        <p14:creationId xmlns:p14="http://schemas.microsoft.com/office/powerpoint/2010/main" val="394903010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6"/>
          <p:cNvSpPr>
            <a:spLocks noGrp="1"/>
          </p:cNvSpPr>
          <p:nvPr>
            <p:ph type="sldNum" sz="quarter" idx="12"/>
          </p:nvPr>
        </p:nvSpPr>
        <p:spPr>
          <a:noFill/>
        </p:spPr>
        <p:txBody>
          <a:bodyPr/>
          <a:lstStyle/>
          <a:p>
            <a:fld id="{B510F782-3B7B-4F71-B654-AEB2CA0E63D2}" type="slidenum">
              <a:rPr lang="en-US"/>
              <a:pPr/>
              <a:t>69</a:t>
            </a:fld>
            <a:endParaRPr lang="en-US"/>
          </a:p>
        </p:txBody>
      </p:sp>
      <p:sp>
        <p:nvSpPr>
          <p:cNvPr id="32771" name="Rectangle 2"/>
          <p:cNvSpPr>
            <a:spLocks noGrp="1" noChangeArrowheads="1"/>
          </p:cNvSpPr>
          <p:nvPr>
            <p:ph type="title"/>
          </p:nvPr>
        </p:nvSpPr>
        <p:spPr/>
        <p:txBody>
          <a:bodyPr>
            <a:normAutofit fontScale="90000"/>
          </a:bodyPr>
          <a:lstStyle/>
          <a:p>
            <a:pPr eaLnBrk="1" hangingPunct="1"/>
            <a:r>
              <a:rPr lang="en-US" sz="4000" smtClean="0"/>
              <a:t>Classification of Articular </a:t>
            </a:r>
            <a:br>
              <a:rPr lang="en-US" sz="4000" smtClean="0"/>
            </a:br>
            <a:r>
              <a:rPr lang="en-US" sz="4000" smtClean="0"/>
              <a:t>Cartilage Defects</a:t>
            </a:r>
          </a:p>
        </p:txBody>
      </p:sp>
      <p:sp>
        <p:nvSpPr>
          <p:cNvPr id="32772" name="Rectangle 3"/>
          <p:cNvSpPr>
            <a:spLocks noGrp="1" noChangeArrowheads="1"/>
          </p:cNvSpPr>
          <p:nvPr>
            <p:ph type="body" sz="half" idx="1"/>
          </p:nvPr>
        </p:nvSpPr>
        <p:spPr>
          <a:xfrm>
            <a:off x="457200" y="1600200"/>
            <a:ext cx="4033838" cy="4525963"/>
          </a:xfrm>
        </p:spPr>
        <p:txBody>
          <a:bodyPr/>
          <a:lstStyle/>
          <a:p>
            <a:pPr eaLnBrk="1" hangingPunct="1"/>
            <a:r>
              <a:rPr lang="en-US" sz="2800" smtClean="0"/>
              <a:t>Normal Joint</a:t>
            </a:r>
          </a:p>
          <a:p>
            <a:pPr eaLnBrk="1" hangingPunct="1"/>
            <a:endParaRPr lang="en-US" sz="2800" smtClean="0"/>
          </a:p>
          <a:p>
            <a:pPr eaLnBrk="1" hangingPunct="1"/>
            <a:endParaRPr lang="en-US" sz="2800" smtClean="0"/>
          </a:p>
          <a:p>
            <a:pPr eaLnBrk="1" hangingPunct="1"/>
            <a:endParaRPr lang="en-US" sz="2800" smtClean="0"/>
          </a:p>
          <a:p>
            <a:pPr eaLnBrk="1" hangingPunct="1"/>
            <a:r>
              <a:rPr lang="en-US" sz="2800" smtClean="0"/>
              <a:t>Macroscopic changes:  Grade I: softening of the cartilage –Outerbridge (1961)</a:t>
            </a:r>
          </a:p>
        </p:txBody>
      </p:sp>
      <p:sp>
        <p:nvSpPr>
          <p:cNvPr id="32773" name="Rectangle 4"/>
          <p:cNvSpPr>
            <a:spLocks noGrp="1" noChangeArrowheads="1"/>
          </p:cNvSpPr>
          <p:nvPr>
            <p:ph sz="half" idx="2"/>
          </p:nvPr>
        </p:nvSpPr>
        <p:spPr>
          <a:xfrm>
            <a:off x="4652963" y="1600200"/>
            <a:ext cx="4033837" cy="4525963"/>
          </a:xfrm>
        </p:spPr>
        <p:txBody>
          <a:bodyPr/>
          <a:lstStyle/>
          <a:p>
            <a:pPr eaLnBrk="1" hangingPunct="1"/>
            <a:endParaRPr lang="en-US" sz="2800" smtClean="0"/>
          </a:p>
        </p:txBody>
      </p:sp>
      <p:pic>
        <p:nvPicPr>
          <p:cNvPr id="32774" name="Picture 5" descr="osteoarthritis_image1"/>
          <p:cNvPicPr>
            <a:picLocks noChangeAspect="1" noChangeArrowheads="1"/>
          </p:cNvPicPr>
          <p:nvPr/>
        </p:nvPicPr>
        <p:blipFill>
          <a:blip r:embed="rId3"/>
          <a:srcRect/>
          <a:stretch>
            <a:fillRect/>
          </a:stretch>
        </p:blipFill>
        <p:spPr bwMode="auto">
          <a:xfrm>
            <a:off x="4800600" y="1600200"/>
            <a:ext cx="3886200" cy="3975100"/>
          </a:xfrm>
          <a:prstGeom prst="rect">
            <a:avLst/>
          </a:prstGeom>
          <a:noFill/>
          <a:ln w="9525">
            <a:noFill/>
            <a:miter lim="800000"/>
            <a:headEnd/>
            <a:tailEnd/>
          </a:ln>
        </p:spPr>
      </p:pic>
      <p:sp>
        <p:nvSpPr>
          <p:cNvPr id="32775" name="Text Box 6"/>
          <p:cNvSpPr txBox="1">
            <a:spLocks noChangeArrowheads="1"/>
          </p:cNvSpPr>
          <p:nvPr/>
        </p:nvSpPr>
        <p:spPr bwMode="auto">
          <a:xfrm>
            <a:off x="5241925" y="5675313"/>
            <a:ext cx="1492250" cy="366712"/>
          </a:xfrm>
          <a:prstGeom prst="rect">
            <a:avLst/>
          </a:prstGeom>
          <a:noFill/>
          <a:ln w="9525">
            <a:noFill/>
            <a:miter lim="800000"/>
            <a:headEnd/>
            <a:tailEnd/>
          </a:ln>
        </p:spPr>
        <p:txBody>
          <a:bodyPr wrap="none">
            <a:spAutoFit/>
          </a:bodyPr>
          <a:lstStyle/>
          <a:p>
            <a:r>
              <a:rPr lang="en-US"/>
              <a:t>Medcohealth</a:t>
            </a:r>
          </a:p>
        </p:txBody>
      </p:sp>
    </p:spTree>
    <p:custDataLst>
      <p:tags r:id="rId1"/>
    </p:custDataLst>
    <p:extLst>
      <p:ext uri="{BB962C8B-B14F-4D97-AF65-F5344CB8AC3E}">
        <p14:creationId xmlns:p14="http://schemas.microsoft.com/office/powerpoint/2010/main" val="14007053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fr-FR" dirty="0" smtClean="0">
                <a:effectLst>
                  <a:outerShdw blurRad="38100" dist="38100" dir="2700000" algn="tl">
                    <a:srgbClr val="C0C0C0"/>
                  </a:outerShdw>
                </a:effectLst>
              </a:rPr>
              <a:t>Joint Capsule</a:t>
            </a:r>
            <a:r>
              <a:rPr lang="en-US" dirty="0" smtClean="0">
                <a:effectLst>
                  <a:outerShdw blurRad="38100" dist="38100" dir="2700000" algn="tl">
                    <a:srgbClr val="C0C0C0"/>
                  </a:outerShdw>
                </a:effectLst>
              </a:rPr>
              <a:t> </a:t>
            </a:r>
          </a:p>
        </p:txBody>
      </p:sp>
      <p:sp>
        <p:nvSpPr>
          <p:cNvPr id="28675" name="Rectangle 3"/>
          <p:cNvSpPr>
            <a:spLocks noGrp="1" noChangeArrowheads="1"/>
          </p:cNvSpPr>
          <p:nvPr>
            <p:ph idx="1"/>
          </p:nvPr>
        </p:nvSpPr>
        <p:spPr/>
        <p:txBody>
          <a:bodyPr>
            <a:normAutofit fontScale="92500" lnSpcReduction="20000"/>
          </a:bodyPr>
          <a:lstStyle/>
          <a:p>
            <a:pPr marL="609600" indent="-609600" eaLnBrk="1" hangingPunct="1">
              <a:lnSpc>
                <a:spcPct val="90000"/>
              </a:lnSpc>
              <a:buFontTx/>
              <a:buAutoNum type="alphaUcPeriod"/>
            </a:pPr>
            <a:r>
              <a:rPr lang="en-US" sz="2400" dirty="0" smtClean="0"/>
              <a:t>Completely encloses the synovial joint and covers all surfaces except for articulating surfaces and contact surface of any intra-articular structure such as a meniscus</a:t>
            </a:r>
          </a:p>
          <a:p>
            <a:pPr lvl="1">
              <a:lnSpc>
                <a:spcPct val="90000"/>
              </a:lnSpc>
            </a:pPr>
            <a:r>
              <a:rPr lang="en-US" sz="2200" dirty="0" smtClean="0"/>
              <a:t>Hydrated, water content of ~70%</a:t>
            </a:r>
          </a:p>
          <a:p>
            <a:pPr marL="609600" indent="-609600" eaLnBrk="1" hangingPunct="1">
              <a:lnSpc>
                <a:spcPct val="90000"/>
              </a:lnSpc>
              <a:buFont typeface="Wingdings" pitchFamily="-65" charset="2"/>
              <a:buNone/>
            </a:pPr>
            <a:endParaRPr lang="en-US" sz="2400" dirty="0" smtClean="0"/>
          </a:p>
          <a:p>
            <a:pPr marL="609600" indent="-609600" eaLnBrk="1" hangingPunct="1">
              <a:lnSpc>
                <a:spcPct val="90000"/>
              </a:lnSpc>
              <a:buFont typeface="Wingdings" pitchFamily="-65" charset="2"/>
              <a:buAutoNum type="alphaUcPeriod" startAt="2"/>
            </a:pPr>
            <a:r>
              <a:rPr lang="en-US" sz="2400" dirty="0" smtClean="0"/>
              <a:t>Forms a cuff around the joint with collagen fibers, </a:t>
            </a:r>
          </a:p>
          <a:p>
            <a:pPr marL="609600" indent="-609600" eaLnBrk="1" hangingPunct="1">
              <a:lnSpc>
                <a:spcPct val="90000"/>
              </a:lnSpc>
              <a:buFont typeface="Wingdings" pitchFamily="-65" charset="2"/>
              <a:buNone/>
            </a:pPr>
            <a:r>
              <a:rPr lang="en-US" sz="2400" dirty="0" smtClean="0"/>
              <a:t>	Type I</a:t>
            </a:r>
          </a:p>
          <a:p>
            <a:pPr lvl="1">
              <a:lnSpc>
                <a:spcPct val="90000"/>
              </a:lnSpc>
            </a:pPr>
            <a:r>
              <a:rPr lang="en-US" sz="2000" dirty="0" smtClean="0"/>
              <a:t>Variability in thickness and attachment of capsule, some are thin attachments and some are thick</a:t>
            </a:r>
          </a:p>
          <a:p>
            <a:pPr lvl="1">
              <a:lnSpc>
                <a:spcPct val="90000"/>
              </a:lnSpc>
            </a:pPr>
            <a:r>
              <a:rPr lang="en-US" sz="2000" dirty="0" smtClean="0"/>
              <a:t>Capsular redundancy</a:t>
            </a:r>
          </a:p>
          <a:p>
            <a:pPr marL="609600" indent="-609600" eaLnBrk="1" hangingPunct="1">
              <a:lnSpc>
                <a:spcPct val="90000"/>
              </a:lnSpc>
              <a:buFont typeface="Wingdings" pitchFamily="-65" charset="2"/>
              <a:buAutoNum type="alphaUcPeriod" startAt="2"/>
            </a:pPr>
            <a:endParaRPr lang="en-US" sz="2400" dirty="0" smtClean="0"/>
          </a:p>
          <a:p>
            <a:pPr marL="609600" indent="-609600" eaLnBrk="1" hangingPunct="1">
              <a:lnSpc>
                <a:spcPct val="90000"/>
              </a:lnSpc>
              <a:buFont typeface="Wingdings" pitchFamily="-65" charset="2"/>
              <a:buNone/>
            </a:pPr>
            <a:r>
              <a:rPr lang="en-US" sz="2400" dirty="0" smtClean="0"/>
              <a:t>D.       Fiber diameter varies, organized in parallel bundles</a:t>
            </a:r>
          </a:p>
          <a:p>
            <a:pPr marL="609600" indent="-609600" eaLnBrk="1" hangingPunct="1">
              <a:lnSpc>
                <a:spcPct val="90000"/>
              </a:lnSpc>
              <a:buFont typeface="Wingdings" pitchFamily="-65" charset="2"/>
              <a:buNone/>
            </a:pPr>
            <a:endParaRPr lang="en-US" sz="2400" dirty="0" smtClean="0"/>
          </a:p>
          <a:p>
            <a:pPr marL="609600" indent="-609600" eaLnBrk="1" hangingPunct="1">
              <a:lnSpc>
                <a:spcPct val="90000"/>
              </a:lnSpc>
              <a:buFont typeface="Wingdings" pitchFamily="-65" charset="2"/>
              <a:buAutoNum type="alphaUcPeriod" startAt="5"/>
            </a:pPr>
            <a:r>
              <a:rPr lang="en-US" sz="2400" dirty="0" smtClean="0"/>
              <a:t>Capsular thickenings or intrinsic ligaments are present, reinforce</a:t>
            </a:r>
          </a:p>
          <a:p>
            <a:pPr marL="0" indent="0" eaLnBrk="1" hangingPunct="1">
              <a:lnSpc>
                <a:spcPct val="90000"/>
              </a:lnSpc>
              <a:buNone/>
            </a:pPr>
            <a:r>
              <a:rPr lang="en-US" sz="2400" dirty="0" smtClean="0"/>
              <a:t>          the capsule.  </a:t>
            </a:r>
          </a:p>
        </p:txBody>
      </p:sp>
    </p:spTree>
    <p:custDataLst>
      <p:tags r:id="rId1"/>
    </p:custData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6"/>
          <p:cNvSpPr>
            <a:spLocks noGrp="1"/>
          </p:cNvSpPr>
          <p:nvPr>
            <p:ph type="sldNum" sz="quarter" idx="12"/>
          </p:nvPr>
        </p:nvSpPr>
        <p:spPr>
          <a:noFill/>
        </p:spPr>
        <p:txBody>
          <a:bodyPr/>
          <a:lstStyle/>
          <a:p>
            <a:fld id="{8CC0D7F8-98BF-40BA-861F-DD40E21CB224}" type="slidenum">
              <a:rPr lang="en-US"/>
              <a:pPr/>
              <a:t>70</a:t>
            </a:fld>
            <a:endParaRPr lang="en-US"/>
          </a:p>
        </p:txBody>
      </p:sp>
      <p:sp>
        <p:nvSpPr>
          <p:cNvPr id="33795" name="Rectangle 2"/>
          <p:cNvSpPr>
            <a:spLocks noGrp="1" noChangeArrowheads="1"/>
          </p:cNvSpPr>
          <p:nvPr>
            <p:ph type="title"/>
          </p:nvPr>
        </p:nvSpPr>
        <p:spPr/>
        <p:txBody>
          <a:bodyPr/>
          <a:lstStyle/>
          <a:p>
            <a:pPr eaLnBrk="1" hangingPunct="1"/>
            <a:r>
              <a:rPr lang="en-US" smtClean="0"/>
              <a:t>Grade 2</a:t>
            </a:r>
          </a:p>
        </p:txBody>
      </p:sp>
      <p:sp>
        <p:nvSpPr>
          <p:cNvPr id="33796" name="Rectangle 3"/>
          <p:cNvSpPr>
            <a:spLocks noGrp="1" noChangeArrowheads="1"/>
          </p:cNvSpPr>
          <p:nvPr>
            <p:ph type="body" sz="half" idx="1"/>
          </p:nvPr>
        </p:nvSpPr>
        <p:spPr>
          <a:xfrm>
            <a:off x="457200" y="1600200"/>
            <a:ext cx="4033838" cy="4525963"/>
          </a:xfrm>
        </p:spPr>
        <p:txBody>
          <a:bodyPr/>
          <a:lstStyle/>
          <a:p>
            <a:pPr eaLnBrk="1" hangingPunct="1"/>
            <a:r>
              <a:rPr lang="en-US" sz="2800" smtClean="0"/>
              <a:t>Fragmentation and fissuring cartilage</a:t>
            </a:r>
          </a:p>
          <a:p>
            <a:pPr eaLnBrk="1" hangingPunct="1"/>
            <a:r>
              <a:rPr lang="en-US" sz="2800" smtClean="0"/>
              <a:t>Area is .5 inch or less in diameter</a:t>
            </a:r>
          </a:p>
        </p:txBody>
      </p:sp>
      <p:sp>
        <p:nvSpPr>
          <p:cNvPr id="33797" name="Rectangle 4"/>
          <p:cNvSpPr>
            <a:spLocks noGrp="1" noChangeArrowheads="1"/>
          </p:cNvSpPr>
          <p:nvPr>
            <p:ph sz="half" idx="2"/>
          </p:nvPr>
        </p:nvSpPr>
        <p:spPr>
          <a:xfrm>
            <a:off x="4652963" y="1600200"/>
            <a:ext cx="4033837" cy="4525963"/>
          </a:xfrm>
        </p:spPr>
        <p:txBody>
          <a:bodyPr/>
          <a:lstStyle/>
          <a:p>
            <a:pPr eaLnBrk="1" hangingPunct="1"/>
            <a:endParaRPr lang="en-US" sz="2800" smtClean="0"/>
          </a:p>
        </p:txBody>
      </p:sp>
      <p:pic>
        <p:nvPicPr>
          <p:cNvPr id="33798" name="Picture 5" descr="osteoarthritis_image2"/>
          <p:cNvPicPr>
            <a:picLocks noChangeAspect="1" noChangeArrowheads="1"/>
          </p:cNvPicPr>
          <p:nvPr/>
        </p:nvPicPr>
        <p:blipFill>
          <a:blip r:embed="rId3"/>
          <a:srcRect/>
          <a:stretch>
            <a:fillRect/>
          </a:stretch>
        </p:blipFill>
        <p:spPr bwMode="auto">
          <a:xfrm>
            <a:off x="4876800" y="1600200"/>
            <a:ext cx="3810000" cy="41275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162933423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6"/>
          <p:cNvSpPr>
            <a:spLocks noGrp="1"/>
          </p:cNvSpPr>
          <p:nvPr>
            <p:ph type="sldNum" sz="quarter" idx="12"/>
          </p:nvPr>
        </p:nvSpPr>
        <p:spPr>
          <a:noFill/>
        </p:spPr>
        <p:txBody>
          <a:bodyPr/>
          <a:lstStyle/>
          <a:p>
            <a:fld id="{083A3E50-0C87-41EB-9B00-BDCE73BD9FE9}" type="slidenum">
              <a:rPr lang="en-US"/>
              <a:pPr/>
              <a:t>71</a:t>
            </a:fld>
            <a:endParaRPr lang="en-US"/>
          </a:p>
        </p:txBody>
      </p:sp>
      <p:sp>
        <p:nvSpPr>
          <p:cNvPr id="34819" name="Rectangle 2"/>
          <p:cNvSpPr>
            <a:spLocks noGrp="1" noChangeArrowheads="1"/>
          </p:cNvSpPr>
          <p:nvPr>
            <p:ph type="title"/>
          </p:nvPr>
        </p:nvSpPr>
        <p:spPr/>
        <p:txBody>
          <a:bodyPr/>
          <a:lstStyle/>
          <a:p>
            <a:pPr eaLnBrk="1" hangingPunct="1"/>
            <a:r>
              <a:rPr lang="en-US" smtClean="0"/>
              <a:t>Grade 3</a:t>
            </a:r>
          </a:p>
        </p:txBody>
      </p:sp>
      <p:sp>
        <p:nvSpPr>
          <p:cNvPr id="34820" name="Rectangle 3"/>
          <p:cNvSpPr>
            <a:spLocks noGrp="1" noChangeArrowheads="1"/>
          </p:cNvSpPr>
          <p:nvPr>
            <p:ph type="body" sz="half" idx="1"/>
          </p:nvPr>
        </p:nvSpPr>
        <p:spPr>
          <a:xfrm>
            <a:off x="457200" y="1600200"/>
            <a:ext cx="4033838" cy="4525963"/>
          </a:xfrm>
        </p:spPr>
        <p:txBody>
          <a:bodyPr/>
          <a:lstStyle/>
          <a:p>
            <a:pPr eaLnBrk="1" hangingPunct="1"/>
            <a:r>
              <a:rPr lang="en-US" sz="2800" dirty="0" smtClean="0"/>
              <a:t>Area of involvement is greater than .5 in in diameter</a:t>
            </a:r>
          </a:p>
          <a:p>
            <a:pPr eaLnBrk="1" hangingPunct="1"/>
            <a:r>
              <a:rPr lang="en-US" sz="2800" dirty="0" smtClean="0"/>
              <a:t>Won’t want to walk or move a lot. </a:t>
            </a:r>
          </a:p>
        </p:txBody>
      </p:sp>
      <p:sp>
        <p:nvSpPr>
          <p:cNvPr id="34821" name="Rectangle 4"/>
          <p:cNvSpPr>
            <a:spLocks noGrp="1" noChangeArrowheads="1"/>
          </p:cNvSpPr>
          <p:nvPr>
            <p:ph sz="half" idx="2"/>
          </p:nvPr>
        </p:nvSpPr>
        <p:spPr>
          <a:xfrm>
            <a:off x="4652963" y="1600200"/>
            <a:ext cx="4033837" cy="4525963"/>
          </a:xfrm>
        </p:spPr>
        <p:txBody>
          <a:bodyPr/>
          <a:lstStyle/>
          <a:p>
            <a:pPr eaLnBrk="1" hangingPunct="1"/>
            <a:endParaRPr lang="en-US" sz="2800" smtClean="0"/>
          </a:p>
        </p:txBody>
      </p:sp>
      <p:pic>
        <p:nvPicPr>
          <p:cNvPr id="34822" name="Picture 5" descr="osteoarthritis_image3"/>
          <p:cNvPicPr>
            <a:picLocks noChangeAspect="1" noChangeArrowheads="1"/>
          </p:cNvPicPr>
          <p:nvPr/>
        </p:nvPicPr>
        <p:blipFill>
          <a:blip r:embed="rId3"/>
          <a:srcRect/>
          <a:stretch>
            <a:fillRect/>
          </a:stretch>
        </p:blipFill>
        <p:spPr bwMode="auto">
          <a:xfrm>
            <a:off x="5029200" y="1676400"/>
            <a:ext cx="3695700" cy="41910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394706504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6"/>
          <p:cNvSpPr>
            <a:spLocks noGrp="1"/>
          </p:cNvSpPr>
          <p:nvPr>
            <p:ph type="sldNum" sz="quarter" idx="12"/>
          </p:nvPr>
        </p:nvSpPr>
        <p:spPr>
          <a:noFill/>
        </p:spPr>
        <p:txBody>
          <a:bodyPr/>
          <a:lstStyle/>
          <a:p>
            <a:fld id="{325D7A4E-953D-402D-BBD8-354CF6267C31}" type="slidenum">
              <a:rPr lang="en-US"/>
              <a:pPr/>
              <a:t>72</a:t>
            </a:fld>
            <a:endParaRPr lang="en-US"/>
          </a:p>
        </p:txBody>
      </p:sp>
      <p:sp>
        <p:nvSpPr>
          <p:cNvPr id="35843" name="Rectangle 2"/>
          <p:cNvSpPr>
            <a:spLocks noGrp="1" noChangeArrowheads="1"/>
          </p:cNvSpPr>
          <p:nvPr>
            <p:ph type="title"/>
          </p:nvPr>
        </p:nvSpPr>
        <p:spPr/>
        <p:txBody>
          <a:bodyPr/>
          <a:lstStyle/>
          <a:p>
            <a:pPr eaLnBrk="1" hangingPunct="1"/>
            <a:r>
              <a:rPr lang="en-US" smtClean="0"/>
              <a:t>Grade IV</a:t>
            </a:r>
          </a:p>
        </p:txBody>
      </p:sp>
      <p:sp>
        <p:nvSpPr>
          <p:cNvPr id="35844" name="Rectangle 3"/>
          <p:cNvSpPr>
            <a:spLocks noGrp="1" noChangeArrowheads="1"/>
          </p:cNvSpPr>
          <p:nvPr>
            <p:ph type="body" sz="half" idx="1"/>
          </p:nvPr>
        </p:nvSpPr>
        <p:spPr>
          <a:xfrm>
            <a:off x="457200" y="1600200"/>
            <a:ext cx="4033838" cy="4525963"/>
          </a:xfrm>
        </p:spPr>
        <p:txBody>
          <a:bodyPr/>
          <a:lstStyle/>
          <a:p>
            <a:pPr eaLnBrk="1" hangingPunct="1"/>
            <a:r>
              <a:rPr lang="en-US" sz="2800" smtClean="0"/>
              <a:t>Full thickness injury with exposed bone</a:t>
            </a:r>
          </a:p>
        </p:txBody>
      </p:sp>
      <p:sp>
        <p:nvSpPr>
          <p:cNvPr id="35845" name="Rectangle 4"/>
          <p:cNvSpPr>
            <a:spLocks noGrp="1" noChangeArrowheads="1"/>
          </p:cNvSpPr>
          <p:nvPr>
            <p:ph sz="half" idx="2"/>
          </p:nvPr>
        </p:nvSpPr>
        <p:spPr>
          <a:xfrm>
            <a:off x="4652963" y="1600200"/>
            <a:ext cx="4033837" cy="4525963"/>
          </a:xfrm>
        </p:spPr>
        <p:txBody>
          <a:bodyPr/>
          <a:lstStyle/>
          <a:p>
            <a:pPr eaLnBrk="1" hangingPunct="1"/>
            <a:endParaRPr lang="en-US" sz="2800" smtClean="0"/>
          </a:p>
        </p:txBody>
      </p:sp>
      <p:pic>
        <p:nvPicPr>
          <p:cNvPr id="35846" name="Picture 5" descr="osteoarthritis_image4"/>
          <p:cNvPicPr>
            <a:picLocks noChangeAspect="1" noChangeArrowheads="1"/>
          </p:cNvPicPr>
          <p:nvPr/>
        </p:nvPicPr>
        <p:blipFill>
          <a:blip r:embed="rId3"/>
          <a:srcRect/>
          <a:stretch>
            <a:fillRect/>
          </a:stretch>
        </p:blipFill>
        <p:spPr bwMode="auto">
          <a:xfrm>
            <a:off x="4876800" y="1524000"/>
            <a:ext cx="3810000" cy="45720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15248148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6"/>
          <p:cNvSpPr>
            <a:spLocks noGrp="1"/>
          </p:cNvSpPr>
          <p:nvPr>
            <p:ph type="sldNum" sz="quarter" idx="12"/>
          </p:nvPr>
        </p:nvSpPr>
        <p:spPr>
          <a:noFill/>
        </p:spPr>
        <p:txBody>
          <a:bodyPr/>
          <a:lstStyle/>
          <a:p>
            <a:fld id="{0211D3A6-AFF1-47DD-85CE-22FE4B0A400B}" type="slidenum">
              <a:rPr lang="en-US"/>
              <a:pPr/>
              <a:t>73</a:t>
            </a:fld>
            <a:endParaRPr lang="en-US"/>
          </a:p>
        </p:txBody>
      </p:sp>
      <p:sp>
        <p:nvSpPr>
          <p:cNvPr id="36867" name="Rectangle 2"/>
          <p:cNvSpPr>
            <a:spLocks noGrp="1" noChangeArrowheads="1"/>
          </p:cNvSpPr>
          <p:nvPr>
            <p:ph type="title"/>
          </p:nvPr>
        </p:nvSpPr>
        <p:spPr/>
        <p:txBody>
          <a:bodyPr/>
          <a:lstStyle/>
          <a:p>
            <a:pPr eaLnBrk="1" hangingPunct="1"/>
            <a:r>
              <a:rPr lang="en-US" dirty="0" smtClean="0"/>
              <a:t>Grade V</a:t>
            </a:r>
          </a:p>
        </p:txBody>
      </p:sp>
      <p:sp>
        <p:nvSpPr>
          <p:cNvPr id="36868" name="Rectangle 3"/>
          <p:cNvSpPr>
            <a:spLocks noGrp="1" noChangeArrowheads="1"/>
          </p:cNvSpPr>
          <p:nvPr>
            <p:ph type="body" sz="half" idx="1"/>
          </p:nvPr>
        </p:nvSpPr>
        <p:spPr>
          <a:xfrm>
            <a:off x="457200" y="1600200"/>
            <a:ext cx="4033838" cy="4525963"/>
          </a:xfrm>
        </p:spPr>
        <p:txBody>
          <a:bodyPr/>
          <a:lstStyle/>
          <a:p>
            <a:pPr eaLnBrk="1" hangingPunct="1"/>
            <a:r>
              <a:rPr lang="en-US" sz="2800" dirty="0" smtClean="0"/>
              <a:t>Full exposed bone, in need of a knee replacement. </a:t>
            </a:r>
          </a:p>
        </p:txBody>
      </p:sp>
      <p:sp>
        <p:nvSpPr>
          <p:cNvPr id="36869" name="Rectangle 4"/>
          <p:cNvSpPr>
            <a:spLocks noGrp="1" noChangeArrowheads="1"/>
          </p:cNvSpPr>
          <p:nvPr>
            <p:ph sz="half" idx="2"/>
          </p:nvPr>
        </p:nvSpPr>
        <p:spPr>
          <a:xfrm>
            <a:off x="4652963" y="1600200"/>
            <a:ext cx="4033837" cy="4525963"/>
          </a:xfrm>
        </p:spPr>
        <p:txBody>
          <a:bodyPr/>
          <a:lstStyle/>
          <a:p>
            <a:pPr eaLnBrk="1" hangingPunct="1"/>
            <a:endParaRPr lang="en-US" sz="2800" smtClean="0"/>
          </a:p>
        </p:txBody>
      </p:sp>
      <p:pic>
        <p:nvPicPr>
          <p:cNvPr id="36870" name="Picture 5" descr="osteoarthritis_image5"/>
          <p:cNvPicPr>
            <a:picLocks noChangeAspect="1" noChangeArrowheads="1"/>
          </p:cNvPicPr>
          <p:nvPr/>
        </p:nvPicPr>
        <p:blipFill>
          <a:blip r:embed="rId3"/>
          <a:srcRect/>
          <a:stretch>
            <a:fillRect/>
          </a:stretch>
        </p:blipFill>
        <p:spPr bwMode="auto">
          <a:xfrm>
            <a:off x="4876800" y="1524000"/>
            <a:ext cx="3886200" cy="4572000"/>
          </a:xfrm>
          <a:prstGeom prst="rect">
            <a:avLst/>
          </a:prstGeom>
          <a:noFill/>
          <a:ln w="9525">
            <a:noFill/>
            <a:miter lim="800000"/>
            <a:headEnd/>
            <a:tailEnd/>
          </a:ln>
        </p:spPr>
      </p:pic>
    </p:spTree>
    <p:custDataLst>
      <p:tags r:id="rId1"/>
    </p:custDataLst>
    <p:extLst>
      <p:ext uri="{BB962C8B-B14F-4D97-AF65-F5344CB8AC3E}">
        <p14:creationId xmlns:p14="http://schemas.microsoft.com/office/powerpoint/2010/main" val="289240034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5"/>
          <p:cNvSpPr>
            <a:spLocks noGrp="1"/>
          </p:cNvSpPr>
          <p:nvPr>
            <p:ph type="sldNum" sz="quarter" idx="12"/>
          </p:nvPr>
        </p:nvSpPr>
        <p:spPr>
          <a:noFill/>
        </p:spPr>
        <p:txBody>
          <a:bodyPr/>
          <a:lstStyle/>
          <a:p>
            <a:fld id="{3B51A9B7-4CD8-4DED-9E3C-C494AABBC1F4}" type="slidenum">
              <a:rPr lang="en-US"/>
              <a:pPr/>
              <a:t>74</a:t>
            </a:fld>
            <a:endParaRPr lang="en-US"/>
          </a:p>
        </p:txBody>
      </p:sp>
      <p:sp>
        <p:nvSpPr>
          <p:cNvPr id="37891" name="Rectangle 2"/>
          <p:cNvSpPr>
            <a:spLocks noGrp="1" noChangeArrowheads="1"/>
          </p:cNvSpPr>
          <p:nvPr>
            <p:ph type="title"/>
          </p:nvPr>
        </p:nvSpPr>
        <p:spPr/>
        <p:txBody>
          <a:bodyPr>
            <a:normAutofit fontScale="90000"/>
          </a:bodyPr>
          <a:lstStyle/>
          <a:p>
            <a:pPr eaLnBrk="1" hangingPunct="1"/>
            <a:r>
              <a:rPr lang="en-US" dirty="0" err="1" smtClean="0"/>
              <a:t>Nonoperative</a:t>
            </a:r>
            <a:r>
              <a:rPr lang="en-US" dirty="0" smtClean="0"/>
              <a:t> management:</a:t>
            </a:r>
            <a:br>
              <a:rPr lang="en-US" dirty="0" smtClean="0"/>
            </a:br>
            <a:endParaRPr lang="en-US" dirty="0" smtClean="0"/>
          </a:p>
        </p:txBody>
      </p:sp>
      <p:sp>
        <p:nvSpPr>
          <p:cNvPr id="37892" name="Rectangle 3"/>
          <p:cNvSpPr>
            <a:spLocks noGrp="1" noChangeArrowheads="1"/>
          </p:cNvSpPr>
          <p:nvPr>
            <p:ph type="body" idx="1"/>
          </p:nvPr>
        </p:nvSpPr>
        <p:spPr/>
        <p:txBody>
          <a:bodyPr>
            <a:normAutofit fontScale="85000" lnSpcReduction="20000"/>
          </a:bodyPr>
          <a:lstStyle/>
          <a:p>
            <a:pPr eaLnBrk="1" hangingPunct="1">
              <a:buFontTx/>
              <a:buNone/>
            </a:pPr>
            <a:r>
              <a:rPr lang="en-US" dirty="0" smtClean="0"/>
              <a:t>      Look for areas of loss of ROM and work on getting movement back</a:t>
            </a:r>
          </a:p>
          <a:p>
            <a:pPr eaLnBrk="1" hangingPunct="1">
              <a:buFontTx/>
              <a:buNone/>
            </a:pPr>
            <a:endParaRPr lang="en-US" dirty="0"/>
          </a:p>
          <a:p>
            <a:pPr eaLnBrk="1" hangingPunct="1">
              <a:buFontTx/>
              <a:buNone/>
            </a:pPr>
            <a:r>
              <a:rPr lang="en-US" dirty="0" smtClean="0"/>
              <a:t>a.  chondroitin sulfate and glucosamine</a:t>
            </a:r>
          </a:p>
          <a:p>
            <a:pPr eaLnBrk="1" hangingPunct="1">
              <a:buFontTx/>
              <a:buNone/>
            </a:pPr>
            <a:r>
              <a:rPr lang="en-US" dirty="0" smtClean="0"/>
              <a:t>	preliminary research indicates some benefit but best results are for those who are in the early stages of OA</a:t>
            </a:r>
          </a:p>
          <a:p>
            <a:pPr eaLnBrk="1" hangingPunct="1">
              <a:buFontTx/>
              <a:buNone/>
            </a:pPr>
            <a:r>
              <a:rPr lang="en-US" dirty="0" smtClean="0"/>
              <a:t>      </a:t>
            </a:r>
          </a:p>
          <a:p>
            <a:pPr eaLnBrk="1" hangingPunct="1">
              <a:buFontTx/>
              <a:buNone/>
            </a:pPr>
            <a:r>
              <a:rPr lang="en-US" dirty="0" smtClean="0"/>
              <a:t> b.  injections of hyaluronic acid substitutes also gave best results in those patients with early stages of OA</a:t>
            </a:r>
          </a:p>
          <a:p>
            <a:pPr eaLnBrk="1" hangingPunct="1">
              <a:buFontTx/>
              <a:buNone/>
            </a:pPr>
            <a:r>
              <a:rPr lang="en-US" dirty="0"/>
              <a:t>	</a:t>
            </a:r>
            <a:r>
              <a:rPr lang="en-US" dirty="0" smtClean="0"/>
              <a:t>-First injections work well (3-6 months) but affect wears off. </a:t>
            </a:r>
          </a:p>
          <a:p>
            <a:pPr eaLnBrk="1" hangingPunct="1"/>
            <a:endParaRPr lang="en-US" dirty="0" smtClean="0"/>
          </a:p>
        </p:txBody>
      </p:sp>
    </p:spTree>
    <p:custDataLst>
      <p:tags r:id="rId1"/>
    </p:custDataLst>
    <p:extLst>
      <p:ext uri="{BB962C8B-B14F-4D97-AF65-F5344CB8AC3E}">
        <p14:creationId xmlns:p14="http://schemas.microsoft.com/office/powerpoint/2010/main" val="117588148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5"/>
          <p:cNvSpPr>
            <a:spLocks noGrp="1"/>
          </p:cNvSpPr>
          <p:nvPr>
            <p:ph type="sldNum" sz="quarter" idx="12"/>
          </p:nvPr>
        </p:nvSpPr>
        <p:spPr>
          <a:noFill/>
        </p:spPr>
        <p:txBody>
          <a:bodyPr/>
          <a:lstStyle/>
          <a:p>
            <a:fld id="{95EDEE2F-F760-4494-B508-9DFF8554E904}" type="slidenum">
              <a:rPr lang="en-US"/>
              <a:pPr/>
              <a:t>75</a:t>
            </a:fld>
            <a:endParaRPr lang="en-US"/>
          </a:p>
        </p:txBody>
      </p:sp>
      <p:sp>
        <p:nvSpPr>
          <p:cNvPr id="38915" name="Rectangle 2"/>
          <p:cNvSpPr>
            <a:spLocks noGrp="1" noChangeArrowheads="1"/>
          </p:cNvSpPr>
          <p:nvPr>
            <p:ph type="title"/>
          </p:nvPr>
        </p:nvSpPr>
        <p:spPr/>
        <p:txBody>
          <a:bodyPr/>
          <a:lstStyle/>
          <a:p>
            <a:pPr eaLnBrk="1" hangingPunct="1"/>
            <a:r>
              <a:rPr lang="en-US" smtClean="0"/>
              <a:t>Pharmacological Interventions</a:t>
            </a:r>
          </a:p>
        </p:txBody>
      </p:sp>
      <p:sp>
        <p:nvSpPr>
          <p:cNvPr id="38916" name="Rectangle 3"/>
          <p:cNvSpPr>
            <a:spLocks noGrp="1" noChangeArrowheads="1"/>
          </p:cNvSpPr>
          <p:nvPr>
            <p:ph type="body" idx="1"/>
          </p:nvPr>
        </p:nvSpPr>
        <p:spPr/>
        <p:txBody>
          <a:bodyPr>
            <a:normAutofit lnSpcReduction="10000"/>
          </a:bodyPr>
          <a:lstStyle/>
          <a:p>
            <a:pPr eaLnBrk="1" hangingPunct="1">
              <a:lnSpc>
                <a:spcPct val="80000"/>
              </a:lnSpc>
            </a:pPr>
            <a:r>
              <a:rPr lang="en-US" sz="2800" u="sng" smtClean="0"/>
              <a:t>Medications:</a:t>
            </a:r>
            <a:r>
              <a:rPr lang="en-US" sz="2800" smtClean="0"/>
              <a:t>  NSAIDS drugs help to increase joint motion, decrease joint warmth. </a:t>
            </a:r>
          </a:p>
          <a:p>
            <a:pPr eaLnBrk="1" hangingPunct="1">
              <a:lnSpc>
                <a:spcPct val="80000"/>
              </a:lnSpc>
            </a:pPr>
            <a:r>
              <a:rPr lang="en-US" sz="2800" smtClean="0"/>
              <a:t>These drugs, including aspirin, ibuprofen, Naprosyn and others may be effective in decreasing pain, but there is no indication that they decrease the progression of joint breakdown in osteoarthritis. </a:t>
            </a:r>
          </a:p>
          <a:p>
            <a:pPr eaLnBrk="1" hangingPunct="1">
              <a:lnSpc>
                <a:spcPct val="80000"/>
              </a:lnSpc>
            </a:pPr>
            <a:r>
              <a:rPr lang="en-US" sz="2800" smtClean="0"/>
              <a:t>Moreover, nonsteroidal anti-inflammatories may be associated with side effects, such as stomach pain and gastrointestinal bleeding. They should be used with caution in elderly patients. </a:t>
            </a:r>
          </a:p>
          <a:p>
            <a:pPr eaLnBrk="1" hangingPunct="1">
              <a:lnSpc>
                <a:spcPct val="80000"/>
              </a:lnSpc>
            </a:pPr>
            <a:r>
              <a:rPr lang="en-US" sz="2800" u="sng" smtClean="0"/>
              <a:t>The new nonsteroidal anti-inflammatory COX II drugs Celebrex and Vioxx have fewer gastrointestinal side effects.</a:t>
            </a:r>
            <a:r>
              <a:rPr lang="en-US" sz="2800" smtClean="0"/>
              <a:t> </a:t>
            </a:r>
          </a:p>
        </p:txBody>
      </p:sp>
    </p:spTree>
    <p:custDataLst>
      <p:tags r:id="rId1"/>
    </p:custDataLst>
    <p:extLst>
      <p:ext uri="{BB962C8B-B14F-4D97-AF65-F5344CB8AC3E}">
        <p14:creationId xmlns:p14="http://schemas.microsoft.com/office/powerpoint/2010/main" val="183570975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a:spLocks noGrp="1"/>
          </p:cNvSpPr>
          <p:nvPr>
            <p:ph type="sldNum" sz="quarter" idx="12"/>
          </p:nvPr>
        </p:nvSpPr>
        <p:spPr>
          <a:noFill/>
        </p:spPr>
        <p:txBody>
          <a:bodyPr/>
          <a:lstStyle/>
          <a:p>
            <a:fld id="{FB5A4E80-CA97-400D-BDE8-5320B163098A}" type="slidenum">
              <a:rPr lang="en-US"/>
              <a:pPr/>
              <a:t>76</a:t>
            </a:fld>
            <a:endParaRPr lang="en-US"/>
          </a:p>
        </p:txBody>
      </p:sp>
      <p:sp>
        <p:nvSpPr>
          <p:cNvPr id="39939" name="Rectangle 2"/>
          <p:cNvSpPr>
            <a:spLocks noGrp="1" noChangeArrowheads="1"/>
          </p:cNvSpPr>
          <p:nvPr>
            <p:ph type="title"/>
          </p:nvPr>
        </p:nvSpPr>
        <p:spPr/>
        <p:txBody>
          <a:bodyPr/>
          <a:lstStyle/>
          <a:p>
            <a:pPr eaLnBrk="1" hangingPunct="1"/>
            <a:r>
              <a:rPr lang="en-US" smtClean="0"/>
              <a:t>Surgical Management</a:t>
            </a:r>
          </a:p>
        </p:txBody>
      </p:sp>
      <p:sp>
        <p:nvSpPr>
          <p:cNvPr id="39940" name="Rectangle 3"/>
          <p:cNvSpPr>
            <a:spLocks noGrp="1" noChangeArrowheads="1"/>
          </p:cNvSpPr>
          <p:nvPr>
            <p:ph type="body" idx="1"/>
          </p:nvPr>
        </p:nvSpPr>
        <p:spPr/>
        <p:txBody>
          <a:bodyPr/>
          <a:lstStyle/>
          <a:p>
            <a:pPr eaLnBrk="1" hangingPunct="1"/>
            <a:r>
              <a:rPr lang="en-US" smtClean="0"/>
              <a:t>Cartilage Repair</a:t>
            </a:r>
          </a:p>
          <a:p>
            <a:pPr lvl="1" eaLnBrk="1" hangingPunct="1"/>
            <a:r>
              <a:rPr lang="en-US" smtClean="0"/>
              <a:t>Problems with repair process</a:t>
            </a:r>
          </a:p>
          <a:p>
            <a:pPr lvl="2" eaLnBrk="1" hangingPunct="1"/>
            <a:r>
              <a:rPr lang="en-US" smtClean="0"/>
              <a:t>Filling the defect with a material that will have the same mechanical properties as cartilage</a:t>
            </a:r>
          </a:p>
          <a:p>
            <a:pPr lvl="2" eaLnBrk="1" hangingPunct="1"/>
            <a:r>
              <a:rPr lang="en-US" smtClean="0"/>
              <a:t>Consolidation of material with native articular cartilage</a:t>
            </a:r>
          </a:p>
          <a:p>
            <a:pPr lvl="2" eaLnBrk="1" hangingPunct="1"/>
            <a:endParaRPr lang="en-US" smtClean="0"/>
          </a:p>
          <a:p>
            <a:pPr lvl="2" eaLnBrk="1" hangingPunct="1"/>
            <a:endParaRPr lang="en-US" smtClean="0"/>
          </a:p>
        </p:txBody>
      </p:sp>
    </p:spTree>
    <p:custDataLst>
      <p:tags r:id="rId1"/>
    </p:custDataLst>
    <p:extLst>
      <p:ext uri="{BB962C8B-B14F-4D97-AF65-F5344CB8AC3E}">
        <p14:creationId xmlns:p14="http://schemas.microsoft.com/office/powerpoint/2010/main" val="283294547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p:spPr>
        <p:txBody>
          <a:bodyPr/>
          <a:lstStyle/>
          <a:p>
            <a:fld id="{A02395F3-04DA-47FD-B51E-A5515D83758E}" type="slidenum">
              <a:rPr lang="en-US"/>
              <a:pPr/>
              <a:t>77</a:t>
            </a:fld>
            <a:endParaRPr lang="en-US"/>
          </a:p>
        </p:txBody>
      </p:sp>
      <p:sp>
        <p:nvSpPr>
          <p:cNvPr id="40963" name="Rectangle 2"/>
          <p:cNvSpPr>
            <a:spLocks noGrp="1" noChangeArrowheads="1"/>
          </p:cNvSpPr>
          <p:nvPr>
            <p:ph type="title"/>
          </p:nvPr>
        </p:nvSpPr>
        <p:spPr/>
        <p:txBody>
          <a:bodyPr/>
          <a:lstStyle/>
          <a:p>
            <a:pPr eaLnBrk="1" hangingPunct="1"/>
            <a:r>
              <a:rPr lang="en-US" sz="4000" smtClean="0"/>
              <a:t>Autologous Condrocyte Implantation</a:t>
            </a:r>
          </a:p>
        </p:txBody>
      </p:sp>
      <p:sp>
        <p:nvSpPr>
          <p:cNvPr id="40964" name="Rectangle 3"/>
          <p:cNvSpPr>
            <a:spLocks noGrp="1" noChangeArrowheads="1"/>
          </p:cNvSpPr>
          <p:nvPr>
            <p:ph type="body" idx="1"/>
          </p:nvPr>
        </p:nvSpPr>
        <p:spPr/>
        <p:txBody>
          <a:bodyPr/>
          <a:lstStyle/>
          <a:p>
            <a:pPr eaLnBrk="1" hangingPunct="1"/>
            <a:r>
              <a:rPr lang="en-US" smtClean="0"/>
              <a:t>Patients between 15 and 55 with minor damage to the articular cartilage</a:t>
            </a:r>
          </a:p>
          <a:p>
            <a:pPr eaLnBrk="1" hangingPunct="1"/>
            <a:r>
              <a:rPr lang="en-US" smtClean="0"/>
              <a:t>Procedure;</a:t>
            </a:r>
          </a:p>
          <a:p>
            <a:pPr lvl="1" eaLnBrk="1" hangingPunct="1"/>
            <a:r>
              <a:rPr lang="en-US" smtClean="0"/>
              <a:t>Sample of cartilage removed from a NWB area</a:t>
            </a:r>
          </a:p>
          <a:p>
            <a:pPr lvl="1" eaLnBrk="1" hangingPunct="1"/>
            <a:r>
              <a:rPr lang="en-US" smtClean="0"/>
              <a:t>Sample sent to a lab where the chondrocytes are separated from the cell matrix</a:t>
            </a:r>
          </a:p>
          <a:p>
            <a:pPr lvl="1" eaLnBrk="1" hangingPunct="1"/>
            <a:endParaRPr lang="en-US" smtClean="0"/>
          </a:p>
        </p:txBody>
      </p:sp>
    </p:spTree>
    <p:custDataLst>
      <p:tags r:id="rId1"/>
    </p:custDataLst>
    <p:extLst>
      <p:ext uri="{BB962C8B-B14F-4D97-AF65-F5344CB8AC3E}">
        <p14:creationId xmlns:p14="http://schemas.microsoft.com/office/powerpoint/2010/main" val="152846225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a:spLocks noGrp="1"/>
          </p:cNvSpPr>
          <p:nvPr>
            <p:ph type="sldNum" sz="quarter" idx="12"/>
          </p:nvPr>
        </p:nvSpPr>
        <p:spPr>
          <a:noFill/>
        </p:spPr>
        <p:txBody>
          <a:bodyPr/>
          <a:lstStyle/>
          <a:p>
            <a:fld id="{7D0B4336-2116-4472-BCF8-B40F1D72A205}" type="slidenum">
              <a:rPr lang="en-US"/>
              <a:pPr/>
              <a:t>78</a:t>
            </a:fld>
            <a:endParaRPr lang="en-US"/>
          </a:p>
        </p:txBody>
      </p:sp>
      <p:sp>
        <p:nvSpPr>
          <p:cNvPr id="41987" name="Rectangle 2"/>
          <p:cNvSpPr>
            <a:spLocks noGrp="1" noChangeArrowheads="1"/>
          </p:cNvSpPr>
          <p:nvPr>
            <p:ph type="title"/>
          </p:nvPr>
        </p:nvSpPr>
        <p:spPr/>
        <p:txBody>
          <a:bodyPr/>
          <a:lstStyle/>
          <a:p>
            <a:pPr eaLnBrk="1" hangingPunct="1"/>
            <a:endParaRPr lang="en-US" smtClean="0"/>
          </a:p>
        </p:txBody>
      </p:sp>
      <p:sp>
        <p:nvSpPr>
          <p:cNvPr id="41988" name="Rectangle 3"/>
          <p:cNvSpPr>
            <a:spLocks noGrp="1" noChangeArrowheads="1"/>
          </p:cNvSpPr>
          <p:nvPr>
            <p:ph type="body" idx="1"/>
          </p:nvPr>
        </p:nvSpPr>
        <p:spPr/>
        <p:txBody>
          <a:bodyPr/>
          <a:lstStyle/>
          <a:p>
            <a:pPr lvl="1" eaLnBrk="1" hangingPunct="1"/>
            <a:r>
              <a:rPr lang="en-US" smtClean="0"/>
              <a:t>Cells are cultured for 4-5 weeks and then returned (5-10 million cells)</a:t>
            </a:r>
          </a:p>
          <a:p>
            <a:pPr lvl="1" eaLnBrk="1" hangingPunct="1"/>
            <a:r>
              <a:rPr lang="en-US" smtClean="0"/>
              <a:t>Then, patient returns and has a surgical implantation of the cells sutured by a periosteal membrane flap</a:t>
            </a:r>
          </a:p>
          <a:p>
            <a:pPr lvl="1" eaLnBrk="1" hangingPunct="1"/>
            <a:r>
              <a:rPr lang="en-US" smtClean="0"/>
              <a:t>NWB status for 10 – 12 weeks</a:t>
            </a:r>
          </a:p>
          <a:p>
            <a:pPr lvl="1" eaLnBrk="1" hangingPunct="1"/>
            <a:endParaRPr lang="en-US" smtClean="0"/>
          </a:p>
          <a:p>
            <a:pPr lvl="1" eaLnBrk="1" hangingPunct="1"/>
            <a:r>
              <a:rPr lang="en-US" smtClean="0"/>
              <a:t>Good results in about 72% of patients</a:t>
            </a:r>
          </a:p>
          <a:p>
            <a:pPr lvl="4" eaLnBrk="1" hangingPunct="1"/>
            <a:r>
              <a:rPr lang="en-US" smtClean="0"/>
              <a:t>Beris, 2005</a:t>
            </a:r>
          </a:p>
        </p:txBody>
      </p:sp>
    </p:spTree>
    <p:custDataLst>
      <p:tags r:id="rId1"/>
    </p:custDataLst>
    <p:extLst>
      <p:ext uri="{BB962C8B-B14F-4D97-AF65-F5344CB8AC3E}">
        <p14:creationId xmlns:p14="http://schemas.microsoft.com/office/powerpoint/2010/main" val="378440558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5"/>
          <p:cNvSpPr>
            <a:spLocks noGrp="1"/>
          </p:cNvSpPr>
          <p:nvPr>
            <p:ph type="sldNum" sz="quarter" idx="12"/>
          </p:nvPr>
        </p:nvSpPr>
        <p:spPr>
          <a:noFill/>
        </p:spPr>
        <p:txBody>
          <a:bodyPr/>
          <a:lstStyle/>
          <a:p>
            <a:fld id="{3A9EBB05-A7BD-4056-A482-287D1D4C9EB3}" type="slidenum">
              <a:rPr lang="en-US"/>
              <a:pPr/>
              <a:t>79</a:t>
            </a:fld>
            <a:endParaRPr lang="en-US"/>
          </a:p>
        </p:txBody>
      </p:sp>
      <p:sp>
        <p:nvSpPr>
          <p:cNvPr id="43011" name="Rectangle 2"/>
          <p:cNvSpPr>
            <a:spLocks noGrp="1" noChangeArrowheads="1"/>
          </p:cNvSpPr>
          <p:nvPr>
            <p:ph type="title"/>
          </p:nvPr>
        </p:nvSpPr>
        <p:spPr/>
        <p:txBody>
          <a:bodyPr/>
          <a:lstStyle/>
          <a:p>
            <a:pPr eaLnBrk="1" hangingPunct="1"/>
            <a:r>
              <a:rPr lang="en-US" smtClean="0"/>
              <a:t>Periosteal/Perichondreal Grafts</a:t>
            </a:r>
          </a:p>
        </p:txBody>
      </p:sp>
      <p:sp>
        <p:nvSpPr>
          <p:cNvPr id="43012" name="Rectangle 3"/>
          <p:cNvSpPr>
            <a:spLocks noGrp="1" noChangeArrowheads="1"/>
          </p:cNvSpPr>
          <p:nvPr>
            <p:ph type="body" idx="1"/>
          </p:nvPr>
        </p:nvSpPr>
        <p:spPr/>
        <p:txBody>
          <a:bodyPr/>
          <a:lstStyle/>
          <a:p>
            <a:pPr eaLnBrk="1" hangingPunct="1"/>
            <a:r>
              <a:rPr lang="en-US" smtClean="0"/>
              <a:t>Transplant periosteum and perichondrium in full thickness defects</a:t>
            </a:r>
          </a:p>
          <a:p>
            <a:pPr eaLnBrk="1" hangingPunct="1"/>
            <a:endParaRPr lang="en-US" smtClean="0"/>
          </a:p>
          <a:p>
            <a:pPr eaLnBrk="1" hangingPunct="1"/>
            <a:r>
              <a:rPr lang="en-US" smtClean="0"/>
              <a:t>Poor clinical results</a:t>
            </a:r>
          </a:p>
          <a:p>
            <a:pPr eaLnBrk="1" hangingPunct="1"/>
            <a:endParaRPr lang="en-US" smtClean="0"/>
          </a:p>
          <a:p>
            <a:pPr eaLnBrk="1" hangingPunct="1"/>
            <a:r>
              <a:rPr lang="en-US" smtClean="0"/>
              <a:t>Complete restoration of hyaline cartilage layer and long-term stability of repair tissue didn’t occur.</a:t>
            </a:r>
          </a:p>
          <a:p>
            <a:pPr eaLnBrk="1" hangingPunct="1"/>
            <a:endParaRPr lang="en-US" smtClean="0"/>
          </a:p>
        </p:txBody>
      </p:sp>
    </p:spTree>
    <p:custDataLst>
      <p:tags r:id="rId1"/>
    </p:custDataLst>
    <p:extLst>
      <p:ext uri="{BB962C8B-B14F-4D97-AF65-F5344CB8AC3E}">
        <p14:creationId xmlns:p14="http://schemas.microsoft.com/office/powerpoint/2010/main" val="33966916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Capsule Inflammatory Response</a:t>
            </a:r>
          </a:p>
        </p:txBody>
      </p:sp>
      <p:sp>
        <p:nvSpPr>
          <p:cNvPr id="29699" name="Rectangle 6"/>
          <p:cNvSpPr>
            <a:spLocks noGrp="1" noChangeArrowheads="1"/>
          </p:cNvSpPr>
          <p:nvPr>
            <p:ph idx="1"/>
          </p:nvPr>
        </p:nvSpPr>
        <p:spPr/>
        <p:txBody>
          <a:bodyPr/>
          <a:lstStyle/>
          <a:p>
            <a:pPr eaLnBrk="1" hangingPunct="1"/>
            <a:r>
              <a:rPr lang="en-US" dirty="0" smtClean="0"/>
              <a:t>High potential for adhesion formation</a:t>
            </a:r>
          </a:p>
          <a:p>
            <a:pPr eaLnBrk="1" hangingPunct="1"/>
            <a:endParaRPr lang="en-US" dirty="0" smtClean="0"/>
          </a:p>
          <a:p>
            <a:pPr eaLnBrk="1" hangingPunct="1"/>
            <a:r>
              <a:rPr lang="en-US" dirty="0" smtClean="0"/>
              <a:t>Loss of </a:t>
            </a:r>
            <a:r>
              <a:rPr lang="en-US" dirty="0" err="1" smtClean="0"/>
              <a:t>Glycoaminoglycogen</a:t>
            </a:r>
            <a:r>
              <a:rPr lang="en-US" dirty="0" smtClean="0"/>
              <a:t> content and water</a:t>
            </a:r>
          </a:p>
          <a:p>
            <a:pPr eaLnBrk="1" hangingPunct="1"/>
            <a:endParaRPr lang="en-US" dirty="0" smtClean="0"/>
          </a:p>
          <a:p>
            <a:pPr eaLnBrk="1" hangingPunct="1"/>
            <a:r>
              <a:rPr lang="en-US" dirty="0" smtClean="0"/>
              <a:t>Fiber-fiber distance decreases, folds of synovial fluid adhere together limiting mobility</a:t>
            </a:r>
          </a:p>
        </p:txBody>
      </p:sp>
    </p:spTree>
    <p:custDataLst>
      <p:tags r:id="rId1"/>
    </p:custData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6"/>
          <p:cNvSpPr>
            <a:spLocks noGrp="1"/>
          </p:cNvSpPr>
          <p:nvPr>
            <p:ph type="sldNum" sz="quarter" idx="12"/>
          </p:nvPr>
        </p:nvSpPr>
        <p:spPr>
          <a:noFill/>
        </p:spPr>
        <p:txBody>
          <a:bodyPr/>
          <a:lstStyle/>
          <a:p>
            <a:fld id="{774397C3-A07E-4FC6-B42B-8862F0F839E1}" type="slidenum">
              <a:rPr lang="en-US"/>
              <a:pPr/>
              <a:t>80</a:t>
            </a:fld>
            <a:endParaRPr lang="en-US"/>
          </a:p>
        </p:txBody>
      </p:sp>
      <p:sp>
        <p:nvSpPr>
          <p:cNvPr id="44035" name="Rectangle 2"/>
          <p:cNvSpPr>
            <a:spLocks noGrp="1" noChangeArrowheads="1"/>
          </p:cNvSpPr>
          <p:nvPr>
            <p:ph type="title"/>
          </p:nvPr>
        </p:nvSpPr>
        <p:spPr/>
        <p:txBody>
          <a:bodyPr/>
          <a:lstStyle/>
          <a:p>
            <a:pPr eaLnBrk="1" hangingPunct="1"/>
            <a:r>
              <a:rPr lang="en-US" smtClean="0"/>
              <a:t>Surgical Management</a:t>
            </a:r>
          </a:p>
        </p:txBody>
      </p:sp>
      <p:sp>
        <p:nvSpPr>
          <p:cNvPr id="44036" name="Rectangle 3"/>
          <p:cNvSpPr>
            <a:spLocks noGrp="1" noChangeArrowheads="1"/>
          </p:cNvSpPr>
          <p:nvPr>
            <p:ph type="body" sz="half" idx="1"/>
          </p:nvPr>
        </p:nvSpPr>
        <p:spPr>
          <a:xfrm>
            <a:off x="914400" y="1447800"/>
            <a:ext cx="7772400" cy="2819400"/>
          </a:xfrm>
        </p:spPr>
        <p:txBody>
          <a:bodyPr>
            <a:normAutofit lnSpcReduction="10000"/>
          </a:bodyPr>
          <a:lstStyle/>
          <a:p>
            <a:pPr eaLnBrk="1" hangingPunct="1">
              <a:buFontTx/>
              <a:buNone/>
            </a:pPr>
            <a:r>
              <a:rPr lang="en-US" sz="2800" smtClean="0"/>
              <a:t>1. Osteoarticular Transfer System (OATS)</a:t>
            </a:r>
          </a:p>
          <a:p>
            <a:pPr eaLnBrk="1" hangingPunct="1">
              <a:buFontTx/>
              <a:buNone/>
            </a:pPr>
            <a:r>
              <a:rPr lang="en-US" sz="2800" smtClean="0"/>
              <a:t>    Mosaicplasty</a:t>
            </a:r>
          </a:p>
          <a:p>
            <a:pPr eaLnBrk="1" hangingPunct="1">
              <a:buFontTx/>
              <a:buNone/>
            </a:pPr>
            <a:r>
              <a:rPr lang="en-US" sz="2800" smtClean="0"/>
              <a:t>    One stage procedure</a:t>
            </a:r>
          </a:p>
          <a:p>
            <a:pPr eaLnBrk="1" hangingPunct="1">
              <a:buFontTx/>
              <a:buNone/>
            </a:pPr>
            <a:r>
              <a:rPr lang="en-US" sz="2800" smtClean="0"/>
              <a:t>    Cylindrical osteochondral pieces removed from non-weight bearing areas of the AC and transferred into debrided full thickness defects.</a:t>
            </a:r>
          </a:p>
          <a:p>
            <a:pPr eaLnBrk="1" hangingPunct="1">
              <a:buFontTx/>
              <a:buNone/>
            </a:pPr>
            <a:endParaRPr lang="en-US" sz="2800" smtClean="0"/>
          </a:p>
          <a:p>
            <a:pPr eaLnBrk="1" hangingPunct="1"/>
            <a:endParaRPr lang="en-US" sz="2800" smtClean="0"/>
          </a:p>
        </p:txBody>
      </p:sp>
      <p:pic>
        <p:nvPicPr>
          <p:cNvPr id="44037" name="Picture 4" descr="tissueeng_clip_image001"/>
          <p:cNvPicPr>
            <a:picLocks noGrp="1" noChangeAspect="1" noChangeArrowheads="1"/>
          </p:cNvPicPr>
          <p:nvPr>
            <p:ph sz="half" idx="2"/>
          </p:nvPr>
        </p:nvPicPr>
        <p:blipFill>
          <a:blip r:embed="rId3"/>
          <a:srcRect/>
          <a:stretch>
            <a:fillRect/>
          </a:stretch>
        </p:blipFill>
        <p:spPr>
          <a:xfrm>
            <a:off x="1524000" y="3962400"/>
            <a:ext cx="6629400" cy="2362200"/>
          </a:xfrm>
          <a:noFill/>
        </p:spPr>
      </p:pic>
    </p:spTree>
    <p:custDataLst>
      <p:tags r:id="rId1"/>
    </p:custDataLst>
    <p:extLst>
      <p:ext uri="{BB962C8B-B14F-4D97-AF65-F5344CB8AC3E}">
        <p14:creationId xmlns:p14="http://schemas.microsoft.com/office/powerpoint/2010/main" val="143660959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2"/>
          </p:nvPr>
        </p:nvSpPr>
        <p:spPr>
          <a:noFill/>
        </p:spPr>
        <p:txBody>
          <a:bodyPr/>
          <a:lstStyle/>
          <a:p>
            <a:fld id="{54243B0F-5B71-46D7-9582-4D88A0015B07}" type="slidenum">
              <a:rPr lang="en-US"/>
              <a:pPr/>
              <a:t>81</a:t>
            </a:fld>
            <a:endParaRPr lang="en-US"/>
          </a:p>
        </p:txBody>
      </p:sp>
      <p:sp>
        <p:nvSpPr>
          <p:cNvPr id="45059" name="Rectangle 2"/>
          <p:cNvSpPr>
            <a:spLocks noGrp="1" noChangeArrowheads="1"/>
          </p:cNvSpPr>
          <p:nvPr>
            <p:ph type="title"/>
          </p:nvPr>
        </p:nvSpPr>
        <p:spPr/>
        <p:txBody>
          <a:bodyPr/>
          <a:lstStyle/>
          <a:p>
            <a:pPr eaLnBrk="1" hangingPunct="1"/>
            <a:r>
              <a:rPr lang="en-US" dirty="0" smtClean="0"/>
              <a:t>OATS Procedure</a:t>
            </a:r>
          </a:p>
        </p:txBody>
      </p:sp>
      <p:sp>
        <p:nvSpPr>
          <p:cNvPr id="45060" name="Rectangle 3"/>
          <p:cNvSpPr>
            <a:spLocks noGrp="1" noChangeArrowheads="1"/>
          </p:cNvSpPr>
          <p:nvPr>
            <p:ph type="body" idx="1"/>
          </p:nvPr>
        </p:nvSpPr>
        <p:spPr/>
        <p:txBody>
          <a:bodyPr>
            <a:normAutofit fontScale="92500" lnSpcReduction="10000"/>
          </a:bodyPr>
          <a:lstStyle/>
          <a:p>
            <a:pPr eaLnBrk="1" hangingPunct="1"/>
            <a:r>
              <a:rPr lang="en-US" dirty="0" smtClean="0"/>
              <a:t>Low Cost</a:t>
            </a:r>
          </a:p>
          <a:p>
            <a:pPr eaLnBrk="1" hangingPunct="1"/>
            <a:r>
              <a:rPr lang="en-US" dirty="0" smtClean="0"/>
              <a:t>Not Lab Dependent</a:t>
            </a:r>
          </a:p>
          <a:p>
            <a:pPr eaLnBrk="1" hangingPunct="1"/>
            <a:r>
              <a:rPr lang="en-US" dirty="0" smtClean="0"/>
              <a:t>Minimally invasive</a:t>
            </a:r>
          </a:p>
          <a:p>
            <a:pPr eaLnBrk="1" hangingPunct="1"/>
            <a:r>
              <a:rPr lang="en-US" dirty="0" smtClean="0"/>
              <a:t>Works well for small to medium amount </a:t>
            </a:r>
            <a:r>
              <a:rPr lang="en-US" dirty="0" err="1" smtClean="0"/>
              <a:t>oA</a:t>
            </a:r>
            <a:endParaRPr lang="en-US" dirty="0" smtClean="0"/>
          </a:p>
          <a:p>
            <a:pPr eaLnBrk="1" hangingPunct="1"/>
            <a:endParaRPr lang="en-US" dirty="0" smtClean="0"/>
          </a:p>
          <a:p>
            <a:pPr eaLnBrk="1" hangingPunct="1"/>
            <a:r>
              <a:rPr lang="en-US" dirty="0" smtClean="0"/>
              <a:t>Most effective for small and medium size full thickness defects</a:t>
            </a:r>
          </a:p>
          <a:p>
            <a:pPr lvl="1" eaLnBrk="1" hangingPunct="1"/>
            <a:r>
              <a:rPr lang="en-US" dirty="0" smtClean="0"/>
              <a:t>Less than 25 mm in diameter</a:t>
            </a:r>
          </a:p>
          <a:p>
            <a:pPr lvl="1" eaLnBrk="1" hangingPunct="1"/>
            <a:r>
              <a:rPr lang="en-US" dirty="0" err="1" smtClean="0"/>
              <a:t>Chondral</a:t>
            </a:r>
            <a:r>
              <a:rPr lang="en-US" dirty="0" smtClean="0"/>
              <a:t> defect with stable surrounding cartilage</a:t>
            </a:r>
          </a:p>
        </p:txBody>
      </p:sp>
    </p:spTree>
    <p:custDataLst>
      <p:tags r:id="rId1"/>
    </p:custDataLst>
    <p:extLst>
      <p:ext uri="{BB962C8B-B14F-4D97-AF65-F5344CB8AC3E}">
        <p14:creationId xmlns:p14="http://schemas.microsoft.com/office/powerpoint/2010/main" val="89547102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6"/>
          <p:cNvSpPr>
            <a:spLocks noGrp="1"/>
          </p:cNvSpPr>
          <p:nvPr>
            <p:ph type="sldNum" sz="quarter" idx="12"/>
          </p:nvPr>
        </p:nvSpPr>
        <p:spPr>
          <a:noFill/>
        </p:spPr>
        <p:txBody>
          <a:bodyPr/>
          <a:lstStyle/>
          <a:p>
            <a:fld id="{BFE4739B-1C09-4935-9161-F61EC05FF298}" type="slidenum">
              <a:rPr lang="en-US"/>
              <a:pPr/>
              <a:t>82</a:t>
            </a:fld>
            <a:endParaRPr lang="en-US"/>
          </a:p>
        </p:txBody>
      </p:sp>
      <p:sp>
        <p:nvSpPr>
          <p:cNvPr id="46083" name="Rectangle 2"/>
          <p:cNvSpPr>
            <a:spLocks noGrp="1" noChangeArrowheads="1"/>
          </p:cNvSpPr>
          <p:nvPr>
            <p:ph type="title"/>
          </p:nvPr>
        </p:nvSpPr>
        <p:spPr/>
        <p:txBody>
          <a:bodyPr/>
          <a:lstStyle/>
          <a:p>
            <a:pPr eaLnBrk="1" hangingPunct="1"/>
            <a:r>
              <a:rPr lang="en-US" smtClean="0"/>
              <a:t>Surgical Treatments</a:t>
            </a:r>
          </a:p>
        </p:txBody>
      </p:sp>
      <p:sp>
        <p:nvSpPr>
          <p:cNvPr id="46084" name="Rectangle 3"/>
          <p:cNvSpPr>
            <a:spLocks noGrp="1" noChangeArrowheads="1"/>
          </p:cNvSpPr>
          <p:nvPr>
            <p:ph type="body" sz="half" idx="1"/>
          </p:nvPr>
        </p:nvSpPr>
        <p:spPr>
          <a:xfrm>
            <a:off x="457200" y="1600200"/>
            <a:ext cx="4033838" cy="4525963"/>
          </a:xfrm>
        </p:spPr>
        <p:txBody>
          <a:bodyPr/>
          <a:lstStyle/>
          <a:p>
            <a:pPr eaLnBrk="1" hangingPunct="1"/>
            <a:r>
              <a:rPr lang="en-US" sz="2800" smtClean="0"/>
              <a:t>Hemi or Total Joint Replacements</a:t>
            </a:r>
          </a:p>
          <a:p>
            <a:pPr eaLnBrk="1" hangingPunct="1"/>
            <a:endParaRPr lang="en-US" sz="2800" smtClean="0"/>
          </a:p>
          <a:p>
            <a:pPr lvl="1" eaLnBrk="1" hangingPunct="1"/>
            <a:r>
              <a:rPr lang="en-US" sz="2400" smtClean="0"/>
              <a:t>Typical Joints:  Knee’s Shoulders, Hips, Hands</a:t>
            </a:r>
          </a:p>
        </p:txBody>
      </p:sp>
      <p:pic>
        <p:nvPicPr>
          <p:cNvPr id="46085" name="Picture 4" descr="hand_finger_joint_treatment02"/>
          <p:cNvPicPr>
            <a:picLocks noGrp="1" noChangeAspect="1" noChangeArrowheads="1"/>
          </p:cNvPicPr>
          <p:nvPr>
            <p:ph sz="half" idx="2"/>
          </p:nvPr>
        </p:nvPicPr>
        <p:blipFill>
          <a:blip r:embed="rId3"/>
          <a:srcRect/>
          <a:stretch>
            <a:fillRect/>
          </a:stretch>
        </p:blipFill>
        <p:spPr>
          <a:xfrm>
            <a:off x="4953000" y="1676400"/>
            <a:ext cx="3810000" cy="4343400"/>
          </a:xfrm>
          <a:noFill/>
        </p:spPr>
      </p:pic>
    </p:spTree>
    <p:custDataLst>
      <p:tags r:id="rId1"/>
    </p:custDataLst>
    <p:extLst>
      <p:ext uri="{BB962C8B-B14F-4D97-AF65-F5344CB8AC3E}">
        <p14:creationId xmlns:p14="http://schemas.microsoft.com/office/powerpoint/2010/main" val="275978123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 and Contrast</a:t>
            </a:r>
            <a:endParaRPr lang="en-US" dirty="0"/>
          </a:p>
        </p:txBody>
      </p:sp>
      <p:sp>
        <p:nvSpPr>
          <p:cNvPr id="3" name="Text Placeholder 2"/>
          <p:cNvSpPr>
            <a:spLocks noGrp="1"/>
          </p:cNvSpPr>
          <p:nvPr>
            <p:ph type="body" sz="half" idx="1"/>
          </p:nvPr>
        </p:nvSpPr>
        <p:spPr/>
        <p:txBody>
          <a:bodyPr/>
          <a:lstStyle/>
          <a:p>
            <a:r>
              <a:rPr lang="en-US" dirty="0" smtClean="0"/>
              <a:t>RA</a:t>
            </a:r>
            <a:endParaRPr lang="en-US" dirty="0"/>
          </a:p>
        </p:txBody>
      </p:sp>
      <p:sp>
        <p:nvSpPr>
          <p:cNvPr id="4" name="Content Placeholder 3"/>
          <p:cNvSpPr>
            <a:spLocks noGrp="1"/>
          </p:cNvSpPr>
          <p:nvPr>
            <p:ph sz="half" idx="2"/>
          </p:nvPr>
        </p:nvSpPr>
        <p:spPr/>
        <p:txBody>
          <a:bodyPr/>
          <a:lstStyle/>
          <a:p>
            <a:r>
              <a:rPr lang="en-US" dirty="0" smtClean="0"/>
              <a:t>OA</a:t>
            </a:r>
            <a:endParaRPr lang="en-US" dirty="0"/>
          </a:p>
        </p:txBody>
      </p:sp>
    </p:spTree>
    <p:extLst>
      <p:ext uri="{BB962C8B-B14F-4D97-AF65-F5344CB8AC3E}">
        <p14:creationId xmlns:p14="http://schemas.microsoft.com/office/powerpoint/2010/main" val="2280516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effectLst>
                  <a:outerShdw blurRad="38100" dist="38100" dir="2700000" algn="tl">
                    <a:srgbClr val="C0C0C0"/>
                  </a:outerShdw>
                </a:effectLst>
              </a:rPr>
              <a:t>Capsule Injury</a:t>
            </a:r>
          </a:p>
        </p:txBody>
      </p:sp>
      <p:sp>
        <p:nvSpPr>
          <p:cNvPr id="25603" name="Rectangle 3"/>
          <p:cNvSpPr>
            <a:spLocks noGrp="1" noChangeArrowheads="1"/>
          </p:cNvSpPr>
          <p:nvPr>
            <p:ph sz="half" idx="1"/>
          </p:nvPr>
        </p:nvSpPr>
        <p:spPr/>
        <p:txBody>
          <a:bodyPr>
            <a:normAutofit fontScale="92500" lnSpcReduction="20000"/>
          </a:bodyPr>
          <a:lstStyle/>
          <a:p>
            <a:pPr marL="533400" indent="-533400" eaLnBrk="1" hangingPunct="1">
              <a:lnSpc>
                <a:spcPct val="90000"/>
              </a:lnSpc>
              <a:buFont typeface="Wingdings" pitchFamily="-65" charset="2"/>
              <a:buAutoNum type="alphaUcPeriod"/>
            </a:pPr>
            <a:r>
              <a:rPr lang="en-US" sz="2800" u="sng" smtClean="0">
                <a:solidFill>
                  <a:schemeClr val="accent2"/>
                </a:solidFill>
              </a:rPr>
              <a:t>Joint Effusion:</a:t>
            </a:r>
            <a:r>
              <a:rPr lang="en-US" sz="2800" smtClean="0"/>
              <a:t> </a:t>
            </a:r>
          </a:p>
          <a:p>
            <a:pPr marL="609600" lvl="1" indent="-495300" eaLnBrk="1" hangingPunct="1">
              <a:lnSpc>
                <a:spcPct val="90000"/>
              </a:lnSpc>
              <a:buFontTx/>
              <a:buNone/>
            </a:pPr>
            <a:r>
              <a:rPr lang="en-US" sz="2400" smtClean="0"/>
              <a:t>     Signs:  joint moves to position of comfort</a:t>
            </a:r>
          </a:p>
          <a:p>
            <a:pPr marL="609600" lvl="1" indent="-495300" eaLnBrk="1" hangingPunct="1">
              <a:lnSpc>
                <a:spcPct val="90000"/>
              </a:lnSpc>
              <a:buFontTx/>
              <a:buNone/>
            </a:pPr>
            <a:r>
              <a:rPr lang="en-US" sz="2400" smtClean="0"/>
              <a:t>     Symptoms:  tight sensation in joint </a:t>
            </a:r>
          </a:p>
          <a:p>
            <a:pPr marL="609600" lvl="1" indent="-495300" eaLnBrk="1" hangingPunct="1">
              <a:lnSpc>
                <a:spcPct val="90000"/>
              </a:lnSpc>
              <a:buFontTx/>
              <a:buNone/>
            </a:pPr>
            <a:endParaRPr lang="en-US" sz="2400" smtClean="0"/>
          </a:p>
          <a:p>
            <a:pPr marL="609600" lvl="1" indent="-495300" eaLnBrk="1" hangingPunct="1">
              <a:lnSpc>
                <a:spcPct val="90000"/>
              </a:lnSpc>
              <a:buFontTx/>
              <a:buNone/>
            </a:pPr>
            <a:r>
              <a:rPr lang="en-US" smtClean="0">
                <a:solidFill>
                  <a:schemeClr val="accent2"/>
                </a:solidFill>
              </a:rPr>
              <a:t>B.</a:t>
            </a:r>
            <a:r>
              <a:rPr lang="en-US" smtClean="0"/>
              <a:t>  </a:t>
            </a:r>
            <a:r>
              <a:rPr lang="en-US" u="sng" smtClean="0">
                <a:solidFill>
                  <a:schemeClr val="accent2"/>
                </a:solidFill>
              </a:rPr>
              <a:t>Capsular Fibrosis:</a:t>
            </a:r>
            <a:r>
              <a:rPr lang="en-US" smtClean="0"/>
              <a:t>  Thickened capsule, </a:t>
            </a:r>
          </a:p>
          <a:p>
            <a:pPr marL="609600" lvl="1" indent="-495300" eaLnBrk="1" hangingPunct="1">
              <a:lnSpc>
                <a:spcPct val="90000"/>
              </a:lnSpc>
              <a:buFontTx/>
              <a:buNone/>
            </a:pPr>
            <a:r>
              <a:rPr lang="en-US" smtClean="0"/>
              <a:t>      collagen fibers have decreased  </a:t>
            </a:r>
          </a:p>
          <a:p>
            <a:pPr marL="609600" lvl="1" indent="-495300" eaLnBrk="1" hangingPunct="1">
              <a:lnSpc>
                <a:spcPct val="90000"/>
              </a:lnSpc>
              <a:buFontTx/>
              <a:buNone/>
            </a:pPr>
            <a:r>
              <a:rPr lang="en-US" smtClean="0"/>
              <a:t>      extensibility</a:t>
            </a:r>
          </a:p>
          <a:p>
            <a:pPr marL="609600" lvl="1" indent="-495300" eaLnBrk="1" hangingPunct="1">
              <a:lnSpc>
                <a:spcPct val="90000"/>
              </a:lnSpc>
              <a:buFontTx/>
              <a:buNone/>
            </a:pPr>
            <a:r>
              <a:rPr lang="en-US" smtClean="0"/>
              <a:t>      Signs:  decrease in ROM, capsular </a:t>
            </a:r>
          </a:p>
          <a:p>
            <a:pPr marL="609600" lvl="1" indent="-495300" eaLnBrk="1" hangingPunct="1">
              <a:lnSpc>
                <a:spcPct val="90000"/>
              </a:lnSpc>
              <a:buFontTx/>
              <a:buNone/>
            </a:pPr>
            <a:r>
              <a:rPr lang="en-US" smtClean="0"/>
              <a:t>      pattern present</a:t>
            </a:r>
          </a:p>
          <a:p>
            <a:pPr marL="609600" lvl="1" indent="-495300" eaLnBrk="1" hangingPunct="1">
              <a:lnSpc>
                <a:spcPct val="90000"/>
              </a:lnSpc>
              <a:buFontTx/>
              <a:buNone/>
            </a:pPr>
            <a:r>
              <a:rPr lang="en-US" sz="2400" smtClean="0"/>
              <a:t> </a:t>
            </a:r>
          </a:p>
        </p:txBody>
      </p:sp>
      <p:sp>
        <p:nvSpPr>
          <p:cNvPr id="2" name="Content Placeholder 1"/>
          <p:cNvSpPr>
            <a:spLocks noGrp="1"/>
          </p:cNvSpPr>
          <p:nvPr>
            <p:ph sz="half" idx="2"/>
          </p:nvPr>
        </p:nvSpPr>
        <p:spPr/>
        <p:txBody>
          <a:bodyPr>
            <a:normAutofit fontScale="92500" lnSpcReduction="20000"/>
          </a:bodyPr>
          <a:lstStyle/>
          <a:p>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60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60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60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60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0.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1.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12.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13.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4.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5.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6.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7.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8.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9.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2.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0.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21.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22.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23.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24.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25.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26.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27.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28.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29.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30.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1.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2.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3.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4.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5.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6.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7.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8.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9.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0.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1.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2.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3.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4.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5.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6.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7.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8.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9.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5.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50.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51.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52.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53.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54.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55.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56.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57.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58.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59.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6.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60.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61.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62.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63.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64.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65.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66.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67.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68.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69.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7.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70.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71.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72.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73.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74.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75.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8.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9.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1360</TotalTime>
  <Words>2816</Words>
  <Application>Microsoft Office PowerPoint</Application>
  <PresentationFormat>On-screen Show (4:3)</PresentationFormat>
  <Paragraphs>578</Paragraphs>
  <Slides>83</Slides>
  <Notes>4</Notes>
  <HiddenSlides>0</HiddenSlides>
  <MMClips>0</MMClips>
  <ScaleCrop>false</ScaleCrop>
  <HeadingPairs>
    <vt:vector size="4" baseType="variant">
      <vt:variant>
        <vt:lpstr>Theme</vt:lpstr>
      </vt:variant>
      <vt:variant>
        <vt:i4>1</vt:i4>
      </vt:variant>
      <vt:variant>
        <vt:lpstr>Slide Titles</vt:lpstr>
      </vt:variant>
      <vt:variant>
        <vt:i4>83</vt:i4>
      </vt:variant>
    </vt:vector>
  </HeadingPairs>
  <TitlesOfParts>
    <vt:vector size="84" baseType="lpstr">
      <vt:lpstr>Office Theme</vt:lpstr>
      <vt:lpstr>Synovial Joints</vt:lpstr>
      <vt:lpstr>Objectives</vt:lpstr>
      <vt:lpstr>Embryonic Development of  Human Joints</vt:lpstr>
      <vt:lpstr>PowerPoint Presentation</vt:lpstr>
      <vt:lpstr>Articular Cartilage</vt:lpstr>
      <vt:lpstr>Synovial Joint Components</vt:lpstr>
      <vt:lpstr>Joint Capsule </vt:lpstr>
      <vt:lpstr>Capsule Inflammatory Response</vt:lpstr>
      <vt:lpstr>Capsule Injury</vt:lpstr>
      <vt:lpstr>BECKY IS Re-Posting this section on MECHANORECEPTORS</vt:lpstr>
      <vt:lpstr>Joint Mechanoreceptors</vt:lpstr>
      <vt:lpstr>Joint Mechanoreceptors: Capsule and Ligaments</vt:lpstr>
      <vt:lpstr>Joint Mechanoreceptors</vt:lpstr>
      <vt:lpstr>Joint Mechanoreceptors: Capsule and Ligaments</vt:lpstr>
      <vt:lpstr>Joint Mechanoreceptors</vt:lpstr>
      <vt:lpstr> Synovium</vt:lpstr>
      <vt:lpstr>Synovium: Two Layers of Cells </vt:lpstr>
      <vt:lpstr>PowerPoint Presentation</vt:lpstr>
      <vt:lpstr>Vascularity</vt:lpstr>
      <vt:lpstr>Functions of the Synovium</vt:lpstr>
      <vt:lpstr>Synovium:  Reaction to Injury </vt:lpstr>
      <vt:lpstr>Disease Processes</vt:lpstr>
      <vt:lpstr>Hemarthrosis</vt:lpstr>
      <vt:lpstr>Pigmented Villonodular Synovitis</vt:lpstr>
      <vt:lpstr>PVS:  </vt:lpstr>
      <vt:lpstr>Rheumatoid Arthritis: </vt:lpstr>
      <vt:lpstr>R.A.  Cont.</vt:lpstr>
      <vt:lpstr>Risk Factors:</vt:lpstr>
      <vt:lpstr>R.A.  Cont.</vt:lpstr>
      <vt:lpstr>R.A.  Cont.</vt:lpstr>
      <vt:lpstr>Signs:</vt:lpstr>
      <vt:lpstr>R.A.  Cont.</vt:lpstr>
      <vt:lpstr>Treatment goals:</vt:lpstr>
      <vt:lpstr>R.A.  Cont.</vt:lpstr>
      <vt:lpstr>American Rheumatism  Association </vt:lpstr>
      <vt:lpstr>Synovial Fluid </vt:lpstr>
      <vt:lpstr>Categories</vt:lpstr>
      <vt:lpstr>PowerPoint Presentation</vt:lpstr>
      <vt:lpstr>PowerPoint Presentation</vt:lpstr>
      <vt:lpstr>Articular Cartilage:</vt:lpstr>
      <vt:lpstr>Histological Composition</vt:lpstr>
      <vt:lpstr>Chondrocyte Function</vt:lpstr>
      <vt:lpstr>Articular Cartilage Zones</vt:lpstr>
      <vt:lpstr>Articular Cartilage Zones</vt:lpstr>
      <vt:lpstr>Joint Lubrication</vt:lpstr>
      <vt:lpstr>Fluid Film Lubrication:  high load</vt:lpstr>
      <vt:lpstr>Fluid Film Lubrication</vt:lpstr>
      <vt:lpstr>Fluid Film Lubrication</vt:lpstr>
      <vt:lpstr>Fluid Film Lubrication</vt:lpstr>
      <vt:lpstr>PowerPoint Presentation</vt:lpstr>
      <vt:lpstr>Response to Injury:  Articular Cartilage (AC)</vt:lpstr>
      <vt:lpstr>Cycle of Degenerative Changes in a Joint </vt:lpstr>
      <vt:lpstr>PowerPoint Presentation</vt:lpstr>
      <vt:lpstr>Cycle of Degeneration of AC</vt:lpstr>
      <vt:lpstr>Tissue Healing Factors:  AC</vt:lpstr>
      <vt:lpstr>Summary:</vt:lpstr>
      <vt:lpstr>Osteoarthritis  (Degenerative Joint Disease)</vt:lpstr>
      <vt:lpstr>Two Types of Osteoarthritis</vt:lpstr>
      <vt:lpstr>Secondary OA</vt:lpstr>
      <vt:lpstr>Incidence</vt:lpstr>
      <vt:lpstr>Etiology</vt:lpstr>
      <vt:lpstr>Risk Factors</vt:lpstr>
      <vt:lpstr>Pathology</vt:lpstr>
      <vt:lpstr>PowerPoint Presentation</vt:lpstr>
      <vt:lpstr>Onset</vt:lpstr>
      <vt:lpstr>Clinical Manifestations</vt:lpstr>
      <vt:lpstr>Radiologic Features of OA</vt:lpstr>
      <vt:lpstr>Radiologic Features of OA</vt:lpstr>
      <vt:lpstr>Classification of Articular  Cartilage Defects</vt:lpstr>
      <vt:lpstr>Grade 2</vt:lpstr>
      <vt:lpstr>Grade 3</vt:lpstr>
      <vt:lpstr>Grade IV</vt:lpstr>
      <vt:lpstr>Grade V</vt:lpstr>
      <vt:lpstr>Nonoperative management: </vt:lpstr>
      <vt:lpstr>Pharmacological Interventions</vt:lpstr>
      <vt:lpstr>Surgical Management</vt:lpstr>
      <vt:lpstr>Autologous Condrocyte Implantation</vt:lpstr>
      <vt:lpstr>PowerPoint Presentation</vt:lpstr>
      <vt:lpstr>Periosteal/Perichondreal Grafts</vt:lpstr>
      <vt:lpstr>Surgical Management</vt:lpstr>
      <vt:lpstr>OATS Procedure</vt:lpstr>
      <vt:lpstr>Surgical Treatments</vt:lpstr>
      <vt:lpstr>Compare and Contrast</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Synovial Joints</dc:title>
  <dc:creator>brodda</dc:creator>
  <cp:lastModifiedBy>SWEET, CHRISTINA</cp:lastModifiedBy>
  <cp:revision>46</cp:revision>
  <dcterms:created xsi:type="dcterms:W3CDTF">2011-05-15T14:57:43Z</dcterms:created>
  <dcterms:modified xsi:type="dcterms:W3CDTF">2012-05-30T13:30:33Z</dcterms:modified>
</cp:coreProperties>
</file>