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50456-97CF-42EF-A8F3-BED635B6BEE3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56F8C-D656-48A8-8766-47EDADE237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95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D5752-E6DB-4B74-A6F9-A68EDC9FD2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56F8C-D656-48A8-8766-47EDADE237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55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D5752-E6DB-4B74-A6F9-A68EDC9FD2F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D5752-E6DB-4B74-A6F9-A68EDC9FD2F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Know that</a:t>
            </a:r>
            <a:r>
              <a:rPr lang="en-US" baseline="0" dirty="0" smtClean="0"/>
              <a:t> Salter-Harris Classification is for Epiphyseal site fractures: 3 basic and the rest are add-ons. </a:t>
            </a:r>
            <a:r>
              <a:rPr lang="en-US" dirty="0" smtClean="0"/>
              <a:t>Know</a:t>
            </a:r>
            <a:r>
              <a:rPr lang="en-US" baseline="0" dirty="0" smtClean="0"/>
              <a:t> the consequences of epiphyseal fractures, know that there are different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56F8C-D656-48A8-8766-47EDADE2373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417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56F8C-D656-48A8-8766-47EDADE23736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37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21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1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97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ACF13-96C6-464B-A1B7-535AE8E9F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65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F7F64-9806-45B0-AF3F-264A07C2A9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90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6EBAF-5892-4FA7-AA0F-2674F793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89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E61CD-1C90-47BD-BB38-25DC2D40E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16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D0B7-568F-4381-B516-FF9538643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4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90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98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3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5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0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65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25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5EDD7-1282-42AE-A63E-40707BDDADF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3AB2E-534F-4E4D-95B0-B1202F7EB4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685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4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8.xml"/><Relationship Id="rId4" Type="http://schemas.openxmlformats.org/officeDocument/2006/relationships/image" Target="../media/image39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0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676400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Bone: </a:t>
            </a:r>
            <a:br>
              <a:rPr lang="en-US" dirty="0" smtClean="0"/>
            </a:br>
            <a:r>
              <a:rPr lang="en-US" dirty="0" smtClean="0"/>
              <a:t>Fracture Patterns </a:t>
            </a:r>
            <a:br>
              <a:rPr lang="en-US" dirty="0" smtClean="0"/>
            </a:br>
            <a:r>
              <a:rPr lang="en-US" dirty="0" smtClean="0"/>
              <a:t>Bone Healing </a:t>
            </a:r>
            <a:br>
              <a:rPr lang="en-US" dirty="0" smtClean="0"/>
            </a:br>
            <a:r>
              <a:rPr lang="en-US" dirty="0" smtClean="0"/>
              <a:t>Fracture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PTP 521</a:t>
            </a:r>
          </a:p>
          <a:p>
            <a:r>
              <a:rPr lang="en-US" dirty="0" smtClean="0"/>
              <a:t>Musculoskeletal Diseases and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267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86800" cy="1143000"/>
          </a:xfrm>
        </p:spPr>
        <p:txBody>
          <a:bodyPr>
            <a:normAutofit fontScale="90000"/>
          </a:bodyPr>
          <a:lstStyle/>
          <a:p>
            <a:pPr marL="762000" indent="-762000" eaLnBrk="1" hangingPunct="1"/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/>
              <a:t>Trauma Registry System of Fracture  </a:t>
            </a:r>
            <a:br>
              <a:rPr lang="en-US" sz="3600" smtClean="0"/>
            </a:br>
            <a:r>
              <a:rPr lang="en-US" sz="3600" smtClean="0"/>
              <a:t>Classification</a:t>
            </a:r>
            <a:br>
              <a:rPr lang="en-US" sz="3600" smtClean="0"/>
            </a:br>
            <a:endParaRPr lang="en-US" sz="360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057400"/>
            <a:ext cx="82296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A.  Long bones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	1)  intra-</a:t>
            </a:r>
            <a:r>
              <a:rPr lang="en-US" sz="2400" dirty="0" err="1" smtClean="0"/>
              <a:t>articular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  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	2)  extra-</a:t>
            </a:r>
            <a:r>
              <a:rPr lang="en-US" sz="2400" dirty="0" err="1" smtClean="0"/>
              <a:t>articular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B.  Flat bones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	1)  intra-</a:t>
            </a:r>
            <a:r>
              <a:rPr lang="en-US" sz="2400" dirty="0" err="1" smtClean="0"/>
              <a:t>articular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	2)  body or extra-</a:t>
            </a:r>
            <a:r>
              <a:rPr lang="en-US" sz="2400" dirty="0" err="1" smtClean="0"/>
              <a:t>articular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88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Extent of the Fracture	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057400"/>
            <a:ext cx="3436938" cy="4114800"/>
          </a:xfrm>
        </p:spPr>
        <p:txBody>
          <a:bodyPr>
            <a:normAutofit fontScale="92500"/>
          </a:bodyPr>
          <a:lstStyle/>
          <a:p>
            <a:pPr marL="533400" indent="-533400" eaLnBrk="1" hangingPunct="1">
              <a:buFontTx/>
              <a:buNone/>
            </a:pPr>
            <a:r>
              <a:rPr lang="en-US" sz="2800" dirty="0" smtClean="0"/>
              <a:t>A.  </a:t>
            </a:r>
            <a:r>
              <a:rPr lang="en-US" sz="2800" dirty="0" smtClean="0">
                <a:solidFill>
                  <a:srgbClr val="FF0000"/>
                </a:solidFill>
              </a:rPr>
              <a:t>Complete:  </a:t>
            </a:r>
            <a:r>
              <a:rPr lang="en-US" sz="2800" dirty="0" smtClean="0"/>
              <a:t>fracture  </a:t>
            </a:r>
          </a:p>
          <a:p>
            <a:pPr marL="533400" indent="-533400" eaLnBrk="1" hangingPunct="1">
              <a:buFontTx/>
              <a:buNone/>
            </a:pPr>
            <a:r>
              <a:rPr lang="en-US" sz="2800" dirty="0" smtClean="0"/>
              <a:t>     which breaks both </a:t>
            </a:r>
            <a:r>
              <a:rPr lang="en-US" sz="2800" dirty="0" smtClean="0"/>
              <a:t>cortex</a:t>
            </a:r>
          </a:p>
          <a:p>
            <a:pPr marL="533400" indent="-533400" eaLnBrk="1" hangingPunct="1">
              <a:buFontTx/>
              <a:buNone/>
            </a:pPr>
            <a:r>
              <a:rPr lang="en-US" sz="2800" dirty="0"/>
              <a:t>	</a:t>
            </a:r>
            <a:r>
              <a:rPr lang="en-US" sz="2800" dirty="0" smtClean="0"/>
              <a:t>-harder to heal, poorer alignment. </a:t>
            </a:r>
            <a:endParaRPr lang="en-US" sz="2800" dirty="0" smtClean="0"/>
          </a:p>
          <a:p>
            <a:pPr marL="533400" indent="-533400" eaLnBrk="1" hangingPunct="1">
              <a:buFontTx/>
              <a:buNone/>
            </a:pPr>
            <a:endParaRPr lang="en-US" sz="2800" dirty="0" smtClean="0"/>
          </a:p>
          <a:p>
            <a:pPr marL="533400" indent="-533400" eaLnBrk="1" hangingPunct="1">
              <a:buFontTx/>
              <a:buNone/>
            </a:pPr>
            <a:r>
              <a:rPr lang="en-US" sz="2800" dirty="0" smtClean="0"/>
              <a:t>B.  </a:t>
            </a:r>
            <a:r>
              <a:rPr lang="en-US" sz="2800" dirty="0" smtClean="0">
                <a:solidFill>
                  <a:srgbClr val="FF0000"/>
                </a:solidFill>
              </a:rPr>
              <a:t>Incomplete:  </a:t>
            </a:r>
            <a:r>
              <a:rPr lang="en-US" sz="2800" dirty="0" smtClean="0"/>
              <a:t>fracture which breaks only one cortex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68613" name="Picture 5" descr="mso8014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81200"/>
            <a:ext cx="396240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473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Fracture Alignment: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Fracture patterns predicted by the external force and bones inherent characteristics.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Load:  application of force, type of load can determine fracture type.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Common Loads</a:t>
            </a:r>
            <a:r>
              <a:rPr lang="en-US" sz="2800" dirty="0" smtClean="0"/>
              <a:t>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1)  Tension:  </a:t>
            </a:r>
            <a:r>
              <a:rPr lang="en-US" sz="2400" dirty="0" smtClean="0"/>
              <a:t>pull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2)  </a:t>
            </a:r>
            <a:r>
              <a:rPr lang="en-US" sz="2400" dirty="0" smtClean="0"/>
              <a:t>Compression: WB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3)  </a:t>
            </a:r>
            <a:r>
              <a:rPr lang="en-US" sz="2400" dirty="0" smtClean="0"/>
              <a:t>Bending: a little flexibility in bone.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4)  </a:t>
            </a:r>
            <a:r>
              <a:rPr lang="en-US" sz="2400" dirty="0" smtClean="0"/>
              <a:t>Torsion:  </a:t>
            </a:r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48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Fracture Alignment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Position:  Relationship of fragments to their normal anatomical </a:t>
            </a:r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Need  2 x-rays at  90 degrees to each other to see a fracture. 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Alignment: </a:t>
            </a:r>
            <a:r>
              <a:rPr lang="en-US" dirty="0" smtClean="0"/>
              <a:t>Distal segment in relation to proximal segment</a:t>
            </a:r>
          </a:p>
          <a:p>
            <a:pPr marL="742950" lvl="2" indent="-342900"/>
            <a:r>
              <a:rPr lang="en-US" dirty="0" smtClean="0"/>
              <a:t>Relationship of the longitudinal axis of one fragment to the other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Apposition:  </a:t>
            </a:r>
            <a:r>
              <a:rPr lang="en-US" dirty="0" smtClean="0"/>
              <a:t>The placement of two bone segments in close proximity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904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Position:  Fracture Alignment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981200"/>
            <a:ext cx="3436938" cy="4114800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buFont typeface="Wingdings" pitchFamily="2" charset="2"/>
              <a:buAutoNum type="alphaUcPeriod"/>
            </a:pPr>
            <a:r>
              <a:rPr lang="en-US" sz="2800" dirty="0" smtClean="0">
                <a:solidFill>
                  <a:srgbClr val="FF0000"/>
                </a:solidFill>
              </a:rPr>
              <a:t>Non-displaced:  </a:t>
            </a:r>
            <a:r>
              <a:rPr lang="en-US" sz="2800" dirty="0" smtClean="0"/>
              <a:t>Fracture segments are in good alignment and don’t require any intervention for alignment</a:t>
            </a:r>
          </a:p>
          <a:p>
            <a:pPr marL="533400" indent="-533400" eaLnBrk="1" hangingPunct="1">
              <a:buFont typeface="Wingdings" pitchFamily="2" charset="2"/>
              <a:buAutoNum type="alphaUcPeriod"/>
            </a:pPr>
            <a:r>
              <a:rPr lang="en-US" sz="2800" dirty="0" smtClean="0">
                <a:solidFill>
                  <a:srgbClr val="FF0000"/>
                </a:solidFill>
              </a:rPr>
              <a:t>Displaced:  </a:t>
            </a:r>
            <a:r>
              <a:rPr lang="en-US" sz="2800" dirty="0" smtClean="0"/>
              <a:t>Loss of apposition between segments</a:t>
            </a:r>
          </a:p>
          <a:p>
            <a:pPr marL="533400" indent="-533400"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  <p:sp>
        <p:nvSpPr>
          <p:cNvPr id="7066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70661" name="Picture 5" descr="msoF4B7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35052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332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Relationship of Fracture Fragments  </a:t>
            </a:r>
            <a:br>
              <a:rPr lang="en-US" sz="4000" smtClean="0"/>
            </a:br>
            <a:r>
              <a:rPr lang="en-US" sz="4000" smtClean="0"/>
              <a:t>to Each Other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33400" indent="-533400" eaLnBrk="1" hangingPunct="1">
              <a:buFontTx/>
              <a:buNone/>
            </a:pPr>
            <a:r>
              <a:rPr lang="en-US" dirty="0" smtClean="0"/>
              <a:t>B.  </a:t>
            </a:r>
            <a:r>
              <a:rPr lang="en-US" dirty="0" smtClean="0">
                <a:solidFill>
                  <a:srgbClr val="FF0000"/>
                </a:solidFill>
              </a:rPr>
              <a:t>Displaced:  </a:t>
            </a:r>
            <a:r>
              <a:rPr lang="en-US" dirty="0" smtClean="0"/>
              <a:t>fracture whose ends are separated due to: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dirty="0" smtClean="0"/>
              <a:t>Force of the </a:t>
            </a:r>
            <a:r>
              <a:rPr lang="en-US" dirty="0" smtClean="0"/>
              <a:t>injury: high (more likely to displace) </a:t>
            </a:r>
            <a:r>
              <a:rPr lang="en-US" dirty="0" err="1" smtClean="0"/>
              <a:t>vs</a:t>
            </a:r>
            <a:r>
              <a:rPr lang="en-US" dirty="0" smtClean="0"/>
              <a:t> low</a:t>
            </a:r>
            <a:endParaRPr lang="en-US" dirty="0" smtClean="0"/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endParaRPr lang="en-US" dirty="0" smtClean="0"/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dirty="0" smtClean="0"/>
              <a:t>Gravity</a:t>
            </a:r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endParaRPr lang="en-US" dirty="0" smtClean="0"/>
          </a:p>
          <a:p>
            <a:pPr marL="952500" lvl="1" indent="-495300" eaLnBrk="1" hangingPunct="1">
              <a:buFont typeface="Wingdings" pitchFamily="2" charset="2"/>
              <a:buAutoNum type="arabicPeriod"/>
            </a:pPr>
            <a:r>
              <a:rPr lang="en-US" dirty="0" smtClean="0"/>
              <a:t>Pull of muscles attached to the </a:t>
            </a:r>
            <a:r>
              <a:rPr lang="en-US" dirty="0" smtClean="0"/>
              <a:t>bone: muscle spasm (often after injury) so may pull bone out of alignment</a:t>
            </a:r>
            <a:r>
              <a:rPr lang="en-US" dirty="0" smtClean="0"/>
              <a:t> (often rotation) 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66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Displacement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81200"/>
            <a:ext cx="3765550" cy="4114800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buFontTx/>
              <a:buNone/>
            </a:pPr>
            <a:r>
              <a:rPr lang="en-US" sz="2400" dirty="0" smtClean="0"/>
              <a:t>a.  </a:t>
            </a:r>
            <a:r>
              <a:rPr lang="en-US" sz="2400" dirty="0" smtClean="0">
                <a:solidFill>
                  <a:srgbClr val="FF0000"/>
                </a:solidFill>
              </a:rPr>
              <a:t>S</a:t>
            </a:r>
            <a:r>
              <a:rPr lang="en-US" sz="2800" dirty="0" smtClean="0">
                <a:solidFill>
                  <a:srgbClr val="FF0000"/>
                </a:solidFill>
              </a:rPr>
              <a:t>hifted:  </a:t>
            </a:r>
            <a:r>
              <a:rPr lang="en-US" sz="2800" dirty="0" smtClean="0"/>
              <a:t>Apposition is present</a:t>
            </a:r>
          </a:p>
          <a:p>
            <a:pPr marL="876300" lvl="1" indent="-419100" eaLnBrk="1" hangingPunct="1"/>
            <a:r>
              <a:rPr lang="en-US" sz="2400" dirty="0" smtClean="0"/>
              <a:t>Bones usually unite</a:t>
            </a:r>
          </a:p>
          <a:p>
            <a:pPr marL="876300" lvl="1" indent="-419100" eaLnBrk="1" hangingPunct="1"/>
            <a:r>
              <a:rPr lang="en-US" sz="2400" dirty="0" smtClean="0"/>
              <a:t>Fractures surfaces may not be in contact with one another in one plane  </a:t>
            </a:r>
          </a:p>
          <a:p>
            <a:pPr marL="876300" lvl="1" indent="-419100" eaLnBrk="1" hangingPunct="1"/>
            <a:r>
              <a:rPr lang="en-US" sz="2400" dirty="0" smtClean="0"/>
              <a:t>Medial, Lateral, Anterior, Posterior, Superior or Inferior to each other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72709" name="Picture 5" descr="mso51D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779588"/>
            <a:ext cx="3505200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4342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Fracture in a 2 year old</a:t>
            </a:r>
          </a:p>
          <a:p>
            <a:r>
              <a:rPr lang="en-US" dirty="0" smtClean="0"/>
              <a:t>Where is the fracture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Femur</a:t>
            </a:r>
            <a:endParaRPr lang="en-US" dirty="0" smtClean="0"/>
          </a:p>
          <a:p>
            <a:r>
              <a:rPr lang="en-US" dirty="0" smtClean="0"/>
              <a:t>What direction is it shifted</a:t>
            </a:r>
            <a:r>
              <a:rPr lang="en-US" dirty="0" smtClean="0"/>
              <a:t>? </a:t>
            </a:r>
          </a:p>
          <a:p>
            <a:pPr lvl="1"/>
            <a:r>
              <a:rPr lang="en-US" dirty="0" smtClean="0"/>
              <a:t>Lateral Displacement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image on the right was taken at the time of injury, with the leg in a fiberglass cast.</a:t>
            </a:r>
          </a:p>
          <a:p>
            <a:endParaRPr lang="en-US" dirty="0"/>
          </a:p>
        </p:txBody>
      </p:sp>
      <p:pic>
        <p:nvPicPr>
          <p:cNvPr id="5" name="Content Placeholder 4" descr="21099094_plasticchil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-448" r="69811"/>
          <a:stretch>
            <a:fillRect/>
          </a:stretch>
        </p:blipFill>
        <p:spPr>
          <a:xfrm>
            <a:off x="6019800" y="304800"/>
            <a:ext cx="2286000" cy="6172650"/>
          </a:xfrm>
        </p:spPr>
      </p:pic>
    </p:spTree>
    <p:extLst>
      <p:ext uri="{BB962C8B-B14F-4D97-AF65-F5344CB8AC3E}">
        <p14:creationId xmlns:p14="http://schemas.microsoft.com/office/powerpoint/2010/main" val="290894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b.  </a:t>
            </a:r>
            <a:r>
              <a:rPr lang="en-US" sz="3200" dirty="0" smtClean="0">
                <a:solidFill>
                  <a:srgbClr val="FF0000"/>
                </a:solidFill>
              </a:rPr>
              <a:t>Angulated: </a:t>
            </a:r>
          </a:p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        </a:t>
            </a:r>
            <a:r>
              <a:rPr lang="en-US" dirty="0" smtClean="0"/>
              <a:t>tilted, if not  </a:t>
            </a:r>
          </a:p>
          <a:p>
            <a:pPr>
              <a:buNone/>
            </a:pPr>
            <a:r>
              <a:rPr lang="en-US" dirty="0" smtClean="0"/>
              <a:t>         corrected, could </a:t>
            </a:r>
          </a:p>
          <a:p>
            <a:pPr>
              <a:buNone/>
            </a:pPr>
            <a:r>
              <a:rPr lang="en-US" dirty="0" smtClean="0"/>
              <a:t>         lead to a deformity </a:t>
            </a:r>
          </a:p>
          <a:p>
            <a:pPr>
              <a:buNone/>
            </a:pPr>
            <a:r>
              <a:rPr lang="en-US" dirty="0" smtClean="0"/>
              <a:t>         in the limb</a:t>
            </a:r>
            <a:endParaRPr lang="en-US" dirty="0"/>
          </a:p>
        </p:txBody>
      </p:sp>
      <p:pic>
        <p:nvPicPr>
          <p:cNvPr id="5" name="Content Placeholder 4" descr="galazzei fractur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r="45283"/>
          <a:stretch>
            <a:fillRect/>
          </a:stretch>
        </p:blipFill>
        <p:spPr>
          <a:xfrm>
            <a:off x="6019800" y="1524000"/>
            <a:ext cx="2209800" cy="4475205"/>
          </a:xfrm>
        </p:spPr>
      </p:pic>
    </p:spTree>
    <p:extLst>
      <p:ext uri="{BB962C8B-B14F-4D97-AF65-F5344CB8AC3E}">
        <p14:creationId xmlns:p14="http://schemas.microsoft.com/office/powerpoint/2010/main" val="1935769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Displacement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c.  </a:t>
            </a:r>
            <a:r>
              <a:rPr lang="en-US" sz="2800" dirty="0" smtClean="0">
                <a:solidFill>
                  <a:srgbClr val="FF0000"/>
                </a:solidFill>
              </a:rPr>
              <a:t>Rotated:  </a:t>
            </a:r>
            <a:r>
              <a:rPr lang="en-US" sz="2800" dirty="0" smtClean="0"/>
              <a:t>bone looks straight but one limb is rotated about its longitudinal axis 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73733" name="Picture 5" descr="msoA88C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08163"/>
            <a:ext cx="3581400" cy="413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873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Describe forces involved in fracturing a bone</a:t>
            </a:r>
          </a:p>
          <a:p>
            <a:r>
              <a:rPr lang="en-US" dirty="0" smtClean="0"/>
              <a:t>Describe common bone fracture patterns</a:t>
            </a:r>
          </a:p>
          <a:p>
            <a:r>
              <a:rPr lang="en-US" dirty="0" smtClean="0"/>
              <a:t>Differentiate between fracture patterns by discussing forces involved</a:t>
            </a:r>
          </a:p>
          <a:p>
            <a:r>
              <a:rPr lang="en-US" dirty="0" smtClean="0"/>
              <a:t>Discuss three different types of fracture classification</a:t>
            </a:r>
          </a:p>
          <a:p>
            <a:r>
              <a:rPr lang="en-US" dirty="0" smtClean="0"/>
              <a:t>Discuss bone healing </a:t>
            </a:r>
          </a:p>
          <a:p>
            <a:r>
              <a:rPr lang="en-US" dirty="0" smtClean="0"/>
              <a:t>Discuss fracture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Displacement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200"/>
            <a:ext cx="3436938" cy="4114800"/>
          </a:xfrm>
        </p:spPr>
        <p:txBody>
          <a:bodyPr/>
          <a:lstStyle/>
          <a:p>
            <a:pPr marL="514350" indent="-514350" eaLnBrk="1" hangingPunct="1">
              <a:buFontTx/>
              <a:buAutoNum type="alphaLcPeriod" startAt="4"/>
            </a:pPr>
            <a:r>
              <a:rPr lang="en-US" sz="2800" dirty="0" smtClean="0">
                <a:solidFill>
                  <a:schemeClr val="accent2"/>
                </a:solidFill>
              </a:rPr>
              <a:t>Distracted</a:t>
            </a:r>
            <a:r>
              <a:rPr lang="en-US" sz="2800" dirty="0" smtClean="0"/>
              <a:t>: ends are separated and pull apart from each </a:t>
            </a:r>
            <a:r>
              <a:rPr lang="en-US" sz="2800" dirty="0" smtClean="0"/>
              <a:t>other</a:t>
            </a:r>
          </a:p>
          <a:p>
            <a:pPr marL="914400" lvl="1" indent="-514350">
              <a:buFontTx/>
              <a:buAutoNum type="alphaLcPeriod" startAt="4"/>
            </a:pPr>
            <a:r>
              <a:rPr lang="en-US" sz="2400" dirty="0" smtClean="0"/>
              <a:t>Issue is with soft tissue going between the ends, then can’t heal.</a:t>
            </a:r>
            <a:endParaRPr lang="en-US" sz="2400" dirty="0" smtClean="0"/>
          </a:p>
        </p:txBody>
      </p:sp>
      <p:sp>
        <p:nvSpPr>
          <p:cNvPr id="7475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74757" name="Picture 5" descr="msoAD7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855788"/>
            <a:ext cx="3733800" cy="424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482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Types of Displacement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200"/>
            <a:ext cx="3436938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e.  </a:t>
            </a:r>
            <a:r>
              <a:rPr lang="en-US" sz="2800" dirty="0" smtClean="0">
                <a:solidFill>
                  <a:schemeClr val="accent2"/>
                </a:solidFill>
              </a:rPr>
              <a:t>Overriding</a:t>
            </a:r>
            <a:r>
              <a:rPr lang="en-US" sz="2800" dirty="0" smtClean="0"/>
              <a:t>:  </a:t>
            </a:r>
          </a:p>
          <a:p>
            <a:pPr lvl="1" eaLnBrk="1" hangingPunct="1"/>
            <a:r>
              <a:rPr lang="en-US" sz="2400" dirty="0" smtClean="0"/>
              <a:t>muscle spasms with the injury </a:t>
            </a:r>
          </a:p>
          <a:p>
            <a:pPr lvl="1" eaLnBrk="1" hangingPunct="1"/>
            <a:r>
              <a:rPr lang="en-US" sz="2400" dirty="0" smtClean="0"/>
              <a:t>the bones are pulled past each other</a:t>
            </a:r>
          </a:p>
          <a:p>
            <a:pPr lvl="1" eaLnBrk="1" hangingPunct="1"/>
            <a:r>
              <a:rPr lang="en-US" sz="2400" dirty="0" smtClean="0"/>
              <a:t>shortens the bone 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75781" name="Picture 5" descr="msoBFB9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763713"/>
            <a:ext cx="3733800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30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Direction of Fracture Lines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Reference: longitudinal axis of the bone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Irregular shaped bones are referenced by the cortex of the bone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77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Naming of Fracture Patterns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Depends upon </a:t>
            </a:r>
          </a:p>
          <a:p>
            <a:pPr lvl="1" eaLnBrk="1" hangingPunct="1"/>
            <a:r>
              <a:rPr lang="en-US" dirty="0" smtClean="0"/>
              <a:t>Load – what type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Direction of fracture lines</a:t>
            </a:r>
          </a:p>
          <a:p>
            <a:pPr lvl="1" eaLnBrk="1" hangingPunct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37508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Patterns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chemeClr val="accent2"/>
                </a:solidFill>
              </a:rPr>
              <a:t>1)Transverse Fracture</a:t>
            </a:r>
          </a:p>
          <a:p>
            <a:pPr lvl="1" eaLnBrk="1" hangingPunct="1"/>
            <a:r>
              <a:rPr lang="en-US" sz="2400" dirty="0" smtClean="0"/>
              <a:t>Fracture is perpendicular to the long axis of the bone</a:t>
            </a:r>
          </a:p>
          <a:p>
            <a:pPr lvl="1" eaLnBrk="1" hangingPunct="1">
              <a:buFontTx/>
              <a:buNone/>
            </a:pPr>
            <a:endParaRPr lang="en-US" sz="2400" dirty="0" smtClean="0"/>
          </a:p>
          <a:p>
            <a:pPr lvl="1" eaLnBrk="1" hangingPunct="1"/>
            <a:r>
              <a:rPr lang="en-US" sz="2400" dirty="0" smtClean="0"/>
              <a:t>Load:  bending force</a:t>
            </a:r>
          </a:p>
          <a:p>
            <a:pPr lvl="2" eaLnBrk="1" hangingPunct="1"/>
            <a:r>
              <a:rPr lang="en-US" sz="2000" dirty="0" smtClean="0"/>
              <a:t>Low energy</a:t>
            </a:r>
          </a:p>
          <a:p>
            <a:pPr lvl="2" eaLnBrk="1" hangingPunct="1"/>
            <a:r>
              <a:rPr lang="en-US" sz="2000" dirty="0" smtClean="0"/>
              <a:t>Stable, fracture fragments usually remain in place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81925" name="Picture 5" descr="msoF5DA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828800"/>
            <a:ext cx="3581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070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Patterns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033838" cy="4830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chemeClr val="accent2"/>
                </a:solidFill>
              </a:rPr>
              <a:t>2) Longitudinal</a:t>
            </a:r>
            <a:r>
              <a:rPr lang="en-US" sz="2400" smtClean="0"/>
              <a:t>: fracture line runs parallel to the long axis of the bone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Load:  may be a repetitive stress or an extension of an oblique fracture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Risk:  Tibial Longitudinal Fractures:  runners, jumpers (basketball players) and old women</a:t>
            </a:r>
          </a:p>
        </p:txBody>
      </p:sp>
      <p:pic>
        <p:nvPicPr>
          <p:cNvPr id="82948" name="Picture 4" descr="subtle linear fractur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0" y="2163921"/>
            <a:ext cx="3048000" cy="3398520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9949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Patterns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436938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3.  Oblique fracture: diagonal break across the bone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lvl="1" eaLnBrk="1" hangingPunct="1"/>
            <a:r>
              <a:rPr lang="en-US" sz="2400" smtClean="0"/>
              <a:t>Load:  axial compression, bending and torsion force </a:t>
            </a:r>
          </a:p>
          <a:p>
            <a:pPr lvl="2" eaLnBrk="1" hangingPunct="1"/>
            <a:r>
              <a:rPr lang="en-US" sz="2000" smtClean="0"/>
              <a:t>Moderate energy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83973" name="Picture 5" descr="mso977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752600"/>
            <a:ext cx="3581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585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Patterns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981200"/>
            <a:ext cx="3436938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4)  Spiral Fracture:  fracture is jagged, pointed ends, can have soft tissue damage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lvl="1" eaLnBrk="1" hangingPunct="1"/>
            <a:r>
              <a:rPr lang="en-US" sz="2400" smtClean="0"/>
              <a:t>Load:  torsion force</a:t>
            </a:r>
          </a:p>
          <a:p>
            <a:pPr lvl="2" eaLnBrk="1" hangingPunct="1"/>
            <a:r>
              <a:rPr lang="en-US" sz="2000" smtClean="0"/>
              <a:t>Low energy</a:t>
            </a:r>
          </a:p>
          <a:p>
            <a:pPr lvl="2" eaLnBrk="1" hangingPunct="1">
              <a:buFontTx/>
              <a:buNone/>
            </a:pPr>
            <a:endParaRPr lang="en-US" sz="2000" smtClean="0"/>
          </a:p>
        </p:txBody>
      </p:sp>
      <p:sp>
        <p:nvSpPr>
          <p:cNvPr id="8499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84997" name="Picture 5" descr="mso10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752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98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oblique</a:t>
            </a:r>
            <a:endParaRPr lang="en-US" dirty="0"/>
          </a:p>
        </p:txBody>
      </p:sp>
      <p:pic>
        <p:nvPicPr>
          <p:cNvPr id="5" name="Content Placeholder 4" descr="spiral fractu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934200" y="1600200"/>
            <a:ext cx="1774887" cy="4525963"/>
          </a:xfrm>
        </p:spPr>
      </p:pic>
      <p:pic>
        <p:nvPicPr>
          <p:cNvPr id="6" name="Picture 5" descr="tibfibfxap_1 obliqu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1600200"/>
            <a:ext cx="2819400" cy="4381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10200" y="1828800"/>
            <a:ext cx="1035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Spiral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143000" y="2133600"/>
            <a:ext cx="2438400" cy="17526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2"/>
          </p:cNvCxnSpPr>
          <p:nvPr/>
        </p:nvCxnSpPr>
        <p:spPr>
          <a:xfrm rot="16200000" flipH="1">
            <a:off x="6616495" y="1663495"/>
            <a:ext cx="391180" cy="17682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7477125" y="2362200"/>
            <a:ext cx="723900" cy="2324100"/>
          </a:xfrm>
          <a:custGeom>
            <a:avLst/>
            <a:gdLst>
              <a:gd name="connsiteX0" fmla="*/ 381000 w 723900"/>
              <a:gd name="connsiteY0" fmla="*/ 0 h 2324100"/>
              <a:gd name="connsiteX1" fmla="*/ 419100 w 723900"/>
              <a:gd name="connsiteY1" fmla="*/ 114300 h 2324100"/>
              <a:gd name="connsiteX2" fmla="*/ 447675 w 723900"/>
              <a:gd name="connsiteY2" fmla="*/ 133350 h 2324100"/>
              <a:gd name="connsiteX3" fmla="*/ 476250 w 723900"/>
              <a:gd name="connsiteY3" fmla="*/ 190500 h 2324100"/>
              <a:gd name="connsiteX4" fmla="*/ 504825 w 723900"/>
              <a:gd name="connsiteY4" fmla="*/ 276225 h 2324100"/>
              <a:gd name="connsiteX5" fmla="*/ 514350 w 723900"/>
              <a:gd name="connsiteY5" fmla="*/ 304800 h 2324100"/>
              <a:gd name="connsiteX6" fmla="*/ 542925 w 723900"/>
              <a:gd name="connsiteY6" fmla="*/ 361950 h 2324100"/>
              <a:gd name="connsiteX7" fmla="*/ 561975 w 723900"/>
              <a:gd name="connsiteY7" fmla="*/ 390525 h 2324100"/>
              <a:gd name="connsiteX8" fmla="*/ 581025 w 723900"/>
              <a:gd name="connsiteY8" fmla="*/ 447675 h 2324100"/>
              <a:gd name="connsiteX9" fmla="*/ 600075 w 723900"/>
              <a:gd name="connsiteY9" fmla="*/ 476250 h 2324100"/>
              <a:gd name="connsiteX10" fmla="*/ 619125 w 723900"/>
              <a:gd name="connsiteY10" fmla="*/ 533400 h 2324100"/>
              <a:gd name="connsiteX11" fmla="*/ 638175 w 723900"/>
              <a:gd name="connsiteY11" fmla="*/ 600075 h 2324100"/>
              <a:gd name="connsiteX12" fmla="*/ 647700 w 723900"/>
              <a:gd name="connsiteY12" fmla="*/ 647700 h 2324100"/>
              <a:gd name="connsiteX13" fmla="*/ 666750 w 723900"/>
              <a:gd name="connsiteY13" fmla="*/ 704850 h 2324100"/>
              <a:gd name="connsiteX14" fmla="*/ 695325 w 723900"/>
              <a:gd name="connsiteY14" fmla="*/ 800100 h 2324100"/>
              <a:gd name="connsiteX15" fmla="*/ 704850 w 723900"/>
              <a:gd name="connsiteY15" fmla="*/ 828675 h 2324100"/>
              <a:gd name="connsiteX16" fmla="*/ 714375 w 723900"/>
              <a:gd name="connsiteY16" fmla="*/ 857250 h 2324100"/>
              <a:gd name="connsiteX17" fmla="*/ 723900 w 723900"/>
              <a:gd name="connsiteY17" fmla="*/ 895350 h 2324100"/>
              <a:gd name="connsiteX18" fmla="*/ 714375 w 723900"/>
              <a:gd name="connsiteY18" fmla="*/ 1076325 h 2324100"/>
              <a:gd name="connsiteX19" fmla="*/ 695325 w 723900"/>
              <a:gd name="connsiteY19" fmla="*/ 1190625 h 2324100"/>
              <a:gd name="connsiteX20" fmla="*/ 685800 w 723900"/>
              <a:gd name="connsiteY20" fmla="*/ 1247775 h 2324100"/>
              <a:gd name="connsiteX21" fmla="*/ 657225 w 723900"/>
              <a:gd name="connsiteY21" fmla="*/ 1304925 h 2324100"/>
              <a:gd name="connsiteX22" fmla="*/ 638175 w 723900"/>
              <a:gd name="connsiteY22" fmla="*/ 1362075 h 2324100"/>
              <a:gd name="connsiteX23" fmla="*/ 609600 w 723900"/>
              <a:gd name="connsiteY23" fmla="*/ 1447800 h 2324100"/>
              <a:gd name="connsiteX24" fmla="*/ 600075 w 723900"/>
              <a:gd name="connsiteY24" fmla="*/ 1476375 h 2324100"/>
              <a:gd name="connsiteX25" fmla="*/ 590550 w 723900"/>
              <a:gd name="connsiteY25" fmla="*/ 1504950 h 2324100"/>
              <a:gd name="connsiteX26" fmla="*/ 571500 w 723900"/>
              <a:gd name="connsiteY26" fmla="*/ 1533525 h 2324100"/>
              <a:gd name="connsiteX27" fmla="*/ 561975 w 723900"/>
              <a:gd name="connsiteY27" fmla="*/ 1571625 h 2324100"/>
              <a:gd name="connsiteX28" fmla="*/ 542925 w 723900"/>
              <a:gd name="connsiteY28" fmla="*/ 1600200 h 2324100"/>
              <a:gd name="connsiteX29" fmla="*/ 523875 w 723900"/>
              <a:gd name="connsiteY29" fmla="*/ 1685925 h 2324100"/>
              <a:gd name="connsiteX30" fmla="*/ 485775 w 723900"/>
              <a:gd name="connsiteY30" fmla="*/ 1743075 h 2324100"/>
              <a:gd name="connsiteX31" fmla="*/ 476250 w 723900"/>
              <a:gd name="connsiteY31" fmla="*/ 1771650 h 2324100"/>
              <a:gd name="connsiteX32" fmla="*/ 457200 w 723900"/>
              <a:gd name="connsiteY32" fmla="*/ 1800225 h 2324100"/>
              <a:gd name="connsiteX33" fmla="*/ 438150 w 723900"/>
              <a:gd name="connsiteY33" fmla="*/ 1857375 h 2324100"/>
              <a:gd name="connsiteX34" fmla="*/ 361950 w 723900"/>
              <a:gd name="connsiteY34" fmla="*/ 1971675 h 2324100"/>
              <a:gd name="connsiteX35" fmla="*/ 342900 w 723900"/>
              <a:gd name="connsiteY35" fmla="*/ 2000250 h 2324100"/>
              <a:gd name="connsiteX36" fmla="*/ 323850 w 723900"/>
              <a:gd name="connsiteY36" fmla="*/ 2028825 h 2324100"/>
              <a:gd name="connsiteX37" fmla="*/ 266700 w 723900"/>
              <a:gd name="connsiteY37" fmla="*/ 2085975 h 2324100"/>
              <a:gd name="connsiteX38" fmla="*/ 219075 w 723900"/>
              <a:gd name="connsiteY38" fmla="*/ 2143125 h 2324100"/>
              <a:gd name="connsiteX39" fmla="*/ 190500 w 723900"/>
              <a:gd name="connsiteY39" fmla="*/ 2162175 h 2324100"/>
              <a:gd name="connsiteX40" fmla="*/ 161925 w 723900"/>
              <a:gd name="connsiteY40" fmla="*/ 2190750 h 2324100"/>
              <a:gd name="connsiteX41" fmla="*/ 133350 w 723900"/>
              <a:gd name="connsiteY41" fmla="*/ 2200275 h 2324100"/>
              <a:gd name="connsiteX42" fmla="*/ 104775 w 723900"/>
              <a:gd name="connsiteY42" fmla="*/ 2219325 h 2324100"/>
              <a:gd name="connsiteX43" fmla="*/ 57150 w 723900"/>
              <a:gd name="connsiteY43" fmla="*/ 2276475 h 2324100"/>
              <a:gd name="connsiteX44" fmla="*/ 38100 w 723900"/>
              <a:gd name="connsiteY44" fmla="*/ 2305050 h 2324100"/>
              <a:gd name="connsiteX45" fmla="*/ 9525 w 723900"/>
              <a:gd name="connsiteY45" fmla="*/ 2314575 h 2324100"/>
              <a:gd name="connsiteX46" fmla="*/ 0 w 723900"/>
              <a:gd name="connsiteY46" fmla="*/ 232410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723900" h="2324100">
                <a:moveTo>
                  <a:pt x="381000" y="0"/>
                </a:moveTo>
                <a:cubicBezTo>
                  <a:pt x="387311" y="37863"/>
                  <a:pt x="389569" y="84769"/>
                  <a:pt x="419100" y="114300"/>
                </a:cubicBezTo>
                <a:cubicBezTo>
                  <a:pt x="427195" y="122395"/>
                  <a:pt x="438150" y="127000"/>
                  <a:pt x="447675" y="133350"/>
                </a:cubicBezTo>
                <a:cubicBezTo>
                  <a:pt x="482413" y="237563"/>
                  <a:pt x="427011" y="79713"/>
                  <a:pt x="476250" y="190500"/>
                </a:cubicBezTo>
                <a:lnTo>
                  <a:pt x="504825" y="276225"/>
                </a:lnTo>
                <a:cubicBezTo>
                  <a:pt x="508000" y="285750"/>
                  <a:pt x="508781" y="296446"/>
                  <a:pt x="514350" y="304800"/>
                </a:cubicBezTo>
                <a:cubicBezTo>
                  <a:pt x="568945" y="386692"/>
                  <a:pt x="503490" y="283080"/>
                  <a:pt x="542925" y="361950"/>
                </a:cubicBezTo>
                <a:cubicBezTo>
                  <a:pt x="548045" y="372189"/>
                  <a:pt x="557326" y="380064"/>
                  <a:pt x="561975" y="390525"/>
                </a:cubicBezTo>
                <a:cubicBezTo>
                  <a:pt x="570130" y="408875"/>
                  <a:pt x="569886" y="430967"/>
                  <a:pt x="581025" y="447675"/>
                </a:cubicBezTo>
                <a:cubicBezTo>
                  <a:pt x="587375" y="457200"/>
                  <a:pt x="595426" y="465789"/>
                  <a:pt x="600075" y="476250"/>
                </a:cubicBezTo>
                <a:cubicBezTo>
                  <a:pt x="608230" y="494600"/>
                  <a:pt x="612775" y="514350"/>
                  <a:pt x="619125" y="533400"/>
                </a:cubicBezTo>
                <a:cubicBezTo>
                  <a:pt x="629732" y="565221"/>
                  <a:pt x="630202" y="564195"/>
                  <a:pt x="638175" y="600075"/>
                </a:cubicBezTo>
                <a:cubicBezTo>
                  <a:pt x="641687" y="615879"/>
                  <a:pt x="643440" y="632081"/>
                  <a:pt x="647700" y="647700"/>
                </a:cubicBezTo>
                <a:cubicBezTo>
                  <a:pt x="652984" y="667073"/>
                  <a:pt x="661880" y="685369"/>
                  <a:pt x="666750" y="704850"/>
                </a:cubicBezTo>
                <a:cubicBezTo>
                  <a:pt x="681145" y="762431"/>
                  <a:pt x="672135" y="730531"/>
                  <a:pt x="695325" y="800100"/>
                </a:cubicBezTo>
                <a:lnTo>
                  <a:pt x="704850" y="828675"/>
                </a:lnTo>
                <a:cubicBezTo>
                  <a:pt x="708025" y="838200"/>
                  <a:pt x="711940" y="847510"/>
                  <a:pt x="714375" y="857250"/>
                </a:cubicBezTo>
                <a:lnTo>
                  <a:pt x="723900" y="895350"/>
                </a:lnTo>
                <a:cubicBezTo>
                  <a:pt x="720725" y="955675"/>
                  <a:pt x="718837" y="1016082"/>
                  <a:pt x="714375" y="1076325"/>
                </a:cubicBezTo>
                <a:cubicBezTo>
                  <a:pt x="706821" y="1178307"/>
                  <a:pt x="709220" y="1121150"/>
                  <a:pt x="695325" y="1190625"/>
                </a:cubicBezTo>
                <a:cubicBezTo>
                  <a:pt x="691537" y="1209563"/>
                  <a:pt x="689990" y="1228922"/>
                  <a:pt x="685800" y="1247775"/>
                </a:cubicBezTo>
                <a:cubicBezTo>
                  <a:pt x="674221" y="1299881"/>
                  <a:pt x="680059" y="1253549"/>
                  <a:pt x="657225" y="1304925"/>
                </a:cubicBezTo>
                <a:cubicBezTo>
                  <a:pt x="649070" y="1323275"/>
                  <a:pt x="644525" y="1343025"/>
                  <a:pt x="638175" y="1362075"/>
                </a:cubicBezTo>
                <a:lnTo>
                  <a:pt x="609600" y="1447800"/>
                </a:lnTo>
                <a:lnTo>
                  <a:pt x="600075" y="1476375"/>
                </a:lnTo>
                <a:cubicBezTo>
                  <a:pt x="596900" y="1485900"/>
                  <a:pt x="596119" y="1496596"/>
                  <a:pt x="590550" y="1504950"/>
                </a:cubicBezTo>
                <a:lnTo>
                  <a:pt x="571500" y="1533525"/>
                </a:lnTo>
                <a:cubicBezTo>
                  <a:pt x="568325" y="1546225"/>
                  <a:pt x="567132" y="1559593"/>
                  <a:pt x="561975" y="1571625"/>
                </a:cubicBezTo>
                <a:cubicBezTo>
                  <a:pt x="557466" y="1582147"/>
                  <a:pt x="546945" y="1589481"/>
                  <a:pt x="542925" y="1600200"/>
                </a:cubicBezTo>
                <a:cubicBezTo>
                  <a:pt x="538416" y="1612225"/>
                  <a:pt x="531195" y="1671285"/>
                  <a:pt x="523875" y="1685925"/>
                </a:cubicBezTo>
                <a:cubicBezTo>
                  <a:pt x="513636" y="1706403"/>
                  <a:pt x="493015" y="1721355"/>
                  <a:pt x="485775" y="1743075"/>
                </a:cubicBezTo>
                <a:cubicBezTo>
                  <a:pt x="482600" y="1752600"/>
                  <a:pt x="480740" y="1762670"/>
                  <a:pt x="476250" y="1771650"/>
                </a:cubicBezTo>
                <a:cubicBezTo>
                  <a:pt x="471130" y="1781889"/>
                  <a:pt x="461849" y="1789764"/>
                  <a:pt x="457200" y="1800225"/>
                </a:cubicBezTo>
                <a:cubicBezTo>
                  <a:pt x="449045" y="1818575"/>
                  <a:pt x="449289" y="1840667"/>
                  <a:pt x="438150" y="1857375"/>
                </a:cubicBezTo>
                <a:lnTo>
                  <a:pt x="361950" y="1971675"/>
                </a:lnTo>
                <a:lnTo>
                  <a:pt x="342900" y="2000250"/>
                </a:lnTo>
                <a:cubicBezTo>
                  <a:pt x="336550" y="2009775"/>
                  <a:pt x="331945" y="2020730"/>
                  <a:pt x="323850" y="2028825"/>
                </a:cubicBezTo>
                <a:cubicBezTo>
                  <a:pt x="304800" y="2047875"/>
                  <a:pt x="281644" y="2063559"/>
                  <a:pt x="266700" y="2085975"/>
                </a:cubicBezTo>
                <a:cubicBezTo>
                  <a:pt x="247969" y="2114072"/>
                  <a:pt x="246577" y="2120206"/>
                  <a:pt x="219075" y="2143125"/>
                </a:cubicBezTo>
                <a:cubicBezTo>
                  <a:pt x="210281" y="2150454"/>
                  <a:pt x="199294" y="2154846"/>
                  <a:pt x="190500" y="2162175"/>
                </a:cubicBezTo>
                <a:cubicBezTo>
                  <a:pt x="180152" y="2170799"/>
                  <a:pt x="173133" y="2183278"/>
                  <a:pt x="161925" y="2190750"/>
                </a:cubicBezTo>
                <a:cubicBezTo>
                  <a:pt x="153571" y="2196319"/>
                  <a:pt x="142330" y="2195785"/>
                  <a:pt x="133350" y="2200275"/>
                </a:cubicBezTo>
                <a:cubicBezTo>
                  <a:pt x="123111" y="2205395"/>
                  <a:pt x="114300" y="2212975"/>
                  <a:pt x="104775" y="2219325"/>
                </a:cubicBezTo>
                <a:cubicBezTo>
                  <a:pt x="57477" y="2290271"/>
                  <a:pt x="118266" y="2203136"/>
                  <a:pt x="57150" y="2276475"/>
                </a:cubicBezTo>
                <a:cubicBezTo>
                  <a:pt x="49821" y="2285269"/>
                  <a:pt x="47039" y="2297899"/>
                  <a:pt x="38100" y="2305050"/>
                </a:cubicBezTo>
                <a:cubicBezTo>
                  <a:pt x="30260" y="2311322"/>
                  <a:pt x="18505" y="2310085"/>
                  <a:pt x="9525" y="2314575"/>
                </a:cubicBezTo>
                <a:cubicBezTo>
                  <a:pt x="5509" y="2316583"/>
                  <a:pt x="3175" y="2320925"/>
                  <a:pt x="0" y="232410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Comminuted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3436938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Butterfly fracture</a:t>
            </a:r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en-US" sz="2400" dirty="0" smtClean="0"/>
              <a:t>Load:  axial compression and bending force</a:t>
            </a:r>
          </a:p>
          <a:p>
            <a:pPr lvl="2" eaLnBrk="1" hangingPunct="1"/>
            <a:r>
              <a:rPr lang="en-US" sz="2000" dirty="0" smtClean="0"/>
              <a:t>Moderate energy</a:t>
            </a:r>
          </a:p>
          <a:p>
            <a:pPr lvl="2" eaLnBrk="1" hangingPunct="1"/>
            <a:r>
              <a:rPr lang="en-US" sz="2000" dirty="0" smtClean="0"/>
              <a:t>Butterfly Fractures occur on side of concavity of the fracture</a:t>
            </a:r>
          </a:p>
        </p:txBody>
      </p:sp>
      <p:pic>
        <p:nvPicPr>
          <p:cNvPr id="86021" name="Picture 5" descr="butterfly fractu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56300" y="2910680"/>
            <a:ext cx="2425700" cy="2880519"/>
          </a:xfrm>
          <a:noFill/>
        </p:spPr>
      </p:pic>
      <p:pic>
        <p:nvPicPr>
          <p:cNvPr id="86020" name="Picture 4" descr="mso186D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04800"/>
            <a:ext cx="3657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7880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Fractures: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4648200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Break in the continuity of the bone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Physical Therapy Practice Pattern 4G:  Impaired Joint Mobility, Muscle Performance and Range of Motion Associated With Fracture</a:t>
            </a:r>
          </a:p>
        </p:txBody>
      </p:sp>
      <p:pic>
        <p:nvPicPr>
          <p:cNvPr id="60420" name="Picture 4" descr="wlvazrm_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51387" y="2128688"/>
            <a:ext cx="2832226" cy="3468986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713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Comminuted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81200"/>
            <a:ext cx="3436938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Segmental Fracture</a:t>
            </a:r>
          </a:p>
          <a:p>
            <a:pPr lvl="1" eaLnBrk="1" hangingPunct="1"/>
            <a:r>
              <a:rPr lang="en-US" sz="2400" dirty="0" smtClean="0"/>
              <a:t>Comminuted fracture, bone in more than two parts</a:t>
            </a:r>
          </a:p>
          <a:p>
            <a:pPr lvl="1" eaLnBrk="1" hangingPunct="1"/>
            <a:r>
              <a:rPr lang="en-US" sz="2400" dirty="0" smtClean="0"/>
              <a:t>3-100 or more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88068" name="Picture 4" descr="non union segmental fractur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1143000"/>
            <a:ext cx="3505200" cy="4572000"/>
          </a:xfrm>
          <a:noFill/>
        </p:spPr>
      </p:pic>
      <p:cxnSp>
        <p:nvCxnSpPr>
          <p:cNvPr id="6" name="Straight Arrow Connector 5"/>
          <p:cNvCxnSpPr/>
          <p:nvPr/>
        </p:nvCxnSpPr>
        <p:spPr>
          <a:xfrm flipV="1">
            <a:off x="4038600" y="2057400"/>
            <a:ext cx="3505200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038600" y="2209800"/>
            <a:ext cx="3505200" cy="1143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00560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Features of Fractures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Impacted</a:t>
            </a:r>
            <a:r>
              <a:rPr lang="en-US" sz="2800" dirty="0" smtClean="0"/>
              <a:t>:  fractured bone is driven into itself, shortens the bone</a:t>
            </a:r>
          </a:p>
          <a:p>
            <a:pPr eaLnBrk="1" hangingPunct="1"/>
            <a:r>
              <a:rPr lang="en-US" sz="2800" dirty="0" smtClean="0"/>
              <a:t>Impactions </a:t>
            </a:r>
          </a:p>
          <a:p>
            <a:pPr lvl="1" eaLnBrk="1" hangingPunct="1"/>
            <a:r>
              <a:rPr lang="en-US" sz="2400" dirty="0" smtClean="0"/>
              <a:t>Load:  axial compression force</a:t>
            </a:r>
          </a:p>
          <a:p>
            <a:pPr lvl="2" eaLnBrk="1" hangingPunct="1"/>
            <a:r>
              <a:rPr lang="en-US" sz="2000" dirty="0" smtClean="0"/>
              <a:t>Variable energy is required</a:t>
            </a:r>
          </a:p>
          <a:p>
            <a:pPr lvl="2" eaLnBrk="1" hangingPunct="1"/>
            <a:r>
              <a:rPr lang="en-US" sz="2000" dirty="0" smtClean="0"/>
              <a:t>Fracture lines can be indistinct as the fracture ends are jammed together</a:t>
            </a:r>
          </a:p>
        </p:txBody>
      </p:sp>
      <p:pic>
        <p:nvPicPr>
          <p:cNvPr id="89092" name="Picture 4" descr="msoD844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172200" y="4267200"/>
            <a:ext cx="2279909" cy="1828804"/>
          </a:xfr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400800" y="1371600"/>
            <a:ext cx="1981200" cy="2362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761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Patterns 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Avulsion Fractures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90116" name="Picture 4" descr="tibial tuberosity avulsion fractur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905000"/>
            <a:ext cx="2787650" cy="3733800"/>
          </a:xfrm>
          <a:noFill/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4191000" y="5943600"/>
            <a:ext cx="474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latin typeface="Arial Narrow" pitchFamily="34" charset="0"/>
              </a:rPr>
              <a:t>http://sacs.vetmed.ufl.edu/notes/CROSS/response.htm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510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Associated Abnormalities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Subluxations</a:t>
            </a:r>
            <a:r>
              <a:rPr lang="en-US" dirty="0" smtClean="0"/>
              <a:t>:  Partial dislocation, still within the confines of the joint capsule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Dislocations: bones are completely disarticulated, outside the joint capsule</a:t>
            </a:r>
          </a:p>
        </p:txBody>
      </p:sp>
      <p:pic>
        <p:nvPicPr>
          <p:cNvPr id="8" name="Content Placeholder 7" descr="fracture_dislocation_ankle-copy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981200"/>
            <a:ext cx="3886200" cy="3124200"/>
          </a:xfrm>
        </p:spPr>
      </p:pic>
      <p:sp>
        <p:nvSpPr>
          <p:cNvPr id="9" name="TextBox 8"/>
          <p:cNvSpPr txBox="1"/>
          <p:nvPr/>
        </p:nvSpPr>
        <p:spPr>
          <a:xfrm>
            <a:off x="4572001" y="56388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ook Antiqua" pitchFamily="18" charset="0"/>
              </a:rPr>
              <a:t>Fracture dislocation of the ankle, BoneandSpine.com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195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Special Types of Fractures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Stress fractures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Pathologic fractures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Periprosthetic</a:t>
            </a:r>
            <a:r>
              <a:rPr lang="en-US" dirty="0" smtClean="0"/>
              <a:t> fractures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Bone graft fractures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305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Types of Incomplete Fractures seen in Children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marL="914400" lvl="1" indent="-457200" eaLnBrk="1" hangingPunct="1">
              <a:buFont typeface="Wingdings" pitchFamily="2" charset="2"/>
              <a:buAutoNum type="alphaUcPeriod"/>
            </a:pPr>
            <a:r>
              <a:rPr lang="en-US" sz="2400" dirty="0" smtClean="0"/>
              <a:t>Greenstick Fracture</a:t>
            </a:r>
          </a:p>
          <a:p>
            <a:pPr marL="914400" lvl="1" indent="-457200" eaLnBrk="1" hangingPunct="1">
              <a:buFont typeface="Wingdings" pitchFamily="2" charset="2"/>
              <a:buAutoNum type="alphaUcPeriod"/>
            </a:pPr>
            <a:endParaRPr lang="en-US" sz="2400" dirty="0" smtClean="0"/>
          </a:p>
          <a:p>
            <a:pPr marL="914400" lvl="1" indent="-457200" eaLnBrk="1" hangingPunct="1">
              <a:buFont typeface="Wingdings" pitchFamily="2" charset="2"/>
              <a:buAutoNum type="alphaUcPeriod"/>
            </a:pPr>
            <a:r>
              <a:rPr lang="en-US" sz="2400" dirty="0" smtClean="0"/>
              <a:t>Plastic </a:t>
            </a:r>
            <a:r>
              <a:rPr lang="en-US" sz="2400" dirty="0" smtClean="0"/>
              <a:t>Bowing: low load, prolonged stress. </a:t>
            </a:r>
            <a:endParaRPr lang="en-US" sz="2400" dirty="0" smtClean="0"/>
          </a:p>
          <a:p>
            <a:pPr marL="914400" lvl="1" indent="-457200" eaLnBrk="1" hangingPunct="1">
              <a:buFont typeface="Wingdings" pitchFamily="2" charset="2"/>
              <a:buAutoNum type="alphaUcPeriod"/>
            </a:pPr>
            <a:endParaRPr lang="en-US" sz="2400" dirty="0" smtClean="0"/>
          </a:p>
          <a:p>
            <a:pPr marL="914400" lvl="1" indent="-457200" eaLnBrk="1" hangingPunct="1">
              <a:buFont typeface="Wingdings" pitchFamily="2" charset="2"/>
              <a:buAutoNum type="alphaUcPeriod"/>
            </a:pPr>
            <a:r>
              <a:rPr lang="en-US" sz="2400" dirty="0" smtClean="0"/>
              <a:t>Torus Fracture (Buckle</a:t>
            </a:r>
            <a:r>
              <a:rPr lang="en-US" sz="2400" dirty="0" smtClean="0"/>
              <a:t>): load is really high so folds in on itself. </a:t>
            </a:r>
            <a:endParaRPr lang="en-US" sz="2400" dirty="0" smtClean="0"/>
          </a:p>
          <a:p>
            <a:pPr marL="914400" lvl="1" indent="-457200" eaLnBrk="1" hangingPunct="1">
              <a:buFont typeface="Wingdings" pitchFamily="2" charset="2"/>
              <a:buAutoNum type="alphaUcPeriod"/>
            </a:pPr>
            <a:endParaRPr lang="en-US" sz="2400" dirty="0" smtClean="0"/>
          </a:p>
          <a:p>
            <a:pPr marL="914400" lvl="1" indent="-457200" eaLnBrk="1" hangingPunct="1">
              <a:buFont typeface="Wingdings" pitchFamily="2" charset="2"/>
              <a:buAutoNum type="alphaUcPeriod"/>
            </a:pPr>
            <a:endParaRPr lang="en-US" sz="2400" dirty="0" smtClean="0"/>
          </a:p>
        </p:txBody>
      </p:sp>
      <p:sp>
        <p:nvSpPr>
          <p:cNvPr id="9318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93189" name="Picture 5" descr="mso916C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466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Salter-Harris Classification of Children’s Epiphyseal Fractures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Type I:  </a:t>
            </a:r>
            <a:r>
              <a:rPr lang="en-US" sz="2400" dirty="0" smtClean="0"/>
              <a:t>separation of </a:t>
            </a:r>
            <a:r>
              <a:rPr lang="en-US" sz="2400" dirty="0" err="1" smtClean="0"/>
              <a:t>epiphyseal</a:t>
            </a:r>
            <a:r>
              <a:rPr lang="en-US" sz="2400" dirty="0" smtClean="0"/>
              <a:t> plate</a:t>
            </a:r>
          </a:p>
          <a:p>
            <a:pPr eaLnBrk="1" hangingPunct="1"/>
            <a:endParaRPr lang="en-US" sz="240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Type II:  </a:t>
            </a:r>
            <a:r>
              <a:rPr lang="en-US" sz="2400" dirty="0" smtClean="0"/>
              <a:t>separation of </a:t>
            </a:r>
            <a:r>
              <a:rPr lang="en-US" sz="2400" dirty="0" err="1" smtClean="0"/>
              <a:t>epiphyseal</a:t>
            </a:r>
            <a:r>
              <a:rPr lang="en-US" sz="2400" dirty="0" smtClean="0"/>
              <a:t> plate plus </a:t>
            </a:r>
            <a:r>
              <a:rPr lang="en-US" sz="2400" dirty="0" err="1" smtClean="0"/>
              <a:t>metaphyseal</a:t>
            </a:r>
            <a:r>
              <a:rPr lang="en-US" sz="2400" dirty="0" smtClean="0"/>
              <a:t> wedge fracture</a:t>
            </a:r>
          </a:p>
          <a:p>
            <a:pPr eaLnBrk="1" hangingPunct="1"/>
            <a:endParaRPr lang="en-US" sz="240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2400" dirty="0" smtClean="0">
                <a:solidFill>
                  <a:srgbClr val="FF0000"/>
                </a:solidFill>
              </a:rPr>
              <a:t>Type III: </a:t>
            </a:r>
            <a:r>
              <a:rPr lang="en-US" sz="2400" dirty="0" smtClean="0"/>
              <a:t>separation of </a:t>
            </a:r>
            <a:r>
              <a:rPr lang="en-US" sz="2400" dirty="0" err="1" smtClean="0"/>
              <a:t>epiphyseal</a:t>
            </a:r>
            <a:r>
              <a:rPr lang="en-US" sz="2400" dirty="0" smtClean="0"/>
              <a:t> plate plus </a:t>
            </a:r>
            <a:r>
              <a:rPr lang="en-US" sz="2400" dirty="0" err="1" smtClean="0"/>
              <a:t>epiphyseal</a:t>
            </a:r>
            <a:r>
              <a:rPr lang="en-US" sz="2400" dirty="0" smtClean="0"/>
              <a:t> wedge fracture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pic>
        <p:nvPicPr>
          <p:cNvPr id="94213" name="Picture 5" descr="mso2823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981200"/>
            <a:ext cx="381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5535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FF0000"/>
                </a:solidFill>
              </a:rPr>
              <a:t>Type IV:  </a:t>
            </a:r>
            <a:r>
              <a:rPr lang="en-US" sz="2800" dirty="0" err="1" smtClean="0"/>
              <a:t>metaphyseal</a:t>
            </a:r>
            <a:r>
              <a:rPr lang="en-US" sz="2800" dirty="0" smtClean="0"/>
              <a:t> and </a:t>
            </a:r>
            <a:r>
              <a:rPr lang="en-US" sz="2800" dirty="0" err="1" smtClean="0"/>
              <a:t>eipiphyseal</a:t>
            </a:r>
            <a:r>
              <a:rPr lang="en-US" sz="2800" dirty="0" smtClean="0"/>
              <a:t> fracture fragment</a:t>
            </a:r>
          </a:p>
          <a:p>
            <a:pPr eaLnBrk="1" hangingPunct="1"/>
            <a:endParaRPr lang="en-US" sz="280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US" sz="2800" dirty="0" smtClean="0">
                <a:solidFill>
                  <a:srgbClr val="FF0000"/>
                </a:solidFill>
              </a:rPr>
              <a:t>Type V:  </a:t>
            </a:r>
            <a:r>
              <a:rPr lang="en-US" sz="2800" dirty="0" smtClean="0"/>
              <a:t>impaction fracture of </a:t>
            </a:r>
            <a:r>
              <a:rPr lang="en-US" sz="2800" dirty="0" err="1" smtClean="0"/>
              <a:t>epiphyseal</a:t>
            </a:r>
            <a:r>
              <a:rPr lang="en-US" sz="2800" dirty="0" smtClean="0"/>
              <a:t> plate and adjacent surfaces 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95236" name="Picture 4" descr="mso2823C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684338"/>
            <a:ext cx="4038600" cy="3984625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950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Salter Harris Classifications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Rang’s</a:t>
            </a:r>
            <a:r>
              <a:rPr lang="en-US" dirty="0" smtClean="0">
                <a:solidFill>
                  <a:srgbClr val="FF0000"/>
                </a:solidFill>
              </a:rPr>
              <a:t> type  VI:</a:t>
            </a:r>
          </a:p>
          <a:p>
            <a:r>
              <a:rPr lang="en-US" dirty="0" smtClean="0"/>
              <a:t>Involves the epiphysis at the outside periphery of the bone – </a:t>
            </a:r>
            <a:r>
              <a:rPr lang="en-US" dirty="0" err="1" smtClean="0"/>
              <a:t>perichondrial</a:t>
            </a:r>
            <a:r>
              <a:rPr lang="en-US" dirty="0" smtClean="0"/>
              <a:t> ring</a:t>
            </a:r>
          </a:p>
          <a:p>
            <a:r>
              <a:rPr lang="en-US" dirty="0" smtClean="0"/>
              <a:t>May cause an osseous bridge between the metaphysis and epiphysis.</a:t>
            </a:r>
            <a:endParaRPr lang="en-US" dirty="0"/>
          </a:p>
        </p:txBody>
      </p:sp>
      <p:pic>
        <p:nvPicPr>
          <p:cNvPr id="5" name="Content Placeholder 4" descr="Salter harris type VI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1200" y="2514600"/>
            <a:ext cx="2133600" cy="2819400"/>
          </a:xfrm>
        </p:spPr>
      </p:pic>
    </p:spTree>
    <p:extLst>
      <p:ext uri="{BB962C8B-B14F-4D97-AF65-F5344CB8AC3E}">
        <p14:creationId xmlns:p14="http://schemas.microsoft.com/office/powerpoint/2010/main" val="26464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Ogden’s VII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Tip of the epiphysis</a:t>
            </a:r>
          </a:p>
          <a:p>
            <a:r>
              <a:rPr lang="en-US" dirty="0" smtClean="0"/>
              <a:t>Articular surface is </a:t>
            </a:r>
            <a:r>
              <a:rPr lang="en-US" dirty="0" smtClean="0"/>
              <a:t>involved</a:t>
            </a:r>
          </a:p>
          <a:p>
            <a:r>
              <a:rPr lang="en-US" dirty="0" smtClean="0"/>
              <a:t>Increases risk of OA later in life.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 descr="SH type VII  Ogden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0" y="1981200"/>
            <a:ext cx="1981200" cy="2209800"/>
          </a:xfrm>
        </p:spPr>
      </p:pic>
    </p:spTree>
    <p:extLst>
      <p:ext uri="{BB962C8B-B14F-4D97-AF65-F5344CB8AC3E}">
        <p14:creationId xmlns:p14="http://schemas.microsoft.com/office/powerpoint/2010/main" val="197562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Risk Factors or Consequences of Pathology – Guide to PT Practice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Bone demineralization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Hormonal changes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Medications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Menopause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Nutritional deficiency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Prolonged immobilization or non-weight bearing state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Trauma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9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Ogden VIII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Metaphysis fracture that disrupts the blood flow to the epiphyseal plate</a:t>
            </a:r>
            <a:endParaRPr lang="en-US" dirty="0"/>
          </a:p>
        </p:txBody>
      </p:sp>
      <p:pic>
        <p:nvPicPr>
          <p:cNvPr id="5" name="Content Placeholder 4" descr="SH Ogden VIII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79820" y="2057400"/>
            <a:ext cx="1973580" cy="3276600"/>
          </a:xfrm>
        </p:spPr>
      </p:pic>
    </p:spTree>
    <p:extLst>
      <p:ext uri="{BB962C8B-B14F-4D97-AF65-F5344CB8AC3E}">
        <p14:creationId xmlns:p14="http://schemas.microsoft.com/office/powerpoint/2010/main" val="424027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Ogden IX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Avulsion fracture of the </a:t>
            </a:r>
            <a:r>
              <a:rPr lang="en-US" dirty="0" err="1" smtClean="0"/>
              <a:t>periosteum</a:t>
            </a:r>
            <a:r>
              <a:rPr lang="en-US" dirty="0" smtClean="0"/>
              <a:t> which can influence the growth plate and/or vascular supply to the epiphyseal plate</a:t>
            </a:r>
            <a:endParaRPr lang="en-US" dirty="0"/>
          </a:p>
        </p:txBody>
      </p:sp>
      <p:pic>
        <p:nvPicPr>
          <p:cNvPr id="5" name="Content Placeholder 4" descr="SH Ogden IX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25540" y="1828800"/>
            <a:ext cx="1699260" cy="3429000"/>
          </a:xfrm>
        </p:spPr>
      </p:pic>
    </p:spTree>
    <p:extLst>
      <p:ext uri="{BB962C8B-B14F-4D97-AF65-F5344CB8AC3E}">
        <p14:creationId xmlns:p14="http://schemas.microsoft.com/office/powerpoint/2010/main" val="261681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00100" indent="-800100" eaLnBrk="1" hangingPunct="1"/>
            <a:r>
              <a:rPr lang="en-US" smtClean="0"/>
              <a:t>Closed Fracture Descriptors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981200"/>
            <a:ext cx="46736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Closed (simple):  </a:t>
            </a:r>
            <a:r>
              <a:rPr lang="en-US" sz="2400" dirty="0" smtClean="0"/>
              <a:t>fracture that doesn’t break the skin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>
                <a:solidFill>
                  <a:srgbClr val="FF0000"/>
                </a:solidFill>
              </a:rPr>
              <a:t>Tscherne</a:t>
            </a:r>
            <a:r>
              <a:rPr lang="en-US" sz="2400" dirty="0" smtClean="0">
                <a:solidFill>
                  <a:srgbClr val="FF0000"/>
                </a:solidFill>
              </a:rPr>
              <a:t> Classification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Grade 0:  </a:t>
            </a:r>
            <a:r>
              <a:rPr lang="en-US" sz="2400" dirty="0" smtClean="0"/>
              <a:t>no soft tissue damage, indirect forces, torsion fractures</a:t>
            </a:r>
          </a:p>
          <a:p>
            <a:pPr lvl="1" eaLnBrk="1" hangingPunct="1">
              <a:lnSpc>
                <a:spcPct val="80000"/>
              </a:lnSpc>
            </a:pPr>
            <a:endParaRPr lang="en-US" sz="24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Grade 1:  </a:t>
            </a:r>
            <a:r>
              <a:rPr lang="en-US" sz="2400" dirty="0" smtClean="0"/>
              <a:t>superficial abrasion or contusion caused by fragment pressure from within.  Mild to moderate fracture severity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248400" y="1676400"/>
            <a:ext cx="2514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  <p:pic>
        <p:nvPicPr>
          <p:cNvPr id="96261" name="Picture 5" descr="msoD7EF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676400"/>
            <a:ext cx="259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0263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>
                <a:solidFill>
                  <a:srgbClr val="FF0000"/>
                </a:solidFill>
              </a:rPr>
              <a:t>Grade 2:  </a:t>
            </a:r>
            <a:r>
              <a:rPr lang="en-US" dirty="0" smtClean="0"/>
              <a:t>deep contaminated abrasion, local skin or muscle           contusion from direct trauma</a:t>
            </a:r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972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FF0000"/>
                </a:solidFill>
              </a:rPr>
              <a:t>Grade 3:  </a:t>
            </a:r>
            <a:r>
              <a:rPr lang="en-US" sz="2800" dirty="0" smtClean="0"/>
              <a:t>skin extensively contused, crushed muscle, severe muscle damage, vascular injury, compartment syndromes are common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677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Open Fracture Descriptors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4864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FF0000"/>
                </a:solidFill>
              </a:rPr>
              <a:t>Open fractures (compound):  </a:t>
            </a:r>
            <a:r>
              <a:rPr lang="en-US" sz="2000" dirty="0" smtClean="0"/>
              <a:t>open wound is present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err="1" smtClean="0">
                <a:solidFill>
                  <a:srgbClr val="FF0000"/>
                </a:solidFill>
              </a:rPr>
              <a:t>Gustillo</a:t>
            </a:r>
            <a:r>
              <a:rPr lang="en-US" sz="2000" dirty="0" smtClean="0">
                <a:solidFill>
                  <a:srgbClr val="FF0000"/>
                </a:solidFill>
              </a:rPr>
              <a:t> Classification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chemeClr val="accent2"/>
              </a:solidFill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Type I:</a:t>
            </a:r>
            <a:r>
              <a:rPr lang="en-US" sz="1800" dirty="0" smtClean="0"/>
              <a:t>  wound is less than 1 cm long, low energy trauma, minimal soft tissue damage, no signs of crush injury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Type II:  </a:t>
            </a:r>
            <a:r>
              <a:rPr lang="en-US" sz="1800" dirty="0" smtClean="0"/>
              <a:t>wound is more than 1 cm long, slight to moderate crush injury, no extensive soft tissue damage, flap or avulsion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Type III:  </a:t>
            </a:r>
            <a:r>
              <a:rPr lang="en-US" sz="1800" dirty="0" smtClean="0"/>
              <a:t>extensive wound and soft tissue damage, greater degree  of fracture </a:t>
            </a:r>
            <a:r>
              <a:rPr lang="en-US" sz="1800" dirty="0" err="1" smtClean="0"/>
              <a:t>comminution</a:t>
            </a:r>
            <a:r>
              <a:rPr lang="en-US" sz="1800" dirty="0" smtClean="0"/>
              <a:t> and instability, high degree of contamination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6022975" y="1600200"/>
            <a:ext cx="266382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1600" smtClean="0"/>
          </a:p>
        </p:txBody>
      </p:sp>
      <p:pic>
        <p:nvPicPr>
          <p:cNvPr id="98309" name="Picture 5" descr="msoDE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600200"/>
            <a:ext cx="2286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5411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Fracture  Complications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A.  </a:t>
            </a:r>
            <a:r>
              <a:rPr lang="en-US" sz="2800" dirty="0" smtClean="0">
                <a:solidFill>
                  <a:srgbClr val="FF0000"/>
                </a:solidFill>
              </a:rPr>
              <a:t>Uncomplicated:  </a:t>
            </a:r>
            <a:r>
              <a:rPr lang="en-US" sz="2800" dirty="0" smtClean="0"/>
              <a:t>fracture that heals uneventfully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B.  </a:t>
            </a:r>
            <a:r>
              <a:rPr lang="en-US" sz="2800" dirty="0" smtClean="0">
                <a:solidFill>
                  <a:srgbClr val="FF0000"/>
                </a:solidFill>
              </a:rPr>
              <a:t>Complicated:  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1)  </a:t>
            </a:r>
            <a:r>
              <a:rPr lang="en-US" sz="2400" dirty="0" smtClean="0">
                <a:solidFill>
                  <a:srgbClr val="FF0000"/>
                </a:solidFill>
              </a:rPr>
              <a:t>nonunion:  </a:t>
            </a:r>
            <a:r>
              <a:rPr lang="en-US" sz="2400" dirty="0" smtClean="0"/>
              <a:t>failure of the bone fragments to unite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2)  </a:t>
            </a:r>
            <a:r>
              <a:rPr lang="en-US" sz="2400" dirty="0" err="1" smtClean="0">
                <a:solidFill>
                  <a:srgbClr val="FF0000"/>
                </a:solidFill>
              </a:rPr>
              <a:t>malunion</a:t>
            </a:r>
            <a:r>
              <a:rPr lang="en-US" sz="2400" dirty="0" smtClean="0">
                <a:solidFill>
                  <a:srgbClr val="FF0000"/>
                </a:solidFill>
              </a:rPr>
              <a:t>:  </a:t>
            </a:r>
            <a:r>
              <a:rPr lang="en-US" sz="2400" dirty="0" smtClean="0"/>
              <a:t>healing of a fracture occurs, but a 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         deformity results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3)  </a:t>
            </a:r>
            <a:r>
              <a:rPr lang="en-US" sz="2400" dirty="0" smtClean="0">
                <a:solidFill>
                  <a:srgbClr val="FF0000"/>
                </a:solidFill>
              </a:rPr>
              <a:t>delayed union:  </a:t>
            </a:r>
            <a:r>
              <a:rPr lang="en-US" sz="2400" dirty="0" smtClean="0"/>
              <a:t>healing at a fracture site that 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         progresses too slowly compared to the norms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4)  </a:t>
            </a:r>
            <a:r>
              <a:rPr lang="en-US" sz="2400" dirty="0" smtClean="0">
                <a:solidFill>
                  <a:srgbClr val="FF0000"/>
                </a:solidFill>
              </a:rPr>
              <a:t>posttraumatic OA:  </a:t>
            </a:r>
            <a:r>
              <a:rPr lang="en-US" sz="2400" dirty="0" smtClean="0"/>
              <a:t>altered joint mechanics due to </a:t>
            </a:r>
          </a:p>
          <a:p>
            <a:pPr lvl="1" eaLnBrk="1" hangingPunct="1">
              <a:buFontTx/>
              <a:buNone/>
            </a:pPr>
            <a:r>
              <a:rPr lang="en-US" sz="2400" dirty="0" smtClean="0"/>
              <a:t>		   an intra-</a:t>
            </a:r>
            <a:r>
              <a:rPr lang="en-US" sz="2400" dirty="0" err="1" smtClean="0"/>
              <a:t>articular</a:t>
            </a:r>
            <a:r>
              <a:rPr lang="en-US" sz="2400" dirty="0" smtClean="0"/>
              <a:t> fracture or </a:t>
            </a:r>
            <a:r>
              <a:rPr lang="en-US" sz="2400" dirty="0" err="1" smtClean="0"/>
              <a:t>malunion</a:t>
            </a:r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05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Complications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Open fracture complications – Infections</a:t>
            </a:r>
          </a:p>
          <a:p>
            <a:pPr eaLnBrk="1" hangingPunct="1"/>
            <a:r>
              <a:rPr lang="en-US" dirty="0" smtClean="0"/>
              <a:t>Compartment Syndrome: 5 P’s</a:t>
            </a:r>
          </a:p>
          <a:p>
            <a:pPr lvl="1"/>
            <a:r>
              <a:rPr lang="en-US" dirty="0" smtClean="0"/>
              <a:t>Pain, Pallor, </a:t>
            </a:r>
            <a:r>
              <a:rPr lang="en-US" dirty="0" err="1" smtClean="0"/>
              <a:t>Paresthesia</a:t>
            </a:r>
            <a:r>
              <a:rPr lang="en-US" dirty="0" smtClean="0"/>
              <a:t>, Paralysis, </a:t>
            </a:r>
            <a:r>
              <a:rPr lang="en-US" dirty="0" err="1" smtClean="0"/>
              <a:t>Pulselessness</a:t>
            </a:r>
            <a:endParaRPr lang="en-US" dirty="0" smtClean="0"/>
          </a:p>
          <a:p>
            <a:pPr eaLnBrk="1" hangingPunct="1"/>
            <a:r>
              <a:rPr lang="en-US" dirty="0" smtClean="0"/>
              <a:t>Nerve Injury</a:t>
            </a:r>
          </a:p>
          <a:p>
            <a:pPr eaLnBrk="1" hangingPunct="1"/>
            <a:r>
              <a:rPr lang="en-US" dirty="0" smtClean="0"/>
              <a:t>Arterial Injury</a:t>
            </a:r>
          </a:p>
          <a:p>
            <a:pPr eaLnBrk="1" hangingPunct="1"/>
            <a:r>
              <a:rPr lang="en-US" dirty="0" smtClean="0"/>
              <a:t>Infection</a:t>
            </a:r>
          </a:p>
          <a:p>
            <a:pPr eaLnBrk="1" hangingPunct="1"/>
            <a:r>
              <a:rPr lang="en-US" dirty="0" smtClean="0"/>
              <a:t>Complex Regional Pain Syndrome</a:t>
            </a:r>
          </a:p>
          <a:p>
            <a:pPr eaLnBrk="1" hangingPunct="1"/>
            <a:r>
              <a:rPr lang="en-US" dirty="0" smtClean="0"/>
              <a:t>Limb Length Discrepancy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879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Life Threatening Complications (Open or Closed)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arenR"/>
            </a:pPr>
            <a:r>
              <a:rPr lang="en-US" dirty="0" smtClean="0"/>
              <a:t>Fat </a:t>
            </a:r>
            <a:r>
              <a:rPr lang="en-US" dirty="0" smtClean="0"/>
              <a:t>embolism: stroke</a:t>
            </a:r>
            <a:endParaRPr lang="en-US" dirty="0" smtClean="0"/>
          </a:p>
          <a:p>
            <a:pPr marL="609600" indent="-609600" eaLnBrk="1" hangingPunct="1">
              <a:buFont typeface="Wingdings" pitchFamily="2" charset="2"/>
              <a:buAutoNum type="arabicParenR"/>
            </a:pPr>
            <a:r>
              <a:rPr lang="en-US" dirty="0" smtClean="0"/>
              <a:t>Hemorrhage</a:t>
            </a:r>
          </a:p>
          <a:p>
            <a:pPr marL="609600" indent="-609600" eaLnBrk="1" hangingPunct="1">
              <a:buFont typeface="Wingdings" pitchFamily="2" charset="2"/>
              <a:buAutoNum type="arabicParenR"/>
            </a:pPr>
            <a:r>
              <a:rPr lang="en-US" dirty="0" smtClean="0"/>
              <a:t>Pulmonary </a:t>
            </a:r>
            <a:r>
              <a:rPr lang="en-US" dirty="0" smtClean="0"/>
              <a:t>embolism: air bubbles</a:t>
            </a:r>
            <a:endParaRPr lang="en-US" dirty="0" smtClean="0"/>
          </a:p>
          <a:p>
            <a:pPr marL="609600" indent="-609600" eaLnBrk="1" hangingPunct="1">
              <a:buFont typeface="Wingdings" pitchFamily="2" charset="2"/>
              <a:buAutoNum type="arabicParenR"/>
            </a:pPr>
            <a:r>
              <a:rPr lang="en-US" dirty="0" smtClean="0"/>
              <a:t>Gas </a:t>
            </a:r>
            <a:r>
              <a:rPr lang="en-US" dirty="0" smtClean="0"/>
              <a:t>Gangrene: when muscle tissue dies, so amputation is only way to stop it. </a:t>
            </a:r>
            <a:endParaRPr lang="en-US" dirty="0" smtClean="0"/>
          </a:p>
          <a:p>
            <a:pPr marL="609600" indent="-609600" eaLnBrk="1" hangingPunct="1">
              <a:buFont typeface="Wingdings" pitchFamily="2" charset="2"/>
              <a:buAutoNum type="arabicParenR"/>
            </a:pPr>
            <a:r>
              <a:rPr lang="en-US" dirty="0" smtClean="0"/>
              <a:t>Tetanus: bacteria that first sign is </a:t>
            </a:r>
            <a:r>
              <a:rPr lang="en-US" dirty="0" err="1" smtClean="0"/>
              <a:t>slok</a:t>
            </a:r>
            <a:r>
              <a:rPr lang="en-US" dirty="0" smtClean="0"/>
              <a:t>-jaw, rigidity of all muscle. </a:t>
            </a:r>
            <a:endParaRPr lang="en-US" dirty="0" smtClean="0"/>
          </a:p>
          <a:p>
            <a:pPr marL="609600" indent="-609600" eaLnBrk="1" hangingPunct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90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Cortical Bone Healing After a Fracture: </a:t>
            </a:r>
            <a:r>
              <a:rPr lang="en-US" sz="4000" dirty="0" smtClean="0">
                <a:solidFill>
                  <a:schemeClr val="accent2"/>
                </a:solidFill>
              </a:rPr>
              <a:t>Inflammatory Stage</a:t>
            </a:r>
            <a:r>
              <a:rPr lang="en-US" sz="4000" dirty="0" smtClean="0"/>
              <a:t> 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1)  Fracture gap is &lt; 10uM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Osteoclasts are present only when the bony ends die back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If gap is small (&lt; 10 uM) – no bone death will take place and the healing occurs with Haversian remodeling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No osteoclasts are present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If gap is greater than 10uM, Haversian remodeling can’t occur and the regular healing takes place</a:t>
            </a:r>
          </a:p>
          <a:p>
            <a:pPr eaLnBrk="1" hangingPunct="1">
              <a:lnSpc>
                <a:spcPct val="80000"/>
              </a:lnSpc>
            </a:pPr>
            <a:endParaRPr lang="en-US" sz="2600" smtClean="0"/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22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mtClean="0"/>
              <a:t>2)  Fracture gap is &gt; 10uM</a:t>
            </a:r>
          </a:p>
          <a:p>
            <a:pPr lvl="1" eaLnBrk="1" hangingPunct="1"/>
            <a:r>
              <a:rPr lang="en-US" sz="3000" smtClean="0"/>
              <a:t>0 – 3 days after a fracture</a:t>
            </a:r>
          </a:p>
          <a:p>
            <a:pPr lvl="1" eaLnBrk="1" hangingPunct="1"/>
            <a:r>
              <a:rPr lang="en-US" sz="3000" smtClean="0"/>
              <a:t>Mesenchymal cells arrive, produce a fibrous tissue that envelops both ends of the fracture site</a:t>
            </a:r>
          </a:p>
          <a:p>
            <a:pPr lvl="1" eaLnBrk="1" hangingPunct="1"/>
            <a:r>
              <a:rPr lang="en-US" sz="3000" smtClean="0"/>
              <a:t>Macrophages are present to clean out the debris</a:t>
            </a:r>
          </a:p>
          <a:p>
            <a:pPr lvl="1" eaLnBrk="1" hangingPunct="1"/>
            <a:r>
              <a:rPr lang="en-US" sz="3000" smtClean="0"/>
              <a:t>Hematoma is beginning to be absorbed</a:t>
            </a:r>
          </a:p>
          <a:p>
            <a:pPr lvl="1" eaLnBrk="1" hangingPunct="1"/>
            <a:r>
              <a:rPr lang="en-US" sz="3000" smtClean="0"/>
              <a:t>Fibrin clot develops between the fracture ends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355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Causes: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1.  External forces: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  </a:t>
            </a:r>
          </a:p>
          <a:p>
            <a:pPr eaLnBrk="1" hangingPunct="1"/>
            <a:r>
              <a:rPr lang="en-US" dirty="0" smtClean="0"/>
              <a:t>2.  Internal forces</a:t>
            </a:r>
            <a:r>
              <a:rPr lang="en-US" dirty="0" smtClean="0"/>
              <a:t>: nutrition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  </a:t>
            </a:r>
          </a:p>
          <a:p>
            <a:pPr eaLnBrk="1" hangingPunct="1"/>
            <a:r>
              <a:rPr lang="en-US" dirty="0" smtClean="0"/>
              <a:t>3.  Pathology</a:t>
            </a:r>
            <a:r>
              <a:rPr lang="en-US" dirty="0" smtClean="0"/>
              <a:t>: at risk to fracture other bones. 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289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Proliferative </a:t>
            </a:r>
            <a:r>
              <a:rPr lang="en-US" dirty="0" smtClean="0">
                <a:solidFill>
                  <a:schemeClr val="accent2"/>
                </a:solidFill>
              </a:rPr>
              <a:t>Stage</a:t>
            </a:r>
            <a:r>
              <a:rPr lang="en-US" dirty="0" smtClean="0"/>
              <a:t>: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1) Soft Callus Formation:</a:t>
            </a:r>
          </a:p>
          <a:p>
            <a:pPr lvl="1" eaLnBrk="1" hangingPunct="1"/>
            <a:r>
              <a:rPr lang="en-US" sz="2400" dirty="0" smtClean="0"/>
              <a:t>Cells:  </a:t>
            </a:r>
            <a:r>
              <a:rPr lang="en-US" sz="2400" dirty="0" err="1" smtClean="0"/>
              <a:t>osteogenic</a:t>
            </a:r>
            <a:r>
              <a:rPr lang="en-US" sz="2400" dirty="0" smtClean="0"/>
              <a:t> and </a:t>
            </a:r>
            <a:r>
              <a:rPr lang="en-US" sz="2400" dirty="0" err="1" smtClean="0"/>
              <a:t>chondrogenic</a:t>
            </a:r>
            <a:r>
              <a:rPr lang="en-US" sz="2400" dirty="0" smtClean="0"/>
              <a:t> cells, </a:t>
            </a:r>
            <a:r>
              <a:rPr lang="en-US" sz="2400" dirty="0" err="1" smtClean="0"/>
              <a:t>osteoclasts</a:t>
            </a:r>
            <a:endParaRPr lang="en-US" sz="2400" u="sng" dirty="0" smtClean="0"/>
          </a:p>
          <a:p>
            <a:pPr lvl="1" eaLnBrk="1" hangingPunct="1"/>
            <a:r>
              <a:rPr lang="en-US" sz="2400" u="sng" dirty="0" smtClean="0"/>
              <a:t>Clinical Union:</a:t>
            </a:r>
            <a:r>
              <a:rPr lang="en-US" sz="2400" dirty="0" smtClean="0"/>
              <a:t>  callus has united at the fracture site</a:t>
            </a:r>
          </a:p>
          <a:p>
            <a:pPr lvl="1" eaLnBrk="1" hangingPunct="1"/>
            <a:r>
              <a:rPr lang="en-US" sz="2400" dirty="0" smtClean="0"/>
              <a:t>No movement at fracture site</a:t>
            </a:r>
          </a:p>
          <a:p>
            <a:pPr lvl="1" eaLnBrk="1" hangingPunct="1"/>
            <a:r>
              <a:rPr lang="en-US" sz="2400" dirty="0" smtClean="0"/>
              <a:t>Fracture is NOT normal in strength</a:t>
            </a:r>
          </a:p>
          <a:p>
            <a:pPr lvl="1" eaLnBrk="1" hangingPunct="1"/>
            <a:r>
              <a:rPr lang="en-US" sz="2400" dirty="0" smtClean="0"/>
              <a:t>Callus:  contains fibroblasts, blood vessels, cartilage and new bone</a:t>
            </a:r>
          </a:p>
          <a:p>
            <a:pPr lvl="1" eaLnBrk="1" hangingPunct="1"/>
            <a:r>
              <a:rPr lang="en-US" sz="2400" dirty="0" smtClean="0"/>
              <a:t>Mechanical characteristics change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29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Reparative Stage: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2)  Ossification phase:</a:t>
            </a:r>
          </a:p>
          <a:p>
            <a:pPr lvl="1" eaLnBrk="1" hangingPunct="1"/>
            <a:r>
              <a:rPr lang="en-US" dirty="0" smtClean="0"/>
              <a:t>Callus is absorbed and replaced by bone</a:t>
            </a:r>
          </a:p>
          <a:p>
            <a:pPr lvl="1" eaLnBrk="1" hangingPunct="1"/>
            <a:r>
              <a:rPr lang="en-US" dirty="0" smtClean="0"/>
              <a:t>Trabecular patterns begin to appear across the fracture site</a:t>
            </a:r>
            <a:endParaRPr lang="en-US" u="sng" dirty="0" smtClean="0"/>
          </a:p>
          <a:p>
            <a:pPr lvl="1" eaLnBrk="1" hangingPunct="1"/>
            <a:r>
              <a:rPr lang="en-US" u="sng" dirty="0" smtClean="0"/>
              <a:t>Early Union:</a:t>
            </a:r>
            <a:r>
              <a:rPr lang="en-US" dirty="0" smtClean="0"/>
              <a:t>  Trabecular fracture pattern is identifiable and crosses the fracture lines</a:t>
            </a:r>
          </a:p>
          <a:p>
            <a:pPr lvl="1" eaLnBrk="1" hangingPunct="1"/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924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Reparative Stage: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3)  Consolidation Phase:  14-40 days after a fracture</a:t>
            </a:r>
          </a:p>
          <a:p>
            <a:pPr lvl="1" eaLnBrk="1" hangingPunct="1"/>
            <a:r>
              <a:rPr lang="en-US" smtClean="0"/>
              <a:t>Osteoclasts and osteoblasts are filling in the gaps between the fragments with new bone</a:t>
            </a:r>
          </a:p>
          <a:p>
            <a:pPr lvl="1" eaLnBrk="1" hangingPunct="1"/>
            <a:r>
              <a:rPr lang="en-US" smtClean="0"/>
              <a:t>Bone can now carry a normal load</a:t>
            </a:r>
            <a:endParaRPr lang="en-US" u="sng" smtClean="0"/>
          </a:p>
          <a:p>
            <a:pPr lvl="1" eaLnBrk="1" hangingPunct="1"/>
            <a:r>
              <a:rPr lang="en-US" u="sng" smtClean="0"/>
              <a:t>Established Union:</a:t>
            </a:r>
            <a:r>
              <a:rPr lang="en-US" smtClean="0"/>
              <a:t> appearance of cortical structure and remodeling occurs along the lines of stress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328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chemeClr val="accent2"/>
                </a:solidFill>
              </a:rPr>
              <a:t>Remodeling Stage</a:t>
            </a:r>
            <a:r>
              <a:rPr lang="en-US" sz="4000" smtClean="0"/>
              <a:t>:  40 + days after a fracture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11638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1)  Begins when fracture site is stable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2)  Reshaping of the bone with bone re-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     absorption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3)  Wolfe’s Law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4)  </a:t>
            </a:r>
            <a:r>
              <a:rPr lang="en-US" sz="2800" u="sng" smtClean="0"/>
              <a:t>Fibrous Union:</a:t>
            </a:r>
            <a:r>
              <a:rPr lang="en-US" sz="2800" smtClean="0"/>
              <a:t>  clinically stable, pain-free fracture site without radiological evidence of fracture lines remaining.  Repair is complete when the bone density is normal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761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Cancellous</a:t>
            </a:r>
            <a:r>
              <a:rPr lang="en-US" dirty="0" smtClean="0"/>
              <a:t> Bone Healing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Heals with little to no callus formation as long as the bone ends are close together.</a:t>
            </a:r>
          </a:p>
          <a:p>
            <a:endParaRPr lang="en-US" dirty="0"/>
          </a:p>
          <a:p>
            <a:r>
              <a:rPr lang="en-US" dirty="0" smtClean="0"/>
              <a:t>Direct </a:t>
            </a:r>
            <a:r>
              <a:rPr lang="en-US" dirty="0" err="1" smtClean="0"/>
              <a:t>osteoblastic</a:t>
            </a:r>
            <a:r>
              <a:rPr lang="en-US" dirty="0" smtClean="0"/>
              <a:t> activity: creeping substitution</a:t>
            </a:r>
          </a:p>
          <a:p>
            <a:endParaRPr lang="en-US" dirty="0"/>
          </a:p>
          <a:p>
            <a:r>
              <a:rPr lang="en-US" dirty="0" smtClean="0"/>
              <a:t>* if fracture ends aren’t close together, the bone will heal with callus formation as a hematoma will fill in the gap between the bony 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07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Line for Fracture Healing</a:t>
            </a:r>
          </a:p>
        </p:txBody>
      </p:sp>
      <p:sp>
        <p:nvSpPr>
          <p:cNvPr id="1085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www.davidnelson.md/Fractures_in_general.html</a:t>
            </a:r>
          </a:p>
        </p:txBody>
      </p:sp>
      <p:pic>
        <p:nvPicPr>
          <p:cNvPr id="108548" name="Picture 3" descr="stages_fracture_heali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2362200"/>
            <a:ext cx="7645400" cy="3098800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5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Variables Influencing Healing</a:t>
            </a:r>
          </a:p>
        </p:txBody>
      </p:sp>
      <p:sp>
        <p:nvSpPr>
          <p:cNvPr id="1095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www.davidnelson.md/Fractures_in_general.html</a:t>
            </a:r>
          </a:p>
        </p:txBody>
      </p:sp>
      <p:pic>
        <p:nvPicPr>
          <p:cNvPr id="109572" name="Picture 3" descr="fracture_variabl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80601" y="1600200"/>
            <a:ext cx="7217747" cy="4495800"/>
          </a:xfr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3755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Fracture Healing Considerations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A.  </a:t>
            </a:r>
            <a:r>
              <a:rPr lang="en-US" sz="2800" smtClean="0">
                <a:solidFill>
                  <a:schemeClr val="accent2"/>
                </a:solidFill>
              </a:rPr>
              <a:t>Age:</a:t>
            </a:r>
            <a:r>
              <a:rPr lang="en-US" sz="2800" smtClean="0"/>
              <a:t>  kids heal twice as fast as adults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B.  </a:t>
            </a:r>
            <a:r>
              <a:rPr lang="en-US" sz="2800" smtClean="0">
                <a:solidFill>
                  <a:schemeClr val="accent2"/>
                </a:solidFill>
              </a:rPr>
              <a:t>Site and configuration of the fracture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1) Cancellous bone heals faster than cortical bone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2)  Spiral fractures heal faster than transverse fractures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3)  UE heals faster than 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52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/>
              <a:t>C.  </a:t>
            </a:r>
            <a:r>
              <a:rPr lang="en-US" smtClean="0">
                <a:solidFill>
                  <a:schemeClr val="accent2"/>
                </a:solidFill>
              </a:rPr>
              <a:t>Blood supply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/>
              <a:t>1)  Poor circulation causes poor healing</a:t>
            </a:r>
          </a:p>
          <a:p>
            <a:pPr marL="1371600" lvl="2" indent="-457200" eaLnBrk="1" hangingPunct="1"/>
            <a:r>
              <a:rPr lang="en-US" sz="2500" smtClean="0"/>
              <a:t>Smoking</a:t>
            </a:r>
          </a:p>
          <a:p>
            <a:pPr marL="1371600" lvl="2" indent="-457200" eaLnBrk="1" hangingPunct="1"/>
            <a:r>
              <a:rPr lang="en-US" sz="2500" smtClean="0"/>
              <a:t>Vascular diseases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/>
              <a:t>2)  Major difference between stable and </a:t>
            </a:r>
          </a:p>
          <a:p>
            <a:pPr marL="990600" lvl="1" indent="-533400" eaLnBrk="1" hangingPunct="1">
              <a:buFontTx/>
              <a:buNone/>
            </a:pPr>
            <a:r>
              <a:rPr lang="en-US" smtClean="0"/>
              <a:t>     unstable fractures is the vascularization which occurs between days 3 and 5</a:t>
            </a:r>
          </a:p>
          <a:p>
            <a:pPr marL="609600" indent="-609600" eaLnBrk="1" hangingPunct="1"/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015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 Frame for Fracture Healing</a:t>
            </a:r>
          </a:p>
        </p:txBody>
      </p:sp>
      <p:graphicFrame>
        <p:nvGraphicFramePr>
          <p:cNvPr id="182275" name="Group 3"/>
          <p:cNvGraphicFramePr>
            <a:graphicFrameLocks noGrp="1"/>
          </p:cNvGraphicFramePr>
          <p:nvPr>
            <p:ph type="tbl" idx="1"/>
          </p:nvPr>
        </p:nvGraphicFramePr>
        <p:xfrm>
          <a:off x="685800" y="2514600"/>
          <a:ext cx="7772400" cy="35814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Callus visible by x-ray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2-3weeks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2-3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Ossification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4-6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8-12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Consolidation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6-8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12-16 weeks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39105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Clinical Manifestations:  Signs and Symptoms of a Fracture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1.  Signs: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**Deformity of the bone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**Edema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**</a:t>
            </a:r>
            <a:r>
              <a:rPr lang="en-US" dirty="0" smtClean="0"/>
              <a:t>Ecchymosis: is the swelling, purple-blue color.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**Loss of general function and/or </a:t>
            </a:r>
            <a:r>
              <a:rPr lang="en-US" dirty="0" smtClean="0"/>
              <a:t>mobility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WB?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	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63492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2.  Symptoms:</a:t>
            </a:r>
          </a:p>
          <a:p>
            <a:pPr lvl="1" eaLnBrk="1" hangingPunct="1"/>
            <a:r>
              <a:rPr lang="en-US" smtClean="0"/>
              <a:t>**Pain</a:t>
            </a:r>
          </a:p>
          <a:p>
            <a:pPr lvl="1" eaLnBrk="1" hangingPunct="1"/>
            <a:r>
              <a:rPr lang="en-US" smtClean="0"/>
              <a:t>**Point tenderness over fracture site</a:t>
            </a:r>
          </a:p>
          <a:p>
            <a:pPr lvl="1" eaLnBrk="1" hangingPunct="1"/>
            <a:r>
              <a:rPr lang="en-US" smtClean="0"/>
              <a:t>Increase symptoms with vibration or tapping</a:t>
            </a: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447800" y="5562600"/>
            <a:ext cx="6107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3200">
                <a:latin typeface="Tahoma" pitchFamily="34" charset="0"/>
              </a:rPr>
              <a:t>** Most Common Manifestations</a:t>
            </a:r>
            <a:r>
              <a:rPr lang="en-US">
                <a:latin typeface="Tahoma" pitchFamily="34" charset="0"/>
              </a:rPr>
              <a:t>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882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Fracture Treatment 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116388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1. </a:t>
            </a:r>
            <a:r>
              <a:rPr lang="en-US" dirty="0" smtClean="0">
                <a:solidFill>
                  <a:srgbClr val="FF0000"/>
                </a:solidFill>
              </a:rPr>
              <a:t> Reduction</a:t>
            </a:r>
            <a:r>
              <a:rPr lang="en-US" dirty="0" smtClean="0"/>
              <a:t>	</a:t>
            </a:r>
          </a:p>
          <a:p>
            <a:pPr lvl="1" eaLnBrk="1" hangingPunct="1"/>
            <a:r>
              <a:rPr lang="en-US" dirty="0" smtClean="0"/>
              <a:t>Reduce as quickly as possible because swelling may make reduction more difficult</a:t>
            </a:r>
          </a:p>
          <a:p>
            <a:pPr lvl="1" eaLnBrk="1" hangingPunct="1"/>
            <a:r>
              <a:rPr lang="en-US" dirty="0" smtClean="0"/>
              <a:t>Try not to wait longer than 24 hours</a:t>
            </a:r>
          </a:p>
          <a:p>
            <a:pPr lvl="1" eaLnBrk="1" hangingPunct="1"/>
            <a:r>
              <a:rPr lang="en-US" dirty="0" smtClean="0"/>
              <a:t>Alignment is more important than apposition, overlap is acceptable</a:t>
            </a:r>
          </a:p>
          <a:p>
            <a:pPr lvl="1" eaLnBrk="1" hangingPunct="1"/>
            <a:r>
              <a:rPr lang="en-US" dirty="0" smtClean="0"/>
              <a:t>If fracture involves the </a:t>
            </a:r>
            <a:r>
              <a:rPr lang="en-US" dirty="0" err="1" smtClean="0"/>
              <a:t>articular</a:t>
            </a:r>
            <a:r>
              <a:rPr lang="en-US" dirty="0" smtClean="0"/>
              <a:t> surfaces, patient may get degenerative arthritis after several years due to force redistribution on </a:t>
            </a:r>
            <a:r>
              <a:rPr lang="en-US" dirty="0" err="1" smtClean="0"/>
              <a:t>articular</a:t>
            </a:r>
            <a:r>
              <a:rPr lang="en-US" dirty="0" smtClean="0"/>
              <a:t> cartilage</a:t>
            </a:r>
          </a:p>
          <a:p>
            <a:pPr lvl="1" eaLnBrk="1" hangingPunct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4006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A.  </a:t>
            </a:r>
            <a:r>
              <a:rPr lang="en-US" dirty="0" smtClean="0">
                <a:solidFill>
                  <a:srgbClr val="FF0000"/>
                </a:solidFill>
              </a:rPr>
              <a:t>Closed reduction</a:t>
            </a:r>
            <a:r>
              <a:rPr lang="en-US" dirty="0" smtClean="0"/>
              <a:t>: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47800"/>
            <a:ext cx="8229600" cy="4114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mtClean="0"/>
              <a:t>All minimally displaced fractures, most fractures in children</a:t>
            </a:r>
          </a:p>
          <a:p>
            <a:pPr eaLnBrk="1" hangingPunct="1"/>
            <a:r>
              <a:rPr lang="en-US" smtClean="0"/>
              <a:t>Done under anesthesia, procedure for fracture reduction: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en-US" sz="2800" smtClean="0"/>
              <a:t>1)  distal part of the limb is pulled in line with the bone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2)  reposition of bony fragments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3)  alignment is adjusted in each plane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4)  checked with radiography after the reduction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935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B.  </a:t>
            </a:r>
            <a:r>
              <a:rPr lang="en-US" dirty="0" smtClean="0">
                <a:solidFill>
                  <a:srgbClr val="FF0000"/>
                </a:solidFill>
              </a:rPr>
              <a:t>Open Reduction: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8229600" cy="4114800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mtClean="0"/>
              <a:t>Open the patient up in surgery to align the bone better 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1)  done when a closed reduction fails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2) when there is difficulty in controlling the fragments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3) soft tissue is in between the fracture ends.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4)  large articular fragments need positioning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5)  avulsion fractures with the fragments held apart, may be due to muscle spasms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984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  Splinting a Fracture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A.  Continuous traction</a:t>
            </a:r>
          </a:p>
          <a:p>
            <a:pPr lvl="1" eaLnBrk="1" hangingPunct="1"/>
            <a:r>
              <a:rPr lang="en-US" sz="2400" smtClean="0"/>
              <a:t>1)  gravity alone</a:t>
            </a:r>
          </a:p>
          <a:p>
            <a:pPr lvl="1" eaLnBrk="1" hangingPunct="1"/>
            <a:r>
              <a:rPr lang="en-US" sz="2400" smtClean="0"/>
              <a:t>2)  skin traction</a:t>
            </a:r>
          </a:p>
          <a:p>
            <a:pPr lvl="1" eaLnBrk="1" hangingPunct="1"/>
            <a:r>
              <a:rPr lang="en-US" sz="2400" smtClean="0"/>
              <a:t>3)  skeletal traction</a:t>
            </a:r>
          </a:p>
          <a:p>
            <a:pPr lvl="1" eaLnBrk="1" hangingPunct="1"/>
            <a:r>
              <a:rPr lang="en-US" sz="2400" smtClean="0"/>
              <a:t>4)  complications</a:t>
            </a:r>
          </a:p>
        </p:txBody>
      </p:sp>
      <p:sp>
        <p:nvSpPr>
          <p:cNvPr id="1167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116741" name="Picture 5" descr="mso1BB7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752600"/>
            <a:ext cx="3733800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472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 Splinting a Fracture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05000"/>
            <a:ext cx="4267200" cy="4114800"/>
          </a:xfrm>
        </p:spPr>
        <p:txBody>
          <a:bodyPr>
            <a:normAutofit/>
          </a:bodyPr>
          <a:lstStyle/>
          <a:p>
            <a:pPr marL="457200" indent="-457200" eaLnBrk="1" hangingPunct="1">
              <a:buFontTx/>
              <a:buNone/>
            </a:pPr>
            <a:r>
              <a:rPr lang="en-US" sz="2800" smtClean="0"/>
              <a:t>B.  Cast Splinting</a:t>
            </a:r>
          </a:p>
          <a:p>
            <a:pPr marL="457200" indent="-457200" eaLnBrk="1" hangingPunct="1">
              <a:buFontTx/>
              <a:buNone/>
            </a:pPr>
            <a:r>
              <a:rPr lang="en-US" sz="2800" smtClean="0"/>
              <a:t>	 1)  Complications:</a:t>
            </a:r>
          </a:p>
          <a:p>
            <a:pPr marL="457200" indent="-457200" eaLnBrk="1" hangingPunct="1">
              <a:buFontTx/>
              <a:buNone/>
            </a:pPr>
            <a:r>
              <a:rPr lang="en-US" sz="2800" smtClean="0"/>
              <a:t>		a.  tight cast</a:t>
            </a:r>
          </a:p>
          <a:p>
            <a:pPr marL="457200" indent="-457200" eaLnBrk="1" hangingPunct="1">
              <a:buFontTx/>
              <a:buNone/>
            </a:pPr>
            <a:r>
              <a:rPr lang="en-US" sz="2800" smtClean="0"/>
              <a:t>		b.  pressure sores</a:t>
            </a:r>
          </a:p>
          <a:p>
            <a:pPr marL="457200" indent="-457200" eaLnBrk="1" hangingPunct="1">
              <a:buFontTx/>
              <a:buNone/>
            </a:pPr>
            <a:r>
              <a:rPr lang="en-US" sz="2800" smtClean="0"/>
              <a:t>		c.  skin abrasion /   </a:t>
            </a:r>
          </a:p>
          <a:p>
            <a:pPr marL="457200" indent="-457200" eaLnBrk="1" hangingPunct="1">
              <a:buFontTx/>
              <a:buNone/>
            </a:pPr>
            <a:r>
              <a:rPr lang="en-US" sz="2800" smtClean="0"/>
              <a:t>               laceration</a:t>
            </a:r>
          </a:p>
          <a:p>
            <a:pPr marL="457200" indent="-457200" eaLnBrk="1" hangingPunct="1">
              <a:buFontTx/>
              <a:buNone/>
            </a:pPr>
            <a:endParaRPr lang="en-US" sz="2800" smtClean="0"/>
          </a:p>
          <a:p>
            <a:pPr marL="457200" indent="-457200" eaLnBrk="1" hangingPunct="1">
              <a:buFontTx/>
              <a:buNone/>
            </a:pPr>
            <a:r>
              <a:rPr lang="en-US" sz="2800" smtClean="0"/>
              <a:t>C.  Functional Bracing </a:t>
            </a:r>
          </a:p>
          <a:p>
            <a:pPr marL="457200" indent="-457200" eaLnBrk="1" hangingPunct="1">
              <a:buFontTx/>
              <a:buNone/>
            </a:pPr>
            <a:endParaRPr lang="en-US" sz="2800" smtClean="0"/>
          </a:p>
          <a:p>
            <a:pPr marL="457200" indent="-457200" eaLnBrk="1" hangingPunct="1">
              <a:buFontTx/>
              <a:buNone/>
            </a:pPr>
            <a:endParaRPr lang="en-US" sz="2800" smtClean="0"/>
          </a:p>
        </p:txBody>
      </p:sp>
      <p:sp>
        <p:nvSpPr>
          <p:cNvPr id="117764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651375" y="1600200"/>
            <a:ext cx="4035425" cy="4525963"/>
          </a:xfrm>
        </p:spPr>
      </p:sp>
      <p:pic>
        <p:nvPicPr>
          <p:cNvPr id="117765" name="Picture 5" descr="msoF5CB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752600"/>
            <a:ext cx="32766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3342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87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D.  </a:t>
            </a:r>
            <a:r>
              <a:rPr lang="en-US" dirty="0" smtClean="0">
                <a:solidFill>
                  <a:srgbClr val="FF0000"/>
                </a:solidFill>
              </a:rPr>
              <a:t>Internal Fixation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en-US" dirty="0" smtClean="0"/>
              <a:t>Indications: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a.  Fracture can’t be reduced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b.  Fracture is unstable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c.  Fracture unites poorly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d.  Pathological fracture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e.  Multiple traumas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f.  Age, disease processes, disabilities present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503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Splinting a Fracture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marL="914400" lvl="1" indent="-457200" eaLnBrk="1" hangingPunct="1">
              <a:buFontTx/>
              <a:buNone/>
            </a:pPr>
            <a:r>
              <a:rPr lang="en-US" sz="2400" smtClean="0"/>
              <a:t>2)  Types of Internal  </a:t>
            </a:r>
          </a:p>
          <a:p>
            <a:pPr marL="914400" lvl="1" indent="-457200" eaLnBrk="1" hangingPunct="1">
              <a:buFontTx/>
              <a:buNone/>
            </a:pPr>
            <a:r>
              <a:rPr lang="en-US" sz="2400" smtClean="0"/>
              <a:t>         Fixation</a:t>
            </a:r>
          </a:p>
          <a:p>
            <a:pPr marL="1295400" lvl="2" indent="-381000" eaLnBrk="1" hangingPunct="1">
              <a:buFontTx/>
              <a:buNone/>
            </a:pPr>
            <a:r>
              <a:rPr lang="en-US" sz="2000" smtClean="0"/>
              <a:t>a.  </a:t>
            </a:r>
            <a:r>
              <a:rPr lang="en-US" sz="2000" smtClean="0">
                <a:solidFill>
                  <a:schemeClr val="accent2"/>
                </a:solidFill>
              </a:rPr>
              <a:t>Rods/Nails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119813" name="Picture 5" descr="mso497A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00200"/>
            <a:ext cx="381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9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lvl="2" eaLnBrk="1" hangingPunct="1">
              <a:buFontTx/>
              <a:buNone/>
            </a:pPr>
            <a:r>
              <a:rPr lang="en-US" sz="2800" dirty="0" smtClean="0"/>
              <a:t>b.  </a:t>
            </a:r>
            <a:r>
              <a:rPr lang="en-US" sz="2800" dirty="0" smtClean="0">
                <a:solidFill>
                  <a:schemeClr val="accent2"/>
                </a:solidFill>
              </a:rPr>
              <a:t>Compression plates</a:t>
            </a:r>
          </a:p>
          <a:p>
            <a:pPr lvl="2" eaLnBrk="1" hangingPunct="1"/>
            <a:endParaRPr lang="en-US" sz="2000" dirty="0" smtClean="0">
              <a:solidFill>
                <a:schemeClr val="accent2"/>
              </a:solidFill>
            </a:endParaRPr>
          </a:p>
          <a:p>
            <a:pPr eaLnBrk="1" hangingPunct="1"/>
            <a:endParaRPr lang="en-US" sz="2800" dirty="0" smtClean="0"/>
          </a:p>
        </p:txBody>
      </p:sp>
      <p:sp>
        <p:nvSpPr>
          <p:cNvPr id="12083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120837" name="Picture 5" descr="mso3FC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752600"/>
            <a:ext cx="3886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3496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038600" cy="2179638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sp>
        <p:nvSpPr>
          <p:cNvPr id="121860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4648200" y="1600200"/>
            <a:ext cx="4038600" cy="2179638"/>
          </a:xfrm>
        </p:spPr>
        <p:txBody>
          <a:bodyPr/>
          <a:lstStyle/>
          <a:p>
            <a:pPr lvl="2" eaLnBrk="1" hangingPunct="1">
              <a:buFontTx/>
              <a:buNone/>
            </a:pPr>
            <a:r>
              <a:rPr lang="en-US" sz="1800" smtClean="0"/>
              <a:t>d.  </a:t>
            </a:r>
            <a:r>
              <a:rPr lang="en-US" sz="1800" smtClean="0">
                <a:solidFill>
                  <a:schemeClr val="accent2"/>
                </a:solidFill>
              </a:rPr>
              <a:t>Pins, Wires,  Screws</a:t>
            </a:r>
          </a:p>
          <a:p>
            <a:pPr eaLnBrk="1" hangingPunct="1"/>
            <a:endParaRPr lang="en-US" sz="2400" smtClean="0">
              <a:solidFill>
                <a:schemeClr val="accent2"/>
              </a:solidFill>
            </a:endParaRPr>
          </a:p>
        </p:txBody>
      </p:sp>
      <p:sp>
        <p:nvSpPr>
          <p:cNvPr id="121861" name="Rectangle 5"/>
          <p:cNvSpPr>
            <a:spLocks noGrp="1" noChangeArrowheads="1"/>
          </p:cNvSpPr>
          <p:nvPr>
            <p:ph sz="quarter" idx="3"/>
          </p:nvPr>
        </p:nvSpPr>
        <p:spPr>
          <a:xfrm>
            <a:off x="457200" y="3946525"/>
            <a:ext cx="4038600" cy="2179638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sp>
        <p:nvSpPr>
          <p:cNvPr id="121862" name="Rectangle 6"/>
          <p:cNvSpPr>
            <a:spLocks noGrp="1" noChangeArrowheads="1"/>
          </p:cNvSpPr>
          <p:nvPr>
            <p:ph sz="quarter" idx="4"/>
          </p:nvPr>
        </p:nvSpPr>
        <p:spPr>
          <a:xfrm>
            <a:off x="4648200" y="3946525"/>
            <a:ext cx="4038600" cy="2179638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81200"/>
            <a:ext cx="4033838" cy="4114800"/>
          </a:xfrm>
        </p:spPr>
        <p:txBody>
          <a:bodyPr/>
          <a:lstStyle/>
          <a:p>
            <a:pPr lvl="2" eaLnBrk="1" hangingPunct="1">
              <a:buFontTx/>
              <a:buNone/>
            </a:pPr>
            <a:r>
              <a:rPr lang="en-US" sz="2000" smtClean="0"/>
              <a:t>c.  </a:t>
            </a:r>
            <a:r>
              <a:rPr lang="en-US" sz="2000" smtClean="0">
                <a:solidFill>
                  <a:schemeClr val="accent2"/>
                </a:solidFill>
              </a:rPr>
              <a:t>Buttress plates</a:t>
            </a:r>
          </a:p>
          <a:p>
            <a:pPr lvl="2" eaLnBrk="1" hangingPunct="1">
              <a:buFontTx/>
              <a:buNone/>
            </a:pPr>
            <a:endParaRPr lang="en-US" sz="2000" smtClean="0">
              <a:solidFill>
                <a:schemeClr val="accent2"/>
              </a:solidFill>
            </a:endParaRPr>
          </a:p>
          <a:p>
            <a:pPr lvl="2" eaLnBrk="1" hangingPunct="1">
              <a:buFontTx/>
              <a:buNone/>
            </a:pPr>
            <a:endParaRPr lang="en-US" sz="2000" smtClean="0"/>
          </a:p>
          <a:p>
            <a:pPr lvl="2" eaLnBrk="1" hangingPunct="1">
              <a:buFontTx/>
              <a:buNone/>
            </a:pPr>
            <a:endParaRPr lang="en-US" sz="2000" smtClean="0"/>
          </a:p>
          <a:p>
            <a:pPr lvl="2" eaLnBrk="1" hangingPunct="1">
              <a:buFontTx/>
              <a:buNone/>
            </a:pPr>
            <a:endParaRPr lang="en-US" sz="2000" smtClean="0"/>
          </a:p>
          <a:p>
            <a:pPr lvl="2" eaLnBrk="1" hangingPunct="1">
              <a:buFontTx/>
              <a:buNone/>
            </a:pPr>
            <a:endParaRPr lang="en-US" sz="2000" smtClean="0"/>
          </a:p>
          <a:p>
            <a:pPr lvl="2" eaLnBrk="1" hangingPunct="1">
              <a:buFontTx/>
              <a:buNone/>
            </a:pPr>
            <a:endParaRPr lang="en-US" sz="2000" smtClean="0"/>
          </a:p>
        </p:txBody>
      </p:sp>
      <p:pic>
        <p:nvPicPr>
          <p:cNvPr id="121864" name="Picture 8" descr="mso4BC8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3657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65" name="Picture 9" descr="mso668B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667000"/>
            <a:ext cx="3581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203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 eaLnBrk="1" hangingPunct="1">
              <a:buFontTx/>
              <a:buNone/>
            </a:pPr>
            <a:r>
              <a:rPr lang="en-US" smtClean="0"/>
              <a:t>3)  Complications</a:t>
            </a:r>
          </a:p>
          <a:p>
            <a:pPr lvl="2" eaLnBrk="1" hangingPunct="1">
              <a:buFontTx/>
              <a:buNone/>
            </a:pPr>
            <a:r>
              <a:rPr lang="en-US" smtClean="0"/>
              <a:t>a.  Infection</a:t>
            </a:r>
          </a:p>
          <a:p>
            <a:pPr lvl="2" eaLnBrk="1" hangingPunct="1">
              <a:buFontTx/>
              <a:buNone/>
            </a:pPr>
            <a:r>
              <a:rPr lang="en-US" smtClean="0"/>
              <a:t>b.  Non-union</a:t>
            </a:r>
          </a:p>
          <a:p>
            <a:pPr lvl="2" eaLnBrk="1" hangingPunct="1">
              <a:buFontTx/>
              <a:buNone/>
            </a:pPr>
            <a:r>
              <a:rPr lang="en-US" smtClean="0"/>
              <a:t>c.  Implant failure</a:t>
            </a:r>
          </a:p>
          <a:p>
            <a:pPr lvl="2" eaLnBrk="1" hangingPunct="1">
              <a:buFontTx/>
              <a:buNone/>
            </a:pPr>
            <a:r>
              <a:rPr lang="en-US" smtClean="0"/>
              <a:t>d.  Re-fracture</a:t>
            </a:r>
          </a:p>
          <a:p>
            <a:pPr eaLnBrk="1" hangingPunct="1"/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678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9906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smtClean="0"/>
              <a:t>Body Structure Dysfunction, Activity Limitations or Participation Limitations – PT Guide to Practice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Inability to access community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Limited Range of </a:t>
            </a:r>
            <a:r>
              <a:rPr lang="en-US" dirty="0" smtClean="0"/>
              <a:t>Motion: body structure/dysfunction. 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Muscle weakness from </a:t>
            </a:r>
            <a:r>
              <a:rPr lang="en-US" dirty="0" smtClean="0"/>
              <a:t>immobilization: body structure/dysfunction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Pain with functional movements and </a:t>
            </a:r>
            <a:r>
              <a:rPr lang="en-US" dirty="0" smtClean="0"/>
              <a:t>activities: activity limitation</a:t>
            </a:r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209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E.  External Fixation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905000"/>
            <a:ext cx="3436938" cy="4114800"/>
          </a:xfrm>
        </p:spPr>
        <p:txBody>
          <a:bodyPr>
            <a:normAutofit fontScale="92500"/>
          </a:bodyPr>
          <a:lstStyle/>
          <a:p>
            <a:pPr marL="533400" indent="-533400" eaLnBrk="1" hangingPunct="1">
              <a:lnSpc>
                <a:spcPct val="90000"/>
              </a:lnSpc>
              <a:buNone/>
            </a:pPr>
            <a:r>
              <a:rPr lang="en-US" sz="2800" dirty="0" smtClean="0"/>
              <a:t>1) Indications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lphaLcPeriod"/>
            </a:pPr>
            <a:r>
              <a:rPr lang="en-US" sz="2400" dirty="0" smtClean="0"/>
              <a:t>Fracture with severe soft tissue damage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lphaLcPeriod"/>
            </a:pPr>
            <a:r>
              <a:rPr lang="en-US" sz="2400" dirty="0" smtClean="0"/>
              <a:t>Fracture with nerve or blood vessel damage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lphaLcPeriod"/>
            </a:pPr>
            <a:r>
              <a:rPr lang="en-US" sz="2400" dirty="0" smtClean="0"/>
              <a:t>Severely comminuted/unstable fracture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lphaLcPeriod"/>
            </a:pPr>
            <a:r>
              <a:rPr lang="en-US" sz="2400" dirty="0" smtClean="0"/>
              <a:t>Pelvic fracture</a:t>
            </a:r>
          </a:p>
          <a:p>
            <a:pPr marL="914400" lvl="1" indent="-457200" eaLnBrk="1" hangingPunct="1">
              <a:lnSpc>
                <a:spcPct val="90000"/>
              </a:lnSpc>
              <a:buFont typeface="Wingdings" pitchFamily="2" charset="2"/>
              <a:buAutoNum type="alphaLcPeriod"/>
            </a:pPr>
            <a:r>
              <a:rPr lang="en-US" sz="2400" dirty="0" smtClean="0"/>
              <a:t>Infected fracture site</a:t>
            </a:r>
          </a:p>
        </p:txBody>
      </p:sp>
      <p:sp>
        <p:nvSpPr>
          <p:cNvPr id="1239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2057400"/>
            <a:ext cx="403383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123909" name="Picture 5" descr="msoDC6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838325"/>
            <a:ext cx="40386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8595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buNone/>
            </a:pPr>
            <a:r>
              <a:rPr lang="en-US" dirty="0" smtClean="0"/>
              <a:t>2)  Benefits</a:t>
            </a:r>
          </a:p>
          <a:p>
            <a:pPr marL="990600" lvl="1" indent="-533400" eaLnBrk="1" hangingPunct="1">
              <a:buFont typeface="Wingdings" pitchFamily="2" charset="2"/>
              <a:buAutoNum type="alphaLcPeriod"/>
            </a:pPr>
            <a:r>
              <a:rPr lang="en-US" dirty="0" smtClean="0"/>
              <a:t>Allows patient to be more mobile</a:t>
            </a:r>
          </a:p>
          <a:p>
            <a:pPr marL="990600" lvl="1" indent="-533400" eaLnBrk="1" hangingPunct="1">
              <a:buFont typeface="Wingdings" pitchFamily="2" charset="2"/>
              <a:buAutoNum type="alphaLcPeriod"/>
            </a:pPr>
            <a:r>
              <a:rPr lang="en-US" dirty="0" smtClean="0"/>
              <a:t>Maintains fracture alignment and length</a:t>
            </a:r>
          </a:p>
          <a:p>
            <a:pPr marL="990600" lvl="1" indent="-533400" eaLnBrk="1" hangingPunct="1">
              <a:buFont typeface="Wingdings" pitchFamily="2" charset="2"/>
              <a:buAutoNum type="alphaLcPeriod"/>
            </a:pPr>
            <a:r>
              <a:rPr lang="en-US" dirty="0" smtClean="0"/>
              <a:t>Stress-sharing device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3)  Complications: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	a. Infections at pin track</a:t>
            </a:r>
          </a:p>
          <a:p>
            <a:pPr marL="609600" indent="-609600" eaLnBrk="1" hangingPunct="1">
              <a:buFontTx/>
              <a:buNone/>
            </a:pPr>
            <a:r>
              <a:rPr lang="en-US" dirty="0" smtClean="0"/>
              <a:t>	b. Delayed union</a:t>
            </a:r>
          </a:p>
          <a:p>
            <a:pPr marL="609600" indent="-609600" eaLnBrk="1" hangingPunct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375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Greenspan A.  </a:t>
            </a:r>
            <a:r>
              <a:rPr lang="en-US" i="1" dirty="0" smtClean="0"/>
              <a:t>Orthopedic Imaging, A Practical Approach, 4</a:t>
            </a:r>
            <a:r>
              <a:rPr lang="en-US" i="1" baseline="30000" dirty="0" smtClean="0"/>
              <a:t>th</a:t>
            </a:r>
            <a:r>
              <a:rPr lang="en-US" i="1" dirty="0" smtClean="0"/>
              <a:t> ed. </a:t>
            </a:r>
            <a:r>
              <a:rPr lang="en-US" dirty="0" smtClean="0"/>
              <a:t> Lippincott, Williams and </a:t>
            </a:r>
            <a:r>
              <a:rPr lang="en-US" dirty="0" err="1" smtClean="0"/>
              <a:t>Wilkens</a:t>
            </a:r>
            <a:r>
              <a:rPr lang="en-US" dirty="0" smtClean="0"/>
              <a:t>,  Philadelphia. 2004</a:t>
            </a:r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/>
          </a:p>
          <a:p>
            <a:pPr marL="548640" indent="-411480"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err="1" smtClean="0"/>
              <a:t>McKinnis</a:t>
            </a:r>
            <a:r>
              <a:rPr lang="en-US" dirty="0" smtClean="0"/>
              <a:t> L.  </a:t>
            </a:r>
            <a:r>
              <a:rPr lang="en-US" i="1" dirty="0" smtClean="0"/>
              <a:t>Fundamentals of Musculoskeletal Imaging, 3</a:t>
            </a:r>
            <a:r>
              <a:rPr lang="en-US" i="1" baseline="30000" dirty="0" smtClean="0"/>
              <a:t>rd</a:t>
            </a:r>
            <a:r>
              <a:rPr lang="en-US" i="1" dirty="0" smtClean="0"/>
              <a:t> ed.  </a:t>
            </a:r>
            <a:r>
              <a:rPr lang="en-US" dirty="0" smtClean="0"/>
              <a:t>FA Davis.  Philadelphia, 2010.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Fracture Descriptions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Site of fracture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Extent of fracture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Fracture Alignment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Direction of Fracture Lines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Special Features of Fractures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Associated Abnormalities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en-US" smtClean="0"/>
              <a:t>Special Types of Fractures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endParaRPr lang="en-US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389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Site of the Fracture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4033838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en-US" sz="2800" smtClean="0"/>
              <a:t>	A.  Diaphyseal : </a:t>
            </a:r>
          </a:p>
          <a:p>
            <a:pPr eaLnBrk="1" hangingPunct="1">
              <a:buFontTx/>
              <a:buNone/>
            </a:pPr>
            <a:r>
              <a:rPr lang="en-US" sz="2800" smtClean="0"/>
              <a:t> 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B.  Metaphyseal:   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	C.  Epiphyseal:  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	D.  Intra-articular: 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	E.  Fracture-Dislocation: 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1375" y="1600200"/>
            <a:ext cx="4035425" cy="4525963"/>
          </a:xfrm>
        </p:spPr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66565" name="Picture 5" descr="mso896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3810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6485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  <p:tag name="TYPE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2121</Words>
  <Application>Microsoft Office PowerPoint</Application>
  <PresentationFormat>On-screen Show (4:3)</PresentationFormat>
  <Paragraphs>446</Paragraphs>
  <Slides>72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Bone:  Fracture Patterns  Bone Healing  Fracture Management</vt:lpstr>
      <vt:lpstr>Objectives</vt:lpstr>
      <vt:lpstr>Fractures:</vt:lpstr>
      <vt:lpstr>Risk Factors or Consequences of Pathology – Guide to PT Practice</vt:lpstr>
      <vt:lpstr>Causes: </vt:lpstr>
      <vt:lpstr>Clinical Manifestations:  Signs and Symptoms of a Fracture</vt:lpstr>
      <vt:lpstr>Body Structure Dysfunction, Activity Limitations or Participation Limitations – PT Guide to Practice</vt:lpstr>
      <vt:lpstr>Fracture Descriptions</vt:lpstr>
      <vt:lpstr>Site of the Fracture</vt:lpstr>
      <vt:lpstr> Trauma Registry System of Fracture   Classification </vt:lpstr>
      <vt:lpstr>Extent of the Fracture </vt:lpstr>
      <vt:lpstr>Fracture Alignment:</vt:lpstr>
      <vt:lpstr>Fracture Alignment</vt:lpstr>
      <vt:lpstr>Position:  Fracture Alignment</vt:lpstr>
      <vt:lpstr>Relationship of Fracture Fragments   to Each Other</vt:lpstr>
      <vt:lpstr>Types of Displacement</vt:lpstr>
      <vt:lpstr>PowerPoint Presentation</vt:lpstr>
      <vt:lpstr>PowerPoint Presentation</vt:lpstr>
      <vt:lpstr>Types of Displacement</vt:lpstr>
      <vt:lpstr>Types of Displacement</vt:lpstr>
      <vt:lpstr>Types of Displacement</vt:lpstr>
      <vt:lpstr>Direction of Fracture Lines</vt:lpstr>
      <vt:lpstr>Naming of Fracture Patterns</vt:lpstr>
      <vt:lpstr>Basic Patterns</vt:lpstr>
      <vt:lpstr>Basic Patterns</vt:lpstr>
      <vt:lpstr>Basic Patterns</vt:lpstr>
      <vt:lpstr>Basic Patterns</vt:lpstr>
      <vt:lpstr>PowerPoint Presentation</vt:lpstr>
      <vt:lpstr>Comminuted</vt:lpstr>
      <vt:lpstr>Comminuted </vt:lpstr>
      <vt:lpstr>Special Features of Fractures</vt:lpstr>
      <vt:lpstr>Basic Patterns </vt:lpstr>
      <vt:lpstr>Associated Abnormalities</vt:lpstr>
      <vt:lpstr>Special Types of Fractures</vt:lpstr>
      <vt:lpstr>Types of Incomplete Fractures seen in Children</vt:lpstr>
      <vt:lpstr>Salter-Harris Classification of Children’s Epiphyseal Fractures</vt:lpstr>
      <vt:lpstr>PowerPoint Presentation</vt:lpstr>
      <vt:lpstr>Salter Harris Classifications</vt:lpstr>
      <vt:lpstr>Ogden’s VII</vt:lpstr>
      <vt:lpstr>Ogden VIII</vt:lpstr>
      <vt:lpstr>Ogden IX</vt:lpstr>
      <vt:lpstr>Closed Fracture Descriptors</vt:lpstr>
      <vt:lpstr>PowerPoint Presentation</vt:lpstr>
      <vt:lpstr>Open Fracture Descriptors</vt:lpstr>
      <vt:lpstr>Fracture  Complications</vt:lpstr>
      <vt:lpstr>Complications</vt:lpstr>
      <vt:lpstr>Life Threatening Complications (Open or Closed)</vt:lpstr>
      <vt:lpstr>Cortical Bone Healing After a Fracture: Inflammatory Stage </vt:lpstr>
      <vt:lpstr>PowerPoint Presentation</vt:lpstr>
      <vt:lpstr>Proliferative Stage: </vt:lpstr>
      <vt:lpstr>Reparative Stage:</vt:lpstr>
      <vt:lpstr>Reparative Stage:</vt:lpstr>
      <vt:lpstr>Remodeling Stage:  40 + days after a fracture </vt:lpstr>
      <vt:lpstr>Cancellous Bone Healing</vt:lpstr>
      <vt:lpstr>Time Line for Fracture Healing</vt:lpstr>
      <vt:lpstr>Variables Influencing Healing</vt:lpstr>
      <vt:lpstr>Fracture Healing Considerations</vt:lpstr>
      <vt:lpstr>PowerPoint Presentation</vt:lpstr>
      <vt:lpstr>Time Frame for Fracture Healing</vt:lpstr>
      <vt:lpstr>Fracture Treatment </vt:lpstr>
      <vt:lpstr>A.  Closed reduction:</vt:lpstr>
      <vt:lpstr>B.  Open Reduction:</vt:lpstr>
      <vt:lpstr>2.  Splinting a Fracture </vt:lpstr>
      <vt:lpstr>  Splinting a Fracture </vt:lpstr>
      <vt:lpstr>PowerPoint Presentation</vt:lpstr>
      <vt:lpstr>Splinting a Fracture</vt:lpstr>
      <vt:lpstr>PowerPoint Presentation</vt:lpstr>
      <vt:lpstr>PowerPoint Presentation</vt:lpstr>
      <vt:lpstr>PowerPoint Presentation</vt:lpstr>
      <vt:lpstr>E.  External Fixation </vt:lpstr>
      <vt:lpstr>PowerPoint Presentation</vt:lpstr>
      <vt:lpstr>References: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Bone:  Fracture Patterns  Bone Healing  Fracture Management</dc:title>
  <dc:creator>Becky</dc:creator>
  <cp:lastModifiedBy>SWEET, CHRISTINA</cp:lastModifiedBy>
  <cp:revision>8</cp:revision>
  <dcterms:created xsi:type="dcterms:W3CDTF">2012-05-12T10:44:40Z</dcterms:created>
  <dcterms:modified xsi:type="dcterms:W3CDTF">2012-05-14T14:47:53Z</dcterms:modified>
</cp:coreProperties>
</file>