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1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2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3.xml" ContentType="application/vnd.openxmlformats-officedocument.presentationml.notesSlide+xml"/>
  <Override PartName="/ppt/tags/tag19.xml" ContentType="application/vnd.openxmlformats-officedocument.presentationml.tags+xml"/>
  <Override PartName="/ppt/notesSlides/notesSlide4.xml" ContentType="application/vnd.openxmlformats-officedocument.presentationml.notesSlid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0"/>
  </p:notes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3" r:id="rId24"/>
    <p:sldId id="280" r:id="rId25"/>
    <p:sldId id="281" r:id="rId26"/>
    <p:sldId id="282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1" r:id="rId35"/>
    <p:sldId id="292" r:id="rId36"/>
    <p:sldId id="293" r:id="rId37"/>
    <p:sldId id="294" r:id="rId38"/>
    <p:sldId id="295" r:id="rId3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2257F7-8294-4F19-B787-F31239959E4F}" type="datetimeFigureOut">
              <a:rPr lang="en-US" smtClean="0"/>
              <a:t>5/9/2012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3BB2A4-BEB1-4E7F-832C-9E8E5FB384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6003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smtClean="0"/>
              <a:t>, </a:t>
            </a:r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49048C2-561E-488F-82DD-735B277298FC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Maturation=</a:t>
            </a:r>
            <a:r>
              <a:rPr lang="en-US" dirty="0" err="1" smtClean="0"/>
              <a:t>Remodling</a:t>
            </a:r>
            <a:endParaRPr lang="en-US" dirty="0" smtClean="0"/>
          </a:p>
          <a:p>
            <a:r>
              <a:rPr lang="en-US" dirty="0" err="1" smtClean="0"/>
              <a:t>Repartive</a:t>
            </a:r>
            <a:r>
              <a:rPr lang="en-US" dirty="0" smtClean="0"/>
              <a:t>=Proliferation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BB2A4-BEB1-4E7F-832C-9E8E5FB3845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5169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White scar</a:t>
            </a:r>
            <a:r>
              <a:rPr lang="en-US" baseline="0" dirty="0" smtClean="0"/>
              <a:t> tissue is an old scar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BB2A4-BEB1-4E7F-832C-9E8E5FB38455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0615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 year to an year in half</a:t>
            </a:r>
            <a:r>
              <a:rPr lang="en-US" baseline="0" dirty="0" smtClean="0"/>
              <a:t> for the whole process. </a:t>
            </a:r>
          </a:p>
          <a:p>
            <a:r>
              <a:rPr lang="en-US" baseline="0" dirty="0" smtClean="0"/>
              <a:t>If you jar it wrong, for up to a year later can have pain,  but normal to have odd periods of pain. Give it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BB2A4-BEB1-4E7F-832C-9E8E5FB38455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5651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31F92-4025-40C3-934D-2D38C647DFC5}" type="datetimeFigureOut">
              <a:rPr lang="en-US" smtClean="0"/>
              <a:t>5/9/2012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FF97B-955E-405D-A709-F83792980A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1516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31F92-4025-40C3-934D-2D38C647DFC5}" type="datetimeFigureOut">
              <a:rPr lang="en-US" smtClean="0"/>
              <a:t>5/9/2012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FF97B-955E-405D-A709-F83792980A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9549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31F92-4025-40C3-934D-2D38C647DFC5}" type="datetimeFigureOut">
              <a:rPr lang="en-US" smtClean="0"/>
              <a:t>5/9/2012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FF97B-955E-405D-A709-F83792980A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28752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1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1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9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9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/>
            </a:lvl1pPr>
          </a:lstStyle>
          <a:p>
            <a:fld id="{6A6DA0E8-CEAE-4E8D-B114-8F1A2A3541B7}" type="datetime1">
              <a:rPr lang="en-US"/>
              <a:pPr/>
              <a:t>5/9/2012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EBF24D-0B8D-41B4-AC30-5A0A98B75E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0754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31F92-4025-40C3-934D-2D38C647DFC5}" type="datetimeFigureOut">
              <a:rPr lang="en-US" smtClean="0"/>
              <a:t>5/9/2012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FF97B-955E-405D-A709-F83792980A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4358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31F92-4025-40C3-934D-2D38C647DFC5}" type="datetimeFigureOut">
              <a:rPr lang="en-US" smtClean="0"/>
              <a:t>5/9/2012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FF97B-955E-405D-A709-F83792980A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722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31F92-4025-40C3-934D-2D38C647DFC5}" type="datetimeFigureOut">
              <a:rPr lang="en-US" smtClean="0"/>
              <a:t>5/9/2012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FF97B-955E-405D-A709-F83792980A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9849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31F92-4025-40C3-934D-2D38C647DFC5}" type="datetimeFigureOut">
              <a:rPr lang="en-US" smtClean="0"/>
              <a:t>5/9/2012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FF97B-955E-405D-A709-F83792980A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215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31F92-4025-40C3-934D-2D38C647DFC5}" type="datetimeFigureOut">
              <a:rPr lang="en-US" smtClean="0"/>
              <a:t>5/9/2012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FF97B-955E-405D-A709-F83792980A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0552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31F92-4025-40C3-934D-2D38C647DFC5}" type="datetimeFigureOut">
              <a:rPr lang="en-US" smtClean="0"/>
              <a:t>5/9/2012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FF97B-955E-405D-A709-F83792980A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473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31F92-4025-40C3-934D-2D38C647DFC5}" type="datetimeFigureOut">
              <a:rPr lang="en-US" smtClean="0"/>
              <a:t>5/9/2012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FF97B-955E-405D-A709-F83792980A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284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31F92-4025-40C3-934D-2D38C647DFC5}" type="datetimeFigureOut">
              <a:rPr lang="en-US" smtClean="0"/>
              <a:t>5/9/2012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FF97B-955E-405D-A709-F83792980A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48298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731F92-4025-40C3-934D-2D38C647DFC5}" type="datetimeFigureOut">
              <a:rPr lang="en-US" smtClean="0"/>
              <a:t>5/9/2012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0FF97B-955E-405D-A709-F83792980A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8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Relationship Id="rId4" Type="http://schemas.openxmlformats.org/officeDocument/2006/relationships/image" Target="../media/image2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faculty.irsc.edu/FACULTY/TFischer/AP1/AP%201%20resources.htm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cbi.nlm.nih.gov/bookshelf/br.fcgi?book=frimp&amp;part=ch1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Relationship Id="rId5" Type="http://schemas.openxmlformats.org/officeDocument/2006/relationships/hyperlink" Target="http://www.medicalvideos.us/play.php?vid=1690" TargetMode="External"/><Relationship Id="rId4" Type="http://schemas.openxmlformats.org/officeDocument/2006/relationships/hyperlink" Target="http://www.youtube.com/watch?v=FraKUUetOpc&amp;feature=related" TargetMode="Externa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gif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9.wmf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9.xml"/><Relationship Id="rId6" Type="http://schemas.openxmlformats.org/officeDocument/2006/relationships/image" Target="../media/image8.wmf"/><Relationship Id="rId5" Type="http://schemas.openxmlformats.org/officeDocument/2006/relationships/image" Target="../media/image7.wmf"/><Relationship Id="rId4" Type="http://schemas.openxmlformats.org/officeDocument/2006/relationships/image" Target="../media/image6.wmf"/><Relationship Id="rId9" Type="http://schemas.openxmlformats.org/officeDocument/2006/relationships/image" Target="../media/image11.wmf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Injury, Inflammation and Healing:</a:t>
            </a:r>
            <a:br>
              <a:rPr lang="en-US" dirty="0" smtClean="0"/>
            </a:br>
            <a:r>
              <a:rPr lang="en-US" dirty="0" smtClean="0"/>
              <a:t>Overview</a:t>
            </a:r>
          </a:p>
        </p:txBody>
      </p:sp>
      <p:sp>
        <p:nvSpPr>
          <p:cNvPr id="16386" name="Subtitle 2"/>
          <p:cNvSpPr>
            <a:spLocks noGrp="1"/>
          </p:cNvSpPr>
          <p:nvPr>
            <p:ph type="subTitle" idx="1"/>
          </p:nvPr>
        </p:nvSpPr>
        <p:spPr>
          <a:xfrm>
            <a:off x="1295400" y="4419600"/>
            <a:ext cx="6400800" cy="175260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US" smtClean="0"/>
              <a:t>PTP 521</a:t>
            </a:r>
          </a:p>
          <a:p>
            <a:pPr>
              <a:buFont typeface="Arial" charset="0"/>
              <a:buNone/>
            </a:pPr>
            <a:r>
              <a:rPr lang="en-US" smtClean="0"/>
              <a:t>Musculoskeletal Diseases and Disorders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58148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6C45F3-E3AD-42AB-8680-8ADCA6DAF6DF}" type="slidenum">
              <a:rPr lang="en-US"/>
              <a:pPr>
                <a:defRPr/>
              </a:pPr>
              <a:t>10</a:t>
            </a:fld>
            <a:endParaRPr lang="en-US"/>
          </a:p>
        </p:txBody>
      </p:sp>
      <p:sp>
        <p:nvSpPr>
          <p:cNvPr id="204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Source of Injury: Ischemia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 rtlCol="0">
            <a:normAutofit fontScale="85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Ischemia: stoppage of blood flow, below minimum necessary to maintain life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Causes:  disease process, pressure, swelling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Results in hypoxia or anoxia to cell tissue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Decreased nutrients getting to cells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Lack of removal of waste products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Loss of ATP synthesis – accumulation of fluids in cells, cells swell and can’t </a:t>
            </a:r>
            <a:r>
              <a:rPr lang="en-US" dirty="0" smtClean="0"/>
              <a:t>function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Causes compartment syndromes: in limbs commonly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51084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6F13CE-38DF-4E9D-9BCC-20548648AACE}" type="slidenum">
              <a:rPr lang="en-US"/>
              <a:pPr>
                <a:defRPr/>
              </a:pPr>
              <a:t>11</a:t>
            </a:fld>
            <a:endParaRPr lang="en-US"/>
          </a:p>
        </p:txBody>
      </p:sp>
      <p:sp>
        <p:nvSpPr>
          <p:cNvPr id="215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Source:  Infection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Bacterial Infection: 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Bacteria invade cells, release toxins that damage or kill the cells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Bacteria are living organisms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Can cause </a:t>
            </a:r>
            <a:r>
              <a:rPr lang="en-US" b="1" dirty="0" smtClean="0"/>
              <a:t>Sepsis </a:t>
            </a:r>
            <a:r>
              <a:rPr lang="en-US" dirty="0" smtClean="0"/>
              <a:t>(body response to infection)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Inflammatory process, elevates heart rate, increases respiration, can lead to drop in BP, shock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Viral Infection: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Not a “living” organism, requires a host to live 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Attaches to cell walls, redirects cell to reproduce the virus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88611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15C960-7C75-4159-9D19-61819B14FF30}" type="slidenum">
              <a:rPr lang="en-US"/>
              <a:pPr>
                <a:defRPr/>
              </a:pPr>
              <a:t>12</a:t>
            </a:fld>
            <a:endParaRPr lang="en-US"/>
          </a:p>
        </p:txBody>
      </p:sp>
      <p:sp>
        <p:nvSpPr>
          <p:cNvPr id="235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Source: Immune Reaction</a:t>
            </a:r>
          </a:p>
        </p:txBody>
      </p:sp>
      <p:sp>
        <p:nvSpPr>
          <p:cNvPr id="2253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Hypersensitivity: </a:t>
            </a:r>
          </a:p>
          <a:p>
            <a:endParaRPr lang="en-US" dirty="0" smtClean="0"/>
          </a:p>
          <a:p>
            <a:r>
              <a:rPr lang="en-US" dirty="0" smtClean="0"/>
              <a:t>Body Reactions: </a:t>
            </a:r>
          </a:p>
          <a:p>
            <a:pPr lvl="1"/>
            <a:r>
              <a:rPr lang="en-US" dirty="0" smtClean="0"/>
              <a:t>Allergy</a:t>
            </a:r>
          </a:p>
          <a:p>
            <a:pPr lvl="1"/>
            <a:r>
              <a:rPr lang="en-US" dirty="0" smtClean="0"/>
              <a:t>Anaphylactic reaction</a:t>
            </a:r>
          </a:p>
          <a:p>
            <a:pPr lvl="1"/>
            <a:r>
              <a:rPr lang="en-US" dirty="0" smtClean="0"/>
              <a:t>Autoimmune disease</a:t>
            </a:r>
          </a:p>
          <a:p>
            <a:endParaRPr lang="en-US" dirty="0" smtClean="0"/>
          </a:p>
          <a:p>
            <a:pPr>
              <a:buFont typeface="Arial" charset="0"/>
              <a:buNone/>
            </a:pPr>
            <a:endParaRPr lang="en-US" dirty="0" smtClean="0"/>
          </a:p>
          <a:p>
            <a:pPr lvl="1">
              <a:buFont typeface="Arial" charset="0"/>
              <a:buNone/>
            </a:pPr>
            <a:endParaRPr lang="en-US" dirty="0" smtClean="0"/>
          </a:p>
          <a:p>
            <a:endParaRPr lang="en-US" dirty="0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81577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1497EF-EE5B-4DF5-8880-6AF7C36DE334}" type="slidenum">
              <a:rPr lang="en-US"/>
              <a:pPr>
                <a:defRPr/>
              </a:pPr>
              <a:t>13</a:t>
            </a:fld>
            <a:endParaRPr lang="en-US"/>
          </a:p>
        </p:txBody>
      </p:sp>
      <p:sp>
        <p:nvSpPr>
          <p:cNvPr id="245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b="1" dirty="0" smtClean="0">
                <a:solidFill>
                  <a:srgbClr val="FF0000"/>
                </a:solidFill>
              </a:rPr>
              <a:t>Source: Mechanical Injury</a:t>
            </a:r>
          </a:p>
        </p:txBody>
      </p:sp>
      <p:sp>
        <p:nvSpPr>
          <p:cNvPr id="2355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Tension Forces</a:t>
            </a:r>
          </a:p>
          <a:p>
            <a:r>
              <a:rPr lang="en-US" dirty="0" smtClean="0"/>
              <a:t>Compression Forces</a:t>
            </a:r>
          </a:p>
          <a:p>
            <a:r>
              <a:rPr lang="en-US" dirty="0" smtClean="0"/>
              <a:t>Shearing Forces</a:t>
            </a:r>
          </a:p>
          <a:p>
            <a:r>
              <a:rPr lang="en-US" dirty="0" smtClean="0"/>
              <a:t>Trauma</a:t>
            </a:r>
          </a:p>
          <a:p>
            <a:pPr lvl="1"/>
            <a:r>
              <a:rPr lang="en-US" dirty="0" smtClean="0"/>
              <a:t>Direct</a:t>
            </a:r>
          </a:p>
          <a:p>
            <a:pPr lvl="1"/>
            <a:r>
              <a:rPr lang="en-US" dirty="0" smtClean="0"/>
              <a:t>Indirect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65937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9B0E2B4-2CF9-4C26-9EBA-6B627EF674E5}" type="slidenum">
              <a:rPr lang="en-US"/>
              <a:pPr>
                <a:defRPr/>
              </a:pPr>
              <a:t>14</a:t>
            </a:fld>
            <a:endParaRPr lang="en-US"/>
          </a:p>
        </p:txBody>
      </p:sp>
      <p:sp>
        <p:nvSpPr>
          <p:cNvPr id="256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Source: Chemical or Thermal</a:t>
            </a:r>
          </a:p>
        </p:txBody>
      </p:sp>
      <p:sp>
        <p:nvSpPr>
          <p:cNvPr id="25602" name="Content Placeholder 2"/>
          <p:cNvSpPr>
            <a:spLocks noGrp="1"/>
          </p:cNvSpPr>
          <p:nvPr>
            <p:ph sz="half" idx="1"/>
          </p:nvPr>
        </p:nvSpPr>
        <p:spPr/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u="sng" dirty="0" smtClean="0"/>
              <a:t>Chemical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Direct injury by a chemical agent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dirty="0" smtClean="0"/>
              <a:t>Spill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dirty="0" smtClean="0"/>
              <a:t>Airborne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dirty="0" smtClean="0"/>
              <a:t>Injection</a:t>
            </a:r>
          </a:p>
          <a:p>
            <a:pPr fontAlgn="auto">
              <a:spcAft>
                <a:spcPts val="0"/>
              </a:spcAft>
              <a:defRPr/>
            </a:pPr>
            <a:endParaRPr lang="en-US" dirty="0" smtClean="0"/>
          </a:p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Indirect injury by a chemical agent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dirty="0" smtClean="0"/>
              <a:t>Body metabolizes a substance which then causes cell death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u="sng" dirty="0" smtClean="0"/>
              <a:t>Thermal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Heat</a:t>
            </a:r>
          </a:p>
          <a:p>
            <a:pPr fontAlgn="auto">
              <a:spcAft>
                <a:spcPts val="0"/>
              </a:spcAft>
              <a:defRPr/>
            </a:pPr>
            <a:endParaRPr lang="en-US" dirty="0" smtClean="0"/>
          </a:p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Cold</a:t>
            </a:r>
          </a:p>
          <a:p>
            <a:pPr fontAlgn="auto">
              <a:spcAft>
                <a:spcPts val="0"/>
              </a:spcAft>
              <a:defRPr/>
            </a:pP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27660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3D60C4-8714-4AF9-8472-A87212E4C756}" type="slidenum">
              <a:rPr lang="en-US"/>
              <a:pPr>
                <a:defRPr/>
              </a:pPr>
              <a:t>15</a:t>
            </a:fld>
            <a:endParaRPr lang="en-US"/>
          </a:p>
        </p:txBody>
      </p:sp>
      <p:sp>
        <p:nvSpPr>
          <p:cNvPr id="2764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Body Response to Injury</a:t>
            </a:r>
          </a:p>
        </p:txBody>
      </p:sp>
      <p:sp>
        <p:nvSpPr>
          <p:cNvPr id="25602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u="sng" dirty="0" smtClean="0"/>
              <a:t>Site of the Injury</a:t>
            </a:r>
          </a:p>
          <a:p>
            <a:r>
              <a:rPr lang="en-US" dirty="0" smtClean="0"/>
              <a:t>Blood Supply to </a:t>
            </a:r>
            <a:r>
              <a:rPr lang="en-US" dirty="0" smtClean="0"/>
              <a:t>Tissue</a:t>
            </a:r>
          </a:p>
          <a:p>
            <a:pPr lvl="1"/>
            <a:r>
              <a:rPr lang="en-US" dirty="0" smtClean="0"/>
              <a:t>Super Important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25603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u="sng" dirty="0" smtClean="0"/>
              <a:t>Homeostasis</a:t>
            </a:r>
          </a:p>
          <a:p>
            <a:r>
              <a:rPr lang="en-US" dirty="0" smtClean="0"/>
              <a:t>State of Health of the Body</a:t>
            </a:r>
          </a:p>
          <a:p>
            <a:pPr lvl="1"/>
            <a:r>
              <a:rPr lang="en-US" dirty="0" smtClean="0"/>
              <a:t>Nutrition</a:t>
            </a:r>
          </a:p>
          <a:p>
            <a:pPr lvl="1"/>
            <a:r>
              <a:rPr lang="en-US" dirty="0" smtClean="0"/>
              <a:t>Exercise</a:t>
            </a:r>
          </a:p>
          <a:p>
            <a:pPr lvl="1"/>
            <a:r>
              <a:rPr lang="en-US" dirty="0" smtClean="0"/>
              <a:t>Disease </a:t>
            </a:r>
            <a:r>
              <a:rPr lang="en-US" dirty="0" smtClean="0"/>
              <a:t>processes</a:t>
            </a:r>
          </a:p>
          <a:p>
            <a:pPr lvl="1"/>
            <a:r>
              <a:rPr lang="en-US" dirty="0" smtClean="0"/>
              <a:t>Smoking: delays healing by 2 to 3 weeks. </a:t>
            </a:r>
            <a:endParaRPr lang="en-US" dirty="0" smtClean="0"/>
          </a:p>
          <a:p>
            <a:pPr>
              <a:buFont typeface="Wingdings" pitchFamily="2" charset="2"/>
              <a:buNone/>
            </a:pPr>
            <a:endParaRPr lang="en-US" u="sng" dirty="0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82017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94F6D4-9097-41A6-A5FA-5EDCFB308136}" type="slidenum">
              <a:rPr lang="en-US"/>
              <a:pPr>
                <a:defRPr/>
              </a:pPr>
              <a:t>16</a:t>
            </a:fld>
            <a:endParaRPr lang="en-US"/>
          </a:p>
        </p:txBody>
      </p:sp>
      <p:sp>
        <p:nvSpPr>
          <p:cNvPr id="2969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mtClean="0"/>
              <a:t>Acute or Chronic Injury</a:t>
            </a:r>
          </a:p>
        </p:txBody>
      </p:sp>
      <p:sp>
        <p:nvSpPr>
          <p:cNvPr id="26626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Acute Injury</a:t>
            </a:r>
          </a:p>
          <a:p>
            <a:pPr lvl="1"/>
            <a:r>
              <a:rPr lang="en-US" dirty="0" err="1" smtClean="0"/>
              <a:t>Macrotrauma</a:t>
            </a:r>
            <a:endParaRPr lang="en-US" dirty="0" smtClean="0"/>
          </a:p>
          <a:p>
            <a:pPr lvl="1"/>
            <a:r>
              <a:rPr lang="en-US" dirty="0" smtClean="0"/>
              <a:t>Early phase of injury/inflammation</a:t>
            </a:r>
          </a:p>
          <a:p>
            <a:pPr lvl="1"/>
            <a:r>
              <a:rPr lang="en-US" dirty="0" smtClean="0"/>
              <a:t>7-10 days up to 2 weeks</a:t>
            </a:r>
          </a:p>
          <a:p>
            <a:r>
              <a:rPr lang="en-US" dirty="0" err="1" smtClean="0"/>
              <a:t>Subacute</a:t>
            </a:r>
            <a:r>
              <a:rPr lang="en-US" dirty="0" smtClean="0"/>
              <a:t> Injury</a:t>
            </a:r>
          </a:p>
          <a:p>
            <a:pPr lvl="1"/>
            <a:r>
              <a:rPr lang="en-US" dirty="0" smtClean="0"/>
              <a:t>Healing phase</a:t>
            </a:r>
          </a:p>
          <a:p>
            <a:pPr lvl="1"/>
            <a:r>
              <a:rPr lang="en-US" dirty="0" smtClean="0"/>
              <a:t>12 to 20 days after an injury</a:t>
            </a:r>
          </a:p>
          <a:p>
            <a:pPr lvl="1"/>
            <a:r>
              <a:rPr lang="en-US" dirty="0" smtClean="0"/>
              <a:t>5-10 days duration</a:t>
            </a:r>
          </a:p>
          <a:p>
            <a:pPr lvl="1"/>
            <a:endParaRPr lang="en-US" dirty="0" smtClean="0"/>
          </a:p>
        </p:txBody>
      </p:sp>
      <p:sp>
        <p:nvSpPr>
          <p:cNvPr id="26627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Chronic Injury</a:t>
            </a:r>
          </a:p>
          <a:p>
            <a:pPr lvl="1"/>
            <a:r>
              <a:rPr lang="en-US" dirty="0" smtClean="0"/>
              <a:t>Final stage of healing</a:t>
            </a:r>
          </a:p>
          <a:p>
            <a:pPr lvl="1"/>
            <a:r>
              <a:rPr lang="en-US" dirty="0" smtClean="0"/>
              <a:t>Begins around 26-34 days after injury</a:t>
            </a:r>
          </a:p>
          <a:p>
            <a:pPr algn="ctr">
              <a:buFont typeface="Arial" charset="0"/>
              <a:buNone/>
            </a:pPr>
            <a:r>
              <a:rPr lang="en-US" dirty="0" smtClean="0"/>
              <a:t>OR</a:t>
            </a:r>
          </a:p>
          <a:p>
            <a:r>
              <a:rPr lang="en-US" dirty="0" err="1" smtClean="0"/>
              <a:t>Chronicity</a:t>
            </a:r>
            <a:endParaRPr lang="en-US" dirty="0" smtClean="0"/>
          </a:p>
          <a:p>
            <a:pPr lvl="1"/>
            <a:r>
              <a:rPr lang="en-US" dirty="0" smtClean="0"/>
              <a:t>Injury that lasts &gt; 1 month</a:t>
            </a:r>
          </a:p>
          <a:p>
            <a:pPr lvl="1"/>
            <a:r>
              <a:rPr lang="en-US" dirty="0" smtClean="0"/>
              <a:t>Not improving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9355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7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 smtClean="0"/>
              <a:t>Time Line for Healing</a:t>
            </a:r>
          </a:p>
        </p:txBody>
      </p:sp>
      <p:sp>
        <p:nvSpPr>
          <p:cNvPr id="10854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www.davidnelson.md/Fractures_in_general.html</a:t>
            </a:r>
          </a:p>
        </p:txBody>
      </p:sp>
      <p:pic>
        <p:nvPicPr>
          <p:cNvPr id="108548" name="Picture 3" descr="stages_fracture_heali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4" cstate="print"/>
          <a:stretch>
            <a:fillRect/>
          </a:stretch>
        </p:blipFill>
        <p:spPr>
          <a:xfrm>
            <a:off x="838200" y="2362200"/>
            <a:ext cx="7645400" cy="3098800"/>
          </a:xfrm>
          <a:noFill/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873741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FEF547-4040-4E24-8A8C-4BC51A4ACE19}" type="slidenum">
              <a:rPr lang="en-US"/>
              <a:pPr>
                <a:defRPr/>
              </a:pPr>
              <a:t>18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Stages of Healing</a:t>
            </a:r>
            <a:endParaRPr lang="en-US" dirty="0"/>
          </a:p>
        </p:txBody>
      </p:sp>
      <p:sp>
        <p:nvSpPr>
          <p:cNvPr id="27650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571500" indent="-571500">
              <a:buFont typeface="Wingdings" pitchFamily="2" charset="2"/>
              <a:buAutoNum type="romanUcPeriod"/>
            </a:pPr>
            <a:r>
              <a:rPr lang="en-US" smtClean="0"/>
              <a:t>Hemostasis</a:t>
            </a:r>
          </a:p>
          <a:p>
            <a:pPr marL="571500" indent="-571500">
              <a:buFont typeface="Wingdings" pitchFamily="2" charset="2"/>
              <a:buAutoNum type="romanUcPeriod"/>
            </a:pPr>
            <a:endParaRPr lang="en-US" smtClean="0"/>
          </a:p>
          <a:p>
            <a:pPr marL="571500" indent="-571500">
              <a:buFont typeface="Wingdings" pitchFamily="2" charset="2"/>
              <a:buAutoNum type="romanUcPeriod"/>
            </a:pPr>
            <a:r>
              <a:rPr lang="en-US" smtClean="0"/>
              <a:t>Inflammation</a:t>
            </a:r>
          </a:p>
          <a:p>
            <a:pPr marL="571500" indent="-571500">
              <a:buFont typeface="Wingdings" pitchFamily="2" charset="2"/>
              <a:buAutoNum type="romanUcPeriod"/>
            </a:pPr>
            <a:endParaRPr lang="en-US" smtClean="0"/>
          </a:p>
          <a:p>
            <a:pPr marL="571500" indent="-571500">
              <a:buFont typeface="Wingdings" pitchFamily="2" charset="2"/>
              <a:buAutoNum type="romanUcPeriod"/>
            </a:pPr>
            <a:r>
              <a:rPr lang="en-US" smtClean="0"/>
              <a:t>Proliferation</a:t>
            </a:r>
          </a:p>
          <a:p>
            <a:pPr marL="571500" indent="-571500">
              <a:buFont typeface="Wingdings" pitchFamily="2" charset="2"/>
              <a:buAutoNum type="romanUcPeriod"/>
            </a:pPr>
            <a:endParaRPr lang="en-US" smtClean="0"/>
          </a:p>
          <a:p>
            <a:pPr marL="571500" indent="-571500">
              <a:buFont typeface="Wingdings" pitchFamily="2" charset="2"/>
              <a:buAutoNum type="romanUcPeriod"/>
            </a:pPr>
            <a:r>
              <a:rPr lang="en-US" smtClean="0"/>
              <a:t>Maturation</a:t>
            </a:r>
          </a:p>
        </p:txBody>
      </p:sp>
      <p:sp>
        <p:nvSpPr>
          <p:cNvPr id="27651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721386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F33C5B-04C3-4021-8254-2925C15907F8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pic>
        <p:nvPicPr>
          <p:cNvPr id="8" name="Content Placeholder 3" descr="inflammatio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852152" y="1600200"/>
            <a:ext cx="5439695" cy="4525963"/>
          </a:xfrm>
        </p:spPr>
      </p:pic>
      <p:sp>
        <p:nvSpPr>
          <p:cNvPr id="9" name="TextBox 8"/>
          <p:cNvSpPr txBox="1"/>
          <p:nvPr/>
        </p:nvSpPr>
        <p:spPr>
          <a:xfrm>
            <a:off x="762000" y="6211669"/>
            <a:ext cx="53484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3"/>
              </a:rPr>
              <a:t>faculty.irsc.edu/.../AP1/AP%201%20resources.htm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89838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F502ED-D63A-4446-AE3C-383E4264D54D}" type="slidenum">
              <a:rPr lang="en-US"/>
              <a:pPr>
                <a:defRPr/>
              </a:pPr>
              <a:t>2</a:t>
            </a:fld>
            <a:endParaRPr lang="en-US"/>
          </a:p>
        </p:txBody>
      </p:sp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Objectives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Char char="•"/>
            </a:pPr>
            <a:r>
              <a:rPr lang="en-US" smtClean="0"/>
              <a:t>At the end of this lecture, the student will be able to:</a:t>
            </a:r>
          </a:p>
          <a:p>
            <a:pPr lvl="1">
              <a:buFont typeface="Arial" charset="0"/>
              <a:buChar char="•"/>
            </a:pPr>
            <a:r>
              <a:rPr lang="en-US" smtClean="0"/>
              <a:t>Discuss Mechanisms of Tissue Injury</a:t>
            </a:r>
          </a:p>
          <a:p>
            <a:pPr lvl="1">
              <a:buFont typeface="Arial" charset="0"/>
              <a:buChar char="•"/>
            </a:pPr>
            <a:r>
              <a:rPr lang="en-US" smtClean="0"/>
              <a:t>Present an overview of the healing process within the body</a:t>
            </a:r>
          </a:p>
          <a:p>
            <a:pPr lvl="1">
              <a:buFont typeface="Arial" charset="0"/>
              <a:buChar char="•"/>
            </a:pPr>
            <a:r>
              <a:rPr lang="en-US" smtClean="0"/>
              <a:t>Discuss the concept of the Inflammatory Process and the effects on the body</a:t>
            </a:r>
          </a:p>
          <a:p>
            <a:pPr lvl="1">
              <a:buFont typeface="Arial" charset="0"/>
              <a:buChar char="•"/>
            </a:pPr>
            <a:r>
              <a:rPr lang="en-US" smtClean="0"/>
              <a:t>Discuss the effects of immobilization on tissue healing</a:t>
            </a:r>
          </a:p>
          <a:p>
            <a:pPr>
              <a:buFont typeface="Arial" charset="0"/>
              <a:buChar char="•"/>
            </a:pPr>
            <a:endParaRPr lang="en-US" smtClean="0"/>
          </a:p>
          <a:p>
            <a:pPr>
              <a:buFont typeface="Arial" charset="0"/>
              <a:buChar char="•"/>
            </a:pPr>
            <a:endParaRPr lang="en-US" smtClean="0"/>
          </a:p>
          <a:p>
            <a:pPr>
              <a:buFont typeface="Arial" charset="0"/>
              <a:buChar char="•"/>
            </a:pPr>
            <a:endParaRPr lang="en-US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28398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C79925-C6C8-4F81-B7EB-7DC02CBFD9BE}" type="slidenum">
              <a:rPr lang="en-US"/>
              <a:pPr>
                <a:defRPr/>
              </a:pPr>
              <a:t>20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err="1" smtClean="0"/>
              <a:t>Hemostasis</a:t>
            </a:r>
            <a:r>
              <a:rPr lang="en-US" dirty="0" smtClean="0"/>
              <a:t>: Clotting Phase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Vasoconstriction (a few seconds to a max of 10 min)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dirty="0" smtClean="0"/>
              <a:t>Vasoconstriction is done to slow blood loss.  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dirty="0" smtClean="0"/>
              <a:t>Mediated by </a:t>
            </a:r>
            <a:r>
              <a:rPr lang="en-US" dirty="0" err="1" smtClean="0"/>
              <a:t>norepinephrin</a:t>
            </a:r>
            <a:r>
              <a:rPr lang="en-US" dirty="0" smtClean="0"/>
              <a:t>. 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dirty="0" smtClean="0"/>
              <a:t>Causes vessel walls to be lined with leukocytes, </a:t>
            </a:r>
            <a:r>
              <a:rPr lang="en-US" dirty="0" err="1" smtClean="0"/>
              <a:t>erthrocytes</a:t>
            </a:r>
            <a:r>
              <a:rPr lang="en-US" dirty="0" smtClean="0"/>
              <a:t>, and platelets.</a:t>
            </a:r>
          </a:p>
          <a:p>
            <a:pPr fontAlgn="auto"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GOAL:  control bleeding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Immediate </a:t>
            </a:r>
            <a:r>
              <a:rPr lang="en-US" dirty="0" err="1" smtClean="0"/>
              <a:t>vasodilation</a:t>
            </a:r>
            <a:r>
              <a:rPr lang="en-US" dirty="0" smtClean="0"/>
              <a:t> follows the vasoconstriction to increase the blood flow.  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dirty="0" smtClean="0"/>
              <a:t>Plasma will leak into the surrounding tissue and edema results. 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dirty="0" smtClean="0"/>
              <a:t>Edema</a:t>
            </a:r>
          </a:p>
          <a:p>
            <a:pPr fontAlgn="auto">
              <a:spcAft>
                <a:spcPts val="0"/>
              </a:spcAft>
              <a:defRPr/>
            </a:pPr>
            <a:endParaRPr lang="en-US" dirty="0" smtClean="0"/>
          </a:p>
          <a:p>
            <a:pPr fontAlgn="auto">
              <a:spcAft>
                <a:spcPts val="0"/>
              </a:spcAft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9981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39E072-77B5-463D-9082-9086F8517584}" type="slidenum">
              <a:rPr lang="en-US"/>
              <a:pPr>
                <a:defRPr/>
              </a:pPr>
              <a:t>21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err="1" smtClean="0"/>
              <a:t>Hemostasis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29698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1"/>
            <a:r>
              <a:rPr lang="en-US" dirty="0" smtClean="0"/>
              <a:t>Stoppage of blood</a:t>
            </a:r>
          </a:p>
          <a:p>
            <a:r>
              <a:rPr lang="en-US" sz="2400" dirty="0" smtClean="0"/>
              <a:t>Platelets clump together</a:t>
            </a:r>
          </a:p>
          <a:p>
            <a:r>
              <a:rPr lang="en-US" sz="2400" dirty="0" smtClean="0"/>
              <a:t>Platelets release chemical messengers including growth factors</a:t>
            </a:r>
          </a:p>
          <a:p>
            <a:r>
              <a:rPr lang="en-US" sz="2400" dirty="0" smtClean="0"/>
              <a:t>Growth factors stimulate proliferation and migration of epithelial cells, fibroblasts and vascular endothelial cells</a:t>
            </a:r>
          </a:p>
          <a:p>
            <a:pPr lvl="1"/>
            <a:endParaRPr lang="en-US" dirty="0" smtClean="0"/>
          </a:p>
        </p:txBody>
      </p:sp>
      <p:pic>
        <p:nvPicPr>
          <p:cNvPr id="29699" name="Content Placeholder 4" descr="Hemostasis.bmp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72000" y="2133600"/>
            <a:ext cx="4038600" cy="1884363"/>
          </a:xfrm>
        </p:spPr>
      </p:pic>
      <p:sp>
        <p:nvSpPr>
          <p:cNvPr id="29700" name="Rectangle 13"/>
          <p:cNvSpPr>
            <a:spLocks noChangeArrowheads="1"/>
          </p:cNvSpPr>
          <p:nvPr/>
        </p:nvSpPr>
        <p:spPr bwMode="auto">
          <a:xfrm>
            <a:off x="4643438" y="5265738"/>
            <a:ext cx="389096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000000"/>
                </a:solidFill>
                <a:hlinkClick r:id="rId3"/>
              </a:rPr>
              <a:t>www.ncbi.nlm.nih.gov/bookshelf/br.fcgi?book=f...</a:t>
            </a:r>
            <a:r>
              <a:rPr lang="en-US">
                <a:solidFill>
                  <a:srgbClr val="00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90103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C4FF6A-9557-4C3C-AE76-5ECC8BB92E42}" type="slidenum">
              <a:rPr lang="en-US"/>
              <a:pPr>
                <a:defRPr/>
              </a:pPr>
              <a:t>22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Degeneration</a:t>
            </a:r>
            <a:endParaRPr lang="en-US" dirty="0"/>
          </a:p>
        </p:txBody>
      </p:sp>
      <p:sp>
        <p:nvSpPr>
          <p:cNvPr id="30722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1"/>
            <a:r>
              <a:rPr lang="en-US" dirty="0" smtClean="0"/>
              <a:t>Formation of clot</a:t>
            </a:r>
          </a:p>
          <a:p>
            <a:pPr lvl="1"/>
            <a:r>
              <a:rPr lang="en-US" dirty="0" smtClean="0"/>
              <a:t>Necrosis of dead tissue causes release of vasoactive amines serotonin and histamine which cause rapid increases in vascular permeability – Vasodilation.</a:t>
            </a:r>
          </a:p>
          <a:p>
            <a:pPr lvl="2"/>
            <a:r>
              <a:rPr lang="en-US" dirty="0" smtClean="0"/>
              <a:t>Short lived 15-30 minutes after injury</a:t>
            </a:r>
          </a:p>
          <a:p>
            <a:pPr lvl="1"/>
            <a:r>
              <a:rPr lang="en-US" dirty="0" smtClean="0"/>
              <a:t>Debris Removal – </a:t>
            </a:r>
          </a:p>
          <a:p>
            <a:pPr lvl="2"/>
            <a:r>
              <a:rPr lang="en-US" dirty="0" smtClean="0"/>
              <a:t>Phagocytosis: eating the dead cells (</a:t>
            </a:r>
            <a:r>
              <a:rPr lang="en-US" dirty="0" err="1" smtClean="0"/>
              <a:t>Pacman</a:t>
            </a:r>
            <a:r>
              <a:rPr lang="en-US" dirty="0" smtClean="0"/>
              <a:t>) </a:t>
            </a:r>
            <a:endParaRPr lang="en-US" dirty="0" smtClean="0"/>
          </a:p>
          <a:p>
            <a:pPr lvl="2"/>
            <a:r>
              <a:rPr lang="en-US" dirty="0" smtClean="0"/>
              <a:t>Pinocytosis: gets rid of the liquid debris</a:t>
            </a:r>
            <a:endParaRPr lang="en-US" dirty="0" smtClean="0"/>
          </a:p>
          <a:p>
            <a:pPr lvl="1"/>
            <a:r>
              <a:rPr lang="en-US" dirty="0" smtClean="0"/>
              <a:t>Start of inflammatory process</a:t>
            </a:r>
          </a:p>
          <a:p>
            <a:endParaRPr lang="en-US" sz="2400" dirty="0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0410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0FB729-7F2B-40CF-BA45-976E5F603ECA}" type="slidenum">
              <a:rPr lang="en-US"/>
              <a:pPr>
                <a:defRPr/>
              </a:pPr>
              <a:t>23</a:t>
            </a:fld>
            <a:endParaRPr lang="en-US"/>
          </a:p>
        </p:txBody>
      </p:sp>
      <p:sp>
        <p:nvSpPr>
          <p:cNvPr id="3686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Inflammatory phase: </a:t>
            </a:r>
          </a:p>
        </p:txBody>
      </p:sp>
      <p:sp>
        <p:nvSpPr>
          <p:cNvPr id="33794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None/>
            </a:pPr>
            <a:r>
              <a:rPr lang="en-US" dirty="0" smtClean="0"/>
              <a:t>Begins immediately after injury.  0 – 5 days in duration</a:t>
            </a:r>
          </a:p>
          <a:p>
            <a:pPr>
              <a:buFont typeface="Arial" charset="0"/>
              <a:buChar char="•"/>
            </a:pPr>
            <a:r>
              <a:rPr lang="en-US" dirty="0" smtClean="0"/>
              <a:t>Rest necessary to preserve fragile clot and protect cells migrating into the wound</a:t>
            </a:r>
          </a:p>
          <a:p>
            <a:pPr>
              <a:buFont typeface="Arial" charset="0"/>
              <a:buChar char="•"/>
            </a:pPr>
            <a:r>
              <a:rPr lang="en-US" dirty="0" smtClean="0"/>
              <a:t>White cells (macrophages) invade the space, will get a peak of WBC’s within 48 hours</a:t>
            </a:r>
          </a:p>
          <a:p>
            <a:pPr>
              <a:buFont typeface="Arial" charset="0"/>
              <a:buChar char="•"/>
            </a:pPr>
            <a:r>
              <a:rPr lang="en-US" dirty="0" smtClean="0"/>
              <a:t>Fibroblasts produce collagen, beginning day 2 and have maximum synthesis by day </a:t>
            </a:r>
            <a:r>
              <a:rPr lang="en-US" dirty="0" smtClean="0"/>
              <a:t>5</a:t>
            </a:r>
          </a:p>
          <a:p>
            <a:pPr>
              <a:buFont typeface="Arial" charset="0"/>
              <a:buChar char="•"/>
            </a:pPr>
            <a:r>
              <a:rPr lang="en-US" dirty="0" smtClean="0"/>
              <a:t>So need to make sure you do not reinjure and put pt. back at beginning </a:t>
            </a:r>
            <a:endParaRPr lang="en-US" dirty="0" smtClean="0"/>
          </a:p>
          <a:p>
            <a:pPr>
              <a:buFont typeface="Arial" charset="0"/>
              <a:buChar char="•"/>
            </a:pPr>
            <a:endParaRPr lang="en-US" dirty="0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71346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Inflammatory Process</a:t>
            </a:r>
            <a:endParaRPr lang="en-US" dirty="0"/>
          </a:p>
        </p:txBody>
      </p:sp>
      <p:sp>
        <p:nvSpPr>
          <p:cNvPr id="33794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dirty="0" smtClean="0"/>
              <a:t>Goals</a:t>
            </a:r>
            <a:r>
              <a:rPr lang="en-US" dirty="0" smtClean="0"/>
              <a:t>: (0-5days to 0-2 weeks)</a:t>
            </a:r>
            <a:endParaRPr lang="en-US" dirty="0" smtClean="0"/>
          </a:p>
          <a:p>
            <a:pPr fontAlgn="auto">
              <a:spcAft>
                <a:spcPts val="0"/>
              </a:spcAft>
              <a:buFontTx/>
              <a:buNone/>
              <a:defRPr/>
            </a:pPr>
            <a:endParaRPr lang="en-US" dirty="0" smtClean="0"/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en-US" dirty="0" smtClean="0"/>
              <a:t>1.  Limit Blood Loss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endParaRPr lang="en-US" dirty="0" smtClean="0"/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en-US" dirty="0" smtClean="0"/>
              <a:t>2.  Rid the area of cellular debris and necrotic tissue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endParaRPr lang="en-US" dirty="0" smtClean="0"/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en-US" dirty="0" smtClean="0"/>
              <a:t>3.  Prevent infection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endParaRPr lang="en-US" dirty="0" smtClean="0"/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en-US" dirty="0" smtClean="0"/>
              <a:t>4.  Promote tissue repair: Allow new capillary growth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7B4AF8-FE47-4FCC-B2AC-FE7676EAE27F}" type="slidenum">
              <a:rPr lang="en-US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83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430D6C-67E4-4687-8BDA-24CF60A1EF33}" type="slidenum">
              <a:rPr lang="en-US"/>
              <a:pPr>
                <a:defRPr/>
              </a:pPr>
              <a:t>25</a:t>
            </a:fld>
            <a:endParaRPr lang="en-US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/>
              <a:t>Cardinal Signs and Symptoms of Inflammation</a:t>
            </a:r>
          </a:p>
        </p:txBody>
      </p:sp>
      <p:sp>
        <p:nvSpPr>
          <p:cNvPr id="32770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en-US" smtClean="0"/>
              <a:t>	1.  Rubor:  redness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mtClean="0"/>
          </a:p>
          <a:p>
            <a:pPr>
              <a:lnSpc>
                <a:spcPct val="90000"/>
              </a:lnSpc>
              <a:buFontTx/>
              <a:buNone/>
            </a:pPr>
            <a:r>
              <a:rPr lang="en-US" smtClean="0"/>
              <a:t>	2.  Tumor:  swelling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mtClean="0"/>
          </a:p>
          <a:p>
            <a:pPr>
              <a:lnSpc>
                <a:spcPct val="90000"/>
              </a:lnSpc>
              <a:buFontTx/>
              <a:buNone/>
            </a:pPr>
            <a:r>
              <a:rPr lang="en-US" smtClean="0"/>
              <a:t>	3.  Calor:  temperature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mtClean="0"/>
          </a:p>
          <a:p>
            <a:pPr>
              <a:lnSpc>
                <a:spcPct val="90000"/>
              </a:lnSpc>
              <a:buFontTx/>
              <a:buNone/>
            </a:pPr>
            <a:r>
              <a:rPr lang="en-US" smtClean="0"/>
              <a:t>	4.  Dolor:  pain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mtClean="0"/>
          </a:p>
          <a:p>
            <a:pPr>
              <a:lnSpc>
                <a:spcPct val="90000"/>
              </a:lnSpc>
              <a:buFontTx/>
              <a:buNone/>
            </a:pPr>
            <a:r>
              <a:rPr lang="en-US" smtClean="0"/>
              <a:t>	5.  Loss of Function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mtClean="0"/>
          </a:p>
          <a:p>
            <a:pPr>
              <a:lnSpc>
                <a:spcPct val="90000"/>
              </a:lnSpc>
              <a:buFontTx/>
              <a:buNone/>
            </a:pPr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057899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45E0F9-A1B8-441F-BD4C-877E92F401B8}" type="slidenum">
              <a:rPr lang="en-US"/>
              <a:pPr>
                <a:defRPr/>
              </a:pPr>
              <a:t>26</a:t>
            </a:fld>
            <a:endParaRPr lang="en-US"/>
          </a:p>
        </p:txBody>
      </p:sp>
      <p:sp>
        <p:nvSpPr>
          <p:cNvPr id="460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en-US" smtClean="0"/>
          </a:p>
        </p:txBody>
      </p:sp>
      <p:pic>
        <p:nvPicPr>
          <p:cNvPr id="348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04800" y="304800"/>
            <a:ext cx="8534400" cy="6248400"/>
          </a:xfr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492155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FE4BD8-8FE3-4DC1-A88F-FC82C6F40150}" type="slidenum">
              <a:rPr lang="en-US"/>
              <a:pPr>
                <a:defRPr/>
              </a:pPr>
              <a:t>27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Proliferation (Repair Phase)</a:t>
            </a:r>
            <a:endParaRPr lang="en-US" dirty="0"/>
          </a:p>
        </p:txBody>
      </p:sp>
      <p:sp>
        <p:nvSpPr>
          <p:cNvPr id="3584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Building blocks</a:t>
            </a:r>
          </a:p>
          <a:p>
            <a:pPr lvl="1"/>
            <a:r>
              <a:rPr lang="en-US" smtClean="0"/>
              <a:t>Fibronectin: turns fibrin sticky and combines with other cells and cellular debris</a:t>
            </a:r>
          </a:p>
          <a:p>
            <a:pPr lvl="2"/>
            <a:r>
              <a:rPr lang="en-US" smtClean="0"/>
              <a:t>Cellular Glue or Cement</a:t>
            </a:r>
          </a:p>
          <a:p>
            <a:pPr lvl="2"/>
            <a:endParaRPr lang="en-US" smtClean="0"/>
          </a:p>
          <a:p>
            <a:pPr lvl="1"/>
            <a:r>
              <a:rPr lang="en-US" smtClean="0"/>
              <a:t>Proteoglycans and Elastins</a:t>
            </a:r>
          </a:p>
          <a:p>
            <a:endParaRPr lang="en-US" smtClean="0"/>
          </a:p>
          <a:p>
            <a:pPr lvl="1"/>
            <a:r>
              <a:rPr lang="en-US" smtClean="0"/>
              <a:t>Collagen</a:t>
            </a:r>
          </a:p>
          <a:p>
            <a:pPr lvl="2"/>
            <a:r>
              <a:rPr lang="en-US" smtClean="0"/>
              <a:t>Types of Collagen</a:t>
            </a:r>
          </a:p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667638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AA8B01-C46E-431E-841A-A739932080A1}" type="slidenum">
              <a:rPr lang="en-US"/>
              <a:pPr>
                <a:defRPr/>
              </a:pPr>
              <a:t>28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Proliferation / Migration Phase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True Tissue Healing Phase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Two Types of Healing: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dirty="0" smtClean="0"/>
              <a:t>Tissue Regeneration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dirty="0" smtClean="0"/>
              <a:t>Tissue Repair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Two stages in this phase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dirty="0" smtClean="0"/>
              <a:t>Granulation stage</a:t>
            </a:r>
          </a:p>
          <a:p>
            <a:pPr lvl="1" fontAlgn="auto">
              <a:spcAft>
                <a:spcPts val="0"/>
              </a:spcAft>
              <a:defRPr/>
            </a:pPr>
            <a:endParaRPr lang="en-US" dirty="0" smtClean="0"/>
          </a:p>
          <a:p>
            <a:pPr lvl="1" fontAlgn="auto">
              <a:spcAft>
                <a:spcPts val="0"/>
              </a:spcAft>
              <a:defRPr/>
            </a:pPr>
            <a:r>
              <a:rPr lang="en-US" dirty="0" err="1" smtClean="0"/>
              <a:t>Fibroplasia</a:t>
            </a:r>
            <a:r>
              <a:rPr lang="en-US" dirty="0" smtClean="0"/>
              <a:t> stage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/>
        <p:txBody>
          <a:bodyPr rtlCol="0">
            <a:normAutofit/>
          </a:bodyPr>
          <a:lstStyle/>
          <a:p>
            <a:pPr lvl="1" fontAlgn="auto">
              <a:spcAft>
                <a:spcPts val="0"/>
              </a:spcAft>
              <a:defRPr/>
            </a:pPr>
            <a:r>
              <a:rPr lang="en-US" dirty="0" smtClean="0"/>
              <a:t>After inflammation phase, 48 </a:t>
            </a:r>
            <a:r>
              <a:rPr lang="en-US" dirty="0" smtClean="0"/>
              <a:t>hours to </a:t>
            </a:r>
            <a:r>
              <a:rPr lang="en-US" dirty="0" smtClean="0"/>
              <a:t>6-8 </a:t>
            </a:r>
            <a:r>
              <a:rPr lang="en-US" dirty="0" smtClean="0"/>
              <a:t>weeks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dirty="0" smtClean="0"/>
              <a:t>Fibroplasias  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dirty="0" smtClean="0"/>
              <a:t>Wound closure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dirty="0" smtClean="0"/>
              <a:t>Collagen content set down randomly 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dirty="0" smtClean="0"/>
              <a:t>Regeneration of small blood vessels</a:t>
            </a:r>
          </a:p>
          <a:p>
            <a:pPr fontAlgn="auto"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6868" name="TextBox 5"/>
          <p:cNvSpPr txBox="1">
            <a:spLocks noChangeArrowheads="1"/>
          </p:cNvSpPr>
          <p:nvPr/>
        </p:nvSpPr>
        <p:spPr bwMode="auto">
          <a:xfrm>
            <a:off x="4648200" y="601980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18257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5F24F8-2E12-4FBC-AB9D-BDCDE7397D39}" type="slidenum">
              <a:rPr lang="en-US"/>
              <a:pPr>
                <a:defRPr/>
              </a:pPr>
              <a:t>29</a:t>
            </a:fld>
            <a:endParaRPr lang="en-US"/>
          </a:p>
        </p:txBody>
      </p:sp>
      <p:sp>
        <p:nvSpPr>
          <p:cNvPr id="3788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Granulation Stage: </a:t>
            </a:r>
          </a:p>
        </p:txBody>
      </p:sp>
      <p:sp>
        <p:nvSpPr>
          <p:cNvPr id="37890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smtClean="0"/>
              <a:t>Begins day 2-3, overlap with Inflammatory and Maturation stages</a:t>
            </a:r>
          </a:p>
          <a:p>
            <a:pPr>
              <a:buFont typeface="Arial" charset="0"/>
              <a:buNone/>
            </a:pPr>
            <a:r>
              <a:rPr lang="en-US" smtClean="0"/>
              <a:t>Purpose of granulation:</a:t>
            </a:r>
          </a:p>
          <a:p>
            <a:pPr>
              <a:buFont typeface="Arial" charset="0"/>
              <a:buNone/>
            </a:pPr>
            <a:r>
              <a:rPr lang="en-US" smtClean="0"/>
              <a:t>1) deliver nutrients to damaged area</a:t>
            </a:r>
          </a:p>
          <a:p>
            <a:pPr>
              <a:buFont typeface="Arial" charset="0"/>
              <a:buNone/>
            </a:pPr>
            <a:r>
              <a:rPr lang="en-US" smtClean="0"/>
              <a:t>2) means of gas exchange to maturing fibroblasts</a:t>
            </a:r>
          </a:p>
          <a:p>
            <a:pPr>
              <a:buFont typeface="Arial" charset="0"/>
              <a:buNone/>
            </a:pPr>
            <a:r>
              <a:rPr lang="en-US" smtClean="0"/>
              <a:t>3) activation of collagen production and deposition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00596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Protective Tissue Mechanisms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err="1" smtClean="0"/>
              <a:t>Uncrimping</a:t>
            </a:r>
            <a:endParaRPr lang="en-US" dirty="0" smtClean="0"/>
          </a:p>
          <a:p>
            <a:r>
              <a:rPr lang="en-US" dirty="0" smtClean="0"/>
              <a:t>Elastic Deformation</a:t>
            </a:r>
          </a:p>
          <a:p>
            <a:r>
              <a:rPr lang="en-US" dirty="0" smtClean="0"/>
              <a:t>Creep</a:t>
            </a:r>
          </a:p>
          <a:p>
            <a:r>
              <a:rPr lang="en-US" dirty="0" smtClean="0"/>
              <a:t>Stress reaction</a:t>
            </a:r>
          </a:p>
          <a:p>
            <a:r>
              <a:rPr lang="en-US" dirty="0" smtClean="0"/>
              <a:t>Stress or force relaxation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600200"/>
            <a:ext cx="4038600" cy="3025794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F6AFAD-5ADC-4063-9139-FB245DFF88C6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172200" y="5257800"/>
            <a:ext cx="2787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 Bone and J Surg.  2005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846233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255753-2DE0-45FD-A7E4-2F59E8917E3C}" type="slidenum">
              <a:rPr lang="en-US"/>
              <a:pPr>
                <a:defRPr/>
              </a:pPr>
              <a:t>30</a:t>
            </a:fld>
            <a:endParaRPr lang="en-US"/>
          </a:p>
        </p:txBody>
      </p:sp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Fibroplasia Stage: </a:t>
            </a:r>
            <a:r>
              <a:rPr lang="en-US" dirty="0" smtClean="0"/>
              <a:t>(painting the house)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8914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533400" indent="-533400"/>
            <a:r>
              <a:rPr lang="en-US" smtClean="0"/>
              <a:t>Begins day 2-3, overlap with Inflammation and with Granulation lasts up to 3 weeks after injury</a:t>
            </a:r>
          </a:p>
          <a:p>
            <a:pPr marL="533400" indent="-533400"/>
            <a:endParaRPr lang="en-US" smtClean="0"/>
          </a:p>
          <a:p>
            <a:pPr marL="533400" indent="-533400"/>
            <a:r>
              <a:rPr lang="en-US" smtClean="0"/>
              <a:t>By second week of this stage: fibroblasts have changed to myofibroblasts</a:t>
            </a:r>
          </a:p>
          <a:p>
            <a:pPr marL="533400" indent="-533400"/>
            <a:endParaRPr lang="en-US" smtClean="0"/>
          </a:p>
          <a:p>
            <a:pPr marL="533400" indent="-533400"/>
            <a:r>
              <a:rPr lang="en-US" smtClean="0"/>
              <a:t>By Third week: remodeling of scar tissue occurs</a:t>
            </a:r>
          </a:p>
          <a:p>
            <a:pPr marL="933450" lvl="1" indent="-533400"/>
            <a:r>
              <a:rPr lang="en-US" smtClean="0"/>
              <a:t>Contraction of Cell walls occur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45645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2099A7-6048-4E14-AD9A-6E451084171E}" type="slidenum">
              <a:rPr lang="en-US"/>
              <a:pPr>
                <a:defRPr/>
              </a:pPr>
              <a:t>31</a:t>
            </a:fld>
            <a:endParaRPr lang="en-US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74638"/>
            <a:ext cx="88392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Maturation Phase (Remodeling)</a:t>
            </a:r>
            <a:endParaRPr lang="en-US" dirty="0"/>
          </a:p>
        </p:txBody>
      </p:sp>
      <p:sp>
        <p:nvSpPr>
          <p:cNvPr id="3993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3 weeks to 12 months/18 months</a:t>
            </a:r>
          </a:p>
          <a:p>
            <a:pPr lvl="1"/>
            <a:r>
              <a:rPr lang="en-US" dirty="0" smtClean="0"/>
              <a:t>Decrease in wound size</a:t>
            </a:r>
          </a:p>
          <a:p>
            <a:pPr lvl="1"/>
            <a:r>
              <a:rPr lang="en-US" dirty="0" smtClean="0"/>
              <a:t>Increase in wound strength</a:t>
            </a:r>
          </a:p>
          <a:p>
            <a:pPr lvl="1"/>
            <a:r>
              <a:rPr lang="en-US" dirty="0" smtClean="0"/>
              <a:t>Realignment of collagen along lines of stress</a:t>
            </a:r>
          </a:p>
          <a:p>
            <a:pPr lvl="1"/>
            <a:r>
              <a:rPr lang="en-US" dirty="0" smtClean="0"/>
              <a:t>Reduction of abnormal cross links</a:t>
            </a:r>
          </a:p>
          <a:p>
            <a:pPr lvl="1"/>
            <a:r>
              <a:rPr lang="en-US" dirty="0" smtClean="0"/>
              <a:t>Final Remodeling: scar tissue is about 80% as strong as the original </a:t>
            </a:r>
            <a:r>
              <a:rPr lang="en-US" dirty="0" smtClean="0"/>
              <a:t>tissue, it will be less elastic than original. </a:t>
            </a:r>
            <a:endParaRPr lang="en-US" sz="1600" dirty="0" smtClean="0"/>
          </a:p>
          <a:p>
            <a:pPr lvl="1"/>
            <a:endParaRPr lang="en-US" dirty="0" smtClean="0"/>
          </a:p>
        </p:txBody>
      </p:sp>
      <p:sp>
        <p:nvSpPr>
          <p:cNvPr id="39939" name="TextBox 3"/>
          <p:cNvSpPr txBox="1">
            <a:spLocks noChangeArrowheads="1"/>
          </p:cNvSpPr>
          <p:nvPr/>
        </p:nvSpPr>
        <p:spPr bwMode="auto">
          <a:xfrm>
            <a:off x="1371600" y="5486400"/>
            <a:ext cx="684053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hlinkClick r:id="rId4"/>
              </a:rPr>
              <a:t>http://www.youtube.com/watch?v=FraKUUetOpc&amp;feature=related</a:t>
            </a:r>
            <a:endParaRPr lang="en-US"/>
          </a:p>
          <a:p>
            <a:endParaRPr lang="en-US"/>
          </a:p>
        </p:txBody>
      </p:sp>
      <p:sp>
        <p:nvSpPr>
          <p:cNvPr id="39940" name="TextBox 4"/>
          <p:cNvSpPr txBox="1">
            <a:spLocks noChangeArrowheads="1"/>
          </p:cNvSpPr>
          <p:nvPr/>
        </p:nvSpPr>
        <p:spPr bwMode="auto">
          <a:xfrm>
            <a:off x="1524000" y="4953000"/>
            <a:ext cx="507206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hlinkClick r:id="rId5"/>
              </a:rPr>
              <a:t>http://www.medicalvideos.us/play.php?vid=1690</a:t>
            </a:r>
            <a:endParaRPr lang="en-US"/>
          </a:p>
          <a:p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18370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91A555-6E44-4A2B-9A0D-366064118CFF}" type="slidenum">
              <a:rPr lang="en-US"/>
              <a:pPr>
                <a:defRPr/>
              </a:pPr>
              <a:t>32</a:t>
            </a:fld>
            <a:endParaRPr lang="en-US"/>
          </a:p>
        </p:txBody>
      </p:sp>
      <p:sp>
        <p:nvSpPr>
          <p:cNvPr id="31745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mtClean="0"/>
              <a:t>Healing: Building a Home</a:t>
            </a:r>
          </a:p>
        </p:txBody>
      </p:sp>
      <p:pic>
        <p:nvPicPr>
          <p:cNvPr id="40962" name="Picture 3" descr="MCj01500220000[1]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3505200" y="1676400"/>
            <a:ext cx="2025650" cy="1981200"/>
          </a:xfrm>
        </p:spPr>
      </p:pic>
      <p:pic>
        <p:nvPicPr>
          <p:cNvPr id="40963" name="Picture 4" descr="MCj03188280000[1]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6324600" y="1676400"/>
            <a:ext cx="2057400" cy="1905000"/>
          </a:xfrm>
        </p:spPr>
      </p:pic>
      <p:pic>
        <p:nvPicPr>
          <p:cNvPr id="40964" name="Picture 5" descr="MCIN01044_0000[1]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6" cstate="print"/>
          <a:srcRect/>
          <a:stretch>
            <a:fillRect/>
          </a:stretch>
        </p:blipFill>
        <p:spPr>
          <a:xfrm>
            <a:off x="533400" y="3962400"/>
            <a:ext cx="2362200" cy="2187575"/>
          </a:xfrm>
        </p:spPr>
      </p:pic>
      <p:pic>
        <p:nvPicPr>
          <p:cNvPr id="40965" name="Picture 6" descr="MCj03113400000[1]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7" cstate="print"/>
          <a:srcRect/>
          <a:stretch>
            <a:fillRect/>
          </a:stretch>
        </p:blipFill>
        <p:spPr>
          <a:xfrm>
            <a:off x="6096000" y="3886200"/>
            <a:ext cx="2644775" cy="2286000"/>
          </a:xfrm>
        </p:spPr>
      </p:pic>
      <p:pic>
        <p:nvPicPr>
          <p:cNvPr id="40966" name="Picture 2" descr="C:\WINDOWS\Temporary Internet Files\Content.IE5\1WYQBX5P\MM900286707[1]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85800" y="1676400"/>
            <a:ext cx="22860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7" name="Picture 3" descr="C:\WINDOWS\Temporary Internet Files\Content.IE5\FISB5T5O\MC900089434[1].wm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200400" y="3962400"/>
            <a:ext cx="25908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672245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C53954-4603-461C-A464-8D9CC84976FA}" type="slidenum">
              <a:rPr lang="en-US"/>
              <a:pPr>
                <a:defRPr/>
              </a:pPr>
              <a:t>33</a:t>
            </a:fld>
            <a:endParaRPr lang="en-US"/>
          </a:p>
        </p:txBody>
      </p:sp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800" dirty="0" smtClean="0"/>
              <a:t>Immobilization </a:t>
            </a:r>
            <a:r>
              <a:rPr lang="en-US" sz="3800" dirty="0"/>
              <a:t>Effects on Joint </a:t>
            </a:r>
            <a:r>
              <a:rPr lang="en-US" sz="3800" dirty="0" smtClean="0"/>
              <a:t>Structures</a:t>
            </a:r>
            <a:endParaRPr lang="en-US" sz="3800" dirty="0"/>
          </a:p>
        </p:txBody>
      </p:sp>
      <p:sp>
        <p:nvSpPr>
          <p:cNvPr id="4198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u="sng" dirty="0" smtClean="0">
                <a:solidFill>
                  <a:srgbClr val="7030A0"/>
                </a:solidFill>
              </a:rPr>
              <a:t>2 weeks of Immobilization</a:t>
            </a:r>
          </a:p>
          <a:p>
            <a:pPr marL="533400" indent="-533400">
              <a:buFont typeface="Wingdings" pitchFamily="2" charset="2"/>
              <a:buAutoNum type="alphaUcPeriod"/>
            </a:pPr>
            <a:endParaRPr lang="en-US" u="sng" dirty="0" smtClean="0"/>
          </a:p>
          <a:p>
            <a:pPr marL="533400" indent="-533400"/>
            <a:r>
              <a:rPr lang="en-US" dirty="0" smtClean="0"/>
              <a:t>Decrease in GAG synthesis and concentration, decrease in water content</a:t>
            </a:r>
          </a:p>
          <a:p>
            <a:pPr marL="533400" indent="-533400"/>
            <a:endParaRPr lang="en-US" dirty="0" smtClean="0"/>
          </a:p>
          <a:p>
            <a:pPr marL="533400" indent="-533400"/>
            <a:r>
              <a:rPr lang="en-US" dirty="0" smtClean="0"/>
              <a:t>Thickening of joint capsule and ligaments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73744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7A681C-2060-48F8-B119-52C31EEFD4A2}" type="slidenum">
              <a:rPr lang="en-US"/>
              <a:pPr>
                <a:defRPr/>
              </a:pPr>
              <a:t>34</a:t>
            </a:fld>
            <a:endParaRPr lang="en-US"/>
          </a:p>
        </p:txBody>
      </p:sp>
      <p:sp>
        <p:nvSpPr>
          <p:cNvPr id="4198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en-US" smtClean="0"/>
          </a:p>
        </p:txBody>
      </p:sp>
      <p:sp>
        <p:nvSpPr>
          <p:cNvPr id="43010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buFont typeface="Arial" charset="0"/>
              <a:buChar char="•"/>
            </a:pPr>
            <a:r>
              <a:rPr lang="en-US" dirty="0" smtClean="0"/>
              <a:t>Adaptive muscle shortening – primary limiting factor in joint mobility</a:t>
            </a:r>
          </a:p>
          <a:p>
            <a:pPr>
              <a:lnSpc>
                <a:spcPct val="90000"/>
              </a:lnSpc>
              <a:buFont typeface="Arial" charset="0"/>
              <a:buChar char="•"/>
            </a:pPr>
            <a:endParaRPr lang="en-US" dirty="0" smtClean="0"/>
          </a:p>
          <a:p>
            <a:pPr>
              <a:lnSpc>
                <a:spcPct val="90000"/>
              </a:lnSpc>
              <a:buFont typeface="Arial" charset="0"/>
              <a:buChar char="•"/>
            </a:pPr>
            <a:r>
              <a:rPr lang="en-US" dirty="0" smtClean="0"/>
              <a:t>Adhesion formation of unopposed articular surfaces which result in transient joint stiffness, returns to normal quickly once activities resume</a:t>
            </a:r>
          </a:p>
          <a:p>
            <a:pPr>
              <a:lnSpc>
                <a:spcPct val="90000"/>
              </a:lnSpc>
              <a:buFont typeface="Arial" charset="0"/>
              <a:buChar char="•"/>
            </a:pPr>
            <a:endParaRPr lang="en-US" dirty="0" smtClean="0"/>
          </a:p>
          <a:p>
            <a:pPr>
              <a:lnSpc>
                <a:spcPct val="90000"/>
              </a:lnSpc>
              <a:buFont typeface="Arial" charset="0"/>
              <a:buChar char="•"/>
            </a:pPr>
            <a:r>
              <a:rPr lang="en-US" dirty="0" smtClean="0"/>
              <a:t>Treatment emphasis on regaining </a:t>
            </a:r>
            <a:r>
              <a:rPr lang="en-US" b="1" dirty="0" smtClean="0">
                <a:latin typeface="Comic Sans MS" pitchFamily="66" charset="0"/>
              </a:rPr>
              <a:t>range of motion</a:t>
            </a:r>
            <a:r>
              <a:rPr lang="en-US" dirty="0" smtClean="0"/>
              <a:t> in the </a:t>
            </a:r>
            <a:r>
              <a:rPr lang="en-US" dirty="0" err="1" smtClean="0"/>
              <a:t>musculotendinous</a:t>
            </a:r>
            <a:r>
              <a:rPr lang="en-US" dirty="0" smtClean="0"/>
              <a:t> unit</a:t>
            </a:r>
          </a:p>
          <a:p>
            <a:pPr>
              <a:lnSpc>
                <a:spcPct val="90000"/>
              </a:lnSpc>
              <a:buFont typeface="Arial" charset="0"/>
              <a:buChar char="•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850951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C40556-CF73-422F-A8B1-BE8BCEFF0E7C}" type="slidenum">
              <a:rPr lang="en-US"/>
              <a:pPr>
                <a:defRPr/>
              </a:pPr>
              <a:t>35</a:t>
            </a:fld>
            <a:endParaRPr lang="en-US"/>
          </a:p>
        </p:txBody>
      </p:sp>
      <p:sp>
        <p:nvSpPr>
          <p:cNvPr id="430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Immobilization Effects</a:t>
            </a:r>
            <a:endParaRPr lang="en-US" dirty="0" smtClean="0"/>
          </a:p>
        </p:txBody>
      </p:sp>
      <p:sp>
        <p:nvSpPr>
          <p:cNvPr id="4403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u="sng" dirty="0" smtClean="0">
                <a:solidFill>
                  <a:srgbClr val="7030A0"/>
                </a:solidFill>
              </a:rPr>
              <a:t>4 weeks of immobilization</a:t>
            </a:r>
          </a:p>
          <a:p>
            <a:pPr marL="0" indent="0">
              <a:buNone/>
            </a:pPr>
            <a:endParaRPr lang="en-US" dirty="0" smtClean="0"/>
          </a:p>
          <a:p>
            <a:pPr marL="533400" indent="-533400"/>
            <a:r>
              <a:rPr lang="en-US" dirty="0" smtClean="0"/>
              <a:t>Decrease in GAG’s continues, fissures occur within the articular </a:t>
            </a:r>
            <a:r>
              <a:rPr lang="en-US" dirty="0" smtClean="0"/>
              <a:t>cartilage-dry and crack</a:t>
            </a:r>
            <a:endParaRPr lang="en-US" dirty="0" smtClean="0"/>
          </a:p>
          <a:p>
            <a:pPr marL="533400" indent="-533400"/>
            <a:endParaRPr lang="en-US" dirty="0" smtClean="0"/>
          </a:p>
          <a:p>
            <a:pPr marL="533400" indent="-533400"/>
            <a:r>
              <a:rPr lang="en-US" dirty="0" smtClean="0"/>
              <a:t>Decrease in ligament stiffness, lose normal fiber lubrication and spacing</a:t>
            </a:r>
          </a:p>
          <a:p>
            <a:pPr marL="533400" indent="-533400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78733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478EEA-57B6-46B6-84DB-FA9DC114C5D6}" type="slidenum">
              <a:rPr lang="en-US"/>
              <a:pPr>
                <a:defRPr/>
              </a:pPr>
              <a:t>36</a:t>
            </a:fld>
            <a:endParaRPr lang="en-US"/>
          </a:p>
        </p:txBody>
      </p:sp>
      <p:sp>
        <p:nvSpPr>
          <p:cNvPr id="4403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en-US" smtClean="0"/>
          </a:p>
        </p:txBody>
      </p:sp>
      <p:sp>
        <p:nvSpPr>
          <p:cNvPr id="45058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Arial" charset="0"/>
              <a:buChar char="•"/>
            </a:pPr>
            <a:r>
              <a:rPr lang="en-US" dirty="0" smtClean="0"/>
              <a:t>Capsular remodeling occurs</a:t>
            </a:r>
          </a:p>
          <a:p>
            <a:pPr>
              <a:buFont typeface="Arial" charset="0"/>
              <a:buChar char="•"/>
            </a:pPr>
            <a:endParaRPr lang="en-US" dirty="0" smtClean="0"/>
          </a:p>
          <a:p>
            <a:pPr>
              <a:buFont typeface="Arial" charset="0"/>
              <a:buChar char="•"/>
            </a:pPr>
            <a:r>
              <a:rPr lang="en-US" dirty="0" smtClean="0"/>
              <a:t>Deep connective tissue is disorganized</a:t>
            </a:r>
          </a:p>
          <a:p>
            <a:pPr>
              <a:buFont typeface="Arial" charset="0"/>
              <a:buChar char="•"/>
            </a:pPr>
            <a:endParaRPr lang="en-US" dirty="0" smtClean="0"/>
          </a:p>
          <a:p>
            <a:pPr>
              <a:buFont typeface="Arial" charset="0"/>
              <a:buChar char="•"/>
            </a:pPr>
            <a:r>
              <a:rPr lang="en-US" dirty="0" smtClean="0"/>
              <a:t>Activity resumes, motion is rapidly regained</a:t>
            </a:r>
          </a:p>
          <a:p>
            <a:pPr>
              <a:buFont typeface="Arial" charset="0"/>
              <a:buChar char="•"/>
            </a:pPr>
            <a:endParaRPr lang="en-US" dirty="0" smtClean="0"/>
          </a:p>
          <a:p>
            <a:pPr>
              <a:buFont typeface="Arial" charset="0"/>
              <a:buChar char="•"/>
            </a:pPr>
            <a:r>
              <a:rPr lang="en-US" dirty="0" smtClean="0"/>
              <a:t>Treatment shifts to </a:t>
            </a:r>
            <a:r>
              <a:rPr lang="en-US" b="1" dirty="0" smtClean="0">
                <a:latin typeface="Comic Sans MS" pitchFamily="66" charset="0"/>
              </a:rPr>
              <a:t>regaining accessory motion </a:t>
            </a:r>
            <a:r>
              <a:rPr lang="en-US" dirty="0" smtClean="0"/>
              <a:t>by stretching specific ligament and capsular structures that have shortened</a:t>
            </a:r>
          </a:p>
        </p:txBody>
      </p:sp>
    </p:spTree>
    <p:extLst>
      <p:ext uri="{BB962C8B-B14F-4D97-AF65-F5344CB8AC3E}">
        <p14:creationId xmlns:p14="http://schemas.microsoft.com/office/powerpoint/2010/main" val="2721001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F8C8F0-4C4D-4F0D-914C-3E4B1EE4AF5D}" type="slidenum">
              <a:rPr lang="en-US"/>
              <a:pPr>
                <a:defRPr/>
              </a:pPr>
              <a:t>37</a:t>
            </a:fld>
            <a:endParaRPr lang="en-US"/>
          </a:p>
        </p:txBody>
      </p:sp>
      <p:sp>
        <p:nvSpPr>
          <p:cNvPr id="4505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en-US" smtClean="0"/>
          </a:p>
        </p:txBody>
      </p:sp>
      <p:sp>
        <p:nvSpPr>
          <p:cNvPr id="46082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u="sng" dirty="0" smtClean="0">
                <a:solidFill>
                  <a:srgbClr val="7030A0"/>
                </a:solidFill>
              </a:rPr>
              <a:t>6 weeks of immobilization</a:t>
            </a:r>
          </a:p>
          <a:p>
            <a:pPr marL="533400" indent="-533400">
              <a:buFont typeface="Wingdings" pitchFamily="2" charset="2"/>
              <a:buAutoNum type="alphaUcPeriod" startAt="3"/>
            </a:pPr>
            <a:endParaRPr lang="en-US" dirty="0" smtClean="0"/>
          </a:p>
          <a:p>
            <a:pPr marL="533400" indent="-533400">
              <a:buFont typeface="Arial" charset="0"/>
              <a:buChar char="•"/>
            </a:pPr>
            <a:r>
              <a:rPr lang="en-US" dirty="0" smtClean="0"/>
              <a:t>Joint mobility is significantly limited</a:t>
            </a:r>
          </a:p>
          <a:p>
            <a:pPr marL="533400" indent="-533400">
              <a:buFont typeface="Arial" charset="0"/>
              <a:buChar char="•"/>
            </a:pPr>
            <a:endParaRPr lang="en-US" dirty="0" smtClean="0"/>
          </a:p>
          <a:p>
            <a:pPr marL="533400" indent="-533400">
              <a:buFont typeface="Arial" charset="0"/>
              <a:buChar char="•"/>
            </a:pPr>
            <a:r>
              <a:rPr lang="en-US" dirty="0" smtClean="0"/>
              <a:t>Thickening in the joint capsule and ligaments continue</a:t>
            </a:r>
          </a:p>
          <a:p>
            <a:pPr marL="533400" indent="-533400">
              <a:buFont typeface="Arial" charset="0"/>
              <a:buChar char="•"/>
            </a:pPr>
            <a:endParaRPr lang="en-US" dirty="0" smtClean="0"/>
          </a:p>
          <a:p>
            <a:pPr marL="533400" indent="-533400">
              <a:buFont typeface="Arial" charset="0"/>
              <a:buChar char="•"/>
            </a:pPr>
            <a:r>
              <a:rPr lang="en-US" dirty="0" smtClean="0"/>
              <a:t>Thickening in articular cartilage</a:t>
            </a:r>
          </a:p>
          <a:p>
            <a:pPr marL="533400" indent="-533400">
              <a:buFont typeface="Arial" charset="0"/>
              <a:buChar char="•"/>
            </a:pPr>
            <a:endParaRPr lang="en-US" dirty="0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22339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B031E1-0C9E-49D2-8F2E-DF3307F7D6EC}" type="slidenum">
              <a:rPr lang="en-US"/>
              <a:pPr>
                <a:defRPr/>
              </a:pPr>
              <a:t>38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4710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Magee D, Zachazewski J, Quillen W.  </a:t>
            </a:r>
            <a:r>
              <a:rPr lang="en-US" i="1" smtClean="0"/>
              <a:t>Scientific Foundations and Principles of Practice in Musculoskeletal Rehabilitation.</a:t>
            </a:r>
            <a:r>
              <a:rPr lang="en-US" smtClean="0"/>
              <a:t>  Saunders Elservier, 2007.</a:t>
            </a:r>
          </a:p>
          <a:p>
            <a:r>
              <a:rPr lang="en-US" smtClean="0"/>
              <a:t>Malone T, McPoil T, Nitz A.  </a:t>
            </a:r>
            <a:r>
              <a:rPr lang="en-US" i="1" smtClean="0"/>
              <a:t>Orthopedic and Sports Physical Therapy, 3</a:t>
            </a:r>
            <a:r>
              <a:rPr lang="en-US" i="1" baseline="30000" smtClean="0"/>
              <a:t>rd</a:t>
            </a:r>
            <a:r>
              <a:rPr lang="en-US" i="1" smtClean="0"/>
              <a:t> ed.  </a:t>
            </a:r>
            <a:r>
              <a:rPr lang="en-US" smtClean="0"/>
              <a:t>Mosby, 1997.  </a:t>
            </a:r>
          </a:p>
        </p:txBody>
      </p:sp>
    </p:spTree>
    <p:extLst>
      <p:ext uri="{BB962C8B-B14F-4D97-AF65-F5344CB8AC3E}">
        <p14:creationId xmlns:p14="http://schemas.microsoft.com/office/powerpoint/2010/main" val="3240795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Uncrimping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Crimp: Slack </a:t>
            </a:r>
            <a:r>
              <a:rPr lang="en-US" dirty="0"/>
              <a:t>in collagen tissue </a:t>
            </a:r>
          </a:p>
          <a:p>
            <a:r>
              <a:rPr lang="en-US" dirty="0" smtClean="0"/>
              <a:t>Toe region stretches out under stress</a:t>
            </a:r>
          </a:p>
          <a:p>
            <a:r>
              <a:rPr lang="en-US" dirty="0" smtClean="0"/>
              <a:t>First line of response to stress</a:t>
            </a:r>
          </a:p>
          <a:p>
            <a:r>
              <a:rPr lang="en-US" dirty="0" smtClean="0"/>
              <a:t>Allows ~ 2% stretch of muscles, tendons, ligament, capsule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F33C5B-04C3-4021-8254-2925C15907F8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5273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Viscoelasticity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Second line of defense against </a:t>
            </a:r>
            <a:r>
              <a:rPr lang="en-US" dirty="0" smtClean="0"/>
              <a:t>stress-how much collagen is in the tissue.</a:t>
            </a:r>
            <a:endParaRPr lang="en-US" dirty="0" smtClean="0"/>
          </a:p>
          <a:p>
            <a:r>
              <a:rPr lang="en-US" dirty="0" smtClean="0"/>
              <a:t>4% stretch – varies dependent upon elasticity of the collagen</a:t>
            </a:r>
          </a:p>
          <a:p>
            <a:r>
              <a:rPr lang="en-US" dirty="0" smtClean="0"/>
              <a:t>After load is removed, tissue will still return to its original </a:t>
            </a:r>
            <a:r>
              <a:rPr lang="en-US" dirty="0" smtClean="0"/>
              <a:t>state</a:t>
            </a:r>
          </a:p>
          <a:p>
            <a:pPr lvl="1"/>
            <a:r>
              <a:rPr lang="en-US" dirty="0" smtClean="0"/>
              <a:t>Slower load will elongate much more than a fast load (up to 6% stretch slow vs. 4% fast). </a:t>
            </a:r>
          </a:p>
          <a:p>
            <a:pPr lvl="1"/>
            <a:r>
              <a:rPr lang="en-US" dirty="0" smtClean="0"/>
              <a:t>Still no change in lasting length change in tissue. </a:t>
            </a: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F33C5B-04C3-4021-8254-2925C15907F8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0580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Creep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Third line of </a:t>
            </a:r>
            <a:r>
              <a:rPr lang="en-US" dirty="0" smtClean="0"/>
              <a:t>defense-start to see some change in length</a:t>
            </a:r>
          </a:p>
          <a:p>
            <a:pPr lvl="1"/>
            <a:r>
              <a:rPr lang="en-US" dirty="0" smtClean="0"/>
              <a:t>This is the tree branch example</a:t>
            </a:r>
            <a:endParaRPr lang="en-US" dirty="0" smtClean="0"/>
          </a:p>
          <a:p>
            <a:r>
              <a:rPr lang="en-US" dirty="0" smtClean="0"/>
              <a:t>Part of the viscoelastic response</a:t>
            </a:r>
          </a:p>
          <a:p>
            <a:r>
              <a:rPr lang="en-US" dirty="0" smtClean="0"/>
              <a:t>Viscous deformation in tissue as it responds to continuous pressure</a:t>
            </a:r>
          </a:p>
          <a:p>
            <a:r>
              <a:rPr lang="en-US" dirty="0" smtClean="0"/>
              <a:t>Allows lengthening which, because it is slow, allows stiffness to increase in the tissue</a:t>
            </a:r>
          </a:p>
          <a:p>
            <a:r>
              <a:rPr lang="en-US" dirty="0" smtClean="0"/>
              <a:t>Too great a load, will begin to see tissue failure</a:t>
            </a:r>
          </a:p>
          <a:p>
            <a:r>
              <a:rPr lang="en-US" dirty="0" smtClean="0"/>
              <a:t>4% increase in length before failure</a:t>
            </a:r>
          </a:p>
          <a:p>
            <a:r>
              <a:rPr lang="en-US" dirty="0" smtClean="0"/>
              <a:t>Plastic response, may not return to previous </a:t>
            </a:r>
            <a:r>
              <a:rPr lang="en-US" dirty="0" smtClean="0"/>
              <a:t>state</a:t>
            </a:r>
          </a:p>
          <a:p>
            <a:r>
              <a:rPr lang="en-US" dirty="0" smtClean="0"/>
              <a:t>At least a 30sec hold to make a change.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F6AFAD-5ADC-4063-9139-FB245DFF88C6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2331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Stress Reaction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Wolff’s law</a:t>
            </a:r>
          </a:p>
          <a:p>
            <a:r>
              <a:rPr lang="en-US" dirty="0" smtClean="0"/>
              <a:t>Remodel or realignment based on the amount of stress placed on the tissue</a:t>
            </a:r>
          </a:p>
          <a:p>
            <a:r>
              <a:rPr lang="en-US" dirty="0" smtClean="0"/>
              <a:t>Expose tissue to increasingly stressful loads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F6AFAD-5ADC-4063-9139-FB245DFF88C6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2909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Stress or Force Relaxation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Prolonged stretch</a:t>
            </a:r>
          </a:p>
          <a:p>
            <a:r>
              <a:rPr lang="en-US" dirty="0" smtClean="0"/>
              <a:t>Low load but long duration of stretch</a:t>
            </a:r>
          </a:p>
          <a:p>
            <a:r>
              <a:rPr lang="en-US" dirty="0" smtClean="0"/>
              <a:t>Serial </a:t>
            </a:r>
            <a:r>
              <a:rPr lang="en-US" dirty="0" smtClean="0"/>
              <a:t>casting (2-3 days) then change cast to elongated position, and continue. </a:t>
            </a:r>
            <a:endParaRPr lang="en-US" dirty="0" smtClean="0"/>
          </a:p>
          <a:p>
            <a:r>
              <a:rPr lang="en-US" dirty="0" smtClean="0"/>
              <a:t>Best stress relaxation occurs with 6-8 hours of low load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F6AFAD-5ADC-4063-9139-FB245DFF88C6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6922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9A2C7E-99C2-40C4-AF92-5C268F21C49F}" type="slidenum">
              <a:rPr lang="en-US"/>
              <a:pPr>
                <a:defRPr/>
              </a:pPr>
              <a:t>9</a:t>
            </a:fld>
            <a:endParaRPr lang="en-US"/>
          </a:p>
        </p:txBody>
      </p:sp>
      <p:sp>
        <p:nvSpPr>
          <p:cNvPr id="19457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dirty="0" smtClean="0"/>
              <a:t>Body Response to Injury</a:t>
            </a:r>
            <a:br>
              <a:rPr lang="en-US" sz="4000" dirty="0" smtClean="0"/>
            </a:br>
            <a:r>
              <a:rPr lang="en-US" sz="4000" dirty="0" smtClean="0"/>
              <a:t>Dependent Upon:</a:t>
            </a:r>
          </a:p>
        </p:txBody>
      </p:sp>
      <p:sp>
        <p:nvSpPr>
          <p:cNvPr id="19458" name="Rectangle 3"/>
          <p:cNvSpPr>
            <a:spLocks noGrp="1" noChangeArrowheads="1"/>
          </p:cNvSpPr>
          <p:nvPr>
            <p:ph sz="half" idx="1"/>
          </p:nvPr>
        </p:nvSpPr>
        <p:spPr/>
        <p:txBody>
          <a:bodyPr rtlCol="0">
            <a:normAutofit/>
          </a:bodyPr>
          <a:lstStyle/>
          <a:p>
            <a:pPr marL="457200" indent="-457200" fontAlgn="auto">
              <a:spcAft>
                <a:spcPts val="0"/>
              </a:spcAft>
              <a:buFontTx/>
              <a:buAutoNum type="arabicPeriod"/>
              <a:defRPr/>
            </a:pPr>
            <a:r>
              <a:rPr lang="en-US" sz="2400" dirty="0" smtClean="0"/>
              <a:t>Source of Injury</a:t>
            </a:r>
          </a:p>
          <a:p>
            <a:pPr marL="457200" indent="-457200" fontAlgn="auto">
              <a:spcAft>
                <a:spcPts val="0"/>
              </a:spcAft>
              <a:buFontTx/>
              <a:buAutoNum type="arabicPeriod"/>
              <a:defRPr/>
            </a:pPr>
            <a:endParaRPr lang="en-US" sz="2400" dirty="0" smtClean="0"/>
          </a:p>
          <a:p>
            <a:pPr marL="457200" indent="-457200" fontAlgn="auto">
              <a:spcAft>
                <a:spcPts val="0"/>
              </a:spcAft>
              <a:buFontTx/>
              <a:buAutoNum type="arabicPeriod"/>
              <a:defRPr/>
            </a:pPr>
            <a:r>
              <a:rPr lang="en-US" sz="2400" dirty="0" smtClean="0"/>
              <a:t>Site of injury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endParaRPr lang="en-US" sz="2400" dirty="0" smtClean="0"/>
          </a:p>
          <a:p>
            <a:pPr marL="457200" indent="-457200" fontAlgn="auto">
              <a:spcAft>
                <a:spcPts val="0"/>
              </a:spcAft>
              <a:buFontTx/>
              <a:buAutoNum type="arabicPeriod" startAt="3"/>
              <a:defRPr/>
            </a:pPr>
            <a:r>
              <a:rPr lang="en-US" sz="2400" dirty="0" smtClean="0"/>
              <a:t>Homeostasis</a:t>
            </a:r>
          </a:p>
          <a:p>
            <a:pPr marL="457200" indent="-457200" fontAlgn="auto">
              <a:spcAft>
                <a:spcPts val="0"/>
              </a:spcAft>
              <a:buFontTx/>
              <a:buAutoNum type="arabicPeriod" startAt="3"/>
              <a:defRPr/>
            </a:pPr>
            <a:endParaRPr lang="en-US" sz="2400" dirty="0" smtClean="0"/>
          </a:p>
          <a:p>
            <a:pPr marL="457200" indent="-457200" fontAlgn="auto">
              <a:spcAft>
                <a:spcPts val="0"/>
              </a:spcAft>
              <a:buFontTx/>
              <a:buAutoNum type="arabicPeriod" startAt="3"/>
              <a:defRPr/>
            </a:pPr>
            <a:r>
              <a:rPr lang="en-US" sz="2400" dirty="0" smtClean="0"/>
              <a:t>Acute or chronic    </a:t>
            </a:r>
          </a:p>
          <a:p>
            <a:pPr marL="514350" indent="-514350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sz="2400" dirty="0" smtClean="0"/>
              <a:t>     injury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endParaRPr lang="en-US" sz="2400" dirty="0" smtClean="0"/>
          </a:p>
        </p:txBody>
      </p:sp>
      <p:sp>
        <p:nvSpPr>
          <p:cNvPr id="18435" name="Rectangle 4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endParaRPr lang="en-US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54573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POINTS" val="1"/>
  <p:tag name="TIME" val="15"/>
  <p:tag name="QUESTION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  <p:tag name="TYPE" val="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UESTION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TYPE" val="0"/>
  <p:tag name="QUESTION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UESTION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UESTION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UESTION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UESTION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UESTION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UESTION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UESTION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  <p:tag name="TYPE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POINTS" val="1"/>
  <p:tag name="TIME" val="15"/>
  <p:tag name="QUESTION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1454</Words>
  <Application>Microsoft Office PowerPoint</Application>
  <PresentationFormat>On-screen Show (4:3)</PresentationFormat>
  <Paragraphs>317</Paragraphs>
  <Slides>38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39" baseType="lpstr">
      <vt:lpstr>Office Theme</vt:lpstr>
      <vt:lpstr>Injury, Inflammation and Healing: Overview</vt:lpstr>
      <vt:lpstr>Objectives</vt:lpstr>
      <vt:lpstr>Protective Tissue Mechanisms</vt:lpstr>
      <vt:lpstr>Uncrimping</vt:lpstr>
      <vt:lpstr>Viscoelasticity</vt:lpstr>
      <vt:lpstr>Creep</vt:lpstr>
      <vt:lpstr>Stress Reaction</vt:lpstr>
      <vt:lpstr>Stress or Force Relaxation</vt:lpstr>
      <vt:lpstr>Body Response to Injury Dependent Upon:</vt:lpstr>
      <vt:lpstr>Source of Injury: Ischemia</vt:lpstr>
      <vt:lpstr>Source:  Infection</vt:lpstr>
      <vt:lpstr>Source: Immune Reaction</vt:lpstr>
      <vt:lpstr>Source: Mechanical Injury</vt:lpstr>
      <vt:lpstr>Source: Chemical or Thermal</vt:lpstr>
      <vt:lpstr>Body Response to Injury</vt:lpstr>
      <vt:lpstr>Acute or Chronic Injury</vt:lpstr>
      <vt:lpstr>Time Line for Healing</vt:lpstr>
      <vt:lpstr>Stages of Healing</vt:lpstr>
      <vt:lpstr>PowerPoint Presentation</vt:lpstr>
      <vt:lpstr>Hemostasis: Clotting Phase</vt:lpstr>
      <vt:lpstr>Hemostasis </vt:lpstr>
      <vt:lpstr>Degeneration</vt:lpstr>
      <vt:lpstr>Inflammatory phase: </vt:lpstr>
      <vt:lpstr>Inflammatory Process</vt:lpstr>
      <vt:lpstr>Cardinal Signs and Symptoms of Inflammation</vt:lpstr>
      <vt:lpstr>PowerPoint Presentation</vt:lpstr>
      <vt:lpstr>Proliferation (Repair Phase)</vt:lpstr>
      <vt:lpstr>Proliferation / Migration Phase</vt:lpstr>
      <vt:lpstr>Granulation Stage: </vt:lpstr>
      <vt:lpstr>Fibroplasia Stage: (painting the house)  </vt:lpstr>
      <vt:lpstr>Maturation Phase (Remodeling)</vt:lpstr>
      <vt:lpstr>Healing: Building a Home</vt:lpstr>
      <vt:lpstr>Immobilization Effects on Joint Structures</vt:lpstr>
      <vt:lpstr>PowerPoint Presentation</vt:lpstr>
      <vt:lpstr>Immobilization Effects</vt:lpstr>
      <vt:lpstr>PowerPoint Presentation</vt:lpstr>
      <vt:lpstr>PowerPoint Presentation</vt:lpstr>
      <vt:lpstr>References</vt:lpstr>
    </vt:vector>
  </TitlesOfParts>
  <Company>U of M - Flint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Injury, Inflammation and Healing: Overview</dc:title>
  <dc:creator>Becky</dc:creator>
  <cp:lastModifiedBy>SWEET, CHRISTINA</cp:lastModifiedBy>
  <cp:revision>6</cp:revision>
  <dcterms:created xsi:type="dcterms:W3CDTF">2012-05-08T12:33:31Z</dcterms:created>
  <dcterms:modified xsi:type="dcterms:W3CDTF">2012-05-09T13:52:32Z</dcterms:modified>
</cp:coreProperties>
</file>