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tags/tag3.xml" ContentType="application/vnd.openxmlformats-officedocument.presentationml.tags+xml"/>
  <Override PartName="/ppt/notesSlides/notesSlide9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6.xml" ContentType="application/vnd.openxmlformats-officedocument.presentationml.tags+xml"/>
  <Override PartName="/ppt/notesSlides/notesSlide1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652" autoAdjust="0"/>
  </p:normalViewPr>
  <p:slideViewPr>
    <p:cSldViewPr>
      <p:cViewPr>
        <p:scale>
          <a:sx n="70" d="100"/>
          <a:sy n="70" d="100"/>
        </p:scale>
        <p:origin x="-1386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76C888-DA5C-4D86-A42A-1E098D428E59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0CFF5-2CEF-434A-825B-8A3F285AAF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15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90CFF5-2CEF-434A-825B-8A3F285AAF6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4893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-Hyaline Cartilage start in long shaft are the primary centers</a:t>
            </a:r>
          </a:p>
          <a:p>
            <a:r>
              <a:rPr lang="en-US" dirty="0" smtClean="0"/>
              <a:t>-Secondary centers remain open after</a:t>
            </a:r>
            <a:r>
              <a:rPr lang="en-US" baseline="0" dirty="0" smtClean="0"/>
              <a:t> birth, while primary close before birth</a:t>
            </a:r>
          </a:p>
          <a:p>
            <a:r>
              <a:rPr lang="en-US" baseline="0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90CFF5-2CEF-434A-825B-8A3F285AAF69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596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1A218B-9408-43DA-BB43-3BF1504A1685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3C0CC-7EAA-4949-9CC4-3D337EBD4C17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E3C0CC-7EAA-4949-9CC4-3D337EBD4C17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F6ED627-59C8-4666-944F-516C13E35DA7}" type="slidenum">
              <a:rPr lang="en-US" smtClean="0">
                <a:latin typeface="Arial" pitchFamily="34" charset="0"/>
              </a:rPr>
              <a:pPr/>
              <a:t>34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D0B939-EA3E-49DB-9244-29381B0BDB7B}" type="slidenum">
              <a:rPr lang="en-US" smtClean="0">
                <a:latin typeface="Arial" pitchFamily="34" charset="0"/>
              </a:rPr>
              <a:pPr/>
              <a:t>48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http://www.visembryo.com/baby/index.html</a:t>
            </a: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7732B6E-53BD-4480-B912-704DD68970B4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90CFF5-2CEF-434A-825B-8A3F285AAF6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8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421BC-6A50-485F-B14D-CCDF66EC0A4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421BC-6A50-485F-B14D-CCDF66EC0A4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421BC-6A50-485F-B14D-CCDF66EC0A4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421BC-6A50-485F-B14D-CCDF66EC0A4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421BC-6A50-485F-B14D-CCDF66EC0A4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421BC-6A50-485F-B14D-CCDF66EC0A4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7D5-A360-40E1-88C6-0CEC73E2F29E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FE32-5723-4D59-A778-DADECA413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7D5-A360-40E1-88C6-0CEC73E2F29E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FE32-5723-4D59-A778-DADECA413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7D5-A360-40E1-88C6-0CEC73E2F29E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FE32-5723-4D59-A778-DADECA413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53A7E-2FDC-4D31-A7FB-5ED4DDBEE17C}" type="datetime1">
              <a:rPr lang="en-US" smtClean="0"/>
              <a:pPr>
                <a:defRPr/>
              </a:pPr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2933E-8969-4C2F-83A5-E8F0BCEF1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7D5-A360-40E1-88C6-0CEC73E2F29E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FE32-5723-4D59-A778-DADECA413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7D5-A360-40E1-88C6-0CEC73E2F29E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FE32-5723-4D59-A778-DADECA413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7D5-A360-40E1-88C6-0CEC73E2F29E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FE32-5723-4D59-A778-DADECA413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7D5-A360-40E1-88C6-0CEC73E2F29E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FE32-5723-4D59-A778-DADECA413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7D5-A360-40E1-88C6-0CEC73E2F29E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FE32-5723-4D59-A778-DADECA413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7D5-A360-40E1-88C6-0CEC73E2F29E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FE32-5723-4D59-A778-DADECA413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7D5-A360-40E1-88C6-0CEC73E2F29E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FE32-5723-4D59-A778-DADECA413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007D5-A360-40E1-88C6-0CEC73E2F29E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6FE32-5723-4D59-A778-DADECA413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007D5-A360-40E1-88C6-0CEC73E2F29E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6FE32-5723-4D59-A778-DADECA413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1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hyperlink" Target="http://www.visembryo.com/baby/index.html" TargetMode="Externa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stantanatomy.net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Development of the Musculoskeletal System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week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100" dirty="0" smtClean="0"/>
              <a:t>Upper limbs begin to show differentiation into the elbows and large </a:t>
            </a:r>
            <a:r>
              <a:rPr lang="en-US" sz="2100" dirty="0" err="1" smtClean="0"/>
              <a:t>handplates</a:t>
            </a:r>
            <a:r>
              <a:rPr lang="en-US" sz="2100" dirty="0" smtClean="0"/>
              <a:t> develop</a:t>
            </a:r>
          </a:p>
          <a:p>
            <a:r>
              <a:rPr lang="en-US" sz="2100" dirty="0" err="1" smtClean="0"/>
              <a:t>Primorida</a:t>
            </a:r>
            <a:r>
              <a:rPr lang="en-US" sz="2100" dirty="0" smtClean="0"/>
              <a:t> of the digits develop within the </a:t>
            </a:r>
            <a:r>
              <a:rPr lang="en-US" sz="2100" dirty="0" err="1" smtClean="0"/>
              <a:t>handplates</a:t>
            </a:r>
            <a:endParaRPr lang="en-US" sz="2100" dirty="0" smtClean="0"/>
          </a:p>
          <a:p>
            <a:r>
              <a:rPr lang="en-US" sz="2100" dirty="0" smtClean="0"/>
              <a:t>Beginning of the development of the lower limbs</a:t>
            </a:r>
          </a:p>
          <a:p>
            <a:r>
              <a:rPr lang="en-US" sz="2100" dirty="0" smtClean="0"/>
              <a:t>Trunk and neck begin to </a:t>
            </a:r>
            <a:r>
              <a:rPr lang="en-US" sz="2100" dirty="0" smtClean="0"/>
              <a:t>straighten</a:t>
            </a:r>
          </a:p>
          <a:p>
            <a:r>
              <a:rPr lang="en-US" sz="2100" dirty="0" smtClean="0"/>
              <a:t>One of the most important times in Musculoskeletal development </a:t>
            </a:r>
            <a:endParaRPr lang="en-US" sz="2100" dirty="0" smtClean="0"/>
          </a:p>
        </p:txBody>
      </p:sp>
      <p:pic>
        <p:nvPicPr>
          <p:cNvPr id="6" name="Content Placeholder 5" descr="CSt18.gif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058410" y="2613978"/>
            <a:ext cx="3459480" cy="252222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defRPr/>
            </a:pPr>
            <a:fld id="{6895EE97-F328-4263-9343-6E1A60B5EB7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Week= Vertebrae Development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6</a:t>
            </a:r>
            <a:r>
              <a:rPr lang="en-US" baseline="30000" smtClean="0"/>
              <a:t>th</a:t>
            </a:r>
            <a:r>
              <a:rPr lang="en-US" smtClean="0"/>
              <a:t> week:  chondrification centers appear in each mesenchymal vertebra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Centers in each centrum fuse to form a cartilaginous centrum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19460" name="Rectangle 4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Centers in neural arches fuse with each other and cartilaginous centrum and </a:t>
            </a:r>
            <a:r>
              <a:rPr lang="en-US" dirty="0" err="1" smtClean="0"/>
              <a:t>spinous</a:t>
            </a:r>
            <a:r>
              <a:rPr lang="en-US" dirty="0" smtClean="0"/>
              <a:t> processes, transverse processes develop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defRPr/>
            </a:pPr>
            <a:fld id="{E851FBBC-F35F-405C-A7DE-F80E6C90461D}" type="slidenum">
              <a:rPr lang="en-US"/>
              <a:pPr>
                <a:defRPr/>
              </a:pPr>
              <a:t>11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Intervertebral Disks develop from densely arranged cells which migrate cranially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Remainder of densely packed cells fuse with loose cells to from a mesenchymal centrum. (primordium of vertebral body)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Each centrum develops from two adjacent sclerotomes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defRPr/>
            </a:pPr>
            <a:fld id="{E0AB501D-5083-4361-A307-7B0EB1AFB641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533400"/>
            <a:ext cx="984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week</a:t>
            </a:r>
            <a:endParaRPr lang="en-US" dirty="0"/>
          </a:p>
        </p:txBody>
      </p:sp>
      <p:pic>
        <p:nvPicPr>
          <p:cNvPr id="8" name="Content Placeholder 7" descr="somites"/>
          <p:cNvPicPr>
            <a:picLocks noGrp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447800"/>
            <a:ext cx="3886200" cy="340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724400" y="5105400"/>
            <a:ext cx="4038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Neural tube(light orange) </a:t>
            </a:r>
          </a:p>
          <a:p>
            <a:r>
              <a:rPr lang="en-US" dirty="0" smtClean="0"/>
              <a:t>Notochord (blue</a:t>
            </a:r>
            <a:r>
              <a:rPr lang="en-US" dirty="0" smtClean="0"/>
              <a:t>)=</a:t>
            </a:r>
            <a:r>
              <a:rPr lang="en-US" dirty="0" err="1" smtClean="0"/>
              <a:t>Nuclueos</a:t>
            </a:r>
            <a:r>
              <a:rPr lang="en-US" dirty="0" smtClean="0"/>
              <a:t> </a:t>
            </a:r>
            <a:r>
              <a:rPr lang="en-US" dirty="0" err="1" smtClean="0"/>
              <a:t>Pulpuses</a:t>
            </a:r>
            <a:endParaRPr lang="en-US" dirty="0" smtClean="0"/>
          </a:p>
          <a:p>
            <a:r>
              <a:rPr lang="en-US" dirty="0" err="1" smtClean="0"/>
              <a:t>Dermaome</a:t>
            </a:r>
            <a:r>
              <a:rPr lang="en-US" dirty="0" smtClean="0"/>
              <a:t> (light purple</a:t>
            </a:r>
            <a:r>
              <a:rPr lang="en-US" dirty="0" smtClean="0"/>
              <a:t>)=Vertebra </a:t>
            </a:r>
            <a:endParaRPr lang="en-US" dirty="0" smtClean="0"/>
          </a:p>
          <a:p>
            <a:r>
              <a:rPr lang="en-US" dirty="0" err="1" smtClean="0"/>
              <a:t>Myotome</a:t>
            </a:r>
            <a:r>
              <a:rPr lang="en-US" dirty="0" smtClean="0"/>
              <a:t> (light brown)</a:t>
            </a:r>
          </a:p>
          <a:p>
            <a:r>
              <a:rPr lang="en-US" dirty="0" err="1" smtClean="0"/>
              <a:t>Sclerotome</a:t>
            </a:r>
            <a:r>
              <a:rPr lang="en-US" dirty="0" smtClean="0"/>
              <a:t> (dark yellow).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6477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" y="6211669"/>
            <a:ext cx="4535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http://www.bionalogy.com/skeletal_system.htm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week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3306EE75-7556-4C70-A1B4-F5EB5F07E28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Limbs undergo </a:t>
            </a:r>
            <a:r>
              <a:rPr lang="en-US" dirty="0" smtClean="0"/>
              <a:t>change=</a:t>
            </a:r>
            <a:r>
              <a:rPr lang="en-US" dirty="0" err="1" smtClean="0"/>
              <a:t>enlogation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Notches appear between the digits</a:t>
            </a:r>
          </a:p>
          <a:p>
            <a:endParaRPr lang="en-US" dirty="0" smtClean="0"/>
          </a:p>
          <a:p>
            <a:r>
              <a:rPr lang="en-US" dirty="0" smtClean="0"/>
              <a:t>By end of the week, ossification of the bones in the upper limb has </a:t>
            </a:r>
            <a:r>
              <a:rPr lang="en-US" dirty="0" smtClean="0"/>
              <a:t>begun </a:t>
            </a:r>
          </a:p>
          <a:p>
            <a:pPr lvl="1"/>
            <a:r>
              <a:rPr lang="en-US" dirty="0" smtClean="0"/>
              <a:t>Clavicle one of the first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week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90818F74-DEEA-48CC-9A43-ACFC6DA3396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Digits of the hand are separated but still webbed.</a:t>
            </a:r>
          </a:p>
          <a:p>
            <a:endParaRPr lang="en-US" dirty="0" smtClean="0"/>
          </a:p>
          <a:p>
            <a:r>
              <a:rPr lang="en-US" dirty="0" smtClean="0"/>
              <a:t>Notches visible between digital rays of the feet</a:t>
            </a:r>
          </a:p>
          <a:p>
            <a:endParaRPr lang="en-US" dirty="0" smtClean="0"/>
          </a:p>
          <a:p>
            <a:r>
              <a:rPr lang="en-US" dirty="0" smtClean="0"/>
              <a:t>All digits have lengthened and are completely separated</a:t>
            </a:r>
          </a:p>
          <a:p>
            <a:endParaRPr lang="en-US" dirty="0" smtClean="0"/>
          </a:p>
          <a:p>
            <a:r>
              <a:rPr lang="en-US" dirty="0" smtClean="0"/>
              <a:t>Ossification begins in the femur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9-12 weeks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90B419D4-E10D-45EA-B5E6-878972B3AE5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Head is half the length of the body</a:t>
            </a:r>
          </a:p>
          <a:p>
            <a:endParaRPr lang="en-US" dirty="0" smtClean="0"/>
          </a:p>
          <a:p>
            <a:r>
              <a:rPr lang="en-US" dirty="0" smtClean="0"/>
              <a:t>9 weeks: legs are short, get longer but not to the full extent as at birth, arms are almost their normal length</a:t>
            </a:r>
          </a:p>
          <a:p>
            <a:endParaRPr lang="en-US" dirty="0" smtClean="0"/>
          </a:p>
          <a:p>
            <a:r>
              <a:rPr lang="en-US" dirty="0" smtClean="0"/>
              <a:t>Primary ossification centers appear in skeleton by end of 12 weeks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Tissue 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Cartilage</a:t>
            </a:r>
          </a:p>
          <a:p>
            <a:r>
              <a:rPr lang="en-US" dirty="0" smtClean="0"/>
              <a:t>Bone</a:t>
            </a:r>
          </a:p>
          <a:p>
            <a:pPr lvl="1"/>
            <a:r>
              <a:rPr lang="en-US" dirty="0" smtClean="0"/>
              <a:t>Vertebrae</a:t>
            </a:r>
          </a:p>
          <a:p>
            <a:pPr lvl="1"/>
            <a:r>
              <a:rPr lang="en-US" dirty="0" smtClean="0"/>
              <a:t>Sternum</a:t>
            </a:r>
          </a:p>
          <a:p>
            <a:pPr lvl="1"/>
            <a:r>
              <a:rPr lang="en-US" dirty="0" smtClean="0"/>
              <a:t>Ribs</a:t>
            </a:r>
          </a:p>
          <a:p>
            <a:r>
              <a:rPr lang="en-US" dirty="0" smtClean="0"/>
              <a:t>Muscle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Tendon</a:t>
            </a:r>
          </a:p>
          <a:p>
            <a:r>
              <a:rPr lang="en-US" dirty="0" smtClean="0"/>
              <a:t>Joints</a:t>
            </a:r>
          </a:p>
          <a:p>
            <a:r>
              <a:rPr lang="en-US" dirty="0" smtClean="0"/>
              <a:t>Ligaments</a:t>
            </a:r>
          </a:p>
          <a:p>
            <a:r>
              <a:rPr lang="en-US" dirty="0" smtClean="0"/>
              <a:t>Capsule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defRPr/>
            </a:pPr>
            <a:fld id="{A5D9C17E-84AF-4963-A331-F6366AED6E9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Development of Axial Skeleton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D33855B-86CA-4C84-9C24-8A2DCAFC1AF0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b="1" dirty="0" smtClean="0"/>
              <a:t>During fourth week </a:t>
            </a:r>
          </a:p>
          <a:p>
            <a:pPr lvl="1" eaLnBrk="1" hangingPunct="1"/>
            <a:r>
              <a:rPr lang="en-US" dirty="0" err="1" smtClean="0"/>
              <a:t>Mesenchymal</a:t>
            </a:r>
            <a:r>
              <a:rPr lang="en-US" dirty="0" smtClean="0"/>
              <a:t> cells from the </a:t>
            </a:r>
            <a:r>
              <a:rPr lang="en-US" dirty="0" err="1" smtClean="0"/>
              <a:t>sclerotomes</a:t>
            </a:r>
            <a:r>
              <a:rPr lang="en-US" dirty="0" smtClean="0"/>
              <a:t> are around the notochord, neural tube and in body wall</a:t>
            </a:r>
          </a:p>
          <a:p>
            <a:pPr lvl="2"/>
            <a:endParaRPr lang="en-US" dirty="0" smtClean="0"/>
          </a:p>
          <a:p>
            <a:pPr lvl="1" eaLnBrk="1" hangingPunct="1"/>
            <a:r>
              <a:rPr lang="en-US" dirty="0" err="1" smtClean="0"/>
              <a:t>Sclerotome</a:t>
            </a:r>
            <a:r>
              <a:rPr lang="en-US" dirty="0" smtClean="0"/>
              <a:t>: loosely arranged cells cranially, densely packed cells caudally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week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Notochord degenerates and disappears in areas that are surrounded by the developing vertebral bodies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Above the vertebral bodies, notochord develops into the nucleus pulposus</a:t>
            </a:r>
          </a:p>
        </p:txBody>
      </p:sp>
      <p:pic>
        <p:nvPicPr>
          <p:cNvPr id="16388" name="Picture 4" descr="Bone Pic 004 From Snell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51175"/>
          <a:stretch>
            <a:fillRect/>
          </a:stretch>
        </p:blipFill>
        <p:spPr>
          <a:xfrm>
            <a:off x="4676775" y="1600200"/>
            <a:ext cx="3981450" cy="3505200"/>
          </a:xfr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F2DC3B-981B-4D40-A5C0-F839A59263E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7315200" y="5410200"/>
            <a:ext cx="98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Snell, R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Development of Bone and Cartilage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823E0F0F-74D1-4C9F-B7A8-3F43DEDB232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Mesoderm gives rise to mesenchyme: meshwork of loosely organized embryonic connective tissue</a:t>
            </a:r>
          </a:p>
          <a:p>
            <a:endParaRPr lang="en-US" smtClean="0"/>
          </a:p>
          <a:p>
            <a:r>
              <a:rPr lang="en-US" smtClean="0"/>
              <a:t>Bones appear as condensations of mesenchymal cells to form a bone model</a:t>
            </a:r>
          </a:p>
          <a:p>
            <a:pPr lvl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793A219-3EA1-4EC5-A037-346B0137BCBE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At the end of this unit, the student will be able to: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/>
              <a:t>Discuss  a </a:t>
            </a:r>
            <a:r>
              <a:rPr lang="en-US" u="sng" dirty="0" smtClean="0">
                <a:solidFill>
                  <a:srgbClr val="00B0F0"/>
                </a:solidFill>
              </a:rPr>
              <a:t>timeline</a:t>
            </a:r>
            <a:r>
              <a:rPr lang="en-US" dirty="0" smtClean="0"/>
              <a:t> of normal development of the musculoskeletal system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US" dirty="0" smtClean="0"/>
              <a:t>Discuss embryological development of bone, disc, muscle, tendon, joint, ligament and </a:t>
            </a:r>
            <a:r>
              <a:rPr lang="en-US" dirty="0" err="1" smtClean="0"/>
              <a:t>articular</a:t>
            </a:r>
            <a:r>
              <a:rPr lang="en-US" dirty="0" smtClean="0"/>
              <a:t> cartilage.  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Mesenchymal Bone Formation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800" smtClean="0"/>
              <a:t>Intramembranous ossification</a:t>
            </a:r>
          </a:p>
          <a:p>
            <a:pPr lvl="1" eaLnBrk="1" hangingPunct="1"/>
            <a:endParaRPr lang="en-US" sz="2400" smtClean="0"/>
          </a:p>
          <a:p>
            <a:pPr lvl="1" eaLnBrk="1" hangingPunct="1"/>
            <a:r>
              <a:rPr lang="en-US" sz="2400" smtClean="0"/>
              <a:t>Occurs in mesenchyme that has formed a sheath, becomes highly vascularized</a:t>
            </a:r>
          </a:p>
          <a:p>
            <a:pPr lvl="1" eaLnBrk="1" hangingPunct="1"/>
            <a:endParaRPr lang="en-US" sz="2400" smtClean="0"/>
          </a:p>
          <a:p>
            <a:pPr lvl="1" eaLnBrk="1" hangingPunct="1"/>
            <a:r>
              <a:rPr lang="en-US" sz="2400" smtClean="0"/>
              <a:t>Develops into osteoblasts which deposit osteoid </a:t>
            </a:r>
            <a:endParaRPr lang="en-US" smtClean="0"/>
          </a:p>
          <a:p>
            <a:pPr eaLnBrk="1" hangingPunct="1"/>
            <a:endParaRPr lang="en-US" sz="2800" smtClean="0"/>
          </a:p>
        </p:txBody>
      </p:sp>
      <p:pic>
        <p:nvPicPr>
          <p:cNvPr id="25604" name="Picture 4" descr="Bone Pic 001 From Snell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759240"/>
            <a:ext cx="4038600" cy="4207883"/>
          </a:xfr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6AE9A9-4595-4E59-BD7E-E793ADFB890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6096000" y="5943600"/>
            <a:ext cx="24257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Snell R.  Clinical Embryology for </a:t>
            </a:r>
          </a:p>
          <a:p>
            <a:r>
              <a:rPr lang="en-US" sz="1200"/>
              <a:t>Medical Students, 2</a:t>
            </a:r>
            <a:r>
              <a:rPr lang="en-US" sz="1200" baseline="30000"/>
              <a:t>nd</a:t>
            </a:r>
            <a:r>
              <a:rPr lang="en-US" sz="1200"/>
              <a:t> ed.  1972, </a:t>
            </a:r>
          </a:p>
          <a:p>
            <a:r>
              <a:rPr lang="en-US" sz="1200"/>
              <a:t>Little Brown and Co.  Boston, MA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Process of Bone Formation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Osteoid is cell matrix, deposited by the mesenchyme cells.  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Calcium phosphate attaches to the osteoid tissue and traps the osteoblasts within.  These cells then become osteocytes.  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26628" name="Rectangle 4"/>
          <p:cNvSpPr>
            <a:spLocks noGrp="1" noChangeArrowheads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mtClean="0"/>
              <a:t>No pattern develops at first, later organize into lamellae which develop around blood vessels.  Osteons (Haversian system)</a:t>
            </a:r>
          </a:p>
          <a:p>
            <a:pPr eaLnBrk="1" hangingPunct="1"/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defRPr/>
            </a:pPr>
            <a:fld id="{3F69C8B0-2C9C-4039-A75D-09BCC5A76F38}" type="slidenum">
              <a:rPr lang="en-US"/>
              <a:pPr>
                <a:defRPr/>
              </a:pPr>
              <a:t>21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828800"/>
            <a:ext cx="4038600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err="1"/>
              <a:t>Osteoblasts</a:t>
            </a:r>
            <a:r>
              <a:rPr lang="en-US" sz="2400" dirty="0"/>
              <a:t> at periphery of developing bone, lay down the lamella, forms plates of compact bone with spongy bone in between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Between spongy environment is region of </a:t>
            </a:r>
            <a:r>
              <a:rPr lang="en-US" sz="2400" dirty="0" err="1"/>
              <a:t>osteoclastic</a:t>
            </a:r>
            <a:r>
              <a:rPr lang="en-US" sz="2400" dirty="0"/>
              <a:t> activity (bone </a:t>
            </a:r>
            <a:r>
              <a:rPr lang="en-US" sz="2400" dirty="0" err="1"/>
              <a:t>resorption</a:t>
            </a:r>
            <a:r>
              <a:rPr lang="en-US" sz="2400" dirty="0"/>
              <a:t>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endParaRPr lang="en-US" sz="2400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/>
              <a:t>Mesenchyme also develop into bone marrow in this region</a:t>
            </a:r>
          </a:p>
        </p:txBody>
      </p:sp>
      <p:pic>
        <p:nvPicPr>
          <p:cNvPr id="27652" name="Picture 4" descr="Bone Pic 002 From Snell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555067"/>
            <a:ext cx="4038600" cy="2616229"/>
          </a:xfr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59684F-EE7B-45D9-A9BE-3E5319697C90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7620000" y="5791200"/>
            <a:ext cx="98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Snell, R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/>
              <a:t>Cartilage Model of Bone Formation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800" dirty="0" err="1" smtClean="0"/>
              <a:t>Endochondral</a:t>
            </a:r>
            <a:r>
              <a:rPr lang="en-US" sz="2800" dirty="0" smtClean="0"/>
              <a:t> Ossification</a:t>
            </a:r>
          </a:p>
          <a:p>
            <a:pPr lvl="1" eaLnBrk="1" hangingPunct="1"/>
            <a:r>
              <a:rPr lang="en-US" sz="2400" dirty="0" smtClean="0"/>
              <a:t>Primary Center of </a:t>
            </a:r>
            <a:r>
              <a:rPr lang="en-US" sz="2400" dirty="0" smtClean="0"/>
              <a:t>Ossification</a:t>
            </a:r>
          </a:p>
          <a:p>
            <a:pPr lvl="2"/>
            <a:r>
              <a:rPr lang="en-US" sz="2000" dirty="0" smtClean="0"/>
              <a:t>Give the initial length to bone</a:t>
            </a:r>
            <a:endParaRPr lang="en-US" sz="2000" dirty="0" smtClean="0"/>
          </a:p>
          <a:p>
            <a:pPr lvl="1" eaLnBrk="1" hangingPunct="1"/>
            <a:endParaRPr lang="en-US" sz="2400" dirty="0" smtClean="0"/>
          </a:p>
          <a:p>
            <a:pPr lvl="1" eaLnBrk="1" hangingPunct="1"/>
            <a:endParaRPr lang="en-US" sz="2400" dirty="0" smtClean="0"/>
          </a:p>
          <a:p>
            <a:pPr lvl="1" eaLnBrk="1" hangingPunct="1"/>
            <a:r>
              <a:rPr lang="en-US" sz="2400" dirty="0" smtClean="0"/>
              <a:t>Secondary Centers of </a:t>
            </a:r>
            <a:r>
              <a:rPr lang="en-US" sz="2400" dirty="0" smtClean="0"/>
              <a:t>Ossification</a:t>
            </a:r>
          </a:p>
          <a:p>
            <a:pPr lvl="2"/>
            <a:r>
              <a:rPr lang="en-US" sz="2000" dirty="0" smtClean="0"/>
              <a:t>Growth plates</a:t>
            </a:r>
            <a:endParaRPr lang="en-US" sz="2000" dirty="0" smtClean="0"/>
          </a:p>
        </p:txBody>
      </p:sp>
      <p:pic>
        <p:nvPicPr>
          <p:cNvPr id="28676" name="Picture 4" descr="F08_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95800" y="1752600"/>
            <a:ext cx="4114800" cy="4525963"/>
          </a:xfr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99C8F0-AF0D-4EE1-ACA1-9EEE88477802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181600" y="6248400"/>
            <a:ext cx="291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Junqueira LC, Carneiro J. 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Primary Ossification Center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4572000" cy="4525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Appears in diaphysis</a:t>
            </a:r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Chondrocytes increase in size by mitosis, align in rows, enlarge to increase length and diameter</a:t>
            </a:r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Chondrocytes then die, matrix calcifies and forms a honeycomb appearance</a:t>
            </a:r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Thin layer of bone deposited under perichondrium which becomes periosteum</a:t>
            </a:r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Process moves toward the epiphyses</a:t>
            </a:r>
          </a:p>
        </p:txBody>
      </p:sp>
      <p:pic>
        <p:nvPicPr>
          <p:cNvPr id="29700" name="Picture 4" descr="long-bon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95888" y="1676400"/>
            <a:ext cx="2943225" cy="4267200"/>
          </a:xfr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7A212E-F47C-4A6C-9D4C-72C6ABB241C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828800"/>
            <a:ext cx="4038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At Birth: diaphyses are largely ossified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Epiphyses are still cartilagenous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Secondary ossification centers occur within a few years after birth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  <p:pic>
        <p:nvPicPr>
          <p:cNvPr id="30724" name="Picture 4" descr="F08_1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34278" y="1600200"/>
            <a:ext cx="2866443" cy="4525963"/>
          </a:xfr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F1DF33-7801-4E40-9A70-864430C69AB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5318125" y="6208713"/>
            <a:ext cx="257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Junqueira and Carneiro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Summary of Bone Growth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0F17F9D0-C57F-4427-8716-689CD26CC974}" type="slidenum">
              <a:rPr lang="en-US"/>
              <a:pPr>
                <a:defRPr/>
              </a:pPr>
              <a:t>26</a:t>
            </a:fld>
            <a:endParaRPr lang="en-US"/>
          </a:p>
        </p:txBody>
      </p:sp>
      <p:pic>
        <p:nvPicPr>
          <p:cNvPr id="31747" name="Picture 3" descr="Illu_bone_growth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990600" y="2057400"/>
            <a:ext cx="6604000" cy="3937000"/>
          </a:xfrm>
          <a:noFill/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431925" y="6132513"/>
            <a:ext cx="5721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http://en.wikipedia.org/wiki/Image:Illu_bone_growth.jpg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Vertebral Ossification</a:t>
            </a:r>
            <a:endParaRPr lang="en-US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sz="2400" dirty="0" smtClean="0"/>
              <a:t>Ossification of vertebrae begins during embryonic period and ends by age 25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Ossification within neural arches by eighth week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Birth: each vertebrae has three bony parts connected by cartilage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Fuse within first 3-5 </a:t>
            </a:r>
            <a:r>
              <a:rPr lang="en-US" sz="2400" dirty="0" smtClean="0"/>
              <a:t>years</a:t>
            </a:r>
          </a:p>
          <a:p>
            <a:pPr eaLnBrk="1" hangingPunct="1"/>
            <a:r>
              <a:rPr lang="en-US" sz="2400" dirty="0" smtClean="0"/>
              <a:t>Sometimes the vertebrae will fuse together.</a:t>
            </a:r>
            <a:endParaRPr lang="en-US" sz="2400" dirty="0" smtClean="0"/>
          </a:p>
        </p:txBody>
      </p:sp>
      <p:pic>
        <p:nvPicPr>
          <p:cNvPr id="32772" name="Picture 4" descr="Bone Pic 004 From Snell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76847" y="1600200"/>
            <a:ext cx="3981305" cy="4525963"/>
          </a:xfr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84427-B855-4126-B697-C1F9DB2FFDB0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5089525" y="6284913"/>
            <a:ext cx="98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Snell, R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BBB12D84-FD56-4C8E-9075-B040B7C7C165}" type="slidenum">
              <a:rPr lang="en-US"/>
              <a:pPr>
                <a:defRPr/>
              </a:pPr>
              <a:t>28</a:t>
            </a:fld>
            <a:endParaRPr lang="en-US"/>
          </a:p>
        </p:txBody>
      </p:sp>
      <p:pic>
        <p:nvPicPr>
          <p:cNvPr id="15363" name="Picture 3" descr="Bone Pic 005 From Snell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304800"/>
            <a:ext cx="7467600" cy="5791200"/>
          </a:xfrm>
          <a:noFill/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232525" y="6284913"/>
            <a:ext cx="98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Snell, 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838200"/>
            <a:ext cx="984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week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00200"/>
            <a:ext cx="441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Arches unite first in lumbar region and progress cranially</a:t>
            </a:r>
          </a:p>
          <a:p>
            <a:pPr eaLnBrk="1" hangingPunct="1"/>
            <a:r>
              <a:rPr lang="en-US" sz="2800" dirty="0" smtClean="0"/>
              <a:t>Vertebral arch articulates with the </a:t>
            </a:r>
            <a:r>
              <a:rPr lang="en-US" sz="2800" dirty="0" err="1" smtClean="0"/>
              <a:t>centrum</a:t>
            </a:r>
            <a:r>
              <a:rPr lang="en-US" sz="2800" dirty="0" smtClean="0"/>
              <a:t> at cartilaginous </a:t>
            </a:r>
            <a:r>
              <a:rPr lang="en-US" sz="2800" dirty="0" err="1" smtClean="0"/>
              <a:t>neurocentral</a:t>
            </a:r>
            <a:r>
              <a:rPr lang="en-US" sz="2800" dirty="0" smtClean="0"/>
              <a:t> joints.  These joints permit the vertebral arches growth as the spinal cord enlarges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</p:txBody>
      </p:sp>
      <p:sp>
        <p:nvSpPr>
          <p:cNvPr id="33796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Five secondary ossification centers appear after puberty – ossify by age 25:</a:t>
            </a:r>
          </a:p>
          <a:p>
            <a:pPr lvl="1" eaLnBrk="1" hangingPunct="1"/>
            <a:r>
              <a:rPr lang="en-US" sz="2400" dirty="0" smtClean="0"/>
              <a:t>Tip of </a:t>
            </a:r>
            <a:r>
              <a:rPr lang="en-US" sz="2400" dirty="0" err="1" smtClean="0"/>
              <a:t>spinous</a:t>
            </a:r>
            <a:r>
              <a:rPr lang="en-US" sz="2400" dirty="0" smtClean="0"/>
              <a:t> process</a:t>
            </a:r>
          </a:p>
          <a:p>
            <a:pPr lvl="1" eaLnBrk="1" hangingPunct="1"/>
            <a:r>
              <a:rPr lang="en-US" sz="2400" dirty="0" smtClean="0"/>
              <a:t>Tip of each transverse process</a:t>
            </a:r>
          </a:p>
          <a:p>
            <a:pPr lvl="1" eaLnBrk="1" hangingPunct="1"/>
            <a:r>
              <a:rPr lang="en-US" sz="2400" dirty="0" smtClean="0"/>
              <a:t>Superior and inferior vertebral end plates</a:t>
            </a:r>
          </a:p>
          <a:p>
            <a:pPr eaLnBrk="1" hangingPunct="1"/>
            <a:endParaRPr lang="en-US" sz="2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D6DC00-D346-452B-B9E5-C2D48AE1336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/>
              <a:t>Embryonic </a:t>
            </a:r>
            <a:r>
              <a:rPr lang="en-US" sz="4000" dirty="0" smtClean="0"/>
              <a:t>Development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E7E1CCB6-E34C-4A3D-8288-85FA7AB3F330}" type="slidenum">
              <a:rPr lang="en-US"/>
              <a:pPr>
                <a:defRPr/>
              </a:pPr>
              <a:t>3</a:t>
            </a:fld>
            <a:endParaRPr lang="en-US"/>
          </a:p>
        </p:txBody>
      </p:sp>
      <p:pic>
        <p:nvPicPr>
          <p:cNvPr id="11267" name="Picture 3" descr="BirthSpiral_fp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762000" y="1524000"/>
            <a:ext cx="7239000" cy="4419600"/>
          </a:xfrm>
          <a:noFill/>
        </p:spPr>
      </p:pic>
      <p:sp>
        <p:nvSpPr>
          <p:cNvPr id="6" name="TextBox 5"/>
          <p:cNvSpPr txBox="1"/>
          <p:nvPr/>
        </p:nvSpPr>
        <p:spPr>
          <a:xfrm>
            <a:off x="1676400" y="6324600"/>
            <a:ext cx="44194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5"/>
              </a:rPr>
              <a:t>http://www.visembryo.com/baby/index.html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Exceptions to typical vertebral ossification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/>
              <a:t>C1 vertebrae</a:t>
            </a:r>
          </a:p>
          <a:p>
            <a:r>
              <a:rPr lang="en-US" dirty="0" smtClean="0"/>
              <a:t>C2 vertebrae</a:t>
            </a:r>
          </a:p>
          <a:p>
            <a:r>
              <a:rPr lang="en-US" dirty="0" smtClean="0"/>
              <a:t>C7 vertebrae</a:t>
            </a:r>
          </a:p>
          <a:p>
            <a:r>
              <a:rPr lang="en-US" dirty="0" smtClean="0"/>
              <a:t>All lumbar, sacral and coccyx vertebrae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8600" y="1600200"/>
            <a:ext cx="4953000" cy="4525963"/>
          </a:xfrm>
        </p:spPr>
        <p:txBody>
          <a:bodyPr/>
          <a:lstStyle/>
          <a:p>
            <a:r>
              <a:rPr lang="en-US" dirty="0" smtClean="0"/>
              <a:t>Typical:</a:t>
            </a:r>
          </a:p>
          <a:p>
            <a:pPr lvl="1"/>
            <a:r>
              <a:rPr lang="en-US" dirty="0" smtClean="0"/>
              <a:t>7 cervical vertebrae</a:t>
            </a:r>
          </a:p>
          <a:p>
            <a:pPr lvl="1"/>
            <a:r>
              <a:rPr lang="en-US" dirty="0" smtClean="0"/>
              <a:t>12 thoracic</a:t>
            </a:r>
          </a:p>
          <a:p>
            <a:pPr lvl="1"/>
            <a:r>
              <a:rPr lang="en-US" dirty="0" smtClean="0"/>
              <a:t>5 lumbar</a:t>
            </a:r>
          </a:p>
          <a:p>
            <a:pPr lvl="1"/>
            <a:r>
              <a:rPr lang="en-US" dirty="0" smtClean="0"/>
              <a:t>5 sacral</a:t>
            </a:r>
          </a:p>
          <a:p>
            <a:pPr lvl="1"/>
            <a:r>
              <a:rPr lang="en-US" dirty="0" smtClean="0"/>
              <a:t>Sometimes L5 fuses to the sacrum (</a:t>
            </a:r>
            <a:r>
              <a:rPr lang="en-US" dirty="0" err="1" smtClean="0"/>
              <a:t>sacralization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Sometimes S1 doesn’t fuse (</a:t>
            </a:r>
            <a:r>
              <a:rPr lang="en-US" dirty="0" err="1" smtClean="0"/>
              <a:t>lumbarization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E2933E-8969-4C2F-83A5-E8F0BCEF16D7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of the Disc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Mesenchyme</a:t>
            </a:r>
            <a:r>
              <a:rPr lang="en-US" dirty="0" smtClean="0"/>
              <a:t> cells form the annulus </a:t>
            </a:r>
            <a:r>
              <a:rPr lang="en-US" dirty="0" err="1" smtClean="0"/>
              <a:t>fibrosus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Notochord forms the nucleus </a:t>
            </a:r>
            <a:r>
              <a:rPr lang="en-US" dirty="0" err="1" smtClean="0"/>
              <a:t>pulposus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038601" y="2174875"/>
            <a:ext cx="4800600" cy="3951288"/>
          </a:xfrm>
        </p:spPr>
        <p:txBody>
          <a:bodyPr>
            <a:noAutofit/>
          </a:bodyPr>
          <a:lstStyle/>
          <a:p>
            <a:pPr lvl="1"/>
            <a:r>
              <a:rPr lang="en-US" sz="2400" dirty="0" err="1" smtClean="0"/>
              <a:t>Sclerotome</a:t>
            </a:r>
            <a:r>
              <a:rPr lang="en-US" sz="2400" dirty="0" smtClean="0"/>
              <a:t> cells migrate medially to surround the notochord</a:t>
            </a:r>
          </a:p>
          <a:p>
            <a:pPr lvl="1"/>
            <a:r>
              <a:rPr lang="en-US" sz="2400" dirty="0" smtClean="0"/>
              <a:t>Notochord becomes encased in a continuous cylinder of </a:t>
            </a:r>
            <a:r>
              <a:rPr lang="en-US" sz="2400" dirty="0" err="1" smtClean="0"/>
              <a:t>sclerotomic</a:t>
            </a:r>
            <a:r>
              <a:rPr lang="en-US" sz="2400" dirty="0" smtClean="0"/>
              <a:t> </a:t>
            </a:r>
            <a:r>
              <a:rPr lang="en-US" sz="2400" dirty="0" err="1" smtClean="0"/>
              <a:t>mesenchyme</a:t>
            </a:r>
            <a:endParaRPr lang="en-US" sz="2400" dirty="0" smtClean="0"/>
          </a:p>
          <a:p>
            <a:pPr lvl="1"/>
            <a:r>
              <a:rPr lang="en-US" sz="2400" dirty="0" smtClean="0"/>
              <a:t>Caudal half of each </a:t>
            </a:r>
            <a:r>
              <a:rPr lang="en-US" sz="2400" dirty="0" err="1" smtClean="0"/>
              <a:t>sclerotome</a:t>
            </a:r>
            <a:r>
              <a:rPr lang="en-US" sz="2400" dirty="0" smtClean="0"/>
              <a:t> fused with cephalic half of the next </a:t>
            </a:r>
            <a:r>
              <a:rPr lang="en-US" sz="2400" dirty="0" err="1" smtClean="0"/>
              <a:t>scelrotome</a:t>
            </a:r>
            <a:r>
              <a:rPr lang="en-US" sz="2400" dirty="0" smtClean="0"/>
              <a:t> to form the </a:t>
            </a:r>
            <a:r>
              <a:rPr lang="en-US" sz="2400" dirty="0" err="1" smtClean="0"/>
              <a:t>mesenchymal</a:t>
            </a:r>
            <a:r>
              <a:rPr lang="en-US" sz="2400" dirty="0" smtClean="0"/>
              <a:t> vertebral body</a:t>
            </a:r>
            <a:endParaRPr lang="en-US" sz="2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563562"/>
          </a:xfrm>
        </p:spPr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week of gestation: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fld id="{683E36F4-7345-47FC-972D-559865EEFE8F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5-6 weeks gestation: </a:t>
            </a:r>
            <a:r>
              <a:rPr lang="en-US" dirty="0" err="1" smtClean="0"/>
              <a:t>mesnechymal</a:t>
            </a:r>
            <a:r>
              <a:rPr lang="en-US" dirty="0" smtClean="0"/>
              <a:t> tissue surrounding notochord begins to segment </a:t>
            </a:r>
          </a:p>
          <a:p>
            <a:endParaRPr lang="en-US" dirty="0" smtClean="0"/>
          </a:p>
          <a:p>
            <a:r>
              <a:rPr lang="en-US" dirty="0" err="1" smtClean="0"/>
              <a:t>Mesenchymal</a:t>
            </a:r>
            <a:r>
              <a:rPr lang="en-US" dirty="0" smtClean="0"/>
              <a:t> condensations forms the annulus </a:t>
            </a:r>
            <a:r>
              <a:rPr lang="en-US" dirty="0" err="1" smtClean="0"/>
              <a:t>fibrosus</a:t>
            </a:r>
            <a:r>
              <a:rPr lang="en-US" dirty="0" smtClean="0"/>
              <a:t> (light band)</a:t>
            </a:r>
          </a:p>
          <a:p>
            <a:endParaRPr lang="en-US" dirty="0" smtClean="0"/>
          </a:p>
          <a:p>
            <a:r>
              <a:rPr lang="en-US" dirty="0" smtClean="0"/>
              <a:t>Non condensed </a:t>
            </a:r>
            <a:r>
              <a:rPr lang="en-US" dirty="0" err="1" smtClean="0"/>
              <a:t>mesenchyme</a:t>
            </a:r>
            <a:r>
              <a:rPr lang="en-US" dirty="0" smtClean="0"/>
              <a:t> forms the vertebral bodies (dark band)</a:t>
            </a:r>
          </a:p>
          <a:p>
            <a:endParaRPr lang="en-US" dirty="0"/>
          </a:p>
        </p:txBody>
      </p:sp>
      <p:pic>
        <p:nvPicPr>
          <p:cNvPr id="5" name="Content Placeholder 4" descr="Notochord7mmEmb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851400" y="2287588"/>
            <a:ext cx="3873500" cy="3175000"/>
          </a:xfrm>
        </p:spPr>
      </p:pic>
      <p:sp>
        <p:nvSpPr>
          <p:cNvPr id="6" name="TextBox 5"/>
          <p:cNvSpPr txBox="1"/>
          <p:nvPr/>
        </p:nvSpPr>
        <p:spPr>
          <a:xfrm>
            <a:off x="4648200" y="556260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Ghosh</a:t>
            </a:r>
            <a:r>
              <a:rPr lang="en-US" b="1" dirty="0" smtClean="0"/>
              <a:t> P: The Biology of the </a:t>
            </a:r>
            <a:r>
              <a:rPr lang="en-US" b="1" dirty="0" err="1" smtClean="0"/>
              <a:t>Intervertebral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Disc, Vol. I, CRC Press, 1988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fld id="{683E36F4-7345-47FC-972D-559865EEFE8F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Notochord enlarges </a:t>
            </a:r>
            <a:r>
              <a:rPr lang="en-US" b="1" dirty="0" smtClean="0"/>
              <a:t>between</a:t>
            </a:r>
            <a:r>
              <a:rPr lang="en-US" dirty="0" smtClean="0"/>
              <a:t> vertebral bodies, forms nucleus </a:t>
            </a:r>
            <a:r>
              <a:rPr lang="en-US" dirty="0" err="1" smtClean="0"/>
              <a:t>propulsus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3962399"/>
          </a:xfrm>
        </p:spPr>
        <p:txBody>
          <a:bodyPr>
            <a:normAutofit/>
          </a:bodyPr>
          <a:lstStyle/>
          <a:p>
            <a:r>
              <a:rPr lang="en-US" dirty="0" smtClean="0"/>
              <a:t>Notochord disappears in areas where vertebrae are developing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fld id="{683E36F4-7345-47FC-972D-559865EEFE8F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Development of Ribs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6BD97838-069C-4797-980E-9EB39DDB19D9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Ribs develop from mesenchymal costal processes of thoracic vertebrae</a:t>
            </a:r>
          </a:p>
          <a:p>
            <a:pPr eaLnBrk="1" hangingPunct="1"/>
            <a:r>
              <a:rPr lang="en-US" smtClean="0"/>
              <a:t>Cartilaginous during embryonic period</a:t>
            </a:r>
          </a:p>
          <a:p>
            <a:pPr eaLnBrk="1" hangingPunct="1"/>
            <a:r>
              <a:rPr lang="en-US" smtClean="0"/>
              <a:t>Ossify during fetal period</a:t>
            </a:r>
          </a:p>
          <a:p>
            <a:pPr eaLnBrk="1" hangingPunct="1"/>
            <a:r>
              <a:rPr lang="en-US" smtClean="0"/>
              <a:t>Seven pairs true ribs</a:t>
            </a:r>
          </a:p>
          <a:p>
            <a:pPr eaLnBrk="1" hangingPunct="1"/>
            <a:r>
              <a:rPr lang="en-US" smtClean="0"/>
              <a:t>Five pairs of false ribs</a:t>
            </a:r>
          </a:p>
          <a:p>
            <a:pPr eaLnBrk="1" hangingPunct="1"/>
            <a:r>
              <a:rPr lang="en-US" smtClean="0"/>
              <a:t>Two pair of floating ribs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Development of Sternum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Pair of sternal bars develop ventrolaterally in body wall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Condrification occurs in bars as they move medially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Fuse craniocaudally to from cartilaginous models of manubrium, sternum and xiphoid process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mtClean="0"/>
              <a:t>Centers of ossification appear craniocaudally in sternum before birth except for xiphoid process which occurs during childhood</a:t>
            </a:r>
          </a:p>
          <a:p>
            <a:pPr eaLnBrk="1" hangingPunct="1"/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defRPr/>
            </a:pPr>
            <a:fld id="{1D8D5521-6FD3-485C-96D5-97E94CCC2773}" type="slidenum">
              <a:rPr lang="en-US"/>
              <a:pPr>
                <a:defRPr/>
              </a:pPr>
              <a:t>35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Development of Limbs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Fifth Week:  condensations of mesenchyme appear as limb buds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Mesenchymal bone models in limbs chondrify during the sixth week and form hyaline cartilage bone models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36868" name="Rectangle 4"/>
          <p:cNvSpPr>
            <a:spLocks noGrp="1" noChangeArrowheads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Clavicle develops first then pectoral girdle and upper limb bones then pelvic girdle and lower limb bones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defRPr/>
            </a:pPr>
            <a:fld id="{8C6A5B19-F99D-4A72-9907-44BB84E95EA2}" type="slidenum">
              <a:rPr lang="en-US"/>
              <a:pPr>
                <a:defRPr/>
              </a:pPr>
              <a:t>36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Ossification begins by 8</a:t>
            </a:r>
            <a:r>
              <a:rPr lang="en-US" baseline="30000" dirty="0" smtClean="0"/>
              <a:t>th</a:t>
            </a:r>
            <a:r>
              <a:rPr lang="en-US" dirty="0" smtClean="0"/>
              <a:t> week and occurs in primary ossification centers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 week, all long bones have primary ossification centers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Clavicles begin to ossify before any other bone in the body, then the femurs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Secondary ossification centers occurs in utero, first in the knee, most appear after birth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defRPr/>
            </a:pPr>
            <a:fld id="{75624BAC-6277-4F6B-BBA5-F09DA7532B53}" type="slidenum">
              <a:rPr lang="en-US"/>
              <a:pPr>
                <a:defRPr/>
              </a:pPr>
              <a:t>37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Early 7</a:t>
            </a:r>
            <a:r>
              <a:rPr lang="en-US" baseline="30000" dirty="0" smtClean="0"/>
              <a:t>th</a:t>
            </a:r>
            <a:r>
              <a:rPr lang="en-US" dirty="0" smtClean="0"/>
              <a:t> week: limbs extend ventrally.  Flexor aspect of limbs are ventral and extensors are dorsal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UE rotate Externally</a:t>
            </a:r>
          </a:p>
          <a:p>
            <a:pPr lvl="1"/>
            <a:r>
              <a:rPr lang="en-US" dirty="0" smtClean="0"/>
              <a:t>LE rotate Internally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Limbs then rotate in opposite directions and to different degrees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Upper limbs rotate laterally through 90 dg </a:t>
            </a:r>
          </a:p>
          <a:p>
            <a:pPr lvl="1"/>
            <a:r>
              <a:rPr lang="en-US" dirty="0" smtClean="0"/>
              <a:t>Elbows face posterior</a:t>
            </a:r>
          </a:p>
          <a:p>
            <a:pPr lvl="1"/>
            <a:r>
              <a:rPr lang="en-US" dirty="0" smtClean="0"/>
              <a:t>Flexors of elbow are anterior</a:t>
            </a:r>
          </a:p>
          <a:p>
            <a:r>
              <a:rPr lang="en-US" dirty="0" smtClean="0"/>
              <a:t>Lower limbs rotate medially through almost 90 dg</a:t>
            </a:r>
          </a:p>
          <a:p>
            <a:pPr lvl="1"/>
            <a:r>
              <a:rPr lang="en-US" dirty="0" smtClean="0"/>
              <a:t>Knees face anterior</a:t>
            </a:r>
          </a:p>
          <a:p>
            <a:pPr lvl="1"/>
            <a:r>
              <a:rPr lang="en-US" dirty="0" smtClean="0"/>
              <a:t>Extensors of knee are anterior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fld id="{683E36F4-7345-47FC-972D-559865EEFE8F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Embryological </a:t>
            </a:r>
            <a:r>
              <a:rPr lang="en-US" dirty="0" smtClean="0"/>
              <a:t>Development of Joints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B4E21659-7FF7-4063-A627-5425F9824AAD}" type="slidenum">
              <a:rPr lang="en-US"/>
              <a:pPr>
                <a:defRPr/>
              </a:pPr>
              <a:t>39</a:t>
            </a:fld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Develop during the sixth week with the appearance of the </a:t>
            </a:r>
            <a:r>
              <a:rPr lang="en-US" dirty="0" err="1" smtClean="0"/>
              <a:t>interzonal</a:t>
            </a:r>
            <a:r>
              <a:rPr lang="en-US" dirty="0" smtClean="0"/>
              <a:t> </a:t>
            </a:r>
            <a:r>
              <a:rPr lang="en-US" dirty="0" err="1" smtClean="0"/>
              <a:t>mesenchyme</a:t>
            </a:r>
            <a:r>
              <a:rPr lang="en-US" dirty="0" smtClean="0"/>
              <a:t>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By the end of week eight, they resemble adult joints.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Layer of </a:t>
            </a:r>
            <a:r>
              <a:rPr lang="en-US" dirty="0" err="1" smtClean="0"/>
              <a:t>synovium</a:t>
            </a:r>
            <a:r>
              <a:rPr lang="en-US" dirty="0" smtClean="0"/>
              <a:t> separates from the joint spaces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Notochord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Solid cord of mesoderm cells</a:t>
            </a:r>
          </a:p>
          <a:p>
            <a:r>
              <a:rPr lang="en-US" dirty="0" smtClean="0"/>
              <a:t>Formed by the </a:t>
            </a:r>
            <a:r>
              <a:rPr lang="en-US" b="1" dirty="0" smtClean="0"/>
              <a:t>18</a:t>
            </a:r>
            <a:r>
              <a:rPr lang="en-US" b="1" baseline="30000" dirty="0" smtClean="0"/>
              <a:t>th</a:t>
            </a:r>
            <a:r>
              <a:rPr lang="en-US" b="1" dirty="0" smtClean="0"/>
              <a:t> day</a:t>
            </a:r>
          </a:p>
          <a:p>
            <a:r>
              <a:rPr lang="en-US" dirty="0" smtClean="0"/>
              <a:t>Midline, in </a:t>
            </a:r>
            <a:r>
              <a:rPr lang="en-US" dirty="0" err="1" smtClean="0"/>
              <a:t>cranio</a:t>
            </a:r>
            <a:r>
              <a:rPr lang="en-US" dirty="0" smtClean="0"/>
              <a:t>-caudal axis of the embryo</a:t>
            </a:r>
          </a:p>
          <a:p>
            <a:r>
              <a:rPr lang="en-US" dirty="0" smtClean="0"/>
              <a:t>First sign of skeletal formation</a:t>
            </a:r>
          </a:p>
          <a:p>
            <a:r>
              <a:rPr lang="en-US" dirty="0" smtClean="0"/>
              <a:t>Signals by secreting specialized proteins</a:t>
            </a:r>
          </a:p>
          <a:p>
            <a:r>
              <a:rPr lang="en-US" dirty="0" smtClean="0"/>
              <a:t>Signals overlying ectoderm to form the neural tube</a:t>
            </a:r>
          </a:p>
          <a:p>
            <a:r>
              <a:rPr lang="en-US" dirty="0" smtClean="0"/>
              <a:t>Eventually becomes the nucleus </a:t>
            </a:r>
            <a:r>
              <a:rPr lang="en-US" dirty="0" err="1" smtClean="0"/>
              <a:t>propulsus</a:t>
            </a:r>
            <a:r>
              <a:rPr lang="en-US" dirty="0" smtClean="0"/>
              <a:t> in the adult vertebrae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683E36F4-7345-47FC-972D-559865EEFE8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Fibrous Joint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A5D9C17E-84AF-4963-A331-F6366AED6E9B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Dense fibrous tissue develops from the </a:t>
            </a:r>
            <a:r>
              <a:rPr lang="en-US" dirty="0" err="1" smtClean="0"/>
              <a:t>interzonal</a:t>
            </a:r>
            <a:r>
              <a:rPr lang="en-US" dirty="0" smtClean="0"/>
              <a:t> </a:t>
            </a:r>
            <a:r>
              <a:rPr lang="en-US" dirty="0" err="1" smtClean="0"/>
              <a:t>mesenchyme</a:t>
            </a:r>
            <a:r>
              <a:rPr lang="en-US" dirty="0" smtClean="0"/>
              <a:t> creating the fibrous joints like the cranial sutures.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Cartilaginous Joint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A5D9C17E-84AF-4963-A331-F6366AED6E9B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Interzonal</a:t>
            </a:r>
            <a:r>
              <a:rPr lang="en-US" dirty="0" smtClean="0"/>
              <a:t> mesenchyme develops into either hyaline cartilage (</a:t>
            </a:r>
            <a:r>
              <a:rPr lang="en-US" dirty="0" err="1" smtClean="0"/>
              <a:t>chostochondral</a:t>
            </a:r>
            <a:r>
              <a:rPr lang="en-US" dirty="0" smtClean="0"/>
              <a:t> joints) or fibrocartilage (pubic </a:t>
            </a:r>
            <a:r>
              <a:rPr lang="en-US" dirty="0" err="1" smtClean="0"/>
              <a:t>symphysis</a:t>
            </a:r>
            <a:r>
              <a:rPr lang="en-US" dirty="0" smtClean="0"/>
              <a:t>, clavicle) </a:t>
            </a:r>
          </a:p>
          <a:p>
            <a:pPr lvl="1"/>
            <a:r>
              <a:rPr lang="en-US" dirty="0" smtClean="0"/>
              <a:t>Starts week 6 continues into week 8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Synovial Joint Development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A5D9C17E-84AF-4963-A331-F6366AED6E9B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Interzonal</a:t>
            </a:r>
            <a:r>
              <a:rPr lang="en-US" dirty="0" smtClean="0"/>
              <a:t> mesenchyme differentiates </a:t>
            </a:r>
            <a:r>
              <a:rPr lang="en-US" dirty="0" smtClean="0"/>
              <a:t>into  (week 7-8):</a:t>
            </a:r>
            <a:endParaRPr lang="en-US" dirty="0" smtClean="0"/>
          </a:p>
          <a:p>
            <a:pPr lvl="1"/>
            <a:r>
              <a:rPr lang="en-US" dirty="0" smtClean="0"/>
              <a:t>Peripherally, it forms the capsular and other ligaments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Centrally it disappears and resulting space becomes the joint cavity or synovial cavity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When it lines the joint capsule and </a:t>
            </a:r>
            <a:r>
              <a:rPr lang="en-US" dirty="0" err="1" smtClean="0"/>
              <a:t>articular</a:t>
            </a:r>
            <a:r>
              <a:rPr lang="en-US" dirty="0" smtClean="0"/>
              <a:t> surfaces, it becomes the synovial membrane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Development of Skeletal Muscle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A5D9C17E-84AF-4963-A331-F6366AED6E9B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Derived from the </a:t>
            </a:r>
            <a:r>
              <a:rPr lang="en-US" dirty="0" err="1" smtClean="0"/>
              <a:t>myotome</a:t>
            </a:r>
            <a:r>
              <a:rPr lang="en-US" dirty="0" smtClean="0"/>
              <a:t> regions of </a:t>
            </a:r>
            <a:r>
              <a:rPr lang="en-US" dirty="0" err="1" smtClean="0"/>
              <a:t>somites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First indication of </a:t>
            </a:r>
            <a:r>
              <a:rPr lang="en-US" dirty="0" err="1" smtClean="0"/>
              <a:t>myogenesis</a:t>
            </a:r>
            <a:r>
              <a:rPr lang="en-US" dirty="0" smtClean="0"/>
              <a:t> is the elongation of the nuclei and cell bodies of the </a:t>
            </a:r>
            <a:r>
              <a:rPr lang="en-US" dirty="0" err="1" smtClean="0"/>
              <a:t>mesenchymal</a:t>
            </a:r>
            <a:r>
              <a:rPr lang="en-US" dirty="0" smtClean="0"/>
              <a:t> cells which differentiate into myoblasts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start to see striation then it is </a:t>
            </a:r>
            <a:r>
              <a:rPr lang="en-US" dirty="0" err="1" smtClean="0"/>
              <a:t>differeante</a:t>
            </a:r>
            <a:r>
              <a:rPr lang="en-US" dirty="0" smtClean="0"/>
              <a:t>. </a:t>
            </a:r>
            <a:endParaRPr lang="en-US" dirty="0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A5D9C17E-84AF-4963-A331-F6366AED6E9B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primordial muscle cells fuse to form elongated, multinuclear, cylindrical tubes or </a:t>
            </a:r>
            <a:r>
              <a:rPr lang="en-US" dirty="0" err="1" smtClean="0"/>
              <a:t>myotubes</a:t>
            </a:r>
            <a:r>
              <a:rPr lang="en-US" dirty="0" smtClean="0"/>
              <a:t>.  </a:t>
            </a:r>
          </a:p>
          <a:p>
            <a:endParaRPr lang="en-US" dirty="0" smtClean="0"/>
          </a:p>
          <a:p>
            <a:r>
              <a:rPr lang="en-US" dirty="0" smtClean="0"/>
              <a:t>Muscle growth in the fetus then occurs with ongoing fusion of </a:t>
            </a:r>
            <a:r>
              <a:rPr lang="en-US" dirty="0" err="1" smtClean="0"/>
              <a:t>myoblasts</a:t>
            </a:r>
            <a:r>
              <a:rPr lang="en-US" dirty="0" smtClean="0"/>
              <a:t> and </a:t>
            </a:r>
            <a:r>
              <a:rPr lang="en-US" dirty="0" err="1" smtClean="0"/>
              <a:t>myotubes</a:t>
            </a:r>
            <a:r>
              <a:rPr lang="en-US" dirty="0" smtClean="0"/>
              <a:t>.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A5D9C17E-84AF-4963-A331-F6366AED6E9B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At the time of the fusion </a:t>
            </a:r>
            <a:r>
              <a:rPr lang="en-US" dirty="0" err="1" smtClean="0"/>
              <a:t>myofilaments</a:t>
            </a:r>
            <a:r>
              <a:rPr lang="en-US" dirty="0" smtClean="0"/>
              <a:t> appear in the cytoplasm of the </a:t>
            </a:r>
            <a:r>
              <a:rPr lang="en-US" dirty="0" err="1" smtClean="0"/>
              <a:t>myotubes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Most skeletal muscle is developed before birth</a:t>
            </a:r>
          </a:p>
          <a:p>
            <a:endParaRPr lang="en-US" dirty="0" smtClean="0"/>
          </a:p>
          <a:p>
            <a:r>
              <a:rPr lang="en-US" dirty="0" smtClean="0"/>
              <a:t>All developed by age 1, muscles increase in length and width as the skeleton grows.  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smtClean="0"/>
              <a:t>Embryological Development of Tendon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3A39612-910F-423A-B423-F223223B89F1}" type="slidenum">
              <a:rPr lang="en-US"/>
              <a:pPr>
                <a:defRPr/>
              </a:pPr>
              <a:t>46</a:t>
            </a:fld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Embryologically, tendon develops from the mesoderm tissue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Develops at a similar time as ligaments and muscle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Initially consists of tenoblasts and type I collagen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DBBE7DD-671C-4C78-9E5F-29F21D000010}" type="slidenum">
              <a:rPr lang="en-US"/>
              <a:pPr>
                <a:defRPr/>
              </a:pPr>
              <a:t>47</a:t>
            </a:fld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Upper limb tendons develop before lower limb tendons 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Extensor muscles of lower limb don’t fully develop until after birth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Interaction occurs between the tendon cells and muscle cells to coordinate correct insertion of each tendon to its appropriate muscle (Jozsa, Kannus, 1997)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/>
              <a:t>Development of Ligament:</a:t>
            </a:r>
            <a:br>
              <a:rPr lang="en-US" sz="3600"/>
            </a:br>
            <a:r>
              <a:rPr lang="en-US" sz="3600"/>
              <a:t>EX: Anterior Cruciate Ligament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A2FFB840-8FD5-402D-8804-C004D5EAA276}" type="slidenum">
              <a:rPr lang="en-US"/>
              <a:pPr>
                <a:defRPr/>
              </a:pPr>
              <a:t>48</a:t>
            </a:fld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/>
              <a:t>Weeks 9-10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Fibroblasts align between femoral and tibial attachment sites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Collagen fibrils are deposited between cells, parallel to the longitudinal axis of the ligament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As cells deposit more and more collagen, bundles of matrix push cells apart forming a mature ligament with a low density of cells and a higher collagen content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683E36F4-7345-47FC-972D-559865EEFE8F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Moore KL, </a:t>
            </a:r>
            <a:r>
              <a:rPr lang="en-US" dirty="0" err="1" smtClean="0"/>
              <a:t>Persaud</a:t>
            </a:r>
            <a:r>
              <a:rPr lang="en-US" dirty="0" smtClean="0"/>
              <a:t> TVN.  </a:t>
            </a:r>
            <a:r>
              <a:rPr lang="en-US" i="1" dirty="0" smtClean="0"/>
              <a:t>The Developing Human. Clinically Oriented Embryology, 8</a:t>
            </a:r>
            <a:r>
              <a:rPr lang="en-US" i="1" baseline="30000" dirty="0" smtClean="0"/>
              <a:t>th</a:t>
            </a:r>
            <a:r>
              <a:rPr lang="en-US" i="1" dirty="0" smtClean="0"/>
              <a:t> ed.  </a:t>
            </a:r>
            <a:r>
              <a:rPr lang="en-US" dirty="0" smtClean="0"/>
              <a:t>Saunders Elsevier, Philadelphia PA, 2008.</a:t>
            </a:r>
          </a:p>
          <a:p>
            <a:r>
              <a:rPr lang="en-US" dirty="0" err="1" smtClean="0"/>
              <a:t>Cech</a:t>
            </a:r>
            <a:r>
              <a:rPr lang="en-US" dirty="0" smtClean="0"/>
              <a:t> DJ, Martin S.  </a:t>
            </a:r>
            <a:r>
              <a:rPr lang="en-US" i="1" dirty="0" smtClean="0"/>
              <a:t>Functional Movement Development Across the Life Span,</a:t>
            </a:r>
            <a:r>
              <a:rPr lang="en-US" dirty="0" smtClean="0"/>
              <a:t> 2</a:t>
            </a:r>
            <a:r>
              <a:rPr lang="en-US" baseline="30000" dirty="0" smtClean="0"/>
              <a:t>nd</a:t>
            </a:r>
            <a:r>
              <a:rPr lang="en-US" dirty="0" smtClean="0"/>
              <a:t> ed.  New York, W.B. Saunders.  2002</a:t>
            </a:r>
          </a:p>
          <a:p>
            <a:r>
              <a:rPr lang="en-US" dirty="0" smtClean="0"/>
              <a:t>Whitaker R.  Embryology Lectures downloaded from </a:t>
            </a:r>
            <a:r>
              <a:rPr lang="en-US" dirty="0" smtClean="0">
                <a:hlinkClick r:id="rId2"/>
              </a:rPr>
              <a:t>www.instantanatomy.net</a:t>
            </a:r>
            <a:r>
              <a:rPr lang="en-US" dirty="0" smtClean="0"/>
              <a:t> , Podcast accessed on April 30, 2011. 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 Layer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Day 20</a:t>
            </a:r>
            <a:r>
              <a:rPr lang="en-US" dirty="0" smtClean="0"/>
              <a:t>: paraxial </a:t>
            </a:r>
            <a:r>
              <a:rPr lang="en-US" dirty="0" err="1" smtClean="0"/>
              <a:t>mesoderms</a:t>
            </a:r>
            <a:r>
              <a:rPr lang="en-US" dirty="0" smtClean="0"/>
              <a:t> form </a:t>
            </a:r>
            <a:r>
              <a:rPr lang="en-US" dirty="0" err="1" smtClean="0"/>
              <a:t>somites</a:t>
            </a:r>
            <a:endParaRPr lang="en-US" dirty="0" smtClean="0"/>
          </a:p>
          <a:p>
            <a:pPr lvl="1"/>
            <a:r>
              <a:rPr lang="en-US" dirty="0" smtClean="0"/>
              <a:t>Begins in cervical region, spread cranially and </a:t>
            </a:r>
            <a:r>
              <a:rPr lang="en-US" dirty="0" smtClean="0"/>
              <a:t>caudally</a:t>
            </a:r>
          </a:p>
          <a:p>
            <a:pPr lvl="2"/>
            <a:r>
              <a:rPr lang="en-US" dirty="0" smtClean="0"/>
              <a:t>Cervical is most advanced part of body. </a:t>
            </a:r>
            <a:endParaRPr lang="en-US" dirty="0" smtClean="0"/>
          </a:p>
          <a:p>
            <a:pPr lvl="1"/>
            <a:r>
              <a:rPr lang="en-US" dirty="0" smtClean="0"/>
              <a:t>Three pairs formed per day until 44 pairs develop by week 5</a:t>
            </a:r>
          </a:p>
          <a:p>
            <a:pPr lvl="1"/>
            <a:r>
              <a:rPr lang="en-US" dirty="0" smtClean="0"/>
              <a:t>Some will later disappear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683E36F4-7345-47FC-972D-559865EEFE8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Somites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Somite</a:t>
            </a:r>
            <a:r>
              <a:rPr lang="en-US" dirty="0" smtClean="0"/>
              <a:t> pairs migrate</a:t>
            </a:r>
          </a:p>
          <a:p>
            <a:r>
              <a:rPr lang="en-US" dirty="0" smtClean="0"/>
              <a:t>Cellular pairs</a:t>
            </a:r>
          </a:p>
          <a:p>
            <a:pPr lvl="1"/>
            <a:r>
              <a:rPr lang="en-US" dirty="0" smtClean="0"/>
              <a:t>Ventromedial becomes </a:t>
            </a:r>
            <a:r>
              <a:rPr lang="en-US" dirty="0" err="1" smtClean="0">
                <a:solidFill>
                  <a:srgbClr val="00B0F0"/>
                </a:solidFill>
              </a:rPr>
              <a:t>Sclerotome</a:t>
            </a:r>
            <a:r>
              <a:rPr lang="en-US" dirty="0" smtClean="0">
                <a:solidFill>
                  <a:srgbClr val="00B0F0"/>
                </a:solidFill>
              </a:rPr>
              <a:t> (BONE)</a:t>
            </a:r>
            <a:endParaRPr lang="en-US" dirty="0" smtClean="0">
              <a:solidFill>
                <a:srgbClr val="00B0F0"/>
              </a:solidFill>
            </a:endParaRPr>
          </a:p>
          <a:p>
            <a:pPr lvl="1"/>
            <a:r>
              <a:rPr lang="en-US" dirty="0" err="1" smtClean="0"/>
              <a:t>Dorsolateral</a:t>
            </a:r>
            <a:r>
              <a:rPr lang="en-US" dirty="0" smtClean="0"/>
              <a:t> becomes </a:t>
            </a:r>
            <a:r>
              <a:rPr lang="en-US" dirty="0" err="1" smtClean="0">
                <a:solidFill>
                  <a:srgbClr val="00B0F0"/>
                </a:solidFill>
              </a:rPr>
              <a:t>Dermomyotome</a:t>
            </a:r>
            <a:endParaRPr lang="en-US" dirty="0" smtClean="0">
              <a:solidFill>
                <a:srgbClr val="00B0F0"/>
              </a:solidFill>
            </a:endParaRPr>
          </a:p>
          <a:p>
            <a:pPr lvl="2"/>
            <a:r>
              <a:rPr lang="en-US" dirty="0" smtClean="0"/>
              <a:t>Dermis, Dermatome</a:t>
            </a:r>
          </a:p>
          <a:p>
            <a:pPr lvl="2"/>
            <a:r>
              <a:rPr lang="en-US" dirty="0" err="1" smtClean="0"/>
              <a:t>Myoblasts</a:t>
            </a:r>
            <a:r>
              <a:rPr lang="en-US" dirty="0" smtClean="0"/>
              <a:t>, </a:t>
            </a:r>
            <a:r>
              <a:rPr lang="en-US" dirty="0" err="1" smtClean="0"/>
              <a:t>Myotome</a:t>
            </a:r>
            <a:endParaRPr lang="en-US" dirty="0"/>
          </a:p>
        </p:txBody>
      </p:sp>
      <p:pic>
        <p:nvPicPr>
          <p:cNvPr id="7" name="Content Placeholder 6" descr="94706_58_somites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845050" y="1931988"/>
            <a:ext cx="3886200" cy="3886200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fld id="{683E36F4-7345-47FC-972D-559865EEFE8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Somites</a:t>
            </a:r>
            <a:r>
              <a:rPr lang="en-US" dirty="0" smtClean="0"/>
              <a:t>, early on, become associated with a particular spinal nerve.</a:t>
            </a:r>
          </a:p>
          <a:p>
            <a:r>
              <a:rPr lang="en-US" dirty="0" smtClean="0"/>
              <a:t>When many of the </a:t>
            </a:r>
            <a:r>
              <a:rPr lang="en-US" dirty="0" err="1" smtClean="0"/>
              <a:t>somite</a:t>
            </a:r>
            <a:r>
              <a:rPr lang="en-US" dirty="0" smtClean="0"/>
              <a:t> cells migrate to new locations in the embryo, they retain this neural link. </a:t>
            </a:r>
          </a:p>
          <a:p>
            <a:r>
              <a:rPr lang="en-US" dirty="0" smtClean="0"/>
              <a:t>Basis for:</a:t>
            </a:r>
          </a:p>
          <a:p>
            <a:pPr lvl="1"/>
            <a:r>
              <a:rPr lang="en-US" dirty="0" smtClean="0"/>
              <a:t>referred pain</a:t>
            </a:r>
          </a:p>
          <a:p>
            <a:pPr lvl="1"/>
            <a:r>
              <a:rPr lang="en-US" dirty="0" smtClean="0"/>
              <a:t>patterns of </a:t>
            </a:r>
            <a:r>
              <a:rPr lang="en-US" dirty="0" err="1" smtClean="0"/>
              <a:t>cutaneous</a:t>
            </a:r>
            <a:r>
              <a:rPr lang="en-US" dirty="0" smtClean="0"/>
              <a:t> </a:t>
            </a:r>
            <a:r>
              <a:rPr lang="en-US" dirty="0" err="1" smtClean="0"/>
              <a:t>innervation</a:t>
            </a:r>
            <a:endParaRPr lang="en-US" dirty="0" smtClean="0"/>
          </a:p>
          <a:p>
            <a:pPr lvl="1"/>
            <a:r>
              <a:rPr lang="en-US" dirty="0" smtClean="0"/>
              <a:t>nerve supply to muscles</a:t>
            </a:r>
          </a:p>
          <a:p>
            <a:endParaRPr lang="en-US" dirty="0"/>
          </a:p>
        </p:txBody>
      </p:sp>
      <p:pic>
        <p:nvPicPr>
          <p:cNvPr id="5" name="Content Placeholder 4" descr="somites"/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762000"/>
            <a:ext cx="3886200" cy="3586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191000" y="4495800"/>
            <a:ext cx="4953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 </a:t>
            </a:r>
            <a:r>
              <a:rPr lang="en-US" b="1" dirty="0" smtClean="0"/>
              <a:t>Axial structures</a:t>
            </a:r>
            <a:r>
              <a:rPr lang="en-US" dirty="0" smtClean="0"/>
              <a:t> - </a:t>
            </a:r>
            <a:r>
              <a:rPr lang="en-US" dirty="0" err="1" smtClean="0"/>
              <a:t>somites</a:t>
            </a:r>
            <a:r>
              <a:rPr lang="en-US" dirty="0" smtClean="0"/>
              <a:t> are arranged in pairs alongside the neural tube(light orange) and notochord (blue). Each </a:t>
            </a:r>
            <a:r>
              <a:rPr lang="en-US" dirty="0" err="1" smtClean="0"/>
              <a:t>somite</a:t>
            </a:r>
            <a:r>
              <a:rPr lang="en-US" dirty="0" smtClean="0"/>
              <a:t> is composed of a dermatome (light purple), </a:t>
            </a:r>
            <a:r>
              <a:rPr lang="en-US" dirty="0" err="1" smtClean="0"/>
              <a:t>myotome</a:t>
            </a:r>
            <a:r>
              <a:rPr lang="en-US" dirty="0" smtClean="0"/>
              <a:t> (light brown), and </a:t>
            </a:r>
            <a:r>
              <a:rPr lang="en-US" dirty="0" err="1" smtClean="0"/>
              <a:t>sclerotome</a:t>
            </a:r>
            <a:r>
              <a:rPr lang="en-US" dirty="0" smtClean="0"/>
              <a:t> (dark yellow). The ectoderm lies above and the endoderm below.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400800"/>
            <a:ext cx="4535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http://www.bionalogy.com/skeletal_system.htm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fld id="{683E36F4-7345-47FC-972D-559865EEFE8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4 weeks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4CE9EB46-F7F6-450E-9421-7418578A8C9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Major changes in body of embryo</a:t>
            </a:r>
          </a:p>
          <a:p>
            <a:r>
              <a:rPr lang="en-US" dirty="0" smtClean="0"/>
              <a:t>Two pharyngeal arches are visible and two develop</a:t>
            </a:r>
          </a:p>
          <a:p>
            <a:pPr lvl="1"/>
            <a:r>
              <a:rPr lang="en-US" dirty="0" err="1" smtClean="0"/>
              <a:t>Mandibular</a:t>
            </a:r>
            <a:r>
              <a:rPr lang="en-US" dirty="0" smtClean="0"/>
              <a:t> arch (first) gives rise to the lower jaw, extension of this gives rise to the upper jaw</a:t>
            </a:r>
          </a:p>
          <a:p>
            <a:pPr lvl="1"/>
            <a:r>
              <a:rPr lang="en-US" dirty="0" smtClean="0"/>
              <a:t>Second arch is the hyoid arch</a:t>
            </a:r>
          </a:p>
          <a:p>
            <a:r>
              <a:rPr lang="en-US" dirty="0" smtClean="0"/>
              <a:t>Upper limb buds are </a:t>
            </a:r>
            <a:r>
              <a:rPr lang="en-US" dirty="0" smtClean="0"/>
              <a:t>recognizable</a:t>
            </a:r>
          </a:p>
          <a:p>
            <a:pPr lvl="1"/>
            <a:r>
              <a:rPr lang="en-US" dirty="0" smtClean="0"/>
              <a:t>Pouches for arms</a:t>
            </a:r>
          </a:p>
          <a:p>
            <a:pPr lvl="2"/>
            <a:r>
              <a:rPr lang="en-US" dirty="0" smtClean="0"/>
              <a:t>UE forms before LE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week</a:t>
            </a:r>
            <a:endParaRPr lang="en-US" dirty="0"/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Enlargement of head caused by brain </a:t>
            </a:r>
            <a:r>
              <a:rPr lang="en-US" dirty="0" smtClean="0"/>
              <a:t>development</a:t>
            </a:r>
          </a:p>
          <a:p>
            <a:r>
              <a:rPr lang="en-US" dirty="0" smtClean="0"/>
              <a:t>Articular Cartilage Development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Carnegie Development do not correspond to time, but rather a stage. Do Not Need to Know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defRPr/>
            </a:pPr>
            <a:fld id="{7108D569-0CF3-4284-BFB5-0BD703248DB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1996</Words>
  <Application>Microsoft Office PowerPoint</Application>
  <PresentationFormat>On-screen Show (4:3)</PresentationFormat>
  <Paragraphs>375</Paragraphs>
  <Slides>49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Development of the Musculoskeletal System</vt:lpstr>
      <vt:lpstr>Objectives</vt:lpstr>
      <vt:lpstr>Embryonic Development</vt:lpstr>
      <vt:lpstr>Notochord Development</vt:lpstr>
      <vt:lpstr>Germ Layer Development</vt:lpstr>
      <vt:lpstr>Somites</vt:lpstr>
      <vt:lpstr>PowerPoint Presentation</vt:lpstr>
      <vt:lpstr>4 weeks</vt:lpstr>
      <vt:lpstr>5th week</vt:lpstr>
      <vt:lpstr>6th week</vt:lpstr>
      <vt:lpstr>6th Week= Vertebrae Development</vt:lpstr>
      <vt:lpstr>PowerPoint Presentation</vt:lpstr>
      <vt:lpstr>7th week</vt:lpstr>
      <vt:lpstr>8th week</vt:lpstr>
      <vt:lpstr>9-12 weeks</vt:lpstr>
      <vt:lpstr>Specific Tissue Formation</vt:lpstr>
      <vt:lpstr>Development of Axial Skeleton</vt:lpstr>
      <vt:lpstr>4th week</vt:lpstr>
      <vt:lpstr>Development of Bone and Cartilage</vt:lpstr>
      <vt:lpstr>Mesenchymal Bone Formation</vt:lpstr>
      <vt:lpstr>Process of Bone Formation</vt:lpstr>
      <vt:lpstr>PowerPoint Presentation</vt:lpstr>
      <vt:lpstr>Cartilage Model of Bone Formation</vt:lpstr>
      <vt:lpstr>Primary Ossification Center</vt:lpstr>
      <vt:lpstr>PowerPoint Presentation</vt:lpstr>
      <vt:lpstr>Summary of Bone Growth</vt:lpstr>
      <vt:lpstr>Vertebral Ossification</vt:lpstr>
      <vt:lpstr>PowerPoint Presentation</vt:lpstr>
      <vt:lpstr>PowerPoint Presentation</vt:lpstr>
      <vt:lpstr>Exceptions to typical vertebral ossification</vt:lpstr>
      <vt:lpstr>Development of the Disc</vt:lpstr>
      <vt:lpstr>PowerPoint Presentation</vt:lpstr>
      <vt:lpstr>PowerPoint Presentation</vt:lpstr>
      <vt:lpstr>Development of Ribs</vt:lpstr>
      <vt:lpstr>Development of Sternum</vt:lpstr>
      <vt:lpstr>Development of Limbs</vt:lpstr>
      <vt:lpstr>PowerPoint Presentation</vt:lpstr>
      <vt:lpstr>PowerPoint Presentation</vt:lpstr>
      <vt:lpstr>Embryological Development of Joints</vt:lpstr>
      <vt:lpstr>Fibrous Joint Development</vt:lpstr>
      <vt:lpstr>Cartilaginous Joint Development</vt:lpstr>
      <vt:lpstr>Synovial Joint Development</vt:lpstr>
      <vt:lpstr>Development of Skeletal Muscle</vt:lpstr>
      <vt:lpstr>PowerPoint Presentation</vt:lpstr>
      <vt:lpstr>PowerPoint Presentation</vt:lpstr>
      <vt:lpstr>Embryological Development of Tendon</vt:lpstr>
      <vt:lpstr>PowerPoint Presentation</vt:lpstr>
      <vt:lpstr>Development of Ligament: EX: Anterior Cruciate Ligament</vt:lpstr>
      <vt:lpstr>References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the Musculoskeletal System</dc:title>
  <dc:creator>brodda</dc:creator>
  <cp:lastModifiedBy>SWEET, CHRISTINA</cp:lastModifiedBy>
  <cp:revision>12</cp:revision>
  <dcterms:created xsi:type="dcterms:W3CDTF">2011-05-08T11:20:10Z</dcterms:created>
  <dcterms:modified xsi:type="dcterms:W3CDTF">2012-05-07T14:53:21Z</dcterms:modified>
</cp:coreProperties>
</file>