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DD5E5B-6EFC-4566-98B3-D1CCBBEA5787}" type="datetimeFigureOut">
              <a:rPr lang="en-US" smtClean="0"/>
              <a:t>7/22/2012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B507EA-813B-48C9-A071-412D26697143}" type="slidenum">
              <a:rPr lang="en-US" smtClean="0"/>
              <a:t>‹#›</a:t>
            </a:fld>
            <a:endParaRPr lang="en-US"/>
          </a:p>
        </p:txBody>
      </p:sp>
    </p:spTree>
    <p:extLst>
      <p:ext uri="{BB962C8B-B14F-4D97-AF65-F5344CB8AC3E}">
        <p14:creationId xmlns:p14="http://schemas.microsoft.com/office/powerpoint/2010/main" val="252089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Tuning fork</a:t>
            </a:r>
            <a:endParaRPr lang="en-US" dirty="0"/>
          </a:p>
        </p:txBody>
      </p:sp>
      <p:sp>
        <p:nvSpPr>
          <p:cNvPr id="4" name="Slide Number Placeholder 3"/>
          <p:cNvSpPr>
            <a:spLocks noGrp="1"/>
          </p:cNvSpPr>
          <p:nvPr>
            <p:ph type="sldNum" sz="quarter" idx="10"/>
          </p:nvPr>
        </p:nvSpPr>
        <p:spPr/>
        <p:txBody>
          <a:bodyPr/>
          <a:lstStyle/>
          <a:p>
            <a:fld id="{78B507EA-813B-48C9-A071-412D26697143}" type="slidenum">
              <a:rPr lang="en-US" smtClean="0"/>
              <a:t>3</a:t>
            </a:fld>
            <a:endParaRPr lang="en-US"/>
          </a:p>
        </p:txBody>
      </p:sp>
    </p:spTree>
    <p:extLst>
      <p:ext uri="{BB962C8B-B14F-4D97-AF65-F5344CB8AC3E}">
        <p14:creationId xmlns:p14="http://schemas.microsoft.com/office/powerpoint/2010/main" val="2421689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Pain can get better if you decrease exertion. </a:t>
            </a:r>
            <a:endParaRPr lang="en-US" dirty="0"/>
          </a:p>
        </p:txBody>
      </p:sp>
      <p:sp>
        <p:nvSpPr>
          <p:cNvPr id="4" name="Slide Number Placeholder 3"/>
          <p:cNvSpPr>
            <a:spLocks noGrp="1"/>
          </p:cNvSpPr>
          <p:nvPr>
            <p:ph type="sldNum" sz="quarter" idx="10"/>
          </p:nvPr>
        </p:nvSpPr>
        <p:spPr/>
        <p:txBody>
          <a:bodyPr/>
          <a:lstStyle/>
          <a:p>
            <a:fld id="{78B507EA-813B-48C9-A071-412D26697143}" type="slidenum">
              <a:rPr lang="en-US" smtClean="0"/>
              <a:t>39</a:t>
            </a:fld>
            <a:endParaRPr lang="en-US"/>
          </a:p>
        </p:txBody>
      </p:sp>
    </p:spTree>
    <p:extLst>
      <p:ext uri="{BB962C8B-B14F-4D97-AF65-F5344CB8AC3E}">
        <p14:creationId xmlns:p14="http://schemas.microsoft.com/office/powerpoint/2010/main" val="1213584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Grade 3: loss</a:t>
            </a:r>
            <a:r>
              <a:rPr lang="en-US" baseline="0" dirty="0" smtClean="0"/>
              <a:t> of a lot of ligaments</a:t>
            </a:r>
            <a:endParaRPr lang="en-US" dirty="0"/>
          </a:p>
        </p:txBody>
      </p:sp>
      <p:sp>
        <p:nvSpPr>
          <p:cNvPr id="4" name="Slide Number Placeholder 3"/>
          <p:cNvSpPr>
            <a:spLocks noGrp="1"/>
          </p:cNvSpPr>
          <p:nvPr>
            <p:ph type="sldNum" sz="quarter" idx="10"/>
          </p:nvPr>
        </p:nvSpPr>
        <p:spPr/>
        <p:txBody>
          <a:bodyPr/>
          <a:lstStyle/>
          <a:p>
            <a:fld id="{78B507EA-813B-48C9-A071-412D26697143}" type="slidenum">
              <a:rPr lang="en-US" smtClean="0"/>
              <a:t>43</a:t>
            </a:fld>
            <a:endParaRPr lang="en-US"/>
          </a:p>
        </p:txBody>
      </p:sp>
    </p:spTree>
    <p:extLst>
      <p:ext uri="{BB962C8B-B14F-4D97-AF65-F5344CB8AC3E}">
        <p14:creationId xmlns:p14="http://schemas.microsoft.com/office/powerpoint/2010/main" val="276397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E0A855-6BBC-40A9-B44D-3A96E0BF49CF}" type="slidenum">
              <a:rPr lang="en-US"/>
              <a:pPr/>
              <a:t>53</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2E6DD8-ECA8-429F-987C-79026E81C040}" type="slidenum">
              <a:rPr lang="en-US"/>
              <a:pPr/>
              <a:t>55</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sz="2000"/>
              <a:t>Inferior heel pain, more common in sports that involve running, like tennis, basketball, non athletes involved in weight training and in dancers.  </a:t>
            </a:r>
          </a:p>
          <a:p>
            <a:endParaRPr lang="en-US" sz="2000"/>
          </a:p>
          <a:p>
            <a:r>
              <a:rPr lang="en-US" sz="2000"/>
              <a:t>Occurs as a result of microtrauma at heel strike  Related to stress on the plantar fascia from the activity.  </a:t>
            </a:r>
          </a:p>
          <a:p>
            <a:endParaRPr lang="en-US" sz="2000"/>
          </a:p>
          <a:p>
            <a:r>
              <a:rPr lang="en-US" sz="2000"/>
              <a:t>“windlass effect” of plantar fascia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Clear</a:t>
            </a:r>
            <a:r>
              <a:rPr lang="en-US" baseline="0" dirty="0" smtClean="0"/>
              <a:t> Space between Talus and Tibia, and overlap of tibia on fibula. </a:t>
            </a:r>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D74A93-204A-41E4-B90F-7234842EE1E7}" type="slidenum">
              <a:rPr lang="en-US"/>
              <a:pPr fontAlgn="base">
                <a:spcBef>
                  <a:spcPct val="0"/>
                </a:spcBef>
                <a:spcAft>
                  <a:spcPct val="0"/>
                </a:spcAft>
              </a:pPr>
              <a:t>66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24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BA2745E-4873-4F61-9BFA-C84C5D1F47C0}" type="slidenum">
              <a:rPr lang="en-US"/>
              <a:pPr fontAlgn="base">
                <a:spcBef>
                  <a:spcPct val="0"/>
                </a:spcBef>
                <a:spcAft>
                  <a:spcPct val="0"/>
                </a:spcAft>
              </a:pPr>
              <a:t>71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D53B83-081E-4B4D-8200-42FC90A93913}" type="datetimeFigureOut">
              <a:rPr lang="en-US" smtClean="0"/>
              <a:t>7/22/2012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4071823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D53B83-081E-4B4D-8200-42FC90A93913}" type="datetimeFigureOut">
              <a:rPr lang="en-US" smtClean="0"/>
              <a:t>7/22/2012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1862246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D53B83-081E-4B4D-8200-42FC90A93913}" type="datetimeFigureOut">
              <a:rPr lang="en-US" smtClean="0"/>
              <a:t>7/22/2012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136748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fld id="{E3DE6F0E-A79D-4841-BD3B-280722FCFFB3}" type="datetime1">
              <a:rPr lang="en-US" smtClean="0"/>
              <a:t>7/22/2012</a:t>
            </a:fld>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08DDC0C7-7D70-4AA8-8C5E-3F2089F79725}" type="slidenum">
              <a:rPr lang="en-US"/>
              <a:pPr/>
              <a:t>‹#›</a:t>
            </a:fld>
            <a:endParaRPr lang="en-US"/>
          </a:p>
        </p:txBody>
      </p:sp>
    </p:spTree>
    <p:extLst>
      <p:ext uri="{BB962C8B-B14F-4D97-AF65-F5344CB8AC3E}">
        <p14:creationId xmlns:p14="http://schemas.microsoft.com/office/powerpoint/2010/main" val="420665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F84AC4F0-BED1-4D67-96CF-163689C9971A}" type="datetime1">
              <a:rPr lang="en-US" smtClean="0"/>
              <a:t>7/22/2012</a:t>
            </a:fld>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943C2041-F2EA-425F-9DC6-DE39450BD14B}" type="slidenum">
              <a:rPr lang="en-US"/>
              <a:pPr/>
              <a:t>‹#›</a:t>
            </a:fld>
            <a:endParaRPr lang="en-US"/>
          </a:p>
        </p:txBody>
      </p:sp>
    </p:spTree>
    <p:extLst>
      <p:ext uri="{BB962C8B-B14F-4D97-AF65-F5344CB8AC3E}">
        <p14:creationId xmlns:p14="http://schemas.microsoft.com/office/powerpoint/2010/main" val="531253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D53B83-081E-4B4D-8200-42FC90A93913}" type="datetimeFigureOut">
              <a:rPr lang="en-US" smtClean="0"/>
              <a:t>7/22/2012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4153517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D53B83-081E-4B4D-8200-42FC90A93913}" type="datetimeFigureOut">
              <a:rPr lang="en-US" smtClean="0"/>
              <a:t>7/22/2012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10914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D53B83-081E-4B4D-8200-42FC90A93913}" type="datetimeFigureOut">
              <a:rPr lang="en-US" smtClean="0"/>
              <a:t>7/22/2012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4059742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D53B83-081E-4B4D-8200-42FC90A93913}" type="datetimeFigureOut">
              <a:rPr lang="en-US" smtClean="0"/>
              <a:t>7/22/2012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2438199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D53B83-081E-4B4D-8200-42FC90A93913}" type="datetimeFigureOut">
              <a:rPr lang="en-US" smtClean="0"/>
              <a:t>7/22/2012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2946316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53B83-081E-4B4D-8200-42FC90A93913}" type="datetimeFigureOut">
              <a:rPr lang="en-US" smtClean="0"/>
              <a:t>7/22/2012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3004059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D53B83-081E-4B4D-8200-42FC90A93913}" type="datetimeFigureOut">
              <a:rPr lang="en-US" smtClean="0"/>
              <a:t>7/22/2012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250361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D53B83-081E-4B4D-8200-42FC90A93913}" type="datetimeFigureOut">
              <a:rPr lang="en-US" smtClean="0"/>
              <a:t>7/22/2012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D2C970-1F7E-45FE-A0A7-F6C68FCBAC13}" type="slidenum">
              <a:rPr lang="en-US" smtClean="0"/>
              <a:t>‹#›</a:t>
            </a:fld>
            <a:endParaRPr lang="en-US"/>
          </a:p>
        </p:txBody>
      </p:sp>
    </p:spTree>
    <p:extLst>
      <p:ext uri="{BB962C8B-B14F-4D97-AF65-F5344CB8AC3E}">
        <p14:creationId xmlns:p14="http://schemas.microsoft.com/office/powerpoint/2010/main" val="1353370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53B83-081E-4B4D-8200-42FC90A93913}" type="datetimeFigureOut">
              <a:rPr lang="en-US" smtClean="0"/>
              <a:t>7/22/2012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2C970-1F7E-45FE-A0A7-F6C68FCBAC13}" type="slidenum">
              <a:rPr lang="en-US" smtClean="0"/>
              <a:t>‹#›</a:t>
            </a:fld>
            <a:endParaRPr lang="en-US"/>
          </a:p>
        </p:txBody>
      </p:sp>
    </p:spTree>
    <p:extLst>
      <p:ext uri="{BB962C8B-B14F-4D97-AF65-F5344CB8AC3E}">
        <p14:creationId xmlns:p14="http://schemas.microsoft.com/office/powerpoint/2010/main" val="3313360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footpainreliefstore.com/library/73399.htm" TargetMode="External"/><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aafp.org/afp/AFPprinter/20040615/2853.html" TargetMode="External"/><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health.com/health/library/mdp/0,,zm6082,00.html" TargetMode="External"/><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www.ncbi.nlm.nih.gov/pubmed/8320784?ordinalpos=1&amp;itool=EntrezSystem2.PEntrez.Pubmed.Pubmed_ResultsPanel.Pubmed_RVAbstrac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3" Type="http://schemas.openxmlformats.org/officeDocument/2006/relationships/hyperlink" Target="http://www.4kidsortho.com/html/severs_disease.html" TargetMode="External"/><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hyperlink" Target="http://home.flash.net/~drrad/tf/100697.htm" TargetMode="External"/><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uwmsk.org/RadAnat/AnkleAPLabelled.html"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uwmsk.org/RadAnat/AnkleAPLabelled.html" TargetMode="External"/><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hyperlink" Target="http://uwmsk.org/RadAnat/AnkleAPLabelled.html" TargetMode="External"/><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hyperlink" Target="http://uwmsk.org/RadAnat/AnkleAPLabelled.html" TargetMode="External"/><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wmf"/><Relationship Id="rId5" Type="http://schemas.openxmlformats.org/officeDocument/2006/relationships/image" Target="../media/image21.jpeg"/><Relationship Id="rId4" Type="http://schemas.openxmlformats.org/officeDocument/2006/relationships/hyperlink" Target="http://www.ceessentials.net/article28.html"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hyperlink" Target="http://uwmsk.org/RadAnat/AnkleAPLabelled.html" TargetMode="External"/></Relationships>
</file>

<file path=ppt/slides/_rels/slide73.xml.rels><?xml version="1.0" encoding="UTF-8" standalone="yes"?>
<Relationships xmlns="http://schemas.openxmlformats.org/package/2006/relationships"><Relationship Id="rId3" Type="http://schemas.openxmlformats.org/officeDocument/2006/relationships/hyperlink" Target="http://foothealth.about.com/od/glossary/g/MetPrimVarus.htm" TargetMode="External"/><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hyperlink" Target="http://uwmsk.org/RadAnat/AnkleAPLabelled.html"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hyperlink" Target="http://uwmsk.org/RadAnat/AnkleAPLabelled.html" TargetMode="External"/></Relationships>
</file>

<file path=ppt/slides/_rels/slide7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hyperlink" Target="http://uwmsk.org/residentprojects/tarsalcoalition.html" TargetMode="External"/><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hyperlink" Target="http://www.youtube.com/watch?v=d5kqlWFijGU" TargetMode="External"/><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hyperlink" Target="http://www.youtube.com/user/killkillbot" TargetMode="External"/><Relationship Id="rId2" Type="http://schemas.openxmlformats.org/officeDocument/2006/relationships/hyperlink" Target="http://www.youtube.com/watch?v=Gn6nNFBw4CY&amp;feature=related" TargetMode="External"/><Relationship Id="rId1" Type="http://schemas.openxmlformats.org/officeDocument/2006/relationships/slideLayout" Target="../slideLayouts/slideLayout4.xml"/><Relationship Id="rId6" Type="http://schemas.openxmlformats.org/officeDocument/2006/relationships/image" Target="../media/image1.wmf"/><Relationship Id="rId5" Type="http://schemas.openxmlformats.org/officeDocument/2006/relationships/hyperlink" Target="http://www.ispub.com/ostia/index.php?xmlFilePath=journals/ijos/vol5n1/tarsal.xml" TargetMode="External"/><Relationship Id="rId4" Type="http://schemas.openxmlformats.org/officeDocument/2006/relationships/image" Target="../media/image32.jpeg"/></Relationships>
</file>

<file path=ppt/slides/_rels/slide82.xml.rels><?xml version="1.0" encoding="UTF-8" standalone="yes"?>
<Relationships xmlns="http://schemas.openxmlformats.org/package/2006/relationships"><Relationship Id="rId3" Type="http://schemas.openxmlformats.org/officeDocument/2006/relationships/hyperlink" Target="http://www.ablesw.com/3d-doctor/3ddoctor.html" TargetMode="External"/><Relationship Id="rId2" Type="http://schemas.openxmlformats.org/officeDocument/2006/relationships/image" Target="../media/image33.jpeg"/><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3" Type="http://schemas.openxmlformats.org/officeDocument/2006/relationships/hyperlink" Target="http://www.mr-tip.com/serv1.php?type=slider&amp;slide=MRI%20-%20Anatomic%20Imaging%20of%20the%20Foot" TargetMode="External"/><Relationship Id="rId2" Type="http://schemas.openxmlformats.org/officeDocument/2006/relationships/image" Target="../media/image34.png"/><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85.xml.rels><?xml version="1.0" encoding="UTF-8" standalone="yes"?>
<Relationships xmlns="http://schemas.openxmlformats.org/package/2006/relationships"><Relationship Id="rId3" Type="http://schemas.openxmlformats.org/officeDocument/2006/relationships/hyperlink" Target="http://musculoskeletalmri.blogspot.com/2009/03/calf-pain-is-it-my-achilles-tendon.html" TargetMode="External"/><Relationship Id="rId2" Type="http://schemas.openxmlformats.org/officeDocument/2006/relationships/image" Target="../media/image35.jpeg"/><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86.xml.rels><?xml version="1.0" encoding="UTF-8" standalone="yes"?>
<Relationships xmlns="http://schemas.openxmlformats.org/package/2006/relationships"><Relationship Id="rId3" Type="http://schemas.openxmlformats.org/officeDocument/2006/relationships/hyperlink" Target="http://www3.americanradiology.com/pls/web1/wwimggal.vmg?img_in=12405&amp;mod_in=08" TargetMode="External"/><Relationship Id="rId2" Type="http://schemas.openxmlformats.org/officeDocument/2006/relationships/image" Target="../media/image36.jpeg"/><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87.xml.rels><?xml version="1.0" encoding="UTF-8" standalone="yes"?>
<Relationships xmlns="http://schemas.openxmlformats.org/package/2006/relationships"><Relationship Id="rId3" Type="http://schemas.openxmlformats.org/officeDocument/2006/relationships/hyperlink" Target="http://www.bocaradiology.com/ra/cscan_tech.html" TargetMode="External"/><Relationship Id="rId2" Type="http://schemas.openxmlformats.org/officeDocument/2006/relationships/image" Target="../media/image37.jpeg"/><Relationship Id="rId1" Type="http://schemas.openxmlformats.org/officeDocument/2006/relationships/slideLayout" Target="../slideLayouts/slideLayout4.xml"/><Relationship Id="rId4" Type="http://schemas.openxmlformats.org/officeDocument/2006/relationships/image" Target="../media/image1.wmf"/></Relationships>
</file>

<file path=ppt/slides/_rels/slide8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www.radiologyassistant.nl/en/4b6d817d8fade" TargetMode="Externa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hyperlink" Target="http://www.mskultrasound.com/Podiatry" TargetMode="External"/></Relationships>
</file>

<file path=ppt/slides/_rels/slide9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hyperlink" Target="http://www.mskultrasound.com/Podiatry" TargetMode="External"/></Relationships>
</file>

<file path=ppt/slides/_rels/slide9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 Id="rId5" Type="http://schemas.openxmlformats.org/officeDocument/2006/relationships/image" Target="../media/image1.wmf"/><Relationship Id="rId4" Type="http://schemas.openxmlformats.org/officeDocument/2006/relationships/hyperlink" Target="http://www.mskultrasound.com/Podiatr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normAutofit/>
          </a:bodyPr>
          <a:lstStyle/>
          <a:p>
            <a:r>
              <a:rPr lang="en-US" sz="4000"/>
              <a:t>Musculoskeletal Diseases and Disorders:  Ankle and Foot</a:t>
            </a:r>
          </a:p>
        </p:txBody>
      </p:sp>
      <p:sp>
        <p:nvSpPr>
          <p:cNvPr id="3075" name="Rectangle 3"/>
          <p:cNvSpPr>
            <a:spLocks noGrp="1" noChangeArrowheads="1"/>
          </p:cNvSpPr>
          <p:nvPr>
            <p:ph type="subTitle" idx="1"/>
          </p:nvPr>
        </p:nvSpPr>
        <p:spPr/>
        <p:txBody>
          <a:bodyPr/>
          <a:lstStyle/>
          <a:p>
            <a:endParaRPr lang="en-US" dirty="0"/>
          </a:p>
        </p:txBody>
      </p:sp>
    </p:spTree>
    <p:extLst>
      <p:ext uri="{BB962C8B-B14F-4D97-AF65-F5344CB8AC3E}">
        <p14:creationId xmlns:p14="http://schemas.microsoft.com/office/powerpoint/2010/main" val="135926974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r>
              <a:rPr lang="en-US" dirty="0"/>
              <a:t>supination-adduction (Weber A)</a:t>
            </a:r>
          </a:p>
          <a:p>
            <a:r>
              <a:rPr lang="en-US" dirty="0" smtClean="0"/>
              <a:t>supination-external </a:t>
            </a:r>
            <a:r>
              <a:rPr lang="en-US" dirty="0"/>
              <a:t>rotation (Weber B)</a:t>
            </a:r>
          </a:p>
          <a:p>
            <a:pPr lvl="1"/>
            <a:r>
              <a:rPr lang="en-US" dirty="0"/>
              <a:t>stage 1: the </a:t>
            </a:r>
            <a:r>
              <a:rPr lang="en-US" dirty="0" err="1"/>
              <a:t>anteroinferior</a:t>
            </a:r>
            <a:r>
              <a:rPr lang="en-US" dirty="0"/>
              <a:t> </a:t>
            </a:r>
            <a:r>
              <a:rPr lang="en-US" dirty="0" err="1"/>
              <a:t>tibiofibular</a:t>
            </a:r>
            <a:r>
              <a:rPr lang="en-US" dirty="0"/>
              <a:t> ligament is torn or avulsed</a:t>
            </a:r>
          </a:p>
          <a:p>
            <a:pPr lvl="1"/>
            <a:r>
              <a:rPr lang="en-US" dirty="0"/>
              <a:t>stage 2: the talus displaces and fractures the fibula in an oblique or spiral fracture, starting at the joint.</a:t>
            </a:r>
          </a:p>
          <a:p>
            <a:pPr lvl="1"/>
            <a:r>
              <a:rPr lang="en-US" dirty="0"/>
              <a:t>stage 3: tear of the </a:t>
            </a:r>
            <a:r>
              <a:rPr lang="en-US" dirty="0" err="1"/>
              <a:t>posteroinferior</a:t>
            </a:r>
            <a:r>
              <a:rPr lang="en-US" dirty="0"/>
              <a:t> </a:t>
            </a:r>
            <a:r>
              <a:rPr lang="en-US" dirty="0" err="1"/>
              <a:t>tibiofibular</a:t>
            </a:r>
            <a:r>
              <a:rPr lang="en-US" dirty="0"/>
              <a:t> ligament or fracture posterior malleolus</a:t>
            </a:r>
          </a:p>
          <a:p>
            <a:pPr lvl="1"/>
            <a:r>
              <a:rPr lang="en-US" dirty="0"/>
              <a:t>stage 4: tear of the deltoid ligament or transverse fracture medial malleolus</a:t>
            </a:r>
          </a:p>
          <a:p>
            <a:endParaRPr lang="en-US" dirty="0"/>
          </a:p>
        </p:txBody>
      </p:sp>
      <p:sp>
        <p:nvSpPr>
          <p:cNvPr id="4" name="Slide Number Placeholder 3"/>
          <p:cNvSpPr>
            <a:spLocks noGrp="1"/>
          </p:cNvSpPr>
          <p:nvPr>
            <p:ph type="sldNum" sz="quarter" idx="12"/>
          </p:nvPr>
        </p:nvSpPr>
        <p:spPr/>
        <p:txBody>
          <a:bodyPr/>
          <a:lstStyle/>
          <a:p>
            <a:fld id="{DD3FCFAA-017B-43A1-A994-4DB11AB198B7}" type="slidenum">
              <a:rPr lang="en-US" smtClean="0"/>
              <a:pPr/>
              <a:t>10</a:t>
            </a:fld>
            <a:endParaRPr lang="en-US"/>
          </a:p>
        </p:txBody>
      </p:sp>
      <p:pic>
        <p:nvPicPr>
          <p:cNvPr id="5" name="Picture 3" descr="C:\Users\brodda\AppData\Local\Microsoft\Windows\Temporary Internet Files\Content.IE5\XPV5T6FO\MC900370140[1].wmf"/>
          <p:cNvPicPr>
            <a:picLocks noChangeAspect="1" noChangeArrowheads="1"/>
          </p:cNvPicPr>
          <p:nvPr/>
        </p:nvPicPr>
        <p:blipFill>
          <a:blip r:embed="rId2" cstate="print"/>
          <a:srcRect/>
          <a:stretch>
            <a:fillRect/>
          </a:stretch>
        </p:blipFill>
        <p:spPr bwMode="auto">
          <a:xfrm>
            <a:off x="152400" y="76200"/>
            <a:ext cx="990600" cy="1303630"/>
          </a:xfrm>
          <a:prstGeom prst="rect">
            <a:avLst/>
          </a:prstGeom>
          <a:noFill/>
        </p:spPr>
      </p:pic>
    </p:spTree>
    <p:extLst>
      <p:ext uri="{BB962C8B-B14F-4D97-AF65-F5344CB8AC3E}">
        <p14:creationId xmlns:p14="http://schemas.microsoft.com/office/powerpoint/2010/main" val="2061573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pronation-abduction (Weber C)</a:t>
            </a:r>
          </a:p>
          <a:p>
            <a:r>
              <a:rPr lang="en-US" dirty="0"/>
              <a:t>pronation-external rotation (Weber C)</a:t>
            </a:r>
          </a:p>
          <a:p>
            <a:r>
              <a:rPr lang="en-US" dirty="0"/>
              <a:t>pronation-dorsiflexion (Weber C)</a:t>
            </a:r>
          </a:p>
          <a:p>
            <a:endParaRPr lang="en-US" dirty="0"/>
          </a:p>
        </p:txBody>
      </p:sp>
      <p:sp>
        <p:nvSpPr>
          <p:cNvPr id="4" name="Slide Number Placeholder 3"/>
          <p:cNvSpPr>
            <a:spLocks noGrp="1"/>
          </p:cNvSpPr>
          <p:nvPr>
            <p:ph type="sldNum" sz="quarter" idx="12"/>
          </p:nvPr>
        </p:nvSpPr>
        <p:spPr/>
        <p:txBody>
          <a:bodyPr/>
          <a:lstStyle/>
          <a:p>
            <a:fld id="{DD3FCFAA-017B-43A1-A994-4DB11AB198B7}" type="slidenum">
              <a:rPr lang="en-US" smtClean="0"/>
              <a:pPr/>
              <a:t>11</a:t>
            </a:fld>
            <a:endParaRPr lang="en-US"/>
          </a:p>
        </p:txBody>
      </p:sp>
    </p:spTree>
    <p:extLst>
      <p:ext uri="{BB962C8B-B14F-4D97-AF65-F5344CB8AC3E}">
        <p14:creationId xmlns:p14="http://schemas.microsoft.com/office/powerpoint/2010/main" val="4258465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normAutofit fontScale="90000"/>
          </a:bodyPr>
          <a:lstStyle/>
          <a:p>
            <a:r>
              <a:rPr lang="en-US" sz="4000"/>
              <a:t>Foot</a:t>
            </a:r>
            <a:br>
              <a:rPr lang="en-US" sz="4000"/>
            </a:br>
            <a:endParaRPr lang="en-US" sz="4000"/>
          </a:p>
        </p:txBody>
      </p:sp>
      <p:sp>
        <p:nvSpPr>
          <p:cNvPr id="36867" name="Rectangle 3"/>
          <p:cNvSpPr>
            <a:spLocks noGrp="1" noChangeArrowheads="1"/>
          </p:cNvSpPr>
          <p:nvPr>
            <p:ph idx="1"/>
          </p:nvPr>
        </p:nvSpPr>
        <p:spPr/>
        <p:txBody>
          <a:bodyPr>
            <a:normAutofit/>
          </a:bodyPr>
          <a:lstStyle/>
          <a:p>
            <a:pPr marL="609600" indent="-609600">
              <a:lnSpc>
                <a:spcPct val="90000"/>
              </a:lnSpc>
              <a:buFont typeface="Wingdings" pitchFamily="2" charset="2"/>
              <a:buAutoNum type="arabicPeriod"/>
            </a:pPr>
            <a:r>
              <a:rPr lang="en-US" sz="2800" u="sng" dirty="0" err="1"/>
              <a:t>Hindfoot</a:t>
            </a:r>
            <a:r>
              <a:rPr lang="en-US" sz="2800" u="sng" dirty="0"/>
              <a:t> fractures</a:t>
            </a:r>
            <a:r>
              <a:rPr lang="en-US" sz="2800" dirty="0"/>
              <a:t>:  extra-articular or intra-articular </a:t>
            </a:r>
          </a:p>
          <a:p>
            <a:pPr marL="990600" lvl="1" indent="-533400">
              <a:lnSpc>
                <a:spcPct val="90000"/>
              </a:lnSpc>
              <a:buFont typeface="Wingdings" pitchFamily="2" charset="2"/>
              <a:buChar char="§"/>
            </a:pPr>
            <a:r>
              <a:rPr lang="en-US" sz="2400" b="1" dirty="0">
                <a:solidFill>
                  <a:srgbClr val="FF0000"/>
                </a:solidFill>
              </a:rPr>
              <a:t>Calcaneus</a:t>
            </a:r>
            <a:r>
              <a:rPr lang="en-US" sz="2400" dirty="0"/>
              <a:t>: Rowe Classification</a:t>
            </a:r>
          </a:p>
          <a:p>
            <a:pPr marL="990600" lvl="1" indent="-533400">
              <a:lnSpc>
                <a:spcPct val="90000"/>
              </a:lnSpc>
              <a:buFont typeface="Wingdings" pitchFamily="2" charset="2"/>
              <a:buChar char="§"/>
            </a:pPr>
            <a:r>
              <a:rPr lang="en-US" sz="2400" dirty="0"/>
              <a:t>Talus</a:t>
            </a:r>
          </a:p>
          <a:p>
            <a:pPr marL="609600" indent="-609600">
              <a:lnSpc>
                <a:spcPct val="90000"/>
              </a:lnSpc>
              <a:buFont typeface="Wingdings" pitchFamily="2" charset="2"/>
              <a:buAutoNum type="arabicPeriod" startAt="2"/>
            </a:pPr>
            <a:r>
              <a:rPr lang="en-US" sz="2800" u="sng" dirty="0" err="1"/>
              <a:t>Midfoot</a:t>
            </a:r>
            <a:r>
              <a:rPr lang="en-US" sz="2800" dirty="0"/>
              <a:t>:  isolated </a:t>
            </a:r>
            <a:r>
              <a:rPr lang="en-US" sz="2800" dirty="0" err="1"/>
              <a:t>midfoot</a:t>
            </a:r>
            <a:r>
              <a:rPr lang="en-US" sz="2800" dirty="0"/>
              <a:t> fractures are rare.  Usually are an avulsion fracture of the </a:t>
            </a:r>
            <a:r>
              <a:rPr lang="en-US" sz="2800" dirty="0" err="1"/>
              <a:t>navicular</a:t>
            </a:r>
            <a:r>
              <a:rPr lang="en-US" sz="2800" dirty="0"/>
              <a:t> tuberosity if present</a:t>
            </a:r>
          </a:p>
          <a:p>
            <a:pPr marL="990600" lvl="1" indent="-533400">
              <a:lnSpc>
                <a:spcPct val="90000"/>
              </a:lnSpc>
              <a:buFont typeface="Wingdings" pitchFamily="2" charset="2"/>
              <a:buChar char="n"/>
            </a:pPr>
            <a:r>
              <a:rPr lang="en-US" sz="2400" dirty="0" err="1"/>
              <a:t>Navicular</a:t>
            </a:r>
            <a:r>
              <a:rPr lang="en-US" sz="2400" dirty="0"/>
              <a:t> </a:t>
            </a:r>
          </a:p>
          <a:p>
            <a:pPr marL="609600" indent="-609600">
              <a:lnSpc>
                <a:spcPct val="90000"/>
              </a:lnSpc>
              <a:buFontTx/>
              <a:buNone/>
            </a:pPr>
            <a:r>
              <a:rPr lang="en-US" sz="2800" dirty="0"/>
              <a:t>3.  </a:t>
            </a:r>
            <a:r>
              <a:rPr lang="en-US" sz="2800" u="sng" dirty="0"/>
              <a:t>Forefoot</a:t>
            </a:r>
            <a:r>
              <a:rPr lang="en-US" sz="2800" dirty="0"/>
              <a:t>:  displaced or non displaced fractures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12</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511564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Metatarsals</a:t>
            </a:r>
          </a:p>
        </p:txBody>
      </p:sp>
      <p:sp>
        <p:nvSpPr>
          <p:cNvPr id="37891" name="Rectangle 3"/>
          <p:cNvSpPr>
            <a:spLocks noGrp="1" noChangeArrowheads="1"/>
          </p:cNvSpPr>
          <p:nvPr>
            <p:ph idx="1"/>
          </p:nvPr>
        </p:nvSpPr>
        <p:spPr/>
        <p:txBody>
          <a:bodyPr>
            <a:normAutofit/>
          </a:bodyPr>
          <a:lstStyle/>
          <a:p>
            <a:pPr>
              <a:lnSpc>
                <a:spcPct val="90000"/>
              </a:lnSpc>
              <a:buFontTx/>
              <a:buNone/>
            </a:pPr>
            <a:r>
              <a:rPr lang="en-US" sz="2800" dirty="0"/>
              <a:t>The position of the fracture is important.</a:t>
            </a:r>
          </a:p>
          <a:p>
            <a:pPr>
              <a:lnSpc>
                <a:spcPct val="90000"/>
              </a:lnSpc>
              <a:buFontTx/>
              <a:buNone/>
            </a:pPr>
            <a:r>
              <a:rPr lang="en-US" sz="2800" dirty="0"/>
              <a:t>   a.  First metatarsal:  common along the </a:t>
            </a:r>
            <a:r>
              <a:rPr lang="en-US" sz="2800" dirty="0" smtClean="0"/>
              <a:t>medial </a:t>
            </a:r>
            <a:r>
              <a:rPr lang="en-US" sz="2800" dirty="0"/>
              <a:t>base</a:t>
            </a:r>
          </a:p>
          <a:p>
            <a:pPr>
              <a:lnSpc>
                <a:spcPct val="90000"/>
              </a:lnSpc>
              <a:buFontTx/>
              <a:buNone/>
            </a:pPr>
            <a:r>
              <a:rPr lang="en-US" sz="2800" dirty="0"/>
              <a:t>   b.  Second and third fracture along the distal </a:t>
            </a:r>
            <a:r>
              <a:rPr lang="en-US" sz="2800" dirty="0" err="1" smtClean="0"/>
              <a:t>diaphysis</a:t>
            </a:r>
            <a:endParaRPr lang="en-US" sz="2800" dirty="0"/>
          </a:p>
          <a:p>
            <a:pPr>
              <a:lnSpc>
                <a:spcPct val="90000"/>
              </a:lnSpc>
              <a:buFontTx/>
              <a:buNone/>
            </a:pPr>
            <a:r>
              <a:rPr lang="en-US" sz="2800" dirty="0"/>
              <a:t>   c.  Fourth fractures along the middle to distal </a:t>
            </a:r>
            <a:r>
              <a:rPr lang="en-US" sz="2800" dirty="0" err="1" smtClean="0"/>
              <a:t>diaphysis</a:t>
            </a:r>
            <a:endParaRPr lang="en-US" sz="2800" dirty="0"/>
          </a:p>
          <a:p>
            <a:pPr>
              <a:lnSpc>
                <a:spcPct val="90000"/>
              </a:lnSpc>
              <a:buFontTx/>
              <a:buNone/>
            </a:pPr>
            <a:r>
              <a:rPr lang="en-US" sz="2800" dirty="0"/>
              <a:t>  d.  Fifth fractures proximal near the junction </a:t>
            </a:r>
            <a:r>
              <a:rPr lang="en-US" sz="2800" dirty="0" smtClean="0"/>
              <a:t>of </a:t>
            </a:r>
            <a:r>
              <a:rPr lang="en-US" sz="2800" dirty="0"/>
              <a:t>the </a:t>
            </a:r>
            <a:r>
              <a:rPr lang="en-US" sz="2800" dirty="0" err="1"/>
              <a:t>diaphysis</a:t>
            </a:r>
            <a:r>
              <a:rPr lang="en-US" sz="2800" dirty="0"/>
              <a:t> and </a:t>
            </a:r>
            <a:r>
              <a:rPr lang="en-US" sz="2800" dirty="0" err="1"/>
              <a:t>metaphysis</a:t>
            </a:r>
            <a:endParaRPr lang="en-US" sz="2800"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13</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810589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Stress fractures</a:t>
            </a:r>
          </a:p>
        </p:txBody>
      </p:sp>
      <p:sp>
        <p:nvSpPr>
          <p:cNvPr id="38915" name="Rectangle 3"/>
          <p:cNvSpPr>
            <a:spLocks noGrp="1" noChangeArrowheads="1"/>
          </p:cNvSpPr>
          <p:nvPr>
            <p:ph idx="1"/>
          </p:nvPr>
        </p:nvSpPr>
        <p:spPr/>
        <p:txBody>
          <a:bodyPr>
            <a:normAutofit fontScale="92500" lnSpcReduction="10000"/>
          </a:bodyPr>
          <a:lstStyle/>
          <a:p>
            <a:pPr>
              <a:lnSpc>
                <a:spcPct val="90000"/>
              </a:lnSpc>
              <a:buFontTx/>
              <a:buNone/>
            </a:pPr>
            <a:r>
              <a:rPr lang="en-US" sz="2800" dirty="0" smtClean="0"/>
              <a:t>Most </a:t>
            </a:r>
            <a:r>
              <a:rPr lang="en-US" sz="2800" dirty="0"/>
              <a:t>common areas</a:t>
            </a:r>
          </a:p>
          <a:p>
            <a:pPr lvl="1">
              <a:lnSpc>
                <a:spcPct val="90000"/>
              </a:lnSpc>
            </a:pPr>
            <a:r>
              <a:rPr lang="en-US" sz="2400" dirty="0"/>
              <a:t>Distal tibia</a:t>
            </a:r>
          </a:p>
          <a:p>
            <a:pPr lvl="1">
              <a:lnSpc>
                <a:spcPct val="90000"/>
              </a:lnSpc>
            </a:pPr>
            <a:r>
              <a:rPr lang="en-US" sz="2400" dirty="0"/>
              <a:t>Metatarsal </a:t>
            </a:r>
            <a:r>
              <a:rPr lang="en-US" sz="2400" dirty="0" smtClean="0"/>
              <a:t>heads &amp; bases    </a:t>
            </a:r>
          </a:p>
          <a:p>
            <a:pPr lvl="1">
              <a:lnSpc>
                <a:spcPct val="90000"/>
              </a:lnSpc>
            </a:pPr>
            <a:r>
              <a:rPr lang="en-US" sz="2400" dirty="0" smtClean="0"/>
              <a:t>Cuboids</a:t>
            </a:r>
            <a:endParaRPr lang="en-US" sz="2400" dirty="0"/>
          </a:p>
          <a:p>
            <a:pPr>
              <a:lnSpc>
                <a:spcPct val="90000"/>
              </a:lnSpc>
              <a:buFontTx/>
              <a:buNone/>
            </a:pPr>
            <a:r>
              <a:rPr lang="en-US" sz="2800" dirty="0"/>
              <a:t>	   </a:t>
            </a:r>
            <a:endParaRPr lang="en-US" sz="2800" dirty="0" smtClean="0"/>
          </a:p>
          <a:p>
            <a:pPr>
              <a:lnSpc>
                <a:spcPct val="90000"/>
              </a:lnSpc>
              <a:buFontTx/>
              <a:buNone/>
            </a:pPr>
            <a:r>
              <a:rPr lang="en-US" sz="2800" dirty="0" err="1" smtClean="0"/>
              <a:t>Tibial</a:t>
            </a:r>
            <a:r>
              <a:rPr lang="en-US" sz="2800" dirty="0" smtClean="0"/>
              <a:t> </a:t>
            </a:r>
            <a:r>
              <a:rPr lang="en-US" sz="2800" dirty="0"/>
              <a:t>stress fractures occur in upper </a:t>
            </a:r>
            <a:r>
              <a:rPr lang="en-US" sz="2800" dirty="0" smtClean="0"/>
              <a:t>two </a:t>
            </a:r>
            <a:r>
              <a:rPr lang="en-US" sz="2800" dirty="0"/>
              <a:t>thirds of bone or at junction of middle </a:t>
            </a:r>
            <a:r>
              <a:rPr lang="en-US" sz="2800" dirty="0" smtClean="0"/>
              <a:t>and distal </a:t>
            </a:r>
            <a:r>
              <a:rPr lang="en-US" sz="2800" dirty="0"/>
              <a:t>third.  </a:t>
            </a:r>
            <a:endParaRPr lang="en-US" sz="2800" dirty="0" smtClean="0"/>
          </a:p>
          <a:p>
            <a:pPr>
              <a:lnSpc>
                <a:spcPct val="90000"/>
              </a:lnSpc>
              <a:buFontTx/>
              <a:buNone/>
            </a:pPr>
            <a:endParaRPr lang="en-US" sz="2800" dirty="0" smtClean="0"/>
          </a:p>
          <a:p>
            <a:pPr>
              <a:lnSpc>
                <a:spcPct val="90000"/>
              </a:lnSpc>
              <a:buFontTx/>
              <a:buNone/>
            </a:pPr>
            <a:r>
              <a:rPr lang="en-US" sz="2800" dirty="0" smtClean="0"/>
              <a:t>Fibula </a:t>
            </a:r>
            <a:r>
              <a:rPr lang="en-US" sz="2800" dirty="0"/>
              <a:t>stress fracture occurs </a:t>
            </a:r>
            <a:r>
              <a:rPr lang="en-US" sz="2800" dirty="0" smtClean="0"/>
              <a:t>5-7cm </a:t>
            </a:r>
            <a:r>
              <a:rPr lang="en-US" sz="2800" dirty="0"/>
              <a:t>above the tip of the lateral </a:t>
            </a:r>
            <a:r>
              <a:rPr lang="en-US" sz="2800" dirty="0" err="1"/>
              <a:t>malleolus</a:t>
            </a:r>
            <a:endParaRPr lang="en-US" sz="2800" dirty="0"/>
          </a:p>
          <a:p>
            <a:pPr>
              <a:lnSpc>
                <a:spcPct val="90000"/>
              </a:lnSpc>
              <a:buFontTx/>
              <a:buNone/>
            </a:pPr>
            <a:endParaRPr lang="en-US" sz="2800" dirty="0"/>
          </a:p>
          <a:p>
            <a:pPr>
              <a:lnSpc>
                <a:spcPct val="90000"/>
              </a:lnSpc>
              <a:buFontTx/>
              <a:buNone/>
            </a:pPr>
            <a:r>
              <a:rPr lang="en-US" sz="2800" dirty="0" smtClean="0"/>
              <a:t>Forces </a:t>
            </a:r>
            <a:r>
              <a:rPr lang="en-US" sz="2800" dirty="0"/>
              <a:t>are repetitive in nature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14</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179453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endParaRPr lang="en-US"/>
          </a:p>
        </p:txBody>
      </p:sp>
      <p:sp>
        <p:nvSpPr>
          <p:cNvPr id="39939" name="Rectangle 3"/>
          <p:cNvSpPr>
            <a:spLocks noGrp="1" noChangeArrowheads="1"/>
          </p:cNvSpPr>
          <p:nvPr>
            <p:ph idx="1"/>
          </p:nvPr>
        </p:nvSpPr>
        <p:spPr/>
        <p:txBody>
          <a:bodyPr/>
          <a:lstStyle/>
          <a:p>
            <a:pPr marL="609600" indent="-609600">
              <a:buFont typeface="Wingdings" pitchFamily="2" charset="2"/>
              <a:buNone/>
            </a:pPr>
            <a:r>
              <a:rPr lang="en-US" dirty="0" smtClean="0"/>
              <a:t>Symptoms of a stress FX:  </a:t>
            </a:r>
            <a:endParaRPr lang="en-US" dirty="0"/>
          </a:p>
          <a:p>
            <a:pPr marL="990600" lvl="1" indent="-533400"/>
            <a:r>
              <a:rPr lang="en-US" dirty="0"/>
              <a:t>Forefoot pain </a:t>
            </a:r>
          </a:p>
          <a:p>
            <a:pPr marL="990600" lvl="1" indent="-533400"/>
            <a:r>
              <a:rPr lang="en-US" dirty="0"/>
              <a:t>Or pain in the affected leg during or soon after a repeated load </a:t>
            </a:r>
          </a:p>
          <a:p>
            <a:pPr marL="990600" lvl="1" indent="-533400"/>
            <a:r>
              <a:rPr lang="en-US" dirty="0"/>
              <a:t>Pain decreases with rest</a:t>
            </a:r>
          </a:p>
          <a:p>
            <a:pPr marL="990600" lvl="1" indent="-533400"/>
            <a:r>
              <a:rPr lang="en-US" dirty="0"/>
              <a:t>Increases with activity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15</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201886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endParaRPr lang="en-US"/>
          </a:p>
        </p:txBody>
      </p:sp>
      <p:sp>
        <p:nvSpPr>
          <p:cNvPr id="40963" name="Rectangle 3"/>
          <p:cNvSpPr>
            <a:spLocks noGrp="1" noChangeArrowheads="1"/>
          </p:cNvSpPr>
          <p:nvPr>
            <p:ph idx="1"/>
          </p:nvPr>
        </p:nvSpPr>
        <p:spPr/>
        <p:txBody>
          <a:bodyPr/>
          <a:lstStyle/>
          <a:p>
            <a:pPr>
              <a:buFontTx/>
              <a:buNone/>
            </a:pPr>
            <a:r>
              <a:rPr lang="en-US" dirty="0"/>
              <a:t>Signs:  </a:t>
            </a:r>
          </a:p>
          <a:p>
            <a:pPr lvl="1"/>
            <a:r>
              <a:rPr lang="en-US" dirty="0"/>
              <a:t>Tenderness to palpation </a:t>
            </a:r>
          </a:p>
          <a:p>
            <a:pPr lvl="1"/>
            <a:r>
              <a:rPr lang="en-US" dirty="0"/>
              <a:t>Inability to weight bear </a:t>
            </a:r>
            <a:r>
              <a:rPr lang="en-US" dirty="0" smtClean="0"/>
              <a:t>without pain</a:t>
            </a:r>
            <a:endParaRPr lang="en-US" dirty="0"/>
          </a:p>
          <a:p>
            <a:pPr lvl="1"/>
            <a:r>
              <a:rPr lang="en-US" dirty="0"/>
              <a:t>X-ray will be negative initially 	</a:t>
            </a:r>
          </a:p>
          <a:p>
            <a:pPr lvl="1"/>
            <a:r>
              <a:rPr lang="en-US" dirty="0"/>
              <a:t>Bone scan will be positive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16</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598685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Treatment:</a:t>
            </a:r>
          </a:p>
        </p:txBody>
      </p:sp>
      <p:sp>
        <p:nvSpPr>
          <p:cNvPr id="41987" name="Rectangle 3"/>
          <p:cNvSpPr>
            <a:spLocks noGrp="1" noChangeArrowheads="1"/>
          </p:cNvSpPr>
          <p:nvPr>
            <p:ph idx="1"/>
          </p:nvPr>
        </p:nvSpPr>
        <p:spPr/>
        <p:txBody>
          <a:bodyPr>
            <a:normAutofit/>
          </a:bodyPr>
          <a:lstStyle/>
          <a:p>
            <a:pPr>
              <a:lnSpc>
                <a:spcPct val="80000"/>
              </a:lnSpc>
              <a:buFontTx/>
              <a:buNone/>
            </a:pPr>
            <a:r>
              <a:rPr lang="en-US" sz="2800"/>
              <a:t>Depends on where the stress fracture is located</a:t>
            </a:r>
          </a:p>
          <a:p>
            <a:pPr lvl="1">
              <a:lnSpc>
                <a:spcPct val="80000"/>
              </a:lnSpc>
            </a:pPr>
            <a:r>
              <a:rPr lang="en-US" sz="2400"/>
              <a:t>will be partial weight bearing on crutches for 2-3 weeks </a:t>
            </a:r>
          </a:p>
          <a:p>
            <a:pPr lvl="1">
              <a:lnSpc>
                <a:spcPct val="80000"/>
              </a:lnSpc>
            </a:pPr>
            <a:r>
              <a:rPr lang="en-US" sz="2400"/>
              <a:t>gradually return to activities, if occurs because of running </a:t>
            </a:r>
          </a:p>
          <a:p>
            <a:pPr lvl="1">
              <a:lnSpc>
                <a:spcPct val="80000"/>
              </a:lnSpc>
            </a:pPr>
            <a:r>
              <a:rPr lang="en-US" sz="2400"/>
              <a:t>may get orthotics</a:t>
            </a:r>
          </a:p>
          <a:p>
            <a:pPr>
              <a:lnSpc>
                <a:spcPct val="80000"/>
              </a:lnSpc>
            </a:pPr>
            <a:endParaRPr lang="en-US" sz="2800"/>
          </a:p>
          <a:p>
            <a:pPr>
              <a:lnSpc>
                <a:spcPct val="80000"/>
              </a:lnSpc>
              <a:buFontTx/>
              <a:buNone/>
            </a:pPr>
            <a:r>
              <a:rPr lang="en-US" sz="2800"/>
              <a:t>DD includes </a:t>
            </a:r>
          </a:p>
          <a:p>
            <a:pPr lvl="1">
              <a:lnSpc>
                <a:spcPct val="80000"/>
              </a:lnSpc>
            </a:pPr>
            <a:r>
              <a:rPr lang="en-US" sz="2400"/>
              <a:t>shin splints,</a:t>
            </a:r>
          </a:p>
          <a:p>
            <a:pPr lvl="1">
              <a:lnSpc>
                <a:spcPct val="80000"/>
              </a:lnSpc>
            </a:pPr>
            <a:r>
              <a:rPr lang="en-US" sz="2400"/>
              <a:t>Exertional compartment syndrome </a:t>
            </a:r>
          </a:p>
          <a:p>
            <a:pPr lvl="1">
              <a:lnSpc>
                <a:spcPct val="80000"/>
              </a:lnSpc>
            </a:pPr>
            <a:r>
              <a:rPr lang="en-US" sz="2400"/>
              <a:t>tendinosus</a:t>
            </a:r>
          </a:p>
        </p:txBody>
      </p:sp>
      <p:sp>
        <p:nvSpPr>
          <p:cNvPr id="5" name="Slide Number Placeholder 4"/>
          <p:cNvSpPr>
            <a:spLocks noGrp="1"/>
          </p:cNvSpPr>
          <p:nvPr>
            <p:ph type="sldNum" sz="quarter" idx="12"/>
          </p:nvPr>
        </p:nvSpPr>
        <p:spPr/>
        <p:txBody>
          <a:bodyPr/>
          <a:lstStyle/>
          <a:p>
            <a:fld id="{DD3FCFAA-017B-43A1-A994-4DB11AB198B7}" type="slidenum">
              <a:rPr lang="en-US" smtClean="0"/>
              <a:pPr/>
              <a:t>17</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285034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err="1" smtClean="0"/>
              <a:t>Sesmoiditis</a:t>
            </a:r>
            <a:endParaRPr lang="en-US" dirty="0"/>
          </a:p>
        </p:txBody>
      </p:sp>
      <p:sp>
        <p:nvSpPr>
          <p:cNvPr id="43011" name="Rectangle 3"/>
          <p:cNvSpPr>
            <a:spLocks noGrp="1" noChangeArrowheads="1"/>
          </p:cNvSpPr>
          <p:nvPr>
            <p:ph sz="half" idx="1"/>
          </p:nvPr>
        </p:nvSpPr>
        <p:spPr/>
        <p:txBody>
          <a:bodyPr>
            <a:normAutofit fontScale="92500" lnSpcReduction="10000"/>
          </a:bodyPr>
          <a:lstStyle/>
          <a:p>
            <a:pPr>
              <a:lnSpc>
                <a:spcPct val="90000"/>
              </a:lnSpc>
            </a:pPr>
            <a:r>
              <a:rPr lang="en-US"/>
              <a:t>Trauma to the sesmoid bones located within the flexor hallucis brevis at its attachment to the base of the proximal phalanx of the hallux.  </a:t>
            </a:r>
          </a:p>
          <a:p>
            <a:pPr>
              <a:lnSpc>
                <a:spcPct val="90000"/>
              </a:lnSpc>
            </a:pPr>
            <a:endParaRPr lang="en-US"/>
          </a:p>
          <a:p>
            <a:pPr>
              <a:lnSpc>
                <a:spcPct val="90000"/>
              </a:lnSpc>
            </a:pPr>
            <a:r>
              <a:rPr lang="en-US"/>
              <a:t>This can be a stress fracture, osteonecrosis, chondromalacia or OA of the bones as they slide over the articulation with the head of the first MT.  </a:t>
            </a:r>
          </a:p>
        </p:txBody>
      </p:sp>
      <p:pic>
        <p:nvPicPr>
          <p:cNvPr id="5" name="Content Placeholder 4" descr="c_sesm01.jpg"/>
          <p:cNvPicPr>
            <a:picLocks noGrp="1" noChangeAspect="1"/>
          </p:cNvPicPr>
          <p:nvPr>
            <p:ph sz="half" idx="2"/>
          </p:nvPr>
        </p:nvPicPr>
        <p:blipFill>
          <a:blip r:embed="rId2" cstate="print"/>
          <a:stretch>
            <a:fillRect/>
          </a:stretch>
        </p:blipFill>
        <p:spPr>
          <a:xfrm>
            <a:off x="5041900" y="2942431"/>
            <a:ext cx="3251200" cy="1841500"/>
          </a:xfrm>
        </p:spPr>
      </p:pic>
      <p:sp>
        <p:nvSpPr>
          <p:cNvPr id="8" name="Slide Number Placeholder 7"/>
          <p:cNvSpPr>
            <a:spLocks noGrp="1"/>
          </p:cNvSpPr>
          <p:nvPr>
            <p:ph type="sldNum" sz="quarter" idx="12"/>
          </p:nvPr>
        </p:nvSpPr>
        <p:spPr/>
        <p:txBody>
          <a:bodyPr/>
          <a:lstStyle/>
          <a:p>
            <a:fld id="{DD3FCFAA-017B-43A1-A994-4DB11AB198B7}" type="slidenum">
              <a:rPr lang="en-US" smtClean="0"/>
              <a:pPr/>
              <a:t>18</a:t>
            </a:fld>
            <a:endParaRPr lang="en-US"/>
          </a:p>
        </p:txBody>
      </p:sp>
      <p:sp>
        <p:nvSpPr>
          <p:cNvPr id="6" name="TextBox 5"/>
          <p:cNvSpPr txBox="1"/>
          <p:nvPr/>
        </p:nvSpPr>
        <p:spPr>
          <a:xfrm>
            <a:off x="3810000" y="6172200"/>
            <a:ext cx="4916795" cy="369332"/>
          </a:xfrm>
          <a:prstGeom prst="rect">
            <a:avLst/>
          </a:prstGeom>
          <a:noFill/>
        </p:spPr>
        <p:txBody>
          <a:bodyPr wrap="none" rtlCol="0">
            <a:spAutoFit/>
          </a:bodyPr>
          <a:lstStyle/>
          <a:p>
            <a:r>
              <a:rPr lang="en-US" dirty="0" smtClean="0">
                <a:hlinkClick r:id="rId3"/>
              </a:rPr>
              <a:t>www.footpainreliefstore.com/library/73399.htm</a:t>
            </a:r>
            <a:endParaRPr lang="en-US" dirty="0"/>
          </a:p>
        </p:txBody>
      </p:sp>
      <p:sp>
        <p:nvSpPr>
          <p:cNvPr id="7" name="5-Point Star 6"/>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398608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endParaRPr lang="en-US"/>
          </a:p>
        </p:txBody>
      </p:sp>
      <p:sp>
        <p:nvSpPr>
          <p:cNvPr id="44035" name="Rectangle 3"/>
          <p:cNvSpPr>
            <a:spLocks noGrp="1" noChangeArrowheads="1"/>
          </p:cNvSpPr>
          <p:nvPr>
            <p:ph idx="1"/>
          </p:nvPr>
        </p:nvSpPr>
        <p:spPr/>
        <p:txBody>
          <a:bodyPr>
            <a:normAutofit/>
          </a:bodyPr>
          <a:lstStyle/>
          <a:p>
            <a:pPr>
              <a:lnSpc>
                <a:spcPct val="90000"/>
              </a:lnSpc>
            </a:pPr>
            <a:r>
              <a:rPr lang="en-US" sz="2800"/>
              <a:t>Weight bearing on the toes increases the stress across the bones.  </a:t>
            </a:r>
          </a:p>
          <a:p>
            <a:pPr>
              <a:lnSpc>
                <a:spcPct val="90000"/>
              </a:lnSpc>
            </a:pPr>
            <a:endParaRPr lang="en-US" sz="2800"/>
          </a:p>
          <a:p>
            <a:pPr>
              <a:lnSpc>
                <a:spcPct val="90000"/>
              </a:lnSpc>
            </a:pPr>
            <a:r>
              <a:rPr lang="en-US" sz="2800"/>
              <a:t>Typically seen in jumping athletes, gymnasts, and dancers.</a:t>
            </a:r>
          </a:p>
          <a:p>
            <a:pPr>
              <a:lnSpc>
                <a:spcPct val="90000"/>
              </a:lnSpc>
            </a:pPr>
            <a:endParaRPr lang="en-US" sz="2800"/>
          </a:p>
          <a:p>
            <a:pPr>
              <a:lnSpc>
                <a:spcPct val="90000"/>
              </a:lnSpc>
            </a:pPr>
            <a:r>
              <a:rPr lang="en-US" sz="2800"/>
              <a:t>SX:  localized tenderness over the bones, localized swelling and pain on WB that increases with hopping.</a:t>
            </a:r>
          </a:p>
          <a:p>
            <a:pPr>
              <a:lnSpc>
                <a:spcPct val="90000"/>
              </a:lnSpc>
            </a:pPr>
            <a:endParaRPr lang="en-US" sz="2800"/>
          </a:p>
        </p:txBody>
      </p:sp>
      <p:sp>
        <p:nvSpPr>
          <p:cNvPr id="5" name="Slide Number Placeholder 4"/>
          <p:cNvSpPr>
            <a:spLocks noGrp="1"/>
          </p:cNvSpPr>
          <p:nvPr>
            <p:ph type="sldNum" sz="quarter" idx="12"/>
          </p:nvPr>
        </p:nvSpPr>
        <p:spPr/>
        <p:txBody>
          <a:bodyPr/>
          <a:lstStyle/>
          <a:p>
            <a:fld id="{DD3FCFAA-017B-43A1-A994-4DB11AB198B7}" type="slidenum">
              <a:rPr lang="en-US" smtClean="0"/>
              <a:pPr/>
              <a:t>19</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033054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Symbols</a:t>
            </a:r>
            <a:endParaRPr lang="en-US" dirty="0"/>
          </a:p>
        </p:txBody>
      </p:sp>
      <p:sp>
        <p:nvSpPr>
          <p:cNvPr id="3" name="Content Placeholder 2"/>
          <p:cNvSpPr>
            <a:spLocks noGrp="1"/>
          </p:cNvSpPr>
          <p:nvPr>
            <p:ph idx="1"/>
          </p:nvPr>
        </p:nvSpPr>
        <p:spPr/>
        <p:txBody>
          <a:bodyPr/>
          <a:lstStyle/>
          <a:p>
            <a:r>
              <a:rPr lang="en-US" dirty="0" smtClean="0"/>
              <a:t>                     This is for your information only,  </a:t>
            </a:r>
          </a:p>
          <a:p>
            <a:r>
              <a:rPr lang="en-US" dirty="0" smtClean="0"/>
              <a:t>                      it won’t be used for the exam</a:t>
            </a:r>
          </a:p>
          <a:p>
            <a:endParaRPr lang="en-US" dirty="0" smtClean="0"/>
          </a:p>
          <a:p>
            <a:r>
              <a:rPr lang="en-US" dirty="0" smtClean="0"/>
              <a:t>     		important to know for exam</a:t>
            </a:r>
            <a:endParaRPr lang="en-US" dirty="0"/>
          </a:p>
        </p:txBody>
      </p:sp>
      <p:sp>
        <p:nvSpPr>
          <p:cNvPr id="6" name="Slide Number Placeholder 5"/>
          <p:cNvSpPr>
            <a:spLocks noGrp="1"/>
          </p:cNvSpPr>
          <p:nvPr>
            <p:ph type="sldNum" sz="quarter" idx="12"/>
          </p:nvPr>
        </p:nvSpPr>
        <p:spPr/>
        <p:txBody>
          <a:bodyPr/>
          <a:lstStyle/>
          <a:p>
            <a:fld id="{DD3FCFAA-017B-43A1-A994-4DB11AB198B7}" type="slidenum">
              <a:rPr lang="en-US" smtClean="0"/>
              <a:pPr/>
              <a:t>2</a:t>
            </a:fld>
            <a:endParaRPr lang="en-US"/>
          </a:p>
        </p:txBody>
      </p:sp>
      <p:sp>
        <p:nvSpPr>
          <p:cNvPr id="4" name="5-Point Star 3"/>
          <p:cNvSpPr/>
          <p:nvPr/>
        </p:nvSpPr>
        <p:spPr>
          <a:xfrm>
            <a:off x="908538" y="29718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3" descr="C:\Users\brodda\AppData\Local\Microsoft\Windows\Temporary Internet Files\Content.IE5\XPV5T6FO\MC900370140[1].wmf"/>
          <p:cNvPicPr>
            <a:picLocks noChangeAspect="1" noChangeArrowheads="1"/>
          </p:cNvPicPr>
          <p:nvPr/>
        </p:nvPicPr>
        <p:blipFill>
          <a:blip r:embed="rId2" cstate="print"/>
          <a:srcRect/>
          <a:stretch>
            <a:fillRect/>
          </a:stretch>
        </p:blipFill>
        <p:spPr bwMode="auto">
          <a:xfrm>
            <a:off x="838200" y="1253185"/>
            <a:ext cx="990600" cy="1303630"/>
          </a:xfrm>
          <a:prstGeom prst="rect">
            <a:avLst/>
          </a:prstGeom>
          <a:noFill/>
        </p:spPr>
      </p:pic>
    </p:spTree>
    <p:extLst>
      <p:ext uri="{BB962C8B-B14F-4D97-AF65-F5344CB8AC3E}">
        <p14:creationId xmlns:p14="http://schemas.microsoft.com/office/powerpoint/2010/main" val="2911396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295400" y="228600"/>
            <a:ext cx="6248400" cy="846161"/>
          </a:xfrm>
        </p:spPr>
        <p:txBody>
          <a:bodyPr>
            <a:normAutofit fontScale="90000"/>
          </a:bodyPr>
          <a:lstStyle/>
          <a:p>
            <a:r>
              <a:rPr lang="en-US" sz="4000" dirty="0"/>
              <a:t>Systemic Disorders of the Ankle and Foot</a:t>
            </a:r>
          </a:p>
        </p:txBody>
      </p:sp>
      <p:sp>
        <p:nvSpPr>
          <p:cNvPr id="45059" name="Rectangle 3"/>
          <p:cNvSpPr>
            <a:spLocks noGrp="1" noChangeArrowheads="1"/>
          </p:cNvSpPr>
          <p:nvPr>
            <p:ph idx="1"/>
          </p:nvPr>
        </p:nvSpPr>
        <p:spPr/>
        <p:txBody>
          <a:bodyPr/>
          <a:lstStyle/>
          <a:p>
            <a:pPr>
              <a:buFontTx/>
              <a:buNone/>
            </a:pPr>
            <a:r>
              <a:rPr lang="en-US" dirty="0" smtClean="0"/>
              <a:t>Osteoarthritis</a:t>
            </a:r>
            <a:r>
              <a:rPr lang="en-US" dirty="0"/>
              <a:t>:  rare as a primary systemic disease, more commonly a secondary disorder</a:t>
            </a:r>
          </a:p>
          <a:p>
            <a:pPr>
              <a:buFontTx/>
              <a:buNone/>
            </a:pPr>
            <a:endParaRPr lang="en-US" dirty="0"/>
          </a:p>
          <a:p>
            <a:pPr>
              <a:buFontTx/>
              <a:buNone/>
            </a:pPr>
            <a:r>
              <a:rPr lang="en-US" dirty="0" smtClean="0"/>
              <a:t>RA</a:t>
            </a:r>
            <a:r>
              <a:rPr lang="en-US" dirty="0"/>
              <a:t>:  symmetric involvement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20</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93416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dirty="0" smtClean="0"/>
              <a:t>Psoriatic </a:t>
            </a:r>
            <a:r>
              <a:rPr lang="en-US" dirty="0"/>
              <a:t>arthritis:</a:t>
            </a:r>
          </a:p>
        </p:txBody>
      </p:sp>
      <p:sp>
        <p:nvSpPr>
          <p:cNvPr id="46083" name="Rectangle 3"/>
          <p:cNvSpPr>
            <a:spLocks noGrp="1" noChangeArrowheads="1"/>
          </p:cNvSpPr>
          <p:nvPr>
            <p:ph idx="1"/>
          </p:nvPr>
        </p:nvSpPr>
        <p:spPr/>
        <p:txBody>
          <a:bodyPr/>
          <a:lstStyle/>
          <a:p>
            <a:r>
              <a:rPr lang="en-US"/>
              <a:t>Asymmetric multi-joint complaints</a:t>
            </a:r>
          </a:p>
          <a:p>
            <a:r>
              <a:rPr lang="en-US"/>
              <a:t>nail and joint changes with swelling of the digits producing a sausage shape of the fingers.</a:t>
            </a:r>
          </a:p>
          <a:p>
            <a:r>
              <a:rPr lang="en-US"/>
              <a:t>Commonly involves the small joints of the feet.  </a:t>
            </a:r>
          </a:p>
          <a:p>
            <a:r>
              <a:rPr lang="en-US"/>
              <a:t>20% will have musculoskeletal complaints prior to skin rashes</a:t>
            </a:r>
          </a:p>
        </p:txBody>
      </p:sp>
      <p:sp>
        <p:nvSpPr>
          <p:cNvPr id="5" name="Slide Number Placeholder 4"/>
          <p:cNvSpPr>
            <a:spLocks noGrp="1"/>
          </p:cNvSpPr>
          <p:nvPr>
            <p:ph type="sldNum" sz="quarter" idx="12"/>
          </p:nvPr>
        </p:nvSpPr>
        <p:spPr/>
        <p:txBody>
          <a:bodyPr/>
          <a:lstStyle/>
          <a:p>
            <a:fld id="{DD3FCFAA-017B-43A1-A994-4DB11AB198B7}" type="slidenum">
              <a:rPr lang="en-US" smtClean="0"/>
              <a:pPr/>
              <a:t>21</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328189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Reiter's </a:t>
            </a:r>
            <a:r>
              <a:rPr lang="en-US" dirty="0"/>
              <a:t>Syndrome:</a:t>
            </a:r>
          </a:p>
        </p:txBody>
      </p:sp>
      <p:sp>
        <p:nvSpPr>
          <p:cNvPr id="47107" name="Rectangle 3"/>
          <p:cNvSpPr>
            <a:spLocks noGrp="1" noChangeArrowheads="1"/>
          </p:cNvSpPr>
          <p:nvPr>
            <p:ph sz="half" idx="1"/>
          </p:nvPr>
        </p:nvSpPr>
        <p:spPr>
          <a:xfrm>
            <a:off x="457200" y="1600200"/>
            <a:ext cx="3886200" cy="4525963"/>
          </a:xfrm>
        </p:spPr>
        <p:txBody>
          <a:bodyPr>
            <a:normAutofit/>
          </a:bodyPr>
          <a:lstStyle/>
          <a:p>
            <a:r>
              <a:rPr lang="en-US" dirty="0"/>
              <a:t>Inflammation of the insertion sites of tendons and ligaments </a:t>
            </a:r>
            <a:endParaRPr lang="en-US" dirty="0" smtClean="0"/>
          </a:p>
          <a:p>
            <a:pPr lvl="1"/>
            <a:r>
              <a:rPr lang="en-US" dirty="0" smtClean="0"/>
              <a:t>clinical triad of non-</a:t>
            </a:r>
            <a:r>
              <a:rPr lang="en-US" dirty="0" err="1" smtClean="0"/>
              <a:t>gonococcal</a:t>
            </a:r>
            <a:r>
              <a:rPr lang="en-US" dirty="0" smtClean="0"/>
              <a:t> </a:t>
            </a:r>
            <a:r>
              <a:rPr lang="en-US" dirty="0" err="1" smtClean="0"/>
              <a:t>urethritis</a:t>
            </a:r>
            <a:r>
              <a:rPr lang="en-US" dirty="0" smtClean="0"/>
              <a:t>, conjunctivitis, and arthritis.</a:t>
            </a:r>
            <a:endParaRPr lang="en-US" dirty="0"/>
          </a:p>
          <a:p>
            <a:pPr lvl="1"/>
            <a:r>
              <a:rPr lang="en-US" dirty="0" err="1"/>
              <a:t>achilles</a:t>
            </a:r>
            <a:r>
              <a:rPr lang="en-US" dirty="0"/>
              <a:t> tendon commonly affected</a:t>
            </a:r>
          </a:p>
          <a:p>
            <a:pPr lvl="1"/>
            <a:r>
              <a:rPr lang="en-US" dirty="0" err="1"/>
              <a:t>sesamoiditis</a:t>
            </a:r>
            <a:r>
              <a:rPr lang="en-US" dirty="0"/>
              <a:t> is also frequently </a:t>
            </a:r>
            <a:r>
              <a:rPr lang="en-US" dirty="0" smtClean="0"/>
              <a:t>seen</a:t>
            </a:r>
          </a:p>
          <a:p>
            <a:pPr lvl="1"/>
            <a:endParaRPr lang="en-US" dirty="0"/>
          </a:p>
        </p:txBody>
      </p:sp>
      <p:pic>
        <p:nvPicPr>
          <p:cNvPr id="5" name="Content Placeholder 4" descr="Reiter's syndrome.jpg"/>
          <p:cNvPicPr>
            <a:picLocks noGrp="1" noChangeAspect="1"/>
          </p:cNvPicPr>
          <p:nvPr>
            <p:ph sz="half" idx="2"/>
          </p:nvPr>
        </p:nvPicPr>
        <p:blipFill>
          <a:blip r:embed="rId2" cstate="print"/>
          <a:stretch>
            <a:fillRect/>
          </a:stretch>
        </p:blipFill>
        <p:spPr>
          <a:xfrm>
            <a:off x="4495800" y="1447800"/>
            <a:ext cx="3095625" cy="2343150"/>
          </a:xfrm>
        </p:spPr>
      </p:pic>
      <p:sp>
        <p:nvSpPr>
          <p:cNvPr id="9" name="Slide Number Placeholder 8"/>
          <p:cNvSpPr>
            <a:spLocks noGrp="1"/>
          </p:cNvSpPr>
          <p:nvPr>
            <p:ph type="sldNum" sz="quarter" idx="12"/>
          </p:nvPr>
        </p:nvSpPr>
        <p:spPr/>
        <p:txBody>
          <a:bodyPr/>
          <a:lstStyle/>
          <a:p>
            <a:fld id="{DD3FCFAA-017B-43A1-A994-4DB11AB198B7}" type="slidenum">
              <a:rPr lang="en-US" smtClean="0"/>
              <a:pPr/>
              <a:t>22</a:t>
            </a:fld>
            <a:endParaRPr lang="en-US"/>
          </a:p>
        </p:txBody>
      </p:sp>
      <p:sp>
        <p:nvSpPr>
          <p:cNvPr id="6" name="TextBox 5"/>
          <p:cNvSpPr txBox="1"/>
          <p:nvPr/>
        </p:nvSpPr>
        <p:spPr>
          <a:xfrm>
            <a:off x="838200" y="5943600"/>
            <a:ext cx="3276600" cy="646331"/>
          </a:xfrm>
          <a:prstGeom prst="rect">
            <a:avLst/>
          </a:prstGeom>
          <a:noFill/>
        </p:spPr>
        <p:txBody>
          <a:bodyPr wrap="square" rtlCol="0">
            <a:spAutoFit/>
          </a:bodyPr>
          <a:lstStyle/>
          <a:p>
            <a:r>
              <a:rPr lang="en-US" dirty="0" smtClean="0">
                <a:hlinkClick r:id="rId3"/>
              </a:rPr>
              <a:t>www.aafp.org/afp//AFPprinter/20040615/2853.html</a:t>
            </a:r>
            <a:endParaRPr lang="en-US" dirty="0"/>
          </a:p>
        </p:txBody>
      </p:sp>
      <p:sp>
        <p:nvSpPr>
          <p:cNvPr id="7" name="TextBox 6"/>
          <p:cNvSpPr txBox="1"/>
          <p:nvPr/>
        </p:nvSpPr>
        <p:spPr>
          <a:xfrm>
            <a:off x="4343400" y="3810001"/>
            <a:ext cx="4495801" cy="2031325"/>
          </a:xfrm>
          <a:prstGeom prst="rect">
            <a:avLst/>
          </a:prstGeom>
          <a:noFill/>
        </p:spPr>
        <p:txBody>
          <a:bodyPr wrap="square" rtlCol="0">
            <a:spAutoFit/>
          </a:bodyPr>
          <a:lstStyle/>
          <a:p>
            <a:r>
              <a:rPr lang="en-US" b="1" dirty="0" smtClean="0"/>
              <a:t>FIGURE 4.</a:t>
            </a:r>
            <a:r>
              <a:rPr lang="en-US" dirty="0" smtClean="0"/>
              <a:t> Radiograph of the heel</a:t>
            </a:r>
          </a:p>
          <a:p>
            <a:r>
              <a:rPr lang="en-US" dirty="0" smtClean="0"/>
              <a:t> in a patient with Reiter's syndrome. </a:t>
            </a:r>
          </a:p>
          <a:p>
            <a:r>
              <a:rPr lang="en-US" dirty="0" smtClean="0"/>
              <a:t>The radiograph shows a </a:t>
            </a:r>
            <a:r>
              <a:rPr lang="en-US" dirty="0" err="1" smtClean="0"/>
              <a:t>periosteal</a:t>
            </a:r>
            <a:r>
              <a:rPr lang="en-US" dirty="0" smtClean="0"/>
              <a:t> reaction at the plantar fascia insertion (black arrow) and early erosion at the Achilles tendon insertion (white arrow) on the </a:t>
            </a:r>
            <a:r>
              <a:rPr lang="en-US" dirty="0" err="1" smtClean="0"/>
              <a:t>calcaneus</a:t>
            </a:r>
            <a:r>
              <a:rPr lang="en-US" dirty="0" smtClean="0"/>
              <a:t>.</a:t>
            </a:r>
            <a:endParaRPr lang="en-US" dirty="0"/>
          </a:p>
        </p:txBody>
      </p:sp>
      <p:sp>
        <p:nvSpPr>
          <p:cNvPr id="8" name="5-Point Star 7"/>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1617985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a:t>Gout:</a:t>
            </a:r>
          </a:p>
        </p:txBody>
      </p:sp>
      <p:sp>
        <p:nvSpPr>
          <p:cNvPr id="48131" name="Rectangle 3"/>
          <p:cNvSpPr>
            <a:spLocks noGrp="1" noChangeArrowheads="1"/>
          </p:cNvSpPr>
          <p:nvPr>
            <p:ph sz="half" idx="1"/>
          </p:nvPr>
        </p:nvSpPr>
        <p:spPr>
          <a:xfrm>
            <a:off x="457200" y="1676400"/>
            <a:ext cx="4038600" cy="5181600"/>
          </a:xfrm>
        </p:spPr>
        <p:txBody>
          <a:bodyPr>
            <a:normAutofit fontScale="92500" lnSpcReduction="10000"/>
          </a:bodyPr>
          <a:lstStyle/>
          <a:p>
            <a:pPr marL="609600" indent="-609600">
              <a:lnSpc>
                <a:spcPct val="90000"/>
              </a:lnSpc>
              <a:buNone/>
            </a:pPr>
            <a:r>
              <a:rPr lang="en-US" dirty="0"/>
              <a:t>Metabolic disorder with elevated serum uric acid and deposition of </a:t>
            </a:r>
            <a:r>
              <a:rPr lang="en-US" dirty="0" err="1"/>
              <a:t>urate</a:t>
            </a:r>
            <a:r>
              <a:rPr lang="en-US" dirty="0"/>
              <a:t> crystals in the joints, soft tissues and  kidneys… Primary and secondary forms</a:t>
            </a:r>
          </a:p>
          <a:p>
            <a:pPr marL="990600" lvl="1" indent="-533400">
              <a:lnSpc>
                <a:spcPct val="90000"/>
              </a:lnSpc>
              <a:buNone/>
            </a:pPr>
            <a:r>
              <a:rPr lang="en-US" sz="2400" u="sng" dirty="0"/>
              <a:t>Primary:  </a:t>
            </a:r>
            <a:r>
              <a:rPr lang="en-US" sz="2400" dirty="0" err="1"/>
              <a:t>hyperuricemia</a:t>
            </a:r>
            <a:r>
              <a:rPr lang="en-US" sz="2400" dirty="0"/>
              <a:t> in the absence of other disease</a:t>
            </a:r>
          </a:p>
          <a:p>
            <a:pPr marL="990600" lvl="1" indent="-533400">
              <a:lnSpc>
                <a:spcPct val="90000"/>
              </a:lnSpc>
              <a:buNone/>
            </a:pPr>
            <a:r>
              <a:rPr lang="en-US" sz="2400" u="sng" dirty="0"/>
              <a:t>Secondary:  </a:t>
            </a:r>
            <a:r>
              <a:rPr lang="en-US" sz="2400" dirty="0" err="1"/>
              <a:t>hyperuricemia</a:t>
            </a:r>
            <a:r>
              <a:rPr lang="en-US" sz="2400" dirty="0"/>
              <a:t> resulting from another disease, history of leukemia, lymphoma, psoriasis, hemolytic disorders, those receiving chemotherapy.  </a:t>
            </a:r>
          </a:p>
        </p:txBody>
      </p:sp>
      <p:pic>
        <p:nvPicPr>
          <p:cNvPr id="5" name="Content Placeholder 4" descr="Gout.jpg"/>
          <p:cNvPicPr>
            <a:picLocks noGrp="1" noChangeAspect="1"/>
          </p:cNvPicPr>
          <p:nvPr>
            <p:ph sz="half" idx="2"/>
          </p:nvPr>
        </p:nvPicPr>
        <p:blipFill>
          <a:blip r:embed="rId2" cstate="print"/>
          <a:stretch>
            <a:fillRect/>
          </a:stretch>
        </p:blipFill>
        <p:spPr>
          <a:xfrm>
            <a:off x="4648200" y="1524000"/>
            <a:ext cx="4038600" cy="2633870"/>
          </a:xfrm>
        </p:spPr>
      </p:pic>
      <p:sp>
        <p:nvSpPr>
          <p:cNvPr id="8" name="Slide Number Placeholder 7"/>
          <p:cNvSpPr>
            <a:spLocks noGrp="1"/>
          </p:cNvSpPr>
          <p:nvPr>
            <p:ph type="sldNum" sz="quarter" idx="12"/>
          </p:nvPr>
        </p:nvSpPr>
        <p:spPr/>
        <p:txBody>
          <a:bodyPr/>
          <a:lstStyle/>
          <a:p>
            <a:fld id="{DD3FCFAA-017B-43A1-A994-4DB11AB198B7}" type="slidenum">
              <a:rPr lang="en-US" smtClean="0"/>
              <a:pPr/>
              <a:t>23</a:t>
            </a:fld>
            <a:endParaRPr lang="en-US"/>
          </a:p>
        </p:txBody>
      </p:sp>
      <p:sp>
        <p:nvSpPr>
          <p:cNvPr id="6" name="TextBox 5"/>
          <p:cNvSpPr txBox="1"/>
          <p:nvPr/>
        </p:nvSpPr>
        <p:spPr>
          <a:xfrm>
            <a:off x="5029200" y="4191000"/>
            <a:ext cx="3581400" cy="646331"/>
          </a:xfrm>
          <a:prstGeom prst="rect">
            <a:avLst/>
          </a:prstGeom>
          <a:noFill/>
        </p:spPr>
        <p:txBody>
          <a:bodyPr wrap="square" rtlCol="0">
            <a:spAutoFit/>
          </a:bodyPr>
          <a:lstStyle/>
          <a:p>
            <a:r>
              <a:rPr lang="en-US" dirty="0" smtClean="0">
                <a:hlinkClick r:id="rId3"/>
              </a:rPr>
              <a:t>www.health.com/.../library/</a:t>
            </a:r>
            <a:r>
              <a:rPr lang="en-US" dirty="0" err="1" smtClean="0">
                <a:hlinkClick r:id="rId3"/>
              </a:rPr>
              <a:t>mdp</a:t>
            </a:r>
            <a:r>
              <a:rPr lang="en-US" dirty="0" smtClean="0">
                <a:hlinkClick r:id="rId3"/>
              </a:rPr>
              <a:t>/0,,zm6082,00.html</a:t>
            </a:r>
            <a:endParaRPr lang="en-US" dirty="0"/>
          </a:p>
        </p:txBody>
      </p:sp>
      <p:sp>
        <p:nvSpPr>
          <p:cNvPr id="7" name="5-Point Star 6"/>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47822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dirty="0" smtClean="0"/>
              <a:t>Risk Factors</a:t>
            </a:r>
            <a:endParaRPr lang="en-US" dirty="0"/>
          </a:p>
        </p:txBody>
      </p:sp>
      <p:sp>
        <p:nvSpPr>
          <p:cNvPr id="49155" name="Rectangle 3"/>
          <p:cNvSpPr>
            <a:spLocks noGrp="1" noChangeArrowheads="1"/>
          </p:cNvSpPr>
          <p:nvPr>
            <p:ph idx="1"/>
          </p:nvPr>
        </p:nvSpPr>
        <p:spPr/>
        <p:txBody>
          <a:bodyPr>
            <a:normAutofit/>
          </a:bodyPr>
          <a:lstStyle/>
          <a:p>
            <a:r>
              <a:rPr lang="en-US" dirty="0" smtClean="0"/>
              <a:t>Men &gt; </a:t>
            </a:r>
            <a:r>
              <a:rPr lang="en-US" dirty="0"/>
              <a:t>(10% women and if women are usually </a:t>
            </a:r>
            <a:r>
              <a:rPr lang="en-US" dirty="0" smtClean="0"/>
              <a:t>post-menopause</a:t>
            </a:r>
            <a:r>
              <a:rPr lang="en-US" dirty="0"/>
              <a:t>) </a:t>
            </a:r>
            <a:endParaRPr lang="en-US" dirty="0" smtClean="0"/>
          </a:p>
          <a:p>
            <a:pPr lvl="1"/>
            <a:r>
              <a:rPr lang="en-US" dirty="0" smtClean="0"/>
              <a:t>peak period of time </a:t>
            </a:r>
            <a:r>
              <a:rPr lang="en-US" dirty="0"/>
              <a:t>around age </a:t>
            </a:r>
            <a:r>
              <a:rPr lang="en-US" dirty="0" smtClean="0"/>
              <a:t>50  </a:t>
            </a:r>
          </a:p>
          <a:p>
            <a:pPr lvl="1"/>
            <a:r>
              <a:rPr lang="en-US" dirty="0" smtClean="0"/>
              <a:t>Alcohol consumption</a:t>
            </a:r>
          </a:p>
          <a:p>
            <a:pPr lvl="1"/>
            <a:r>
              <a:rPr lang="en-US" dirty="0" smtClean="0"/>
              <a:t> </a:t>
            </a:r>
            <a:r>
              <a:rPr lang="en-US" dirty="0"/>
              <a:t>chronic renal </a:t>
            </a:r>
            <a:r>
              <a:rPr lang="en-US" dirty="0" smtClean="0"/>
              <a:t>failure</a:t>
            </a:r>
          </a:p>
          <a:p>
            <a:pPr lvl="1"/>
            <a:r>
              <a:rPr lang="en-US" dirty="0" smtClean="0"/>
              <a:t>Hypertension</a:t>
            </a:r>
          </a:p>
          <a:p>
            <a:pPr lvl="1"/>
            <a:r>
              <a:rPr lang="en-US" dirty="0" err="1" smtClean="0"/>
              <a:t>hypothryroidism</a:t>
            </a:r>
            <a:endParaRPr lang="en-US" dirty="0" smtClean="0"/>
          </a:p>
          <a:p>
            <a:pPr lvl="1"/>
            <a:r>
              <a:rPr lang="en-US" dirty="0" smtClean="0"/>
              <a:t>hyperparathyroidism</a:t>
            </a:r>
            <a:endParaRPr lang="en-US" dirty="0"/>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24</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7923970"/>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endParaRPr lang="en-US"/>
          </a:p>
        </p:txBody>
      </p:sp>
      <p:sp>
        <p:nvSpPr>
          <p:cNvPr id="50179" name="Rectangle 3"/>
          <p:cNvSpPr>
            <a:spLocks noGrp="1" noChangeArrowheads="1"/>
          </p:cNvSpPr>
          <p:nvPr>
            <p:ph idx="1"/>
          </p:nvPr>
        </p:nvSpPr>
        <p:spPr/>
        <p:txBody>
          <a:bodyPr>
            <a:normAutofit/>
          </a:bodyPr>
          <a:lstStyle/>
          <a:p>
            <a:r>
              <a:rPr lang="en-US" u="sng" dirty="0"/>
              <a:t>Symptoms:</a:t>
            </a:r>
            <a:r>
              <a:rPr lang="en-US" dirty="0"/>
              <a:t>  exquisite joint pain, commonly occurs at night</a:t>
            </a:r>
          </a:p>
          <a:p>
            <a:endParaRPr lang="en-US" u="sng" dirty="0" smtClean="0"/>
          </a:p>
          <a:p>
            <a:r>
              <a:rPr lang="en-US" u="sng" dirty="0" smtClean="0"/>
              <a:t>Signs</a:t>
            </a:r>
            <a:r>
              <a:rPr lang="en-US" u="sng" dirty="0"/>
              <a:t>:</a:t>
            </a:r>
            <a:r>
              <a:rPr lang="en-US" dirty="0"/>
              <a:t>  location:  usually first MTP, can also be instep, ankle, knee wrist, elbow, and fingers</a:t>
            </a:r>
          </a:p>
          <a:p>
            <a:pPr lvl="1"/>
            <a:r>
              <a:rPr lang="en-US" dirty="0" err="1"/>
              <a:t>Erythema</a:t>
            </a:r>
            <a:r>
              <a:rPr lang="en-US" dirty="0"/>
              <a:t>, warmth and extreme tenderness and hypersensitivity, chills and fever may accompany</a:t>
            </a:r>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25</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660764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a:t>Phases:</a:t>
            </a:r>
          </a:p>
        </p:txBody>
      </p:sp>
      <p:sp>
        <p:nvSpPr>
          <p:cNvPr id="51203" name="Rectangle 3"/>
          <p:cNvSpPr>
            <a:spLocks noGrp="1" noChangeArrowheads="1"/>
          </p:cNvSpPr>
          <p:nvPr>
            <p:ph idx="1"/>
          </p:nvPr>
        </p:nvSpPr>
        <p:spPr/>
        <p:txBody>
          <a:bodyPr/>
          <a:lstStyle/>
          <a:p>
            <a:pPr>
              <a:buFontTx/>
              <a:buNone/>
            </a:pPr>
            <a:r>
              <a:rPr lang="en-US"/>
              <a:t>1.  acute</a:t>
            </a:r>
          </a:p>
          <a:p>
            <a:pPr>
              <a:buFontTx/>
              <a:buNone/>
            </a:pPr>
            <a:endParaRPr lang="en-US"/>
          </a:p>
          <a:p>
            <a:pPr>
              <a:buFontTx/>
              <a:buNone/>
            </a:pPr>
            <a:r>
              <a:rPr lang="en-US"/>
              <a:t>2.  intercritical phase – lasts months to years</a:t>
            </a:r>
          </a:p>
          <a:p>
            <a:pPr>
              <a:buFontTx/>
              <a:buNone/>
            </a:pPr>
            <a:endParaRPr lang="en-US"/>
          </a:p>
          <a:p>
            <a:pPr>
              <a:buFontTx/>
              <a:buNone/>
            </a:pPr>
            <a:r>
              <a:rPr lang="en-US"/>
              <a:t>3.  chronic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26</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290881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914400" y="152400"/>
            <a:ext cx="6248400" cy="846161"/>
          </a:xfrm>
        </p:spPr>
        <p:txBody>
          <a:bodyPr>
            <a:noAutofit/>
          </a:bodyPr>
          <a:lstStyle/>
          <a:p>
            <a:r>
              <a:rPr lang="en-US" sz="3200" dirty="0"/>
              <a:t>Musculoskeletal Dysfunctions of the Ankle and Foot</a:t>
            </a:r>
          </a:p>
        </p:txBody>
      </p:sp>
      <p:sp>
        <p:nvSpPr>
          <p:cNvPr id="52227" name="Rectangle 3"/>
          <p:cNvSpPr>
            <a:spLocks noGrp="1" noChangeArrowheads="1"/>
          </p:cNvSpPr>
          <p:nvPr>
            <p:ph idx="1"/>
          </p:nvPr>
        </p:nvSpPr>
        <p:spPr/>
        <p:txBody>
          <a:bodyPr>
            <a:normAutofit fontScale="92500"/>
          </a:bodyPr>
          <a:lstStyle/>
          <a:p>
            <a:pPr>
              <a:lnSpc>
                <a:spcPct val="80000"/>
              </a:lnSpc>
            </a:pPr>
            <a:endParaRPr lang="en-US" sz="2400" dirty="0"/>
          </a:p>
          <a:p>
            <a:pPr>
              <a:lnSpc>
                <a:spcPct val="80000"/>
              </a:lnSpc>
              <a:buFontTx/>
              <a:buNone/>
            </a:pPr>
            <a:r>
              <a:rPr lang="en-US" b="1" dirty="0" smtClean="0"/>
              <a:t>Achilles </a:t>
            </a:r>
            <a:r>
              <a:rPr lang="en-US" b="1" dirty="0"/>
              <a:t>Tendon</a:t>
            </a:r>
          </a:p>
          <a:p>
            <a:pPr>
              <a:lnSpc>
                <a:spcPct val="80000"/>
              </a:lnSpc>
              <a:buFontTx/>
              <a:buNone/>
            </a:pPr>
            <a:r>
              <a:rPr lang="en-US" sz="2800" dirty="0" smtClean="0"/>
              <a:t>Acute </a:t>
            </a:r>
            <a:r>
              <a:rPr lang="en-US" sz="2800" dirty="0" err="1" smtClean="0"/>
              <a:t>Tendinosis</a:t>
            </a:r>
            <a:r>
              <a:rPr lang="en-US" sz="2800" dirty="0" smtClean="0"/>
              <a:t>:  </a:t>
            </a:r>
            <a:r>
              <a:rPr lang="en-US" sz="2800" dirty="0" err="1"/>
              <a:t>retinaculur</a:t>
            </a:r>
            <a:r>
              <a:rPr lang="en-US" sz="2800" dirty="0"/>
              <a:t> fascia which surrounds </a:t>
            </a:r>
            <a:r>
              <a:rPr lang="en-US" sz="2800" dirty="0" smtClean="0"/>
              <a:t>the tendon </a:t>
            </a:r>
            <a:r>
              <a:rPr lang="en-US" sz="2800" dirty="0"/>
              <a:t>becomes irritated when the tendon </a:t>
            </a:r>
            <a:r>
              <a:rPr lang="en-US" sz="2800" dirty="0" smtClean="0"/>
              <a:t>is </a:t>
            </a:r>
            <a:r>
              <a:rPr lang="en-US" sz="2800" dirty="0"/>
              <a:t>subjected to repetitive stress such as hiking or </a:t>
            </a:r>
            <a:r>
              <a:rPr lang="en-US" sz="2800" dirty="0" smtClean="0"/>
              <a:t>jogging.</a:t>
            </a:r>
          </a:p>
          <a:p>
            <a:pPr lvl="2">
              <a:lnSpc>
                <a:spcPct val="80000"/>
              </a:lnSpc>
            </a:pPr>
            <a:r>
              <a:rPr lang="en-US" sz="2800" dirty="0" smtClean="0"/>
              <a:t>The </a:t>
            </a:r>
            <a:r>
              <a:rPr lang="en-US" sz="2800" dirty="0" err="1"/>
              <a:t>paratenon</a:t>
            </a:r>
            <a:r>
              <a:rPr lang="en-US" sz="2800" dirty="0"/>
              <a:t> is usually first involved but with chronic cases, the tendon itself becomes inflamed. </a:t>
            </a:r>
          </a:p>
          <a:p>
            <a:pPr lvl="2">
              <a:lnSpc>
                <a:spcPct val="80000"/>
              </a:lnSpc>
            </a:pPr>
            <a:r>
              <a:rPr lang="en-US" sz="2800" dirty="0"/>
              <a:t> Patients with overly </a:t>
            </a:r>
            <a:r>
              <a:rPr lang="en-US" sz="2800" dirty="0" err="1"/>
              <a:t>pronated</a:t>
            </a:r>
            <a:r>
              <a:rPr lang="en-US" sz="2800" dirty="0"/>
              <a:t> feet are at an increase  risk for developing this.  </a:t>
            </a:r>
          </a:p>
          <a:p>
            <a:pPr lvl="2">
              <a:lnSpc>
                <a:spcPct val="80000"/>
              </a:lnSpc>
            </a:pPr>
            <a:r>
              <a:rPr lang="en-US" sz="2800" dirty="0"/>
              <a:t>80% males more than females, 75% attributed to training errors</a:t>
            </a:r>
          </a:p>
          <a:p>
            <a:pPr>
              <a:lnSpc>
                <a:spcPct val="80000"/>
              </a:lnSpc>
              <a:buFontTx/>
              <a:buNone/>
            </a:pPr>
            <a:r>
              <a:rPr lang="en-US" sz="2800"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27</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994825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endParaRPr lang="en-US"/>
          </a:p>
        </p:txBody>
      </p:sp>
      <p:sp>
        <p:nvSpPr>
          <p:cNvPr id="53251" name="Rectangle 3"/>
          <p:cNvSpPr>
            <a:spLocks noGrp="1" noChangeArrowheads="1"/>
          </p:cNvSpPr>
          <p:nvPr>
            <p:ph idx="1"/>
          </p:nvPr>
        </p:nvSpPr>
        <p:spPr/>
        <p:txBody>
          <a:bodyPr/>
          <a:lstStyle/>
          <a:p>
            <a:r>
              <a:rPr lang="en-US"/>
              <a:t>SX:  Pain in the back of the heel and leg, pain worsens when Achilles is stretched or contracted</a:t>
            </a:r>
          </a:p>
          <a:p>
            <a:endParaRPr lang="en-US"/>
          </a:p>
          <a:p>
            <a:r>
              <a:rPr lang="en-US"/>
              <a:t>Signs:  increase in symptoms with passive stretch, increase in symptoms with resisted Plantarflexion </a:t>
            </a:r>
          </a:p>
          <a:p>
            <a:endParaRPr lang="en-US"/>
          </a:p>
        </p:txBody>
      </p:sp>
      <p:sp>
        <p:nvSpPr>
          <p:cNvPr id="5" name="Slide Number Placeholder 4"/>
          <p:cNvSpPr>
            <a:spLocks noGrp="1"/>
          </p:cNvSpPr>
          <p:nvPr>
            <p:ph type="sldNum" sz="quarter" idx="12"/>
          </p:nvPr>
        </p:nvSpPr>
        <p:spPr/>
        <p:txBody>
          <a:bodyPr/>
          <a:lstStyle/>
          <a:p>
            <a:fld id="{DD3FCFAA-017B-43A1-A994-4DB11AB198B7}" type="slidenum">
              <a:rPr lang="en-US" smtClean="0"/>
              <a:pPr/>
              <a:t>28</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474787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smtClean="0"/>
              <a:t>Tendon </a:t>
            </a:r>
            <a:r>
              <a:rPr lang="en-US" dirty="0"/>
              <a:t>Rupture</a:t>
            </a:r>
          </a:p>
        </p:txBody>
      </p:sp>
      <p:sp>
        <p:nvSpPr>
          <p:cNvPr id="54275" name="Rectangle 3"/>
          <p:cNvSpPr>
            <a:spLocks noGrp="1" noChangeArrowheads="1"/>
          </p:cNvSpPr>
          <p:nvPr>
            <p:ph idx="1"/>
          </p:nvPr>
        </p:nvSpPr>
        <p:spPr/>
        <p:txBody>
          <a:bodyPr>
            <a:normAutofit/>
          </a:bodyPr>
          <a:lstStyle/>
          <a:p>
            <a:pPr>
              <a:lnSpc>
                <a:spcPct val="80000"/>
              </a:lnSpc>
              <a:buFontTx/>
              <a:buNone/>
            </a:pPr>
            <a:r>
              <a:rPr lang="en-US" sz="2400" dirty="0"/>
              <a:t>MOI:  </a:t>
            </a:r>
          </a:p>
          <a:p>
            <a:pPr>
              <a:lnSpc>
                <a:spcPct val="80000"/>
              </a:lnSpc>
            </a:pPr>
            <a:r>
              <a:rPr lang="en-US" sz="2400" dirty="0"/>
              <a:t>Forced dorsiflexion occurring suddenly in a plantar flexed foot</a:t>
            </a:r>
          </a:p>
          <a:p>
            <a:pPr>
              <a:lnSpc>
                <a:spcPct val="80000"/>
              </a:lnSpc>
            </a:pPr>
            <a:r>
              <a:rPr lang="en-US" sz="2400" dirty="0"/>
              <a:t>or an overuse injury with degeneration of the tendon</a:t>
            </a:r>
          </a:p>
          <a:p>
            <a:pPr>
              <a:lnSpc>
                <a:spcPct val="80000"/>
              </a:lnSpc>
            </a:pPr>
            <a:r>
              <a:rPr lang="en-US" sz="2400" dirty="0"/>
              <a:t>Usually occurs in the </a:t>
            </a:r>
            <a:r>
              <a:rPr lang="en-US" sz="2400" u="sng" dirty="0" err="1"/>
              <a:t>musculotendinous</a:t>
            </a:r>
            <a:r>
              <a:rPr lang="en-US" sz="2400" u="sng" dirty="0"/>
              <a:t>  junction</a:t>
            </a:r>
          </a:p>
          <a:p>
            <a:pPr>
              <a:lnSpc>
                <a:spcPct val="80000"/>
              </a:lnSpc>
            </a:pPr>
            <a:endParaRPr lang="en-US" sz="2400" dirty="0"/>
          </a:p>
          <a:p>
            <a:pPr>
              <a:lnSpc>
                <a:spcPct val="80000"/>
              </a:lnSpc>
              <a:buFontTx/>
              <a:buNone/>
            </a:pPr>
            <a:r>
              <a:rPr lang="en-US" sz="2400" dirty="0"/>
              <a:t>HX:  often a male patient, </a:t>
            </a:r>
          </a:p>
          <a:p>
            <a:pPr>
              <a:lnSpc>
                <a:spcPct val="80000"/>
              </a:lnSpc>
            </a:pPr>
            <a:r>
              <a:rPr lang="en-US" sz="2400" dirty="0"/>
              <a:t>young 25 or less who sustains the injury during an athletic event, </a:t>
            </a:r>
          </a:p>
          <a:p>
            <a:pPr>
              <a:lnSpc>
                <a:spcPct val="80000"/>
              </a:lnSpc>
            </a:pPr>
            <a:r>
              <a:rPr lang="en-US" sz="2400" dirty="0"/>
              <a:t>notable snap in the back of the heel, </a:t>
            </a:r>
          </a:p>
          <a:p>
            <a:pPr>
              <a:lnSpc>
                <a:spcPct val="80000"/>
              </a:lnSpc>
            </a:pPr>
            <a:r>
              <a:rPr lang="en-US" sz="2400" dirty="0"/>
              <a:t>activities that cause a sudden “toe off” or landing after a jump</a:t>
            </a:r>
          </a:p>
          <a:p>
            <a:pPr>
              <a:lnSpc>
                <a:spcPct val="80000"/>
              </a:lnSpc>
              <a:buFontTx/>
              <a:buNone/>
            </a:pPr>
            <a:r>
              <a:rPr lang="en-US" sz="1600"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29</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940132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ottawa_ankle"/>
          <p:cNvPicPr>
            <a:picLocks noGrp="1" noChangeAspect="1" noChangeArrowheads="1"/>
          </p:cNvPicPr>
          <p:nvPr>
            <p:ph/>
          </p:nvPr>
        </p:nvPicPr>
        <p:blipFill>
          <a:blip r:embed="rId3" cstate="print"/>
          <a:srcRect/>
          <a:stretch>
            <a:fillRect/>
          </a:stretch>
        </p:blipFill>
        <p:spPr>
          <a:xfrm>
            <a:off x="928688" y="1142999"/>
            <a:ext cx="7267575" cy="4970463"/>
          </a:xfrm>
          <a:noFill/>
          <a:ln/>
        </p:spPr>
      </p:pic>
      <p:sp>
        <p:nvSpPr>
          <p:cNvPr id="7" name="Slide Number Placeholder 6"/>
          <p:cNvSpPr>
            <a:spLocks noGrp="1"/>
          </p:cNvSpPr>
          <p:nvPr>
            <p:ph type="sldNum" sz="quarter" idx="12"/>
          </p:nvPr>
        </p:nvSpPr>
        <p:spPr/>
        <p:txBody>
          <a:bodyPr/>
          <a:lstStyle/>
          <a:p>
            <a:fld id="{08DDC0C7-7D70-4AA8-8C5E-3F2089F79725}" type="slidenum">
              <a:rPr lang="en-US" smtClean="0"/>
              <a:pPr/>
              <a:t>3</a:t>
            </a:fld>
            <a:endParaRPr lang="en-US"/>
          </a:p>
        </p:txBody>
      </p:sp>
      <p:sp>
        <p:nvSpPr>
          <p:cNvPr id="29699" name="Text Box 3"/>
          <p:cNvSpPr txBox="1">
            <a:spLocks noChangeArrowheads="1"/>
          </p:cNvSpPr>
          <p:nvPr/>
        </p:nvSpPr>
        <p:spPr bwMode="auto">
          <a:xfrm>
            <a:off x="2727325" y="6284913"/>
            <a:ext cx="3879850" cy="366712"/>
          </a:xfrm>
          <a:prstGeom prst="rect">
            <a:avLst/>
          </a:prstGeom>
          <a:noFill/>
          <a:ln w="9525">
            <a:noFill/>
            <a:miter lim="800000"/>
            <a:headEnd/>
            <a:tailEnd/>
          </a:ln>
          <a:effectLst/>
        </p:spPr>
        <p:txBody>
          <a:bodyPr wrap="none">
            <a:spAutoFit/>
          </a:bodyPr>
          <a:lstStyle/>
          <a:p>
            <a:r>
              <a:rPr lang="en-US"/>
              <a:t>www.mdcalc.com/ottawa_ankle.png </a:t>
            </a:r>
          </a:p>
        </p:txBody>
      </p:sp>
      <p:sp>
        <p:nvSpPr>
          <p:cNvPr id="29700" name="Text Box 4"/>
          <p:cNvSpPr txBox="1">
            <a:spLocks noChangeArrowheads="1"/>
          </p:cNvSpPr>
          <p:nvPr/>
        </p:nvSpPr>
        <p:spPr bwMode="auto">
          <a:xfrm>
            <a:off x="822325" y="112713"/>
            <a:ext cx="2190750" cy="366712"/>
          </a:xfrm>
          <a:prstGeom prst="rect">
            <a:avLst/>
          </a:prstGeom>
          <a:noFill/>
          <a:ln w="9525">
            <a:noFill/>
            <a:miter lim="800000"/>
            <a:headEnd/>
            <a:tailEnd/>
          </a:ln>
          <a:effectLst/>
        </p:spPr>
        <p:txBody>
          <a:bodyPr wrap="none">
            <a:spAutoFit/>
          </a:bodyPr>
          <a:lstStyle/>
          <a:p>
            <a:r>
              <a:rPr lang="en-US"/>
              <a:t>Ottawa Ankle Rules</a:t>
            </a:r>
          </a:p>
        </p:txBody>
      </p:sp>
      <p:sp>
        <p:nvSpPr>
          <p:cNvPr id="29701" name="Text Box 5"/>
          <p:cNvSpPr txBox="1">
            <a:spLocks noChangeArrowheads="1"/>
          </p:cNvSpPr>
          <p:nvPr/>
        </p:nvSpPr>
        <p:spPr bwMode="auto">
          <a:xfrm>
            <a:off x="5562600" y="152400"/>
            <a:ext cx="3435350" cy="366713"/>
          </a:xfrm>
          <a:prstGeom prst="rect">
            <a:avLst/>
          </a:prstGeom>
          <a:noFill/>
          <a:ln w="9525">
            <a:noFill/>
            <a:miter lim="800000"/>
            <a:headEnd/>
            <a:tailEnd/>
          </a:ln>
          <a:effectLst/>
        </p:spPr>
        <p:txBody>
          <a:bodyPr wrap="none">
            <a:spAutoFit/>
          </a:bodyPr>
          <a:lstStyle/>
          <a:p>
            <a:r>
              <a:rPr lang="en-US" b="1">
                <a:hlinkClick r:id="rId4"/>
              </a:rPr>
              <a:t>JAMA. 1993 Jul 28;270(4):453</a:t>
            </a:r>
            <a:r>
              <a:rPr lang="en-US"/>
              <a:t> </a:t>
            </a:r>
          </a:p>
        </p:txBody>
      </p: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271715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endParaRPr lang="en-US"/>
          </a:p>
        </p:txBody>
      </p:sp>
      <p:sp>
        <p:nvSpPr>
          <p:cNvPr id="55299" name="Rectangle 3"/>
          <p:cNvSpPr>
            <a:spLocks noGrp="1" noChangeArrowheads="1"/>
          </p:cNvSpPr>
          <p:nvPr>
            <p:ph idx="1"/>
          </p:nvPr>
        </p:nvSpPr>
        <p:spPr/>
        <p:txBody>
          <a:bodyPr>
            <a:normAutofit/>
          </a:bodyPr>
          <a:lstStyle/>
          <a:p>
            <a:pPr>
              <a:lnSpc>
                <a:spcPct val="80000"/>
              </a:lnSpc>
              <a:buFontTx/>
              <a:buNone/>
            </a:pPr>
            <a:r>
              <a:rPr lang="en-US" sz="2800"/>
              <a:t>SX:  pain</a:t>
            </a:r>
          </a:p>
          <a:p>
            <a:pPr>
              <a:lnSpc>
                <a:spcPct val="80000"/>
              </a:lnSpc>
            </a:pPr>
            <a:r>
              <a:rPr lang="en-US" sz="2800"/>
              <a:t>inability to walk on the foot </a:t>
            </a:r>
          </a:p>
          <a:p>
            <a:pPr>
              <a:lnSpc>
                <a:spcPct val="80000"/>
              </a:lnSpc>
            </a:pPr>
            <a:r>
              <a:rPr lang="en-US" sz="2800"/>
              <a:t>can't push off</a:t>
            </a:r>
          </a:p>
          <a:p>
            <a:pPr>
              <a:lnSpc>
                <a:spcPct val="80000"/>
              </a:lnSpc>
              <a:buFontTx/>
              <a:buNone/>
            </a:pPr>
            <a:endParaRPr lang="en-US" sz="2800"/>
          </a:p>
          <a:p>
            <a:pPr>
              <a:lnSpc>
                <a:spcPct val="80000"/>
              </a:lnSpc>
              <a:buFontTx/>
              <a:buNone/>
            </a:pPr>
            <a:r>
              <a:rPr lang="en-US" sz="2800"/>
              <a:t>Signs:  </a:t>
            </a:r>
          </a:p>
          <a:p>
            <a:pPr>
              <a:lnSpc>
                <a:spcPct val="80000"/>
              </a:lnSpc>
            </a:pPr>
            <a:r>
              <a:rPr lang="en-US" sz="2800"/>
              <a:t>+ Thompson's test  </a:t>
            </a:r>
          </a:p>
          <a:p>
            <a:pPr>
              <a:lnSpc>
                <a:spcPct val="80000"/>
              </a:lnSpc>
            </a:pPr>
            <a:r>
              <a:rPr lang="en-US" sz="2800"/>
              <a:t>weak active plantarflexion against resistance</a:t>
            </a:r>
          </a:p>
          <a:p>
            <a:pPr>
              <a:lnSpc>
                <a:spcPct val="80000"/>
              </a:lnSpc>
            </a:pPr>
            <a:r>
              <a:rPr lang="en-US" sz="2800"/>
              <a:t>palpable defect about 2-6 cm above the achilles insertion</a:t>
            </a:r>
          </a:p>
          <a:p>
            <a:pPr>
              <a:lnSpc>
                <a:spcPct val="80000"/>
              </a:lnSpc>
              <a:buFontTx/>
              <a:buNone/>
            </a:pPr>
            <a:r>
              <a:rPr lang="en-US" sz="280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30</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500018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endParaRPr lang="en-US"/>
          </a:p>
        </p:txBody>
      </p:sp>
      <p:sp>
        <p:nvSpPr>
          <p:cNvPr id="56323" name="Rectangle 3"/>
          <p:cNvSpPr>
            <a:spLocks noGrp="1" noChangeArrowheads="1"/>
          </p:cNvSpPr>
          <p:nvPr>
            <p:ph idx="1"/>
          </p:nvPr>
        </p:nvSpPr>
        <p:spPr/>
        <p:txBody>
          <a:bodyPr>
            <a:normAutofit/>
          </a:bodyPr>
          <a:lstStyle/>
          <a:p>
            <a:pPr>
              <a:lnSpc>
                <a:spcPct val="90000"/>
              </a:lnSpc>
              <a:buFontTx/>
              <a:buNone/>
            </a:pPr>
            <a:r>
              <a:rPr lang="en-US" sz="2800"/>
              <a:t>RX:  controversial, may or may not do surgery.  If they do surgery, will place in a gravity equinus long leg cast for 4 weeks followed by a short cast for 4 weeks.   Then a heel lift starting at 1 inch and decreasing by 1/4 inches over 4 weeks.</a:t>
            </a:r>
          </a:p>
          <a:p>
            <a:pPr>
              <a:lnSpc>
                <a:spcPct val="90000"/>
              </a:lnSpc>
              <a:buFontTx/>
              <a:buNone/>
            </a:pPr>
            <a:endParaRPr lang="en-US" sz="2800"/>
          </a:p>
          <a:p>
            <a:pPr>
              <a:lnSpc>
                <a:spcPct val="90000"/>
              </a:lnSpc>
              <a:buFontTx/>
              <a:buNone/>
            </a:pPr>
            <a:r>
              <a:rPr lang="en-US" sz="2800"/>
              <a:t>Surgery:  approximate the disrupted tendon followed by same treatment as noted above benefits of surgery are a slight increase in resistance to fatigue and a decreased rate of re-rupture </a:t>
            </a:r>
          </a:p>
          <a:p>
            <a:pPr>
              <a:lnSpc>
                <a:spcPct val="90000"/>
              </a:lnSpc>
            </a:pPr>
            <a:endParaRPr lang="en-US" sz="2800"/>
          </a:p>
          <a:p>
            <a:pPr>
              <a:lnSpc>
                <a:spcPct val="90000"/>
              </a:lnSpc>
            </a:pPr>
            <a:endParaRPr lang="en-US" sz="2800"/>
          </a:p>
        </p:txBody>
      </p:sp>
      <p:sp>
        <p:nvSpPr>
          <p:cNvPr id="5" name="Slide Number Placeholder 4"/>
          <p:cNvSpPr>
            <a:spLocks noGrp="1"/>
          </p:cNvSpPr>
          <p:nvPr>
            <p:ph type="sldNum" sz="quarter" idx="12"/>
          </p:nvPr>
        </p:nvSpPr>
        <p:spPr/>
        <p:txBody>
          <a:bodyPr/>
          <a:lstStyle/>
          <a:p>
            <a:fld id="{DD3FCFAA-017B-43A1-A994-4DB11AB198B7}" type="slidenum">
              <a:rPr lang="en-US" smtClean="0"/>
              <a:pPr/>
              <a:t>31</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146600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dirty="0" smtClean="0"/>
              <a:t>Posterior </a:t>
            </a:r>
            <a:r>
              <a:rPr lang="en-US" dirty="0" err="1"/>
              <a:t>Tibialis</a:t>
            </a:r>
            <a:r>
              <a:rPr lang="en-US" dirty="0"/>
              <a:t> Tendon</a:t>
            </a:r>
          </a:p>
        </p:txBody>
      </p:sp>
      <p:sp>
        <p:nvSpPr>
          <p:cNvPr id="57347" name="Rectangle 3"/>
          <p:cNvSpPr>
            <a:spLocks noGrp="1" noChangeArrowheads="1"/>
          </p:cNvSpPr>
          <p:nvPr>
            <p:ph idx="1"/>
          </p:nvPr>
        </p:nvSpPr>
        <p:spPr/>
        <p:txBody>
          <a:bodyPr/>
          <a:lstStyle/>
          <a:p>
            <a:r>
              <a:rPr lang="en-US" dirty="0"/>
              <a:t>Tendonitis, </a:t>
            </a:r>
            <a:r>
              <a:rPr lang="en-US" dirty="0" err="1"/>
              <a:t>tendinosis</a:t>
            </a:r>
            <a:r>
              <a:rPr lang="en-US" dirty="0"/>
              <a:t>, 1,2,3 dg strains, or avulsion fracture of the tendon on the </a:t>
            </a:r>
            <a:r>
              <a:rPr lang="en-US" dirty="0" err="1"/>
              <a:t>navicular</a:t>
            </a:r>
            <a:endParaRPr lang="en-US" dirty="0"/>
          </a:p>
          <a:p>
            <a:endParaRPr lang="en-US" dirty="0" smtClean="0"/>
          </a:p>
          <a:p>
            <a:r>
              <a:rPr lang="en-US" dirty="0" smtClean="0"/>
              <a:t>SX</a:t>
            </a:r>
            <a:r>
              <a:rPr lang="en-US" dirty="0"/>
              <a:t>:  pain along the course of the tendon just behind the medial </a:t>
            </a:r>
            <a:r>
              <a:rPr lang="en-US" dirty="0" err="1"/>
              <a:t>malleolus</a:t>
            </a:r>
            <a:endParaRPr lang="en-US" dirty="0"/>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32</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699389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endParaRPr lang="en-US"/>
          </a:p>
        </p:txBody>
      </p:sp>
      <p:sp>
        <p:nvSpPr>
          <p:cNvPr id="58371" name="Rectangle 3"/>
          <p:cNvSpPr>
            <a:spLocks noGrp="1" noChangeArrowheads="1"/>
          </p:cNvSpPr>
          <p:nvPr>
            <p:ph idx="1"/>
          </p:nvPr>
        </p:nvSpPr>
        <p:spPr/>
        <p:txBody>
          <a:bodyPr/>
          <a:lstStyle/>
          <a:p>
            <a:r>
              <a:rPr lang="en-US" dirty="0"/>
              <a:t>Signs:  soft tissue edema along the tendon, unable to supinate actively, flatfoot deformity will evolve, active inversion against resistance is decreased, unable to stand on tip toes on affected side because of the pain</a:t>
            </a:r>
          </a:p>
          <a:p>
            <a:endParaRPr lang="en-US" dirty="0"/>
          </a:p>
          <a:p>
            <a:r>
              <a:rPr lang="en-US" dirty="0"/>
              <a:t>DD:  tarsal tunnel syndrome</a:t>
            </a:r>
          </a:p>
        </p:txBody>
      </p:sp>
      <p:sp>
        <p:nvSpPr>
          <p:cNvPr id="5" name="Slide Number Placeholder 4"/>
          <p:cNvSpPr>
            <a:spLocks noGrp="1"/>
          </p:cNvSpPr>
          <p:nvPr>
            <p:ph type="sldNum" sz="quarter" idx="12"/>
          </p:nvPr>
        </p:nvSpPr>
        <p:spPr/>
        <p:txBody>
          <a:bodyPr/>
          <a:lstStyle/>
          <a:p>
            <a:fld id="{DD3FCFAA-017B-43A1-A994-4DB11AB198B7}" type="slidenum">
              <a:rPr lang="en-US" smtClean="0"/>
              <a:pPr/>
              <a:t>33</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598261"/>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endParaRPr lang="en-US"/>
          </a:p>
        </p:txBody>
      </p:sp>
      <p:sp>
        <p:nvSpPr>
          <p:cNvPr id="59395" name="Rectangle 3"/>
          <p:cNvSpPr>
            <a:spLocks noGrp="1" noChangeArrowheads="1"/>
          </p:cNvSpPr>
          <p:nvPr>
            <p:ph idx="1"/>
          </p:nvPr>
        </p:nvSpPr>
        <p:spPr/>
        <p:txBody>
          <a:bodyPr/>
          <a:lstStyle/>
          <a:p>
            <a:pPr>
              <a:buFontTx/>
              <a:buNone/>
            </a:pPr>
            <a:r>
              <a:rPr lang="en-US" dirty="0" err="1" smtClean="0"/>
              <a:t>Tibialis</a:t>
            </a:r>
            <a:r>
              <a:rPr lang="en-US" dirty="0" smtClean="0"/>
              <a:t> </a:t>
            </a:r>
            <a:r>
              <a:rPr lang="en-US" dirty="0"/>
              <a:t>anterior:  generally tendonitis develops:  pain in the dorsum of the foot, just under the extensor </a:t>
            </a:r>
            <a:r>
              <a:rPr lang="en-US" dirty="0" err="1"/>
              <a:t>retinaculum</a:t>
            </a:r>
            <a:r>
              <a:rPr lang="en-US" dirty="0"/>
              <a:t>.</a:t>
            </a:r>
          </a:p>
          <a:p>
            <a:pPr lvl="1"/>
            <a:r>
              <a:rPr lang="en-US" dirty="0" smtClean="0"/>
              <a:t>Painful with </a:t>
            </a:r>
            <a:r>
              <a:rPr lang="en-US" dirty="0" err="1" smtClean="0"/>
              <a:t>dosiflexion</a:t>
            </a:r>
            <a:r>
              <a:rPr lang="en-US" dirty="0" smtClean="0"/>
              <a:t>. </a:t>
            </a:r>
            <a:endParaRPr lang="en-US" dirty="0"/>
          </a:p>
          <a:p>
            <a:pPr>
              <a:buFontTx/>
              <a:buNone/>
            </a:pPr>
            <a:r>
              <a:rPr lang="en-US" dirty="0" err="1" smtClean="0"/>
              <a:t>Peroneal</a:t>
            </a:r>
            <a:r>
              <a:rPr lang="en-US" dirty="0" smtClean="0"/>
              <a:t> </a:t>
            </a:r>
            <a:r>
              <a:rPr lang="en-US" dirty="0"/>
              <a:t>Tendon:  generally tendonitis develops:  pain behind the lateral malleolus and at insertion into base of 5th metatarsal </a:t>
            </a:r>
            <a:endParaRPr lang="en-US" dirty="0" smtClean="0"/>
          </a:p>
          <a:p>
            <a:pPr>
              <a:buFontTx/>
              <a:buNone/>
            </a:pPr>
            <a:r>
              <a:rPr lang="en-US" dirty="0" smtClean="0"/>
              <a:t>-more painful with eversion and inversion</a:t>
            </a:r>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34</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7422807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dirty="0" smtClean="0"/>
              <a:t>Shin </a:t>
            </a:r>
            <a:r>
              <a:rPr lang="en-US" dirty="0"/>
              <a:t>Splints</a:t>
            </a:r>
          </a:p>
        </p:txBody>
      </p:sp>
      <p:sp>
        <p:nvSpPr>
          <p:cNvPr id="60419" name="Rectangle 3"/>
          <p:cNvSpPr>
            <a:spLocks noGrp="1" noChangeArrowheads="1"/>
          </p:cNvSpPr>
          <p:nvPr>
            <p:ph idx="1"/>
          </p:nvPr>
        </p:nvSpPr>
        <p:spPr>
          <a:xfrm>
            <a:off x="458788" y="1601788"/>
            <a:ext cx="8229600" cy="4525962"/>
          </a:xfrm>
        </p:spPr>
        <p:txBody>
          <a:bodyPr>
            <a:normAutofit/>
          </a:bodyPr>
          <a:lstStyle/>
          <a:p>
            <a:pPr>
              <a:lnSpc>
                <a:spcPct val="80000"/>
              </a:lnSpc>
              <a:buFontTx/>
              <a:buNone/>
            </a:pPr>
            <a:r>
              <a:rPr lang="en-US" sz="2800" dirty="0"/>
              <a:t>Overuse syndrome, can refer to a number of different anatomical problems in the knee, leg, foot.  Applied to pain along the tibia which could be lateral, medial or  </a:t>
            </a:r>
            <a:r>
              <a:rPr lang="en-US" sz="2800" dirty="0" err="1"/>
              <a:t>posteriomedial</a:t>
            </a:r>
            <a:r>
              <a:rPr lang="en-US" sz="2800" dirty="0"/>
              <a:t>.  </a:t>
            </a:r>
          </a:p>
          <a:p>
            <a:pPr>
              <a:lnSpc>
                <a:spcPct val="80000"/>
              </a:lnSpc>
              <a:buFontTx/>
              <a:buNone/>
            </a:pPr>
            <a:endParaRPr lang="en-US" sz="2800" dirty="0"/>
          </a:p>
          <a:p>
            <a:pPr>
              <a:lnSpc>
                <a:spcPct val="80000"/>
              </a:lnSpc>
              <a:buFontTx/>
              <a:buNone/>
            </a:pPr>
            <a:r>
              <a:rPr lang="en-US" sz="2800" dirty="0"/>
              <a:t>Visible inflammation suggests </a:t>
            </a:r>
            <a:r>
              <a:rPr lang="en-US" sz="2800" dirty="0" err="1"/>
              <a:t>myositis</a:t>
            </a:r>
            <a:r>
              <a:rPr lang="en-US" sz="2800" dirty="0"/>
              <a:t>, </a:t>
            </a:r>
            <a:r>
              <a:rPr lang="en-US" sz="2800" dirty="0" err="1"/>
              <a:t>periostitis</a:t>
            </a:r>
            <a:r>
              <a:rPr lang="en-US" sz="2800" dirty="0"/>
              <a:t>, or a musculotendinous strain or tear.</a:t>
            </a:r>
          </a:p>
          <a:p>
            <a:pPr>
              <a:lnSpc>
                <a:spcPct val="80000"/>
              </a:lnSpc>
              <a:buFontTx/>
              <a:buNone/>
            </a:pPr>
            <a:endParaRPr lang="en-US" sz="2800" dirty="0"/>
          </a:p>
          <a:p>
            <a:pPr>
              <a:lnSpc>
                <a:spcPct val="80000"/>
              </a:lnSpc>
              <a:buFontTx/>
              <a:buNone/>
            </a:pPr>
            <a:r>
              <a:rPr lang="en-US" sz="2800" dirty="0"/>
              <a:t>DD includes stress fractures, </a:t>
            </a:r>
            <a:r>
              <a:rPr lang="en-US" sz="2800" dirty="0" err="1"/>
              <a:t>exertional</a:t>
            </a:r>
            <a:r>
              <a:rPr lang="en-US" sz="2800" dirty="0"/>
              <a:t> compartment syndrome and </a:t>
            </a:r>
            <a:r>
              <a:rPr lang="en-US" sz="2800" dirty="0" err="1"/>
              <a:t>tendinosus</a:t>
            </a:r>
            <a:r>
              <a:rPr lang="en-US" sz="2800" dirty="0"/>
              <a:t>.  </a:t>
            </a:r>
          </a:p>
          <a:p>
            <a:pPr>
              <a:lnSpc>
                <a:spcPct val="80000"/>
              </a:lnSpc>
              <a:buFontTx/>
              <a:buNone/>
            </a:pPr>
            <a:r>
              <a:rPr lang="en-US" sz="2800"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35</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9040986"/>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dirty="0"/>
              <a:t>Shin </a:t>
            </a:r>
            <a:r>
              <a:rPr lang="en-US" dirty="0" smtClean="0"/>
              <a:t>Splints</a:t>
            </a:r>
            <a:endParaRPr lang="en-US" dirty="0"/>
          </a:p>
        </p:txBody>
      </p:sp>
      <p:sp>
        <p:nvSpPr>
          <p:cNvPr id="61443" name="Rectangle 3"/>
          <p:cNvSpPr>
            <a:spLocks noGrp="1" noChangeArrowheads="1"/>
          </p:cNvSpPr>
          <p:nvPr>
            <p:ph idx="1"/>
          </p:nvPr>
        </p:nvSpPr>
        <p:spPr/>
        <p:txBody>
          <a:bodyPr>
            <a:normAutofit/>
          </a:bodyPr>
          <a:lstStyle/>
          <a:p>
            <a:pPr>
              <a:lnSpc>
                <a:spcPct val="80000"/>
              </a:lnSpc>
              <a:buFontTx/>
              <a:buNone/>
            </a:pPr>
            <a:r>
              <a:rPr lang="en-US" sz="2400"/>
              <a:t>Cause is overuse</a:t>
            </a:r>
          </a:p>
          <a:p>
            <a:pPr>
              <a:lnSpc>
                <a:spcPct val="80000"/>
              </a:lnSpc>
              <a:buFontTx/>
              <a:buNone/>
            </a:pPr>
            <a:endParaRPr lang="en-US" sz="2400"/>
          </a:p>
          <a:p>
            <a:pPr>
              <a:lnSpc>
                <a:spcPct val="80000"/>
              </a:lnSpc>
              <a:buFontTx/>
              <a:buNone/>
            </a:pPr>
            <a:r>
              <a:rPr lang="en-US" sz="2400"/>
              <a:t>SX:  </a:t>
            </a:r>
          </a:p>
          <a:p>
            <a:pPr>
              <a:lnSpc>
                <a:spcPct val="80000"/>
              </a:lnSpc>
            </a:pPr>
            <a:r>
              <a:rPr lang="en-US" sz="2400"/>
              <a:t>Diffuse pain, medial 2/3 of tibial border  </a:t>
            </a:r>
          </a:p>
          <a:p>
            <a:pPr>
              <a:lnSpc>
                <a:spcPct val="80000"/>
              </a:lnSpc>
            </a:pPr>
            <a:r>
              <a:rPr lang="en-US" sz="2400"/>
              <a:t>Gradual to sudden onset </a:t>
            </a:r>
          </a:p>
          <a:p>
            <a:pPr>
              <a:lnSpc>
                <a:spcPct val="80000"/>
              </a:lnSpc>
            </a:pPr>
            <a:r>
              <a:rPr lang="en-US" sz="2400"/>
              <a:t>Pain decreases with rest  </a:t>
            </a:r>
          </a:p>
          <a:p>
            <a:pPr>
              <a:lnSpc>
                <a:spcPct val="80000"/>
              </a:lnSpc>
            </a:pPr>
            <a:r>
              <a:rPr lang="en-US" sz="2400"/>
              <a:t>Limited ROM can occur </a:t>
            </a:r>
          </a:p>
          <a:p>
            <a:pPr>
              <a:lnSpc>
                <a:spcPct val="80000"/>
              </a:lnSpc>
            </a:pPr>
            <a:r>
              <a:rPr lang="en-US" sz="2400"/>
              <a:t>Pain over the muscle compartment, located near the tibia </a:t>
            </a:r>
          </a:p>
          <a:p>
            <a:pPr>
              <a:lnSpc>
                <a:spcPct val="80000"/>
              </a:lnSpc>
            </a:pPr>
            <a:r>
              <a:rPr lang="en-US" sz="2400"/>
              <a:t>Pain may be referred to the foot or the knee </a:t>
            </a:r>
          </a:p>
          <a:p>
            <a:pPr>
              <a:lnSpc>
                <a:spcPct val="80000"/>
              </a:lnSpc>
            </a:pPr>
            <a:r>
              <a:rPr lang="en-US" sz="2400"/>
              <a:t>Movements that stretch or contract muscle will increase pain</a:t>
            </a:r>
          </a:p>
          <a:p>
            <a:pPr>
              <a:lnSpc>
                <a:spcPct val="80000"/>
              </a:lnSpc>
              <a:buFontTx/>
              <a:buNone/>
            </a:pPr>
            <a:endParaRPr lang="en-US" sz="2400"/>
          </a:p>
        </p:txBody>
      </p:sp>
      <p:sp>
        <p:nvSpPr>
          <p:cNvPr id="5" name="Slide Number Placeholder 4"/>
          <p:cNvSpPr>
            <a:spLocks noGrp="1"/>
          </p:cNvSpPr>
          <p:nvPr>
            <p:ph type="sldNum" sz="quarter" idx="12"/>
          </p:nvPr>
        </p:nvSpPr>
        <p:spPr/>
        <p:txBody>
          <a:bodyPr/>
          <a:lstStyle/>
          <a:p>
            <a:fld id="{DD3FCFAA-017B-43A1-A994-4DB11AB198B7}" type="slidenum">
              <a:rPr lang="en-US" smtClean="0"/>
              <a:pPr/>
              <a:t>36</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8949434"/>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endParaRPr lang="en-US"/>
          </a:p>
        </p:txBody>
      </p:sp>
      <p:sp>
        <p:nvSpPr>
          <p:cNvPr id="62467" name="Rectangle 3"/>
          <p:cNvSpPr>
            <a:spLocks noGrp="1" noChangeArrowheads="1"/>
          </p:cNvSpPr>
          <p:nvPr>
            <p:ph idx="1"/>
          </p:nvPr>
        </p:nvSpPr>
        <p:spPr>
          <a:xfrm>
            <a:off x="685800" y="1981200"/>
            <a:ext cx="8305800" cy="4114800"/>
          </a:xfrm>
        </p:spPr>
        <p:txBody>
          <a:bodyPr/>
          <a:lstStyle/>
          <a:p>
            <a:pPr>
              <a:buFontTx/>
              <a:buNone/>
            </a:pPr>
            <a:r>
              <a:rPr lang="en-US"/>
              <a:t>Signs:  </a:t>
            </a:r>
          </a:p>
          <a:p>
            <a:r>
              <a:rPr lang="en-US"/>
              <a:t>palpation over the affected muscle group and adjacent tibia will elicit  tenderness</a:t>
            </a:r>
          </a:p>
          <a:p>
            <a:r>
              <a:rPr lang="en-US"/>
              <a:t>slight swelling and redness may be visible</a:t>
            </a:r>
          </a:p>
          <a:p>
            <a:r>
              <a:rPr lang="en-US"/>
              <a:t>end feel is empty or muscle spasm </a:t>
            </a:r>
          </a:p>
          <a:p>
            <a:r>
              <a:rPr lang="en-US"/>
              <a:t>x-rays normal</a:t>
            </a:r>
          </a:p>
          <a:p>
            <a:r>
              <a:rPr lang="en-US"/>
              <a:t>bone scan may show a periosteal uptake</a:t>
            </a:r>
          </a:p>
          <a:p>
            <a:endParaRPr lang="en-US"/>
          </a:p>
        </p:txBody>
      </p:sp>
      <p:sp>
        <p:nvSpPr>
          <p:cNvPr id="5" name="Slide Number Placeholder 4"/>
          <p:cNvSpPr>
            <a:spLocks noGrp="1"/>
          </p:cNvSpPr>
          <p:nvPr>
            <p:ph type="sldNum" sz="quarter" idx="12"/>
          </p:nvPr>
        </p:nvSpPr>
        <p:spPr/>
        <p:txBody>
          <a:bodyPr/>
          <a:lstStyle/>
          <a:p>
            <a:fld id="{DD3FCFAA-017B-43A1-A994-4DB11AB198B7}" type="slidenum">
              <a:rPr lang="en-US" smtClean="0"/>
              <a:pPr/>
              <a:t>37</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675584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normAutofit fontScale="90000"/>
          </a:bodyPr>
          <a:lstStyle/>
          <a:p>
            <a:r>
              <a:rPr lang="en-US" sz="4000" dirty="0"/>
              <a:t>Chronic </a:t>
            </a:r>
            <a:r>
              <a:rPr lang="en-US" sz="4000" dirty="0" err="1"/>
              <a:t>Exertional</a:t>
            </a:r>
            <a:r>
              <a:rPr lang="en-US" sz="4000" dirty="0"/>
              <a:t> Compartment Syndrome</a:t>
            </a:r>
          </a:p>
        </p:txBody>
      </p:sp>
      <p:sp>
        <p:nvSpPr>
          <p:cNvPr id="63491" name="Rectangle 3"/>
          <p:cNvSpPr>
            <a:spLocks noGrp="1" noChangeArrowheads="1"/>
          </p:cNvSpPr>
          <p:nvPr>
            <p:ph idx="1"/>
          </p:nvPr>
        </p:nvSpPr>
        <p:spPr/>
        <p:txBody>
          <a:bodyPr>
            <a:normAutofit/>
          </a:bodyPr>
          <a:lstStyle/>
          <a:p>
            <a:pPr>
              <a:lnSpc>
                <a:spcPct val="90000"/>
              </a:lnSpc>
              <a:buFontTx/>
              <a:buNone/>
            </a:pPr>
            <a:r>
              <a:rPr lang="en-US" sz="2800"/>
              <a:t>More difficult to diagnosis, not a surgical emergency</a:t>
            </a:r>
          </a:p>
          <a:p>
            <a:pPr>
              <a:lnSpc>
                <a:spcPct val="90000"/>
              </a:lnSpc>
              <a:buFontTx/>
              <a:buNone/>
            </a:pPr>
            <a:endParaRPr lang="en-US" sz="2800"/>
          </a:p>
          <a:p>
            <a:pPr>
              <a:lnSpc>
                <a:spcPct val="90000"/>
              </a:lnSpc>
              <a:buFontTx/>
              <a:buNone/>
            </a:pPr>
            <a:r>
              <a:rPr lang="en-US" sz="2800"/>
              <a:t>As muscles are exercised, they increase their volume of blood flow, results in increase pressure within the compartment, which in turns actually causes an ischemic reaction into the muscle.  </a:t>
            </a:r>
          </a:p>
          <a:p>
            <a:pPr>
              <a:lnSpc>
                <a:spcPct val="90000"/>
              </a:lnSpc>
              <a:buFontTx/>
              <a:buNone/>
            </a:pPr>
            <a:endParaRPr lang="en-US" sz="2800"/>
          </a:p>
          <a:p>
            <a:pPr>
              <a:lnSpc>
                <a:spcPct val="90000"/>
              </a:lnSpc>
              <a:buFontTx/>
              <a:buNone/>
            </a:pPr>
            <a:r>
              <a:rPr lang="en-US" sz="2800"/>
              <a:t>Anterior compartment is the most common,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38</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6968060"/>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t>Compartments of the Lower Leg</a:t>
            </a:r>
          </a:p>
        </p:txBody>
      </p:sp>
      <p:sp>
        <p:nvSpPr>
          <p:cNvPr id="64515" name="Rectangle 3"/>
          <p:cNvSpPr>
            <a:spLocks noGrp="1" noChangeArrowheads="1"/>
          </p:cNvSpPr>
          <p:nvPr>
            <p:ph sz="half" idx="1"/>
          </p:nvPr>
        </p:nvSpPr>
        <p:spPr/>
        <p:txBody>
          <a:bodyPr/>
          <a:lstStyle/>
          <a:p>
            <a:endParaRPr lang="en-US"/>
          </a:p>
        </p:txBody>
      </p:sp>
      <p:sp>
        <p:nvSpPr>
          <p:cNvPr id="64516" name="Rectangle 4"/>
          <p:cNvSpPr>
            <a:spLocks noGrp="1" noChangeArrowheads="1"/>
          </p:cNvSpPr>
          <p:nvPr>
            <p:ph sz="half" idx="2"/>
          </p:nvPr>
        </p:nvSpPr>
        <p:spPr/>
        <p:txBody>
          <a:bodyPr/>
          <a:lstStyle/>
          <a:p>
            <a:endParaRPr lang="en-US"/>
          </a:p>
        </p:txBody>
      </p:sp>
      <p:sp>
        <p:nvSpPr>
          <p:cNvPr id="9" name="Slide Number Placeholder 8"/>
          <p:cNvSpPr>
            <a:spLocks noGrp="1"/>
          </p:cNvSpPr>
          <p:nvPr>
            <p:ph type="sldNum" sz="quarter" idx="12"/>
          </p:nvPr>
        </p:nvSpPr>
        <p:spPr/>
        <p:txBody>
          <a:bodyPr/>
          <a:lstStyle/>
          <a:p>
            <a:fld id="{DD3FCFAA-017B-43A1-A994-4DB11AB198B7}" type="slidenum">
              <a:rPr lang="en-US" smtClean="0"/>
              <a:pPr/>
              <a:t>39</a:t>
            </a:fld>
            <a:endParaRPr lang="en-US"/>
          </a:p>
        </p:txBody>
      </p:sp>
      <p:pic>
        <p:nvPicPr>
          <p:cNvPr id="64517" name="Picture 5" descr="mso9D53"/>
          <p:cNvPicPr>
            <a:picLocks noChangeAspect="1" noChangeArrowheads="1"/>
          </p:cNvPicPr>
          <p:nvPr/>
        </p:nvPicPr>
        <p:blipFill>
          <a:blip r:embed="rId3" cstate="print"/>
          <a:srcRect/>
          <a:stretch>
            <a:fillRect/>
          </a:stretch>
        </p:blipFill>
        <p:spPr bwMode="auto">
          <a:xfrm>
            <a:off x="457200" y="1828800"/>
            <a:ext cx="4038600" cy="4495800"/>
          </a:xfrm>
          <a:prstGeom prst="rect">
            <a:avLst/>
          </a:prstGeom>
          <a:noFill/>
        </p:spPr>
      </p:pic>
      <p:pic>
        <p:nvPicPr>
          <p:cNvPr id="64518" name="Picture 6" descr="msoA2940"/>
          <p:cNvPicPr>
            <a:picLocks noChangeAspect="1" noChangeArrowheads="1"/>
          </p:cNvPicPr>
          <p:nvPr/>
        </p:nvPicPr>
        <p:blipFill>
          <a:blip r:embed="rId4" cstate="print"/>
          <a:srcRect/>
          <a:stretch>
            <a:fillRect/>
          </a:stretch>
        </p:blipFill>
        <p:spPr bwMode="auto">
          <a:xfrm>
            <a:off x="4648200" y="1600200"/>
            <a:ext cx="4038600" cy="4495800"/>
          </a:xfrm>
          <a:prstGeom prst="rect">
            <a:avLst/>
          </a:prstGeom>
          <a:noFill/>
        </p:spPr>
      </p:pic>
      <p:pic>
        <p:nvPicPr>
          <p:cNvPr id="8"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0" y="228600"/>
            <a:ext cx="990600" cy="1303630"/>
          </a:xfrm>
          <a:prstGeom prst="rect">
            <a:avLst/>
          </a:prstGeom>
          <a:noFill/>
        </p:spPr>
      </p:pic>
    </p:spTree>
    <p:extLst>
      <p:ext uri="{BB962C8B-B14F-4D97-AF65-F5344CB8AC3E}">
        <p14:creationId xmlns:p14="http://schemas.microsoft.com/office/powerpoint/2010/main" val="26104887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0" y="304800"/>
            <a:ext cx="8382000" cy="1066800"/>
          </a:xfrm>
        </p:spPr>
        <p:txBody>
          <a:bodyPr>
            <a:normAutofit fontScale="90000"/>
          </a:bodyPr>
          <a:lstStyle/>
          <a:p>
            <a:r>
              <a:rPr lang="en-US" sz="4000"/>
              <a:t/>
            </a:r>
            <a:br>
              <a:rPr lang="en-US" sz="4000"/>
            </a:br>
            <a:r>
              <a:rPr lang="en-US" sz="4000"/>
              <a:t>I.  Fractures of the Ankle and Foot</a:t>
            </a:r>
          </a:p>
        </p:txBody>
      </p:sp>
      <p:sp>
        <p:nvSpPr>
          <p:cNvPr id="30723" name="Rectangle 3"/>
          <p:cNvSpPr>
            <a:spLocks noGrp="1" noChangeArrowheads="1"/>
          </p:cNvSpPr>
          <p:nvPr>
            <p:ph idx="1"/>
          </p:nvPr>
        </p:nvSpPr>
        <p:spPr/>
        <p:txBody>
          <a:bodyPr/>
          <a:lstStyle/>
          <a:p>
            <a:r>
              <a:rPr lang="en-US" dirty="0"/>
              <a:t>Classification can be according to the stresses placed on the ankle </a:t>
            </a:r>
          </a:p>
          <a:p>
            <a:endParaRPr lang="en-US" dirty="0"/>
          </a:p>
          <a:p>
            <a:r>
              <a:rPr lang="en-US" dirty="0"/>
              <a:t>OR the anatomical structure that is fractured.</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a:t>
            </a:fld>
            <a:endParaRPr lang="en-US"/>
          </a:p>
        </p:txBody>
      </p:sp>
      <p:sp>
        <p:nvSpPr>
          <p:cNvPr id="4" name="5-Point Star 3"/>
          <p:cNvSpPr/>
          <p:nvPr/>
        </p:nvSpPr>
        <p:spPr>
          <a:xfrm>
            <a:off x="1524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227762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endParaRPr lang="en-US"/>
          </a:p>
        </p:txBody>
      </p:sp>
      <p:sp>
        <p:nvSpPr>
          <p:cNvPr id="65539" name="Rectangle 3"/>
          <p:cNvSpPr>
            <a:spLocks noGrp="1" noChangeArrowheads="1"/>
          </p:cNvSpPr>
          <p:nvPr>
            <p:ph idx="1"/>
          </p:nvPr>
        </p:nvSpPr>
        <p:spPr/>
        <p:txBody>
          <a:bodyPr>
            <a:normAutofit fontScale="85000" lnSpcReduction="10000"/>
          </a:bodyPr>
          <a:lstStyle/>
          <a:p>
            <a:pPr>
              <a:buFontTx/>
              <a:buNone/>
            </a:pPr>
            <a:r>
              <a:rPr lang="en-US" dirty="0"/>
              <a:t>HX of blunt trauma to soft tissues or a previous fracture to the area is common </a:t>
            </a:r>
          </a:p>
          <a:p>
            <a:pPr>
              <a:buFontTx/>
              <a:buNone/>
            </a:pPr>
            <a:endParaRPr lang="en-US" dirty="0"/>
          </a:p>
          <a:p>
            <a:pPr>
              <a:buFontTx/>
              <a:buNone/>
            </a:pPr>
            <a:r>
              <a:rPr lang="en-US" dirty="0"/>
              <a:t>SX:  </a:t>
            </a:r>
          </a:p>
          <a:p>
            <a:pPr lvl="1"/>
            <a:r>
              <a:rPr lang="en-US" dirty="0"/>
              <a:t>pain in the lower leg with running </a:t>
            </a:r>
          </a:p>
          <a:p>
            <a:pPr lvl="1"/>
            <a:r>
              <a:rPr lang="en-US" dirty="0"/>
              <a:t>or during repeated jumping activities </a:t>
            </a:r>
          </a:p>
          <a:p>
            <a:pPr lvl="1"/>
            <a:r>
              <a:rPr lang="en-US" dirty="0"/>
              <a:t>pain with fast walking </a:t>
            </a:r>
          </a:p>
          <a:p>
            <a:pPr lvl="1"/>
            <a:r>
              <a:rPr lang="en-US" dirty="0"/>
              <a:t>symptoms disappear with a few minutes </a:t>
            </a:r>
            <a:r>
              <a:rPr lang="en-US" dirty="0" smtClean="0"/>
              <a:t>rest</a:t>
            </a:r>
          </a:p>
          <a:p>
            <a:pPr lvl="1"/>
            <a:r>
              <a:rPr lang="en-US" dirty="0" smtClean="0"/>
              <a:t>Blood supply gets cut off from them swelling up as stressed.</a:t>
            </a:r>
          </a:p>
          <a:p>
            <a:pPr lvl="1"/>
            <a:r>
              <a:rPr lang="en-US" dirty="0" smtClean="0"/>
              <a:t>Skin will feel tight, as the muscle are outgrowing the skin.  </a:t>
            </a:r>
            <a:endParaRPr lang="en-US" dirty="0"/>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40</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473358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fontScale="90000"/>
          </a:bodyPr>
          <a:lstStyle/>
          <a:p>
            <a:r>
              <a:rPr lang="en-US" sz="4000" dirty="0"/>
              <a:t>Inert Tissue Dysfunctions of the Ankle and Foot</a:t>
            </a:r>
          </a:p>
        </p:txBody>
      </p:sp>
      <p:sp>
        <p:nvSpPr>
          <p:cNvPr id="66563" name="Rectangle 3"/>
          <p:cNvSpPr>
            <a:spLocks noGrp="1" noChangeArrowheads="1"/>
          </p:cNvSpPr>
          <p:nvPr>
            <p:ph idx="1"/>
          </p:nvPr>
        </p:nvSpPr>
        <p:spPr/>
        <p:txBody>
          <a:bodyPr/>
          <a:lstStyle/>
          <a:p>
            <a:pPr>
              <a:buNone/>
            </a:pPr>
            <a:r>
              <a:rPr lang="en-US" dirty="0" smtClean="0"/>
              <a:t>Sprains</a:t>
            </a:r>
            <a:r>
              <a:rPr lang="en-US" dirty="0"/>
              <a:t>:  common injuries in sports, involves the lateral side of the ankle more frequently than the medial side</a:t>
            </a:r>
          </a:p>
          <a:p>
            <a:pPr>
              <a:buFontTx/>
              <a:buNone/>
            </a:pPr>
            <a:r>
              <a:rPr lang="en-US"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41</a:t>
            </a:fld>
            <a:endParaRPr lang="en-US"/>
          </a:p>
        </p:txBody>
      </p:sp>
      <p:sp>
        <p:nvSpPr>
          <p:cNvPr id="4" name="5-Point Star 3"/>
          <p:cNvSpPr/>
          <p:nvPr/>
        </p:nvSpPr>
        <p:spPr>
          <a:xfrm>
            <a:off x="228600" y="8382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7329752"/>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dirty="0"/>
              <a:t>Lateral or inversion sprain:</a:t>
            </a:r>
          </a:p>
        </p:txBody>
      </p:sp>
      <p:sp>
        <p:nvSpPr>
          <p:cNvPr id="67587" name="Rectangle 3"/>
          <p:cNvSpPr>
            <a:spLocks noGrp="1" noChangeArrowheads="1"/>
          </p:cNvSpPr>
          <p:nvPr>
            <p:ph idx="1"/>
          </p:nvPr>
        </p:nvSpPr>
        <p:spPr/>
        <p:txBody>
          <a:bodyPr>
            <a:normAutofit/>
          </a:bodyPr>
          <a:lstStyle/>
          <a:p>
            <a:pPr marL="533400" indent="-533400">
              <a:lnSpc>
                <a:spcPct val="80000"/>
              </a:lnSpc>
              <a:buFont typeface="Wingdings" pitchFamily="2" charset="2"/>
              <a:buNone/>
            </a:pPr>
            <a:r>
              <a:rPr lang="en-US" sz="2800" dirty="0" smtClean="0"/>
              <a:t>Stretching </a:t>
            </a:r>
            <a:r>
              <a:rPr lang="en-US" sz="2800" dirty="0"/>
              <a:t>or tearing of the ligaments of the lateral side of the ankle.  </a:t>
            </a:r>
          </a:p>
          <a:p>
            <a:pPr marL="533400" indent="-533400">
              <a:lnSpc>
                <a:spcPct val="80000"/>
              </a:lnSpc>
              <a:buFontTx/>
              <a:buNone/>
            </a:pPr>
            <a:endParaRPr lang="en-US" sz="2800" dirty="0"/>
          </a:p>
          <a:p>
            <a:pPr marL="533400" indent="-533400">
              <a:lnSpc>
                <a:spcPct val="80000"/>
              </a:lnSpc>
              <a:buFontTx/>
              <a:buNone/>
            </a:pPr>
            <a:r>
              <a:rPr lang="en-US" sz="2800" dirty="0"/>
              <a:t>Most common ligaments injured (in order of </a:t>
            </a:r>
            <a:r>
              <a:rPr lang="en-US" sz="2800" b="1" dirty="0">
                <a:solidFill>
                  <a:schemeClr val="accent1"/>
                </a:solidFill>
              </a:rPr>
              <a:t>increasing </a:t>
            </a:r>
            <a:r>
              <a:rPr lang="en-US" sz="2800" dirty="0"/>
              <a:t>damage) are:  </a:t>
            </a:r>
          </a:p>
          <a:p>
            <a:pPr marL="914400" lvl="1" indent="-457200">
              <a:lnSpc>
                <a:spcPct val="80000"/>
              </a:lnSpc>
            </a:pPr>
            <a:r>
              <a:rPr lang="en-US" sz="2400" dirty="0"/>
              <a:t>anterior </a:t>
            </a:r>
            <a:r>
              <a:rPr lang="en-US" sz="2400" dirty="0" err="1"/>
              <a:t>talofibular</a:t>
            </a:r>
            <a:r>
              <a:rPr lang="en-US" sz="2400" dirty="0"/>
              <a:t> ligament, 	</a:t>
            </a:r>
          </a:p>
          <a:p>
            <a:pPr marL="914400" lvl="1" indent="-457200">
              <a:lnSpc>
                <a:spcPct val="80000"/>
              </a:lnSpc>
            </a:pPr>
            <a:r>
              <a:rPr lang="en-US" sz="2400" dirty="0"/>
              <a:t>anterior capsule sprain, </a:t>
            </a:r>
          </a:p>
          <a:p>
            <a:pPr marL="914400" lvl="1" indent="-457200">
              <a:lnSpc>
                <a:spcPct val="80000"/>
              </a:lnSpc>
            </a:pPr>
            <a:r>
              <a:rPr lang="en-US" sz="2400" dirty="0" err="1"/>
              <a:t>calcaneofibular</a:t>
            </a:r>
            <a:r>
              <a:rPr lang="en-US" sz="2400" dirty="0"/>
              <a:t> ligament, </a:t>
            </a:r>
          </a:p>
          <a:p>
            <a:pPr marL="914400" lvl="1" indent="-457200">
              <a:lnSpc>
                <a:spcPct val="80000"/>
              </a:lnSpc>
            </a:pPr>
            <a:r>
              <a:rPr lang="en-US" sz="2400" dirty="0"/>
              <a:t>posterior </a:t>
            </a:r>
            <a:r>
              <a:rPr lang="en-US" sz="2400" dirty="0" err="1"/>
              <a:t>talofibular</a:t>
            </a:r>
            <a:r>
              <a:rPr lang="en-US" sz="2400" dirty="0"/>
              <a:t> ligament, </a:t>
            </a:r>
          </a:p>
          <a:p>
            <a:pPr marL="914400" lvl="1" indent="-457200">
              <a:lnSpc>
                <a:spcPct val="80000"/>
              </a:lnSpc>
            </a:pPr>
            <a:r>
              <a:rPr lang="en-US" sz="2400" dirty="0"/>
              <a:t>then </a:t>
            </a:r>
            <a:r>
              <a:rPr lang="en-US" sz="2400" dirty="0" err="1"/>
              <a:t>ligamentous</a:t>
            </a:r>
            <a:r>
              <a:rPr lang="en-US" sz="2400" dirty="0"/>
              <a:t> tears, </a:t>
            </a:r>
          </a:p>
          <a:p>
            <a:pPr marL="914400" lvl="1" indent="-457200">
              <a:lnSpc>
                <a:spcPct val="80000"/>
              </a:lnSpc>
            </a:pPr>
            <a:r>
              <a:rPr lang="en-US" sz="2400" dirty="0"/>
              <a:t>fractures of the ankle begin to occur.</a:t>
            </a:r>
          </a:p>
          <a:p>
            <a:pPr marL="533400" indent="-533400">
              <a:lnSpc>
                <a:spcPct val="80000"/>
              </a:lnSpc>
            </a:pPr>
            <a:endParaRPr lang="en-US" sz="2800"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42</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3293432"/>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t>Sprains in the lateral ankle</a:t>
            </a:r>
          </a:p>
        </p:txBody>
      </p:sp>
      <p:sp>
        <p:nvSpPr>
          <p:cNvPr id="68611" name="Rectangle 3"/>
          <p:cNvSpPr>
            <a:spLocks noGrp="1" noChangeArrowheads="1"/>
          </p:cNvSpPr>
          <p:nvPr>
            <p:ph idx="1"/>
          </p:nvPr>
        </p:nvSpPr>
        <p:spPr/>
        <p:txBody>
          <a:bodyPr>
            <a:normAutofit lnSpcReduction="10000"/>
          </a:bodyPr>
          <a:lstStyle/>
          <a:p>
            <a:pPr>
              <a:lnSpc>
                <a:spcPct val="80000"/>
              </a:lnSpc>
              <a:buFontTx/>
              <a:buNone/>
            </a:pPr>
            <a:r>
              <a:rPr lang="en-US" sz="2400" dirty="0" smtClean="0"/>
              <a:t>Staging of Ankle Sprains: </a:t>
            </a:r>
            <a:r>
              <a:rPr lang="en-US" sz="2400" dirty="0" err="1" smtClean="0"/>
              <a:t>Beynnon</a:t>
            </a:r>
            <a:r>
              <a:rPr lang="en-US" sz="2400" dirty="0" smtClean="0"/>
              <a:t> et al proposed the following staging:</a:t>
            </a:r>
          </a:p>
          <a:p>
            <a:pPr>
              <a:lnSpc>
                <a:spcPct val="80000"/>
              </a:lnSpc>
              <a:buFontTx/>
              <a:buNone/>
            </a:pPr>
            <a:r>
              <a:rPr lang="en-US" sz="2400" dirty="0" smtClean="0"/>
              <a:t>Grade I: no loss of function, no ligamentous instability (anterior drawer or </a:t>
            </a:r>
            <a:r>
              <a:rPr lang="en-US" sz="2400" dirty="0" err="1" smtClean="0"/>
              <a:t>talar</a:t>
            </a:r>
            <a:r>
              <a:rPr lang="en-US" sz="2400" dirty="0" smtClean="0"/>
              <a:t> tilt tests) little or no ecchymosis, and point tenderness</a:t>
            </a:r>
          </a:p>
          <a:p>
            <a:pPr>
              <a:lnSpc>
                <a:spcPct val="80000"/>
              </a:lnSpc>
              <a:buFontTx/>
              <a:buNone/>
            </a:pPr>
            <a:r>
              <a:rPr lang="en-US" sz="2400" dirty="0" smtClean="0"/>
              <a:t>Grade II:  some loss of function, decreased motion, positive anterior drawer test, negative </a:t>
            </a:r>
            <a:r>
              <a:rPr lang="en-US" sz="2400" dirty="0" err="1" smtClean="0"/>
              <a:t>talar</a:t>
            </a:r>
            <a:r>
              <a:rPr lang="en-US" sz="2400" dirty="0" smtClean="0"/>
              <a:t> tilt test, ecchymosis, swelling and point tenderness</a:t>
            </a:r>
          </a:p>
          <a:p>
            <a:pPr>
              <a:lnSpc>
                <a:spcPct val="80000"/>
              </a:lnSpc>
              <a:buFontTx/>
              <a:buNone/>
            </a:pPr>
            <a:r>
              <a:rPr lang="en-US" sz="2400" dirty="0" smtClean="0"/>
              <a:t>Grade III: nearly total loss of function, a positive anterior drawer and </a:t>
            </a:r>
            <a:r>
              <a:rPr lang="en-US" sz="2400" dirty="0" err="1" smtClean="0"/>
              <a:t>talar</a:t>
            </a:r>
            <a:r>
              <a:rPr lang="en-US" sz="2400" dirty="0" smtClean="0"/>
              <a:t> tilt test, diffuse swelling and ecchymosis, extreme point tenderness</a:t>
            </a:r>
          </a:p>
          <a:p>
            <a:pPr>
              <a:lnSpc>
                <a:spcPct val="80000"/>
              </a:lnSpc>
              <a:buFontTx/>
              <a:buNone/>
            </a:pPr>
            <a:endParaRPr lang="en-US" sz="2400" dirty="0"/>
          </a:p>
          <a:p>
            <a:pPr>
              <a:lnSpc>
                <a:spcPct val="80000"/>
              </a:lnSpc>
              <a:buFontTx/>
              <a:buNone/>
            </a:pPr>
            <a:r>
              <a:rPr lang="en-US" sz="2400" dirty="0" smtClean="0"/>
              <a:t>Inability to weight bear and the presence of gross joint laxity places patients in a grade III</a:t>
            </a:r>
          </a:p>
          <a:p>
            <a:pPr>
              <a:lnSpc>
                <a:spcPct val="80000"/>
              </a:lnSpc>
              <a:buFontTx/>
              <a:buNone/>
            </a:pPr>
            <a:endParaRPr lang="en-US" sz="2400"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43</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0726560"/>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endParaRPr lang="en-US"/>
          </a:p>
        </p:txBody>
      </p:sp>
      <p:sp>
        <p:nvSpPr>
          <p:cNvPr id="69635" name="Rectangle 3"/>
          <p:cNvSpPr>
            <a:spLocks noGrp="1" noChangeArrowheads="1"/>
          </p:cNvSpPr>
          <p:nvPr>
            <p:ph idx="1"/>
          </p:nvPr>
        </p:nvSpPr>
        <p:spPr/>
        <p:txBody>
          <a:bodyPr/>
          <a:lstStyle/>
          <a:p>
            <a:r>
              <a:rPr lang="en-US"/>
              <a:t>Fractures:  begin at the lateral malleolus then move across to the medial malleolus as the severity of the ankle injury increases.</a:t>
            </a:r>
          </a:p>
          <a:p>
            <a:endParaRPr lang="en-US"/>
          </a:p>
          <a:p>
            <a:r>
              <a:rPr lang="en-US"/>
              <a:t>20% of all athletes will develop functional instabilities and need surgery.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44</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6655813"/>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normAutofit/>
          </a:bodyPr>
          <a:lstStyle/>
          <a:p>
            <a:pPr marL="762000" indent="-762000"/>
            <a:r>
              <a:rPr lang="en-US" sz="4000"/>
              <a:t>Eversion or medial ligament sprain:</a:t>
            </a:r>
          </a:p>
        </p:txBody>
      </p:sp>
      <p:sp>
        <p:nvSpPr>
          <p:cNvPr id="70659" name="Rectangle 3"/>
          <p:cNvSpPr>
            <a:spLocks noGrp="1" noChangeArrowheads="1"/>
          </p:cNvSpPr>
          <p:nvPr>
            <p:ph idx="1"/>
          </p:nvPr>
        </p:nvSpPr>
        <p:spPr/>
        <p:txBody>
          <a:bodyPr/>
          <a:lstStyle/>
          <a:p>
            <a:pPr marL="381000" indent="-381000">
              <a:lnSpc>
                <a:spcPct val="90000"/>
              </a:lnSpc>
              <a:buFontTx/>
              <a:buNone/>
            </a:pPr>
            <a:r>
              <a:rPr lang="en-US" dirty="0"/>
              <a:t>Less common than inversion sprains.  </a:t>
            </a:r>
          </a:p>
          <a:p>
            <a:pPr marL="381000" indent="-381000">
              <a:lnSpc>
                <a:spcPct val="90000"/>
              </a:lnSpc>
              <a:buFontTx/>
              <a:buNone/>
            </a:pPr>
            <a:r>
              <a:rPr lang="en-US" dirty="0"/>
              <a:t>Deltoid ligament is involved.  Requires more force to sprain on the medial aspect</a:t>
            </a:r>
          </a:p>
          <a:p>
            <a:pPr marL="381000" indent="-381000">
              <a:lnSpc>
                <a:spcPct val="90000"/>
              </a:lnSpc>
              <a:buFontTx/>
              <a:buNone/>
            </a:pPr>
            <a:endParaRPr lang="en-US" dirty="0" smtClean="0"/>
          </a:p>
          <a:p>
            <a:pPr marL="381000" indent="-381000">
              <a:lnSpc>
                <a:spcPct val="90000"/>
              </a:lnSpc>
              <a:buFontTx/>
              <a:buNone/>
            </a:pPr>
            <a:r>
              <a:rPr lang="en-US" dirty="0" smtClean="0"/>
              <a:t>Ligaments </a:t>
            </a:r>
            <a:r>
              <a:rPr lang="en-US" dirty="0"/>
              <a:t>involved (in order of increasing damage) </a:t>
            </a:r>
            <a:r>
              <a:rPr lang="en-US" dirty="0" err="1"/>
              <a:t>tibiocalcaneal</a:t>
            </a:r>
            <a:r>
              <a:rPr lang="en-US" dirty="0"/>
              <a:t> ligament, </a:t>
            </a:r>
            <a:r>
              <a:rPr lang="en-US" dirty="0" err="1"/>
              <a:t>tibionavicular</a:t>
            </a:r>
            <a:r>
              <a:rPr lang="en-US" dirty="0"/>
              <a:t> ligament, </a:t>
            </a:r>
            <a:r>
              <a:rPr lang="en-US" dirty="0" err="1"/>
              <a:t>tibiospring</a:t>
            </a:r>
            <a:r>
              <a:rPr lang="en-US" dirty="0"/>
              <a:t> ligament, posterior </a:t>
            </a:r>
            <a:r>
              <a:rPr lang="en-US" dirty="0" err="1"/>
              <a:t>tibiotalar</a:t>
            </a:r>
            <a:r>
              <a:rPr lang="en-US" dirty="0"/>
              <a:t> ligament, then fractures of the bones occur.</a:t>
            </a:r>
          </a:p>
          <a:p>
            <a:pPr marL="381000" indent="-381000">
              <a:lnSpc>
                <a:spcPct val="90000"/>
              </a:lnSpc>
              <a:buFont typeface="Wingdings" pitchFamily="2" charset="2"/>
              <a:buAutoNum type="alphaLcPeriod"/>
            </a:pPr>
            <a:endParaRPr lang="en-US" dirty="0"/>
          </a:p>
          <a:p>
            <a:pPr marL="381000" indent="-381000">
              <a:lnSpc>
                <a:spcPct val="90000"/>
              </a:lnSpc>
              <a:buFont typeface="Wingdings" pitchFamily="2" charset="2"/>
              <a:buAutoNum type="alphaLcPeriod" startAt="2"/>
            </a:pPr>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45</a:t>
            </a:fld>
            <a:endParaRPr lang="en-US"/>
          </a:p>
        </p:txBody>
      </p:sp>
      <p:sp>
        <p:nvSpPr>
          <p:cNvPr id="4" name="5-Point Star 3"/>
          <p:cNvSpPr/>
          <p:nvPr/>
        </p:nvSpPr>
        <p:spPr>
          <a:xfrm>
            <a:off x="152400" y="381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78953602"/>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endParaRPr lang="en-US"/>
          </a:p>
        </p:txBody>
      </p:sp>
      <p:sp>
        <p:nvSpPr>
          <p:cNvPr id="71683" name="Rectangle 3"/>
          <p:cNvSpPr>
            <a:spLocks noGrp="1" noChangeArrowheads="1"/>
          </p:cNvSpPr>
          <p:nvPr>
            <p:ph idx="1"/>
          </p:nvPr>
        </p:nvSpPr>
        <p:spPr/>
        <p:txBody>
          <a:bodyPr/>
          <a:lstStyle/>
          <a:p>
            <a:pPr marL="609600" indent="-609600">
              <a:buNone/>
            </a:pPr>
            <a:r>
              <a:rPr lang="en-US" dirty="0"/>
              <a:t>Fractures: lower third of the fibula, avulsion fracture of the medial </a:t>
            </a:r>
            <a:r>
              <a:rPr lang="en-US" dirty="0" err="1"/>
              <a:t>malleolus</a:t>
            </a:r>
            <a:r>
              <a:rPr lang="en-US" dirty="0"/>
              <a:t> or </a:t>
            </a:r>
            <a:r>
              <a:rPr lang="en-US" dirty="0" err="1"/>
              <a:t>bimalleolar</a:t>
            </a:r>
            <a:r>
              <a:rPr lang="en-US" dirty="0"/>
              <a:t> fracture at or below the level of the tibia.</a:t>
            </a:r>
          </a:p>
          <a:p>
            <a:pPr marL="609600" indent="-609600">
              <a:buFontTx/>
              <a:buNone/>
            </a:pPr>
            <a:r>
              <a:rPr lang="en-US" dirty="0"/>
              <a:t>	      </a:t>
            </a:r>
          </a:p>
          <a:p>
            <a:pPr marL="609600" indent="-609600">
              <a:buFontTx/>
              <a:buNone/>
            </a:pPr>
            <a:r>
              <a:rPr lang="en-US" dirty="0" smtClean="0"/>
              <a:t>Mechanism </a:t>
            </a:r>
            <a:r>
              <a:rPr lang="en-US" dirty="0"/>
              <a:t>of injury is abduction, </a:t>
            </a:r>
            <a:r>
              <a:rPr lang="en-US" dirty="0" err="1"/>
              <a:t>eversion</a:t>
            </a:r>
            <a:r>
              <a:rPr lang="en-US" dirty="0"/>
              <a:t> and </a:t>
            </a:r>
            <a:r>
              <a:rPr lang="en-US" dirty="0" err="1"/>
              <a:t>dorsiflexion</a:t>
            </a:r>
            <a:r>
              <a:rPr lang="en-US" dirty="0"/>
              <a:t> force</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46</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1387551"/>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a:t>Plantarflexion overstretch</a:t>
            </a:r>
          </a:p>
        </p:txBody>
      </p:sp>
      <p:sp>
        <p:nvSpPr>
          <p:cNvPr id="72707" name="Rectangle 3"/>
          <p:cNvSpPr>
            <a:spLocks noGrp="1" noChangeArrowheads="1"/>
          </p:cNvSpPr>
          <p:nvPr>
            <p:ph idx="1"/>
          </p:nvPr>
        </p:nvSpPr>
        <p:spPr/>
        <p:txBody>
          <a:bodyPr/>
          <a:lstStyle/>
          <a:p>
            <a:pPr>
              <a:buNone/>
            </a:pPr>
            <a:r>
              <a:rPr lang="en-US" dirty="0"/>
              <a:t>Uncommon strain</a:t>
            </a:r>
          </a:p>
          <a:p>
            <a:pPr>
              <a:buNone/>
            </a:pPr>
            <a:endParaRPr lang="en-US" dirty="0" smtClean="0"/>
          </a:p>
          <a:p>
            <a:pPr>
              <a:buNone/>
            </a:pPr>
            <a:r>
              <a:rPr lang="en-US" dirty="0" smtClean="0"/>
              <a:t>anterior </a:t>
            </a:r>
            <a:r>
              <a:rPr lang="en-US" dirty="0"/>
              <a:t>capsule sprain or tear, anterior </a:t>
            </a:r>
            <a:r>
              <a:rPr lang="en-US" dirty="0" err="1"/>
              <a:t>talofibular</a:t>
            </a:r>
            <a:r>
              <a:rPr lang="en-US" dirty="0"/>
              <a:t> ligament sprain, bifurcate ligament sprain, posterior </a:t>
            </a:r>
            <a:r>
              <a:rPr lang="en-US" dirty="0" err="1"/>
              <a:t>talar</a:t>
            </a:r>
            <a:r>
              <a:rPr lang="en-US" dirty="0"/>
              <a:t> impingement of the lateral posterior tubercle of the talus between the tibia and the </a:t>
            </a:r>
            <a:r>
              <a:rPr lang="en-US" dirty="0" err="1"/>
              <a:t>calcaneus</a:t>
            </a:r>
            <a:r>
              <a:rPr lang="en-US" dirty="0"/>
              <a:t>, </a:t>
            </a:r>
            <a:r>
              <a:rPr lang="en-US" dirty="0" err="1"/>
              <a:t>midtarsal</a:t>
            </a:r>
            <a:r>
              <a:rPr lang="en-US" dirty="0"/>
              <a:t> joint sprain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47</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5372783"/>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Plantar flexion and inversion</a:t>
            </a:r>
          </a:p>
        </p:txBody>
      </p:sp>
      <p:sp>
        <p:nvSpPr>
          <p:cNvPr id="73731" name="Rectangle 3"/>
          <p:cNvSpPr>
            <a:spLocks noGrp="1" noChangeArrowheads="1"/>
          </p:cNvSpPr>
          <p:nvPr>
            <p:ph idx="1"/>
          </p:nvPr>
        </p:nvSpPr>
        <p:spPr/>
        <p:txBody>
          <a:bodyPr/>
          <a:lstStyle/>
          <a:p>
            <a:pPr>
              <a:buFontTx/>
              <a:buNone/>
            </a:pPr>
            <a:r>
              <a:rPr lang="en-US" b="1" dirty="0"/>
              <a:t>most common mechanism for ankle sprains</a:t>
            </a:r>
            <a:r>
              <a:rPr lang="en-US" dirty="0"/>
              <a:t>.</a:t>
            </a:r>
          </a:p>
          <a:p>
            <a:pPr>
              <a:buFontTx/>
              <a:buNone/>
            </a:pPr>
            <a:endParaRPr lang="en-US" dirty="0" smtClean="0"/>
          </a:p>
          <a:p>
            <a:pPr>
              <a:buFontTx/>
              <a:buNone/>
            </a:pPr>
            <a:r>
              <a:rPr lang="en-US" dirty="0" smtClean="0"/>
              <a:t>anterior </a:t>
            </a:r>
            <a:r>
              <a:rPr lang="en-US" dirty="0" err="1"/>
              <a:t>talofibular</a:t>
            </a:r>
            <a:r>
              <a:rPr lang="en-US" dirty="0"/>
              <a:t> ligament, </a:t>
            </a:r>
            <a:r>
              <a:rPr lang="en-US" dirty="0" err="1"/>
              <a:t>anterolateral</a:t>
            </a:r>
            <a:r>
              <a:rPr lang="en-US" dirty="0"/>
              <a:t> capsule sprain, </a:t>
            </a:r>
            <a:r>
              <a:rPr lang="en-US" dirty="0" err="1"/>
              <a:t>retinaculum</a:t>
            </a:r>
            <a:r>
              <a:rPr lang="en-US" dirty="0"/>
              <a:t> may be included, anterior </a:t>
            </a:r>
            <a:r>
              <a:rPr lang="en-US" dirty="0" err="1"/>
              <a:t>tibiofibular</a:t>
            </a:r>
            <a:r>
              <a:rPr lang="en-US" dirty="0"/>
              <a:t> ligament may sprain</a:t>
            </a:r>
          </a:p>
          <a:p>
            <a:pPr>
              <a:buFontTx/>
              <a:buNone/>
            </a:pPr>
            <a:r>
              <a:rPr lang="en-US"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48</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6309163"/>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a:t>Forced Dorsiflexion</a:t>
            </a:r>
          </a:p>
        </p:txBody>
      </p:sp>
      <p:sp>
        <p:nvSpPr>
          <p:cNvPr id="74755" name="Rectangle 3"/>
          <p:cNvSpPr>
            <a:spLocks noGrp="1" noChangeArrowheads="1"/>
          </p:cNvSpPr>
          <p:nvPr>
            <p:ph idx="1"/>
          </p:nvPr>
        </p:nvSpPr>
        <p:spPr/>
        <p:txBody>
          <a:bodyPr>
            <a:normAutofit lnSpcReduction="10000"/>
          </a:bodyPr>
          <a:lstStyle/>
          <a:p>
            <a:r>
              <a:rPr lang="en-US" sz="2800" dirty="0"/>
              <a:t>Talus moves into the mortise like a wedge, separates the fibula and tibia</a:t>
            </a:r>
          </a:p>
          <a:p>
            <a:endParaRPr lang="en-US" sz="2800" dirty="0" smtClean="0"/>
          </a:p>
          <a:p>
            <a:r>
              <a:rPr lang="en-US" sz="2800" dirty="0" smtClean="0"/>
              <a:t>Ligaments</a:t>
            </a:r>
            <a:r>
              <a:rPr lang="en-US" sz="2800" dirty="0"/>
              <a:t>:  anterior </a:t>
            </a:r>
            <a:r>
              <a:rPr lang="en-US" sz="2800" dirty="0" err="1"/>
              <a:t>tibiofibular</a:t>
            </a:r>
            <a:r>
              <a:rPr lang="en-US" sz="2800" dirty="0"/>
              <a:t> ligament sprain, </a:t>
            </a:r>
            <a:r>
              <a:rPr lang="en-US" sz="2800" dirty="0" err="1"/>
              <a:t>achilles</a:t>
            </a:r>
            <a:r>
              <a:rPr lang="en-US" sz="2800" dirty="0"/>
              <a:t> tendon strain, posterior </a:t>
            </a:r>
            <a:r>
              <a:rPr lang="en-US" sz="2800" dirty="0" err="1" smtClean="0"/>
              <a:t>talofibular</a:t>
            </a:r>
            <a:r>
              <a:rPr lang="en-US" sz="2800" dirty="0" smtClean="0"/>
              <a:t> </a:t>
            </a:r>
            <a:r>
              <a:rPr lang="en-US" sz="2800" dirty="0"/>
              <a:t>ligament sprain, </a:t>
            </a:r>
            <a:r>
              <a:rPr lang="en-US" sz="2800" dirty="0" err="1"/>
              <a:t>calcaneofibular</a:t>
            </a:r>
            <a:r>
              <a:rPr lang="en-US" sz="2800" dirty="0"/>
              <a:t> ligament sprain, posterior capsule sprain, anterior </a:t>
            </a:r>
            <a:r>
              <a:rPr lang="en-US" sz="2800" dirty="0" err="1"/>
              <a:t>talar</a:t>
            </a:r>
            <a:r>
              <a:rPr lang="en-US" sz="2800" dirty="0"/>
              <a:t> impingement</a:t>
            </a:r>
          </a:p>
          <a:p>
            <a:endParaRPr lang="en-US" sz="2800" dirty="0" smtClean="0"/>
          </a:p>
          <a:p>
            <a:r>
              <a:rPr lang="en-US" sz="2800" dirty="0" smtClean="0"/>
              <a:t>Fractures</a:t>
            </a:r>
            <a:r>
              <a:rPr lang="en-US" sz="2800" dirty="0"/>
              <a:t>:  fibula, neck of the talus with or without </a:t>
            </a:r>
            <a:r>
              <a:rPr lang="en-US" sz="2800" dirty="0" err="1"/>
              <a:t>subtalar</a:t>
            </a:r>
            <a:r>
              <a:rPr lang="en-US" sz="2800" dirty="0"/>
              <a:t> joint dislocation </a:t>
            </a:r>
          </a:p>
          <a:p>
            <a:endParaRPr lang="en-US" sz="2800"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49</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6891365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Ankle</a:t>
            </a:r>
          </a:p>
        </p:txBody>
      </p:sp>
      <p:sp>
        <p:nvSpPr>
          <p:cNvPr id="31747" name="Rectangle 3"/>
          <p:cNvSpPr>
            <a:spLocks noGrp="1" noChangeArrowheads="1"/>
          </p:cNvSpPr>
          <p:nvPr>
            <p:ph type="body" sz="half" idx="1"/>
          </p:nvPr>
        </p:nvSpPr>
        <p:spPr>
          <a:xfrm>
            <a:off x="762000" y="1676400"/>
            <a:ext cx="3814763" cy="4381500"/>
          </a:xfrm>
        </p:spPr>
        <p:txBody>
          <a:bodyPr>
            <a:normAutofit/>
          </a:bodyPr>
          <a:lstStyle/>
          <a:p>
            <a:pPr marL="609600" indent="-609600">
              <a:buFont typeface="Wingdings" pitchFamily="2" charset="2"/>
              <a:buAutoNum type="arabicPeriod"/>
            </a:pPr>
            <a:r>
              <a:rPr lang="en-US" sz="2800" dirty="0" err="1"/>
              <a:t>Unimalleolar</a:t>
            </a:r>
            <a:r>
              <a:rPr lang="en-US" sz="2800" dirty="0"/>
              <a:t>:  involves either the medial 	or lateral malleolus.  </a:t>
            </a:r>
          </a:p>
          <a:p>
            <a:pPr marL="609600" indent="-609600"/>
            <a:r>
              <a:rPr lang="en-US" sz="2800" u="sng" dirty="0"/>
              <a:t>Lateral </a:t>
            </a:r>
            <a:r>
              <a:rPr lang="en-US" sz="2800" u="sng" dirty="0" err="1"/>
              <a:t>malleolar</a:t>
            </a:r>
            <a:r>
              <a:rPr lang="en-US" sz="2800" u="sng" dirty="0"/>
              <a:t> </a:t>
            </a:r>
            <a:r>
              <a:rPr lang="en-US" sz="2800" dirty="0"/>
              <a:t>fracture is more </a:t>
            </a:r>
            <a:r>
              <a:rPr lang="en-US" sz="2800" dirty="0" smtClean="0"/>
              <a:t>common</a:t>
            </a:r>
          </a:p>
          <a:p>
            <a:pPr marL="1009650" lvl="1" indent="-609600"/>
            <a:r>
              <a:rPr lang="en-US" sz="2400" dirty="0" smtClean="0"/>
              <a:t>Generally involves the fibula. </a:t>
            </a:r>
            <a:endParaRPr lang="en-US" sz="2400" dirty="0"/>
          </a:p>
          <a:p>
            <a:pPr marL="609600" indent="-609600">
              <a:buFontTx/>
              <a:buNone/>
            </a:pPr>
            <a:endParaRPr lang="en-US" sz="2800" dirty="0"/>
          </a:p>
        </p:txBody>
      </p:sp>
      <p:sp>
        <p:nvSpPr>
          <p:cNvPr id="31748" name="Rectangle 4"/>
          <p:cNvSpPr>
            <a:spLocks noGrp="1" noChangeArrowheads="1"/>
          </p:cNvSpPr>
          <p:nvPr>
            <p:ph sz="half" idx="2"/>
          </p:nvPr>
        </p:nvSpPr>
        <p:spPr/>
        <p:txBody>
          <a:bodyPr/>
          <a:lstStyle/>
          <a:p>
            <a:endParaRPr lang="en-US" sz="2800"/>
          </a:p>
        </p:txBody>
      </p:sp>
      <p:sp>
        <p:nvSpPr>
          <p:cNvPr id="7" name="Slide Number Placeholder 6"/>
          <p:cNvSpPr>
            <a:spLocks noGrp="1"/>
          </p:cNvSpPr>
          <p:nvPr>
            <p:ph type="sldNum" sz="quarter" idx="12"/>
          </p:nvPr>
        </p:nvSpPr>
        <p:spPr/>
        <p:txBody>
          <a:bodyPr/>
          <a:lstStyle/>
          <a:p>
            <a:fld id="{943C2041-F2EA-425F-9DC6-DE39450BD14B}" type="slidenum">
              <a:rPr lang="en-US" smtClean="0"/>
              <a:pPr/>
              <a:t>5</a:t>
            </a:fld>
            <a:endParaRPr lang="en-US"/>
          </a:p>
        </p:txBody>
      </p:sp>
      <p:pic>
        <p:nvPicPr>
          <p:cNvPr id="31749" name="Picture 5" descr="mso76641"/>
          <p:cNvPicPr>
            <a:picLocks noChangeAspect="1" noChangeArrowheads="1"/>
          </p:cNvPicPr>
          <p:nvPr/>
        </p:nvPicPr>
        <p:blipFill>
          <a:blip r:embed="rId2" cstate="print"/>
          <a:srcRect/>
          <a:stretch>
            <a:fillRect/>
          </a:stretch>
        </p:blipFill>
        <p:spPr bwMode="auto">
          <a:xfrm>
            <a:off x="4648200" y="1524000"/>
            <a:ext cx="4191000" cy="4572000"/>
          </a:xfrm>
          <a:prstGeom prst="rect">
            <a:avLst/>
          </a:prstGeom>
          <a:noFill/>
        </p:spPr>
      </p:pic>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155110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t>Dorsiflexion and inversion:</a:t>
            </a:r>
          </a:p>
        </p:txBody>
      </p:sp>
      <p:sp>
        <p:nvSpPr>
          <p:cNvPr id="75779" name="Rectangle 3"/>
          <p:cNvSpPr>
            <a:spLocks noGrp="1" noChangeArrowheads="1"/>
          </p:cNvSpPr>
          <p:nvPr>
            <p:ph idx="1"/>
          </p:nvPr>
        </p:nvSpPr>
        <p:spPr/>
        <p:txBody>
          <a:bodyPr/>
          <a:lstStyle/>
          <a:p>
            <a:pPr marL="609600" indent="-609600">
              <a:buNone/>
            </a:pPr>
            <a:r>
              <a:rPr lang="en-US" dirty="0"/>
              <a:t>Ligaments:  </a:t>
            </a:r>
            <a:r>
              <a:rPr lang="en-US" dirty="0" err="1"/>
              <a:t>calcaneofibular</a:t>
            </a:r>
            <a:r>
              <a:rPr lang="en-US" dirty="0"/>
              <a:t> ligament </a:t>
            </a:r>
          </a:p>
          <a:p>
            <a:pPr marL="609600" indent="-609600">
              <a:buFont typeface="Wingdings" pitchFamily="2" charset="2"/>
              <a:buNone/>
            </a:pPr>
            <a:r>
              <a:rPr lang="en-US" dirty="0"/>
              <a:t>      sprain or tear, posterior </a:t>
            </a:r>
            <a:r>
              <a:rPr lang="en-US" dirty="0" err="1"/>
              <a:t>talofibular</a:t>
            </a:r>
            <a:endParaRPr lang="en-US" dirty="0"/>
          </a:p>
          <a:p>
            <a:pPr marL="609600" indent="-609600">
              <a:buFont typeface="Wingdings" pitchFamily="2" charset="2"/>
              <a:buNone/>
            </a:pPr>
            <a:r>
              <a:rPr lang="en-US" dirty="0"/>
              <a:t>	 ligament </a:t>
            </a:r>
            <a:r>
              <a:rPr lang="en-US" dirty="0" smtClean="0"/>
              <a:t>sprain</a:t>
            </a:r>
          </a:p>
          <a:p>
            <a:pPr marL="609600" indent="-609600">
              <a:buFont typeface="Wingdings" pitchFamily="2" charset="2"/>
              <a:buNone/>
            </a:pPr>
            <a:endParaRPr lang="en-US" dirty="0" smtClean="0"/>
          </a:p>
          <a:p>
            <a:pPr marL="609600" indent="-609600">
              <a:buFontTx/>
              <a:buNone/>
            </a:pPr>
            <a:r>
              <a:rPr lang="en-US" dirty="0" smtClean="0"/>
              <a:t>Fractures</a:t>
            </a:r>
            <a:r>
              <a:rPr lang="en-US" dirty="0"/>
              <a:t>:  lateral </a:t>
            </a:r>
            <a:r>
              <a:rPr lang="en-US" dirty="0" err="1"/>
              <a:t>talar</a:t>
            </a:r>
            <a:r>
              <a:rPr lang="en-US" dirty="0"/>
              <a:t> dome, </a:t>
            </a:r>
            <a:r>
              <a:rPr lang="en-US" dirty="0" err="1"/>
              <a:t>osteochondral</a:t>
            </a:r>
            <a:r>
              <a:rPr lang="en-US" dirty="0"/>
              <a:t> fractures</a:t>
            </a:r>
          </a:p>
          <a:p>
            <a:pPr marL="609600" indent="-609600">
              <a:buFontTx/>
              <a:buNone/>
            </a:pPr>
            <a:r>
              <a:rPr lang="en-US"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50</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62310018"/>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a:t>Dorsiflexion and eversion</a:t>
            </a:r>
          </a:p>
        </p:txBody>
      </p:sp>
      <p:sp>
        <p:nvSpPr>
          <p:cNvPr id="76803" name="Rectangle 3"/>
          <p:cNvSpPr>
            <a:spLocks noGrp="1" noChangeArrowheads="1"/>
          </p:cNvSpPr>
          <p:nvPr>
            <p:ph idx="1"/>
          </p:nvPr>
        </p:nvSpPr>
        <p:spPr/>
        <p:txBody>
          <a:bodyPr/>
          <a:lstStyle/>
          <a:p>
            <a:pPr marL="609600" indent="-609600">
              <a:buFontTx/>
              <a:buNone/>
            </a:pPr>
            <a:r>
              <a:rPr lang="en-US" dirty="0"/>
              <a:t>Commonly occurs with skiers</a:t>
            </a:r>
          </a:p>
          <a:p>
            <a:pPr marL="609600" indent="-609600">
              <a:buFont typeface="Wingdings" pitchFamily="2" charset="2"/>
              <a:buAutoNum type="alphaLcPeriod"/>
            </a:pPr>
            <a:endParaRPr lang="en-US" dirty="0"/>
          </a:p>
          <a:p>
            <a:pPr marL="609600" indent="-609600">
              <a:buNone/>
            </a:pPr>
            <a:r>
              <a:rPr lang="en-US" dirty="0"/>
              <a:t>sprain the </a:t>
            </a:r>
            <a:r>
              <a:rPr lang="en-US" dirty="0" err="1"/>
              <a:t>peroneal</a:t>
            </a:r>
            <a:r>
              <a:rPr lang="en-US" dirty="0"/>
              <a:t> </a:t>
            </a:r>
            <a:r>
              <a:rPr lang="en-US" dirty="0" err="1"/>
              <a:t>retinaculum</a:t>
            </a:r>
            <a:r>
              <a:rPr lang="en-US" dirty="0"/>
              <a:t>, deltoid ligament</a:t>
            </a:r>
          </a:p>
          <a:p>
            <a:pPr marL="609600" indent="-609600">
              <a:buFontTx/>
              <a:buNone/>
            </a:pPr>
            <a:endParaRPr lang="en-US" dirty="0"/>
          </a:p>
          <a:p>
            <a:pPr marL="609600" indent="-609600">
              <a:buFontTx/>
              <a:buNone/>
            </a:pPr>
            <a:r>
              <a:rPr lang="en-US" dirty="0" smtClean="0"/>
              <a:t> </a:t>
            </a:r>
            <a:r>
              <a:rPr lang="en-US" dirty="0"/>
              <a:t>can fracture the tibia or fibula</a:t>
            </a:r>
          </a:p>
        </p:txBody>
      </p:sp>
      <p:sp>
        <p:nvSpPr>
          <p:cNvPr id="5" name="Slide Number Placeholder 4"/>
          <p:cNvSpPr>
            <a:spLocks noGrp="1"/>
          </p:cNvSpPr>
          <p:nvPr>
            <p:ph type="sldNum" sz="quarter" idx="12"/>
          </p:nvPr>
        </p:nvSpPr>
        <p:spPr/>
        <p:txBody>
          <a:bodyPr/>
          <a:lstStyle/>
          <a:p>
            <a:fld id="{DD3FCFAA-017B-43A1-A994-4DB11AB198B7}" type="slidenum">
              <a:rPr lang="en-US" smtClean="0"/>
              <a:pPr/>
              <a:t>51</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9497309"/>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a:t>Turf Toe</a:t>
            </a:r>
          </a:p>
        </p:txBody>
      </p:sp>
      <p:sp>
        <p:nvSpPr>
          <p:cNvPr id="77827" name="Rectangle 3"/>
          <p:cNvSpPr>
            <a:spLocks noGrp="1" noChangeArrowheads="1"/>
          </p:cNvSpPr>
          <p:nvPr>
            <p:ph idx="1"/>
          </p:nvPr>
        </p:nvSpPr>
        <p:spPr/>
        <p:txBody>
          <a:bodyPr/>
          <a:lstStyle/>
          <a:p>
            <a:pPr>
              <a:buFontTx/>
              <a:buNone/>
            </a:pPr>
            <a:r>
              <a:rPr lang="en-US" dirty="0"/>
              <a:t>Hyperextension of the first MTP or IP joint</a:t>
            </a:r>
          </a:p>
          <a:p>
            <a:pPr>
              <a:buFontTx/>
              <a:buNone/>
            </a:pPr>
            <a:r>
              <a:rPr lang="en-US" dirty="0" smtClean="0"/>
              <a:t>Sprain </a:t>
            </a:r>
            <a:r>
              <a:rPr lang="en-US" dirty="0"/>
              <a:t>the </a:t>
            </a:r>
            <a:r>
              <a:rPr lang="en-US" dirty="0" err="1"/>
              <a:t>capsuloligament</a:t>
            </a:r>
            <a:endParaRPr lang="en-US" dirty="0"/>
          </a:p>
          <a:p>
            <a:pPr>
              <a:buFontTx/>
              <a:buNone/>
            </a:pPr>
            <a:endParaRPr lang="en-US" dirty="0"/>
          </a:p>
          <a:p>
            <a:pPr>
              <a:buFontTx/>
              <a:buNone/>
            </a:pPr>
            <a:r>
              <a:rPr lang="en-US" dirty="0" smtClean="0"/>
              <a:t>Compression </a:t>
            </a:r>
            <a:r>
              <a:rPr lang="en-US" dirty="0"/>
              <a:t>injury to the </a:t>
            </a:r>
            <a:r>
              <a:rPr lang="en-US" dirty="0" err="1"/>
              <a:t>articular</a:t>
            </a:r>
            <a:r>
              <a:rPr lang="en-US" dirty="0"/>
              <a:t> </a:t>
            </a:r>
          </a:p>
          <a:p>
            <a:pPr>
              <a:buFontTx/>
              <a:buNone/>
            </a:pPr>
            <a:r>
              <a:rPr lang="en-US" dirty="0"/>
              <a:t>     cartilage, MTP dislocation</a:t>
            </a:r>
          </a:p>
          <a:p>
            <a:pPr>
              <a:buFontTx/>
              <a:buNone/>
            </a:pPr>
            <a:r>
              <a:rPr lang="en-US"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52</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3660380"/>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t>High Ankle Sprain</a:t>
            </a:r>
          </a:p>
        </p:txBody>
      </p:sp>
      <p:sp>
        <p:nvSpPr>
          <p:cNvPr id="78851" name="Rectangle 3"/>
          <p:cNvSpPr>
            <a:spLocks noGrp="1" noChangeArrowheads="1"/>
          </p:cNvSpPr>
          <p:nvPr>
            <p:ph type="body" sz="half" idx="1"/>
          </p:nvPr>
        </p:nvSpPr>
        <p:spPr>
          <a:xfrm>
            <a:off x="457200" y="1600200"/>
            <a:ext cx="4033838" cy="4525963"/>
          </a:xfrm>
        </p:spPr>
        <p:txBody>
          <a:bodyPr>
            <a:normAutofit/>
          </a:bodyPr>
          <a:lstStyle/>
          <a:p>
            <a:r>
              <a:rPr lang="en-US" sz="2800" dirty="0"/>
              <a:t>Occurs with spreading of the distal </a:t>
            </a:r>
            <a:r>
              <a:rPr lang="en-US" sz="2800" dirty="0" err="1"/>
              <a:t>tibfib</a:t>
            </a:r>
            <a:r>
              <a:rPr lang="en-US" sz="2800" dirty="0"/>
              <a:t> joint, usually with forced </a:t>
            </a:r>
            <a:r>
              <a:rPr lang="en-US" sz="2800" dirty="0" err="1"/>
              <a:t>dorsiflexion</a:t>
            </a:r>
            <a:endParaRPr lang="en-US" sz="2800" dirty="0"/>
          </a:p>
          <a:p>
            <a:pPr>
              <a:buFontTx/>
              <a:buNone/>
            </a:pPr>
            <a:endParaRPr lang="en-US" sz="2800" dirty="0"/>
          </a:p>
          <a:p>
            <a:pPr>
              <a:buFontTx/>
              <a:buNone/>
            </a:pPr>
            <a:r>
              <a:rPr lang="en-US" sz="2800" dirty="0" smtClean="0"/>
              <a:t>Sprain </a:t>
            </a:r>
            <a:r>
              <a:rPr lang="en-US" sz="2800" dirty="0"/>
              <a:t>of the anterior </a:t>
            </a:r>
            <a:r>
              <a:rPr lang="en-US" sz="2800" dirty="0" err="1"/>
              <a:t>tibiofibular</a:t>
            </a:r>
            <a:r>
              <a:rPr lang="en-US" sz="2800" dirty="0"/>
              <a:t> ligament </a:t>
            </a:r>
          </a:p>
          <a:p>
            <a:endParaRPr lang="en-US" sz="2800" dirty="0"/>
          </a:p>
        </p:txBody>
      </p:sp>
      <p:pic>
        <p:nvPicPr>
          <p:cNvPr id="78852" name="Picture 4" descr="high ankle sprain 2"/>
          <p:cNvPicPr>
            <a:picLocks noGrp="1" noChangeAspect="1" noChangeArrowheads="1"/>
          </p:cNvPicPr>
          <p:nvPr>
            <p:ph sz="half" idx="2"/>
          </p:nvPr>
        </p:nvPicPr>
        <p:blipFill>
          <a:blip r:embed="rId3" cstate="print"/>
          <a:srcRect/>
          <a:stretch>
            <a:fillRect/>
          </a:stretch>
        </p:blipFill>
        <p:spPr>
          <a:xfrm>
            <a:off x="3810000" y="2971800"/>
            <a:ext cx="5618467" cy="3455987"/>
          </a:xfrm>
          <a:noFill/>
          <a:ln/>
        </p:spPr>
      </p:pic>
      <p:sp>
        <p:nvSpPr>
          <p:cNvPr id="6" name="Slide Number Placeholder 5"/>
          <p:cNvSpPr>
            <a:spLocks noGrp="1"/>
          </p:cNvSpPr>
          <p:nvPr>
            <p:ph type="sldNum" sz="quarter" idx="12"/>
          </p:nvPr>
        </p:nvSpPr>
        <p:spPr/>
        <p:txBody>
          <a:bodyPr/>
          <a:lstStyle/>
          <a:p>
            <a:fld id="{943C2041-F2EA-425F-9DC6-DE39450BD14B}" type="slidenum">
              <a:rPr lang="en-US" smtClean="0"/>
              <a:pPr/>
              <a:t>53</a:t>
            </a:fld>
            <a:endParaRPr lang="en-US"/>
          </a:p>
        </p:txBody>
      </p:sp>
      <p:sp>
        <p:nvSpPr>
          <p:cNvPr id="5" name="5-Point Star 4"/>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357697"/>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Chronic Ankle Sprains</a:t>
            </a:r>
            <a:endParaRPr lang="en-US" dirty="0"/>
          </a:p>
        </p:txBody>
      </p:sp>
      <p:sp>
        <p:nvSpPr>
          <p:cNvPr id="6" name="Content Placeholder 5"/>
          <p:cNvSpPr>
            <a:spLocks noGrp="1"/>
          </p:cNvSpPr>
          <p:nvPr>
            <p:ph idx="1"/>
          </p:nvPr>
        </p:nvSpPr>
        <p:spPr/>
        <p:txBody>
          <a:bodyPr>
            <a:normAutofit/>
          </a:bodyPr>
          <a:lstStyle/>
          <a:p>
            <a:r>
              <a:rPr lang="en-US" dirty="0" smtClean="0"/>
              <a:t>20-40% will experience chronic problems</a:t>
            </a:r>
          </a:p>
          <a:p>
            <a:r>
              <a:rPr lang="en-US" dirty="0" smtClean="0"/>
              <a:t>Variety of things can cause these problems </a:t>
            </a:r>
          </a:p>
          <a:p>
            <a:r>
              <a:rPr lang="en-US" dirty="0" smtClean="0"/>
              <a:t>CAI (Chronic Ankle Instability): development of repetitive ankle sprains and persistent symptoms after injury</a:t>
            </a:r>
          </a:p>
          <a:p>
            <a:pPr lvl="1"/>
            <a:r>
              <a:rPr lang="en-US" dirty="0" smtClean="0"/>
              <a:t>Functional Ankle Instability: no joint laxity, feeling of ankle “giving way”</a:t>
            </a:r>
          </a:p>
          <a:p>
            <a:pPr lvl="1"/>
            <a:r>
              <a:rPr lang="en-US" dirty="0" smtClean="0"/>
              <a:t>Mechanical Ankle Instability: joint laxity, </a:t>
            </a:r>
            <a:endParaRPr lang="en-US" dirty="0"/>
          </a:p>
        </p:txBody>
      </p:sp>
      <p:sp>
        <p:nvSpPr>
          <p:cNvPr id="7" name="5-Point Star 6"/>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83740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Soft Tissue:  Plantar Fasciitis</a:t>
            </a:r>
          </a:p>
        </p:txBody>
      </p:sp>
      <p:sp>
        <p:nvSpPr>
          <p:cNvPr id="81923" name="Rectangle 3"/>
          <p:cNvSpPr>
            <a:spLocks noGrp="1" noChangeArrowheads="1"/>
          </p:cNvSpPr>
          <p:nvPr>
            <p:ph type="body" sz="half" idx="1"/>
          </p:nvPr>
        </p:nvSpPr>
        <p:spPr>
          <a:xfrm>
            <a:off x="457200" y="1790700"/>
            <a:ext cx="4495800" cy="4381500"/>
          </a:xfrm>
        </p:spPr>
        <p:txBody>
          <a:bodyPr>
            <a:normAutofit lnSpcReduction="10000"/>
          </a:bodyPr>
          <a:lstStyle/>
          <a:p>
            <a:pPr>
              <a:lnSpc>
                <a:spcPct val="80000"/>
              </a:lnSpc>
            </a:pPr>
            <a:r>
              <a:rPr lang="en-US" sz="2000" dirty="0"/>
              <a:t>Inferior heel pain, more common in sports that involve running, like tennis, basketball, non athletes involved in weight training and in dancers.  </a:t>
            </a:r>
            <a:endParaRPr lang="en-US" sz="2000" dirty="0" smtClean="0"/>
          </a:p>
          <a:p>
            <a:pPr lvl="1">
              <a:lnSpc>
                <a:spcPct val="80000"/>
              </a:lnSpc>
            </a:pPr>
            <a:r>
              <a:rPr lang="en-US" sz="1600" dirty="0" smtClean="0"/>
              <a:t>Increased tension in arch, so can lift the calcaneus, by shortening the Achilles, Gastric. </a:t>
            </a:r>
          </a:p>
          <a:p>
            <a:pPr lvl="1">
              <a:lnSpc>
                <a:spcPct val="80000"/>
              </a:lnSpc>
            </a:pPr>
            <a:r>
              <a:rPr lang="en-US" sz="1600" dirty="0" smtClean="0"/>
              <a:t>So need to stretch the Gastric, but need to make sure that they keep it straight, not angled. Also how they walk. </a:t>
            </a:r>
            <a:endParaRPr lang="en-US" sz="1600" dirty="0"/>
          </a:p>
          <a:p>
            <a:pPr>
              <a:lnSpc>
                <a:spcPct val="80000"/>
              </a:lnSpc>
            </a:pPr>
            <a:endParaRPr lang="en-US" sz="2000" dirty="0"/>
          </a:p>
          <a:p>
            <a:pPr>
              <a:lnSpc>
                <a:spcPct val="80000"/>
              </a:lnSpc>
            </a:pPr>
            <a:r>
              <a:rPr lang="en-US" sz="2000" dirty="0"/>
              <a:t>Occurs as a result of </a:t>
            </a:r>
            <a:r>
              <a:rPr lang="en-US" sz="2000" dirty="0" err="1"/>
              <a:t>microtrauma</a:t>
            </a:r>
            <a:r>
              <a:rPr lang="en-US" sz="2000" dirty="0"/>
              <a:t> at heel strike  </a:t>
            </a:r>
          </a:p>
          <a:p>
            <a:pPr>
              <a:lnSpc>
                <a:spcPct val="80000"/>
              </a:lnSpc>
            </a:pPr>
            <a:endParaRPr lang="en-US" sz="2000" dirty="0"/>
          </a:p>
          <a:p>
            <a:pPr>
              <a:lnSpc>
                <a:spcPct val="80000"/>
              </a:lnSpc>
            </a:pPr>
            <a:r>
              <a:rPr lang="en-US" sz="2000" dirty="0"/>
              <a:t>Related to stress on the plantar fascia from the activity.  </a:t>
            </a:r>
          </a:p>
          <a:p>
            <a:pPr>
              <a:lnSpc>
                <a:spcPct val="80000"/>
              </a:lnSpc>
            </a:pPr>
            <a:endParaRPr lang="en-US" sz="2000" dirty="0"/>
          </a:p>
          <a:p>
            <a:pPr>
              <a:lnSpc>
                <a:spcPct val="80000"/>
              </a:lnSpc>
            </a:pPr>
            <a:r>
              <a:rPr lang="en-US" sz="2000" dirty="0"/>
              <a:t>“windlass effect” of plantar fascia</a:t>
            </a:r>
          </a:p>
        </p:txBody>
      </p:sp>
      <p:pic>
        <p:nvPicPr>
          <p:cNvPr id="81924" name="Picture 4" descr="Windlass_mechanism"/>
          <p:cNvPicPr>
            <a:picLocks noGrp="1" noChangeAspect="1" noChangeArrowheads="1"/>
          </p:cNvPicPr>
          <p:nvPr>
            <p:ph sz="half" idx="2"/>
          </p:nvPr>
        </p:nvPicPr>
        <p:blipFill>
          <a:blip r:embed="rId3" cstate="print"/>
          <a:srcRect/>
          <a:stretch>
            <a:fillRect/>
          </a:stretch>
        </p:blipFill>
        <p:spPr>
          <a:xfrm>
            <a:off x="5333999" y="1639888"/>
            <a:ext cx="3241675" cy="4378325"/>
          </a:xfrm>
          <a:solidFill>
            <a:schemeClr val="tx1"/>
          </a:solidFill>
          <a:ln>
            <a:solidFill>
              <a:schemeClr val="tx1"/>
            </a:solidFill>
          </a:ln>
        </p:spPr>
      </p:pic>
      <p:sp>
        <p:nvSpPr>
          <p:cNvPr id="7" name="Slide Number Placeholder 6"/>
          <p:cNvSpPr>
            <a:spLocks noGrp="1"/>
          </p:cNvSpPr>
          <p:nvPr>
            <p:ph type="sldNum" sz="quarter" idx="12"/>
          </p:nvPr>
        </p:nvSpPr>
        <p:spPr/>
        <p:txBody>
          <a:bodyPr/>
          <a:lstStyle/>
          <a:p>
            <a:fld id="{943C2041-F2EA-425F-9DC6-DE39450BD14B}" type="slidenum">
              <a:rPr lang="en-US" smtClean="0"/>
              <a:pPr/>
              <a:t>55</a:t>
            </a:fld>
            <a:endParaRPr lang="en-US"/>
          </a:p>
        </p:txBody>
      </p:sp>
      <p:sp>
        <p:nvSpPr>
          <p:cNvPr id="81925" name="Text Box 5"/>
          <p:cNvSpPr txBox="1">
            <a:spLocks noChangeArrowheads="1"/>
          </p:cNvSpPr>
          <p:nvPr/>
        </p:nvSpPr>
        <p:spPr bwMode="auto">
          <a:xfrm>
            <a:off x="2863850" y="6248400"/>
            <a:ext cx="6280150" cy="366713"/>
          </a:xfrm>
          <a:prstGeom prst="rect">
            <a:avLst/>
          </a:prstGeom>
          <a:noFill/>
          <a:ln w="9525">
            <a:noFill/>
            <a:miter lim="800000"/>
            <a:headEnd/>
            <a:tailEnd/>
          </a:ln>
          <a:effectLst/>
        </p:spPr>
        <p:txBody>
          <a:bodyPr wrap="none">
            <a:spAutoFit/>
          </a:bodyPr>
          <a:lstStyle/>
          <a:p>
            <a:r>
              <a:rPr lang="en-US"/>
              <a:t>http://www.wsiat.on.ca/images/mlo/Windlass_mechanism.gif</a:t>
            </a:r>
          </a:p>
        </p:txBody>
      </p: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29992090"/>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endParaRPr lang="en-US" dirty="0"/>
          </a:p>
        </p:txBody>
      </p:sp>
      <p:sp>
        <p:nvSpPr>
          <p:cNvPr id="83971" name="Rectangle 3"/>
          <p:cNvSpPr>
            <a:spLocks noGrp="1" noChangeArrowheads="1"/>
          </p:cNvSpPr>
          <p:nvPr>
            <p:ph idx="1"/>
          </p:nvPr>
        </p:nvSpPr>
        <p:spPr/>
        <p:txBody>
          <a:bodyPr/>
          <a:lstStyle/>
          <a:p>
            <a:pPr>
              <a:buFontTx/>
              <a:buNone/>
            </a:pPr>
            <a:r>
              <a:rPr lang="en-US" dirty="0"/>
              <a:t>Anatomical Considerations:  </a:t>
            </a:r>
            <a:r>
              <a:rPr lang="en-US" dirty="0" err="1"/>
              <a:t>Pes</a:t>
            </a:r>
            <a:r>
              <a:rPr lang="en-US" dirty="0"/>
              <a:t> </a:t>
            </a:r>
            <a:r>
              <a:rPr lang="en-US" dirty="0" err="1"/>
              <a:t>planus</a:t>
            </a:r>
            <a:r>
              <a:rPr lang="en-US" dirty="0"/>
              <a:t>, </a:t>
            </a:r>
            <a:r>
              <a:rPr lang="en-US" dirty="0" err="1"/>
              <a:t>subtalar</a:t>
            </a:r>
            <a:r>
              <a:rPr lang="en-US" dirty="0"/>
              <a:t>  joint pronation, tight gastrocnemius will develop to compensate for the </a:t>
            </a:r>
            <a:r>
              <a:rPr lang="en-US" dirty="0" smtClean="0"/>
              <a:t>pronation</a:t>
            </a:r>
          </a:p>
          <a:p>
            <a:pPr>
              <a:buFontTx/>
              <a:buNone/>
            </a:pPr>
            <a:endParaRPr lang="en-US" dirty="0"/>
          </a:p>
          <a:p>
            <a:pPr>
              <a:buFontTx/>
              <a:buNone/>
            </a:pPr>
            <a:r>
              <a:rPr lang="en-US" dirty="0" smtClean="0"/>
              <a:t>Most common finding is a limitation in ankle dorsiflexion </a:t>
            </a:r>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56</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5226161"/>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endParaRPr lang="en-US"/>
          </a:p>
        </p:txBody>
      </p:sp>
      <p:sp>
        <p:nvSpPr>
          <p:cNvPr id="84995" name="Rectangle 3"/>
          <p:cNvSpPr>
            <a:spLocks noGrp="1" noChangeArrowheads="1"/>
          </p:cNvSpPr>
          <p:nvPr>
            <p:ph idx="1"/>
          </p:nvPr>
        </p:nvSpPr>
        <p:spPr/>
        <p:txBody>
          <a:bodyPr>
            <a:normAutofit lnSpcReduction="10000"/>
          </a:bodyPr>
          <a:lstStyle/>
          <a:p>
            <a:pPr>
              <a:lnSpc>
                <a:spcPct val="80000"/>
              </a:lnSpc>
            </a:pPr>
            <a:r>
              <a:rPr lang="en-US" sz="2400" dirty="0"/>
              <a:t>SX:  gradual onset of </a:t>
            </a:r>
            <a:r>
              <a:rPr lang="en-US" sz="2400" dirty="0" err="1"/>
              <a:t>inferomedial</a:t>
            </a:r>
            <a:r>
              <a:rPr lang="en-US" sz="2400" dirty="0"/>
              <a:t> heel pain at insertion of plantar fascia.  </a:t>
            </a:r>
          </a:p>
          <a:p>
            <a:pPr lvl="1">
              <a:lnSpc>
                <a:spcPct val="80000"/>
              </a:lnSpc>
            </a:pPr>
            <a:r>
              <a:rPr lang="en-US" sz="2000" dirty="0"/>
              <a:t>Pain worse in a m upon rising or with ambulation after sitting for awhile</a:t>
            </a:r>
          </a:p>
          <a:p>
            <a:pPr lvl="1">
              <a:lnSpc>
                <a:spcPct val="80000"/>
              </a:lnSpc>
            </a:pPr>
            <a:r>
              <a:rPr lang="en-US" sz="2000" dirty="0"/>
              <a:t>pain can be a burning pain along the medial calcaneal tubercle.  </a:t>
            </a:r>
          </a:p>
          <a:p>
            <a:pPr>
              <a:lnSpc>
                <a:spcPct val="80000"/>
              </a:lnSpc>
            </a:pPr>
            <a:endParaRPr lang="en-US" sz="2400" dirty="0"/>
          </a:p>
          <a:p>
            <a:pPr>
              <a:lnSpc>
                <a:spcPct val="80000"/>
              </a:lnSpc>
            </a:pPr>
            <a:r>
              <a:rPr lang="en-US" sz="2400" dirty="0"/>
              <a:t>Signs:  tenderness to palpate over the origin of the plantar </a:t>
            </a:r>
            <a:r>
              <a:rPr lang="en-US" sz="2400" dirty="0" err="1"/>
              <a:t>aponeurosis</a:t>
            </a:r>
            <a:r>
              <a:rPr lang="en-US" sz="2400" dirty="0"/>
              <a:t> at medial calcaneal tubercle, atrophy of fat pad, tight </a:t>
            </a:r>
            <a:r>
              <a:rPr lang="en-US" sz="2400" dirty="0" err="1"/>
              <a:t>achilles</a:t>
            </a:r>
            <a:r>
              <a:rPr lang="en-US" sz="2400" dirty="0"/>
              <a:t> tendon</a:t>
            </a:r>
          </a:p>
          <a:p>
            <a:pPr>
              <a:lnSpc>
                <a:spcPct val="80000"/>
              </a:lnSpc>
            </a:pPr>
            <a:endParaRPr lang="en-US" sz="2400" dirty="0"/>
          </a:p>
          <a:p>
            <a:pPr>
              <a:lnSpc>
                <a:spcPct val="80000"/>
              </a:lnSpc>
            </a:pPr>
            <a:r>
              <a:rPr lang="en-US" sz="2400" dirty="0"/>
              <a:t>Found in both rigid and mobile feet, may have an associated traction spur (heel spur </a:t>
            </a:r>
            <a:r>
              <a:rPr lang="en-US" sz="2400" dirty="0" smtClean="0"/>
              <a:t>)</a:t>
            </a:r>
          </a:p>
          <a:p>
            <a:pPr>
              <a:lnSpc>
                <a:spcPct val="80000"/>
              </a:lnSpc>
            </a:pPr>
            <a:endParaRPr lang="en-US" sz="2400" dirty="0"/>
          </a:p>
          <a:p>
            <a:pPr lvl="1">
              <a:lnSpc>
                <a:spcPct val="80000"/>
              </a:lnSpc>
            </a:pPr>
            <a:r>
              <a:rPr lang="en-US" sz="2000" dirty="0" smtClean="0"/>
              <a:t>Dorsiflexion: with knee bent (20-30), with knee straight (10-15), plantar fascia pts. will want to be in PF, so DF will be limited. </a:t>
            </a:r>
            <a:endParaRPr lang="en-US" sz="2000" dirty="0"/>
          </a:p>
          <a:p>
            <a:pPr>
              <a:lnSpc>
                <a:spcPct val="80000"/>
              </a:lnSpc>
            </a:pPr>
            <a:endParaRPr lang="en-US" sz="2400"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57</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8802887"/>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normAutofit fontScale="90000"/>
          </a:bodyPr>
          <a:lstStyle/>
          <a:p>
            <a:r>
              <a:rPr lang="en-US" sz="4000"/>
              <a:t>Bursitis</a:t>
            </a:r>
            <a:br>
              <a:rPr lang="en-US" sz="4000"/>
            </a:br>
            <a:endParaRPr lang="en-US" sz="4000"/>
          </a:p>
        </p:txBody>
      </p:sp>
      <p:sp>
        <p:nvSpPr>
          <p:cNvPr id="86019" name="Rectangle 3"/>
          <p:cNvSpPr>
            <a:spLocks noGrp="1" noChangeArrowheads="1"/>
          </p:cNvSpPr>
          <p:nvPr>
            <p:ph idx="1"/>
          </p:nvPr>
        </p:nvSpPr>
        <p:spPr/>
        <p:txBody>
          <a:bodyPr>
            <a:normAutofit/>
          </a:bodyPr>
          <a:lstStyle/>
          <a:p>
            <a:pPr>
              <a:lnSpc>
                <a:spcPct val="80000"/>
              </a:lnSpc>
              <a:buFontTx/>
              <a:buNone/>
            </a:pPr>
            <a:r>
              <a:rPr lang="en-US" sz="2800" u="sng" dirty="0" err="1" smtClean="0"/>
              <a:t>Retrocalcaneal</a:t>
            </a:r>
            <a:r>
              <a:rPr lang="en-US" sz="2800" u="sng" dirty="0" smtClean="0"/>
              <a:t> </a:t>
            </a:r>
            <a:r>
              <a:rPr lang="en-US" sz="2800" u="sng" dirty="0"/>
              <a:t>Bursitis:  </a:t>
            </a:r>
            <a:r>
              <a:rPr lang="en-US" sz="2800" dirty="0"/>
              <a:t>inflammation of the bursa between the posterior superior border of the </a:t>
            </a:r>
            <a:r>
              <a:rPr lang="en-US" sz="2800" dirty="0" err="1"/>
              <a:t>calcaneus</a:t>
            </a:r>
            <a:r>
              <a:rPr lang="en-US" sz="2800" dirty="0"/>
              <a:t> and </a:t>
            </a:r>
            <a:r>
              <a:rPr lang="en-US" sz="2800" dirty="0" err="1"/>
              <a:t>achilles</a:t>
            </a:r>
            <a:r>
              <a:rPr lang="en-US" sz="2800" dirty="0"/>
              <a:t> tendon</a:t>
            </a:r>
          </a:p>
          <a:p>
            <a:pPr>
              <a:lnSpc>
                <a:spcPct val="80000"/>
              </a:lnSpc>
              <a:buFontTx/>
              <a:buNone/>
            </a:pPr>
            <a:endParaRPr lang="en-US" sz="2800" dirty="0"/>
          </a:p>
          <a:p>
            <a:pPr>
              <a:lnSpc>
                <a:spcPct val="80000"/>
              </a:lnSpc>
              <a:buFontTx/>
              <a:buNone/>
            </a:pPr>
            <a:r>
              <a:rPr lang="en-US" sz="2800" dirty="0"/>
              <a:t>SX:  heel pain worse with </a:t>
            </a:r>
            <a:r>
              <a:rPr lang="en-US" sz="2800" dirty="0" err="1"/>
              <a:t>dorsiflexion</a:t>
            </a:r>
            <a:endParaRPr lang="en-US" sz="2800" dirty="0"/>
          </a:p>
          <a:p>
            <a:pPr>
              <a:lnSpc>
                <a:spcPct val="80000"/>
              </a:lnSpc>
              <a:buFontTx/>
              <a:buNone/>
            </a:pPr>
            <a:endParaRPr lang="en-US" sz="2800" dirty="0"/>
          </a:p>
          <a:p>
            <a:pPr>
              <a:lnSpc>
                <a:spcPct val="80000"/>
              </a:lnSpc>
              <a:buFontTx/>
              <a:buNone/>
            </a:pPr>
            <a:r>
              <a:rPr lang="en-US" sz="2800" dirty="0"/>
              <a:t>Signs:  tenderness anterior and superior to the insertion of the </a:t>
            </a:r>
            <a:r>
              <a:rPr lang="en-US" sz="2800" dirty="0" err="1"/>
              <a:t>achilles</a:t>
            </a:r>
            <a:r>
              <a:rPr lang="en-US" sz="2800" dirty="0"/>
              <a:t> on the </a:t>
            </a:r>
            <a:r>
              <a:rPr lang="en-US" sz="2800" dirty="0" err="1"/>
              <a:t>calcaneus</a:t>
            </a:r>
            <a:r>
              <a:rPr lang="en-US" sz="2800" dirty="0"/>
              <a:t>, swelling and redness may be evident at the insertion</a:t>
            </a:r>
          </a:p>
          <a:p>
            <a:pPr>
              <a:lnSpc>
                <a:spcPct val="80000"/>
              </a:lnSpc>
              <a:buFontTx/>
              <a:buNone/>
            </a:pPr>
            <a:r>
              <a:rPr lang="en-US" sz="2800" dirty="0"/>
              <a:t>              </a:t>
            </a:r>
          </a:p>
        </p:txBody>
      </p:sp>
      <p:sp>
        <p:nvSpPr>
          <p:cNvPr id="5" name="Slide Number Placeholder 4"/>
          <p:cNvSpPr>
            <a:spLocks noGrp="1"/>
          </p:cNvSpPr>
          <p:nvPr>
            <p:ph type="sldNum" sz="quarter" idx="12"/>
          </p:nvPr>
        </p:nvSpPr>
        <p:spPr/>
        <p:txBody>
          <a:bodyPr/>
          <a:lstStyle/>
          <a:p>
            <a:fld id="{DD3FCFAA-017B-43A1-A994-4DB11AB198B7}" type="slidenum">
              <a:rPr lang="en-US" smtClean="0"/>
              <a:pPr/>
              <a:t>58</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3563861"/>
      </p:ext>
    </p:extLst>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dirty="0" smtClean="0"/>
              <a:t>Posterior </a:t>
            </a:r>
            <a:r>
              <a:rPr lang="en-US" dirty="0" err="1"/>
              <a:t>calcaneal</a:t>
            </a:r>
            <a:r>
              <a:rPr lang="en-US" dirty="0"/>
              <a:t> bursitis:</a:t>
            </a:r>
          </a:p>
        </p:txBody>
      </p:sp>
      <p:sp>
        <p:nvSpPr>
          <p:cNvPr id="87043" name="Rectangle 3"/>
          <p:cNvSpPr>
            <a:spLocks noGrp="1" noChangeArrowheads="1"/>
          </p:cNvSpPr>
          <p:nvPr>
            <p:ph idx="1"/>
          </p:nvPr>
        </p:nvSpPr>
        <p:spPr/>
        <p:txBody>
          <a:bodyPr/>
          <a:lstStyle/>
          <a:p>
            <a:pPr>
              <a:buFontTx/>
              <a:buNone/>
            </a:pPr>
            <a:r>
              <a:rPr lang="en-US"/>
              <a:t>inflammation of the bursa superficial to the insertion of the achilles, irritation by friction of the upper border of the heel counter on a shoe.</a:t>
            </a:r>
          </a:p>
          <a:p>
            <a:pPr>
              <a:buFontTx/>
              <a:buNone/>
            </a:pPr>
            <a:r>
              <a:rPr lang="en-US"/>
              <a:t>SX:  posterior heel pain</a:t>
            </a:r>
          </a:p>
          <a:p>
            <a:pPr>
              <a:buFontTx/>
              <a:buNone/>
            </a:pPr>
            <a:r>
              <a:rPr lang="en-US"/>
              <a:t>Signs:  pump bump on the back of the heel, tender to palpate</a:t>
            </a:r>
          </a:p>
          <a:p>
            <a:endParaRPr lang="en-US"/>
          </a:p>
        </p:txBody>
      </p:sp>
      <p:sp>
        <p:nvSpPr>
          <p:cNvPr id="5" name="Slide Number Placeholder 4"/>
          <p:cNvSpPr>
            <a:spLocks noGrp="1"/>
          </p:cNvSpPr>
          <p:nvPr>
            <p:ph type="sldNum" sz="quarter" idx="12"/>
          </p:nvPr>
        </p:nvSpPr>
        <p:spPr/>
        <p:txBody>
          <a:bodyPr/>
          <a:lstStyle/>
          <a:p>
            <a:fld id="{DD3FCFAA-017B-43A1-A994-4DB11AB198B7}" type="slidenum">
              <a:rPr lang="en-US" smtClean="0"/>
              <a:pPr/>
              <a:t>59</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833245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endParaRPr lang="en-US"/>
          </a:p>
        </p:txBody>
      </p:sp>
      <p:sp>
        <p:nvSpPr>
          <p:cNvPr id="32771" name="Rectangle 3"/>
          <p:cNvSpPr>
            <a:spLocks noGrp="1" noChangeArrowheads="1"/>
          </p:cNvSpPr>
          <p:nvPr>
            <p:ph type="body" sz="half" idx="1"/>
          </p:nvPr>
        </p:nvSpPr>
        <p:spPr/>
        <p:txBody>
          <a:bodyPr/>
          <a:lstStyle/>
          <a:p>
            <a:pPr marL="514350" indent="-514350">
              <a:buFontTx/>
              <a:buAutoNum type="arabicPeriod" startAt="2"/>
            </a:pPr>
            <a:r>
              <a:rPr lang="en-US" sz="2800" dirty="0" err="1" smtClean="0"/>
              <a:t>Bimalleolar</a:t>
            </a:r>
            <a:r>
              <a:rPr lang="en-US" sz="2800" dirty="0"/>
              <a:t>:  involves both the medial and lateral </a:t>
            </a:r>
            <a:r>
              <a:rPr lang="en-US" sz="2800" dirty="0" smtClean="0"/>
              <a:t>malleolus</a:t>
            </a:r>
          </a:p>
          <a:p>
            <a:pPr marL="0" indent="0">
              <a:buNone/>
            </a:pPr>
            <a:r>
              <a:rPr lang="en-US" sz="2800" dirty="0" smtClean="0"/>
              <a:t>-Medial malleolus is driven into the Calcaneus, lots of ligament damage. </a:t>
            </a:r>
            <a:endParaRPr lang="en-US" sz="2800" dirty="0"/>
          </a:p>
          <a:p>
            <a:pPr>
              <a:buFontTx/>
              <a:buNone/>
            </a:pPr>
            <a:endParaRPr lang="en-US" sz="2800" dirty="0"/>
          </a:p>
        </p:txBody>
      </p:sp>
      <p:sp>
        <p:nvSpPr>
          <p:cNvPr id="32772" name="Rectangle 4"/>
          <p:cNvSpPr>
            <a:spLocks noGrp="1" noChangeArrowheads="1"/>
          </p:cNvSpPr>
          <p:nvPr>
            <p:ph sz="half" idx="2"/>
          </p:nvPr>
        </p:nvSpPr>
        <p:spPr/>
        <p:txBody>
          <a:bodyPr/>
          <a:lstStyle/>
          <a:p>
            <a:endParaRPr lang="en-US" sz="2800"/>
          </a:p>
        </p:txBody>
      </p:sp>
      <p:sp>
        <p:nvSpPr>
          <p:cNvPr id="7" name="Slide Number Placeholder 6"/>
          <p:cNvSpPr>
            <a:spLocks noGrp="1"/>
          </p:cNvSpPr>
          <p:nvPr>
            <p:ph type="sldNum" sz="quarter" idx="12"/>
          </p:nvPr>
        </p:nvSpPr>
        <p:spPr/>
        <p:txBody>
          <a:bodyPr/>
          <a:lstStyle/>
          <a:p>
            <a:fld id="{943C2041-F2EA-425F-9DC6-DE39450BD14B}" type="slidenum">
              <a:rPr lang="en-US" smtClean="0"/>
              <a:pPr/>
              <a:t>6</a:t>
            </a:fld>
            <a:endParaRPr lang="en-US"/>
          </a:p>
        </p:txBody>
      </p:sp>
      <p:pic>
        <p:nvPicPr>
          <p:cNvPr id="32773" name="Picture 5" descr="mso21226"/>
          <p:cNvPicPr>
            <a:picLocks noChangeAspect="1" noChangeArrowheads="1"/>
          </p:cNvPicPr>
          <p:nvPr/>
        </p:nvPicPr>
        <p:blipFill>
          <a:blip r:embed="rId2" cstate="print"/>
          <a:srcRect/>
          <a:stretch>
            <a:fillRect/>
          </a:stretch>
        </p:blipFill>
        <p:spPr bwMode="auto">
          <a:xfrm>
            <a:off x="4572000" y="1600200"/>
            <a:ext cx="4114800" cy="4495800"/>
          </a:xfrm>
          <a:prstGeom prst="rect">
            <a:avLst/>
          </a:prstGeom>
          <a:noFill/>
        </p:spPr>
      </p:pic>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5472125"/>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dirty="0" err="1"/>
              <a:t>Sever's</a:t>
            </a:r>
            <a:r>
              <a:rPr lang="en-US" dirty="0"/>
              <a:t> Disease:</a:t>
            </a:r>
          </a:p>
        </p:txBody>
      </p:sp>
      <p:sp>
        <p:nvSpPr>
          <p:cNvPr id="88067" name="Rectangle 3"/>
          <p:cNvSpPr>
            <a:spLocks noGrp="1" noChangeArrowheads="1"/>
          </p:cNvSpPr>
          <p:nvPr>
            <p:ph sz="half" idx="1"/>
          </p:nvPr>
        </p:nvSpPr>
        <p:spPr>
          <a:xfrm>
            <a:off x="304800" y="1905000"/>
            <a:ext cx="4038600" cy="4525963"/>
          </a:xfrm>
        </p:spPr>
        <p:txBody>
          <a:bodyPr>
            <a:noAutofit/>
          </a:bodyPr>
          <a:lstStyle/>
          <a:p>
            <a:pPr>
              <a:lnSpc>
                <a:spcPct val="80000"/>
              </a:lnSpc>
              <a:buFontTx/>
              <a:buNone/>
            </a:pPr>
            <a:r>
              <a:rPr lang="en-US" sz="2000" dirty="0" err="1"/>
              <a:t>Calcaneal</a:t>
            </a:r>
            <a:r>
              <a:rPr lang="en-US" sz="2000" dirty="0"/>
              <a:t> traction </a:t>
            </a:r>
            <a:r>
              <a:rPr lang="en-US" sz="2000" u="sng" dirty="0" err="1"/>
              <a:t>Apophysitis</a:t>
            </a:r>
            <a:r>
              <a:rPr lang="en-US" sz="2000" u="sng" dirty="0"/>
              <a:t>:</a:t>
            </a:r>
            <a:r>
              <a:rPr lang="en-US" sz="2000" dirty="0"/>
              <a:t>  occurs primarily in active pre-puberty children.  </a:t>
            </a:r>
            <a:endParaRPr lang="en-US" sz="2000" dirty="0" smtClean="0"/>
          </a:p>
          <a:p>
            <a:pPr>
              <a:lnSpc>
                <a:spcPct val="80000"/>
              </a:lnSpc>
              <a:buFontTx/>
              <a:buNone/>
            </a:pPr>
            <a:endParaRPr lang="en-US" sz="2000" dirty="0" smtClean="0"/>
          </a:p>
          <a:p>
            <a:pPr>
              <a:lnSpc>
                <a:spcPct val="80000"/>
              </a:lnSpc>
              <a:buFontTx/>
              <a:buNone/>
            </a:pPr>
            <a:r>
              <a:rPr lang="en-US" sz="2000" dirty="0" smtClean="0"/>
              <a:t>Equivalent </a:t>
            </a:r>
            <a:r>
              <a:rPr lang="en-US" sz="2000" dirty="0"/>
              <a:t>to Osgood </a:t>
            </a:r>
            <a:r>
              <a:rPr lang="en-US" sz="2000" dirty="0" err="1"/>
              <a:t>Schlatters</a:t>
            </a:r>
            <a:r>
              <a:rPr lang="en-US" sz="2000" dirty="0"/>
              <a:t> but at the </a:t>
            </a:r>
            <a:r>
              <a:rPr lang="en-US" sz="2000" dirty="0" err="1"/>
              <a:t>calcaneus</a:t>
            </a:r>
            <a:r>
              <a:rPr lang="en-US" sz="2000" dirty="0"/>
              <a:t> instead of the knee </a:t>
            </a:r>
            <a:endParaRPr lang="en-US" sz="2000" dirty="0" smtClean="0"/>
          </a:p>
          <a:p>
            <a:pPr>
              <a:lnSpc>
                <a:spcPct val="80000"/>
              </a:lnSpc>
              <a:buFontTx/>
              <a:buNone/>
            </a:pPr>
            <a:endParaRPr lang="en-US" sz="2000" dirty="0" smtClean="0"/>
          </a:p>
          <a:p>
            <a:pPr>
              <a:lnSpc>
                <a:spcPct val="80000"/>
              </a:lnSpc>
              <a:buFontTx/>
              <a:buNone/>
            </a:pPr>
            <a:r>
              <a:rPr lang="en-US" sz="2000" dirty="0" err="1" smtClean="0"/>
              <a:t>Apophysis</a:t>
            </a:r>
            <a:r>
              <a:rPr lang="en-US" sz="2000" dirty="0" smtClean="0"/>
              <a:t> </a:t>
            </a:r>
            <a:r>
              <a:rPr lang="en-US" sz="2000" dirty="0"/>
              <a:t>is subject to shear forces by the repetitive action of the </a:t>
            </a:r>
            <a:r>
              <a:rPr lang="en-US" sz="2000" dirty="0" err="1"/>
              <a:t>gastrocsoleus</a:t>
            </a:r>
            <a:r>
              <a:rPr lang="en-US" sz="2000" dirty="0"/>
              <a:t> complex.  </a:t>
            </a:r>
            <a:endParaRPr lang="en-US" sz="2000" dirty="0" smtClean="0"/>
          </a:p>
          <a:p>
            <a:pPr>
              <a:lnSpc>
                <a:spcPct val="80000"/>
              </a:lnSpc>
              <a:buFontTx/>
              <a:buNone/>
            </a:pPr>
            <a:endParaRPr lang="en-US" sz="2000" dirty="0" smtClean="0"/>
          </a:p>
          <a:p>
            <a:pPr>
              <a:lnSpc>
                <a:spcPct val="80000"/>
              </a:lnSpc>
              <a:buFontTx/>
              <a:buNone/>
            </a:pPr>
            <a:r>
              <a:rPr lang="en-US" sz="2000" dirty="0" smtClean="0"/>
              <a:t>Occurs </a:t>
            </a:r>
            <a:r>
              <a:rPr lang="en-US" sz="2000" dirty="0"/>
              <a:t>in adolescent girls and </a:t>
            </a:r>
            <a:r>
              <a:rPr lang="en-US" sz="2000" dirty="0" smtClean="0"/>
              <a:t>boys</a:t>
            </a:r>
            <a:endParaRPr lang="en-US" sz="2000" dirty="0"/>
          </a:p>
        </p:txBody>
      </p:sp>
      <p:pic>
        <p:nvPicPr>
          <p:cNvPr id="5" name="Content Placeholder 4" descr="Heel radiograph with growth plate.jpg"/>
          <p:cNvPicPr>
            <a:picLocks noGrp="1" noChangeAspect="1"/>
          </p:cNvPicPr>
          <p:nvPr>
            <p:ph sz="half" idx="2"/>
          </p:nvPr>
        </p:nvPicPr>
        <p:blipFill>
          <a:blip r:embed="rId2" cstate="print"/>
          <a:stretch>
            <a:fillRect/>
          </a:stretch>
        </p:blipFill>
        <p:spPr>
          <a:xfrm>
            <a:off x="5334000" y="3810000"/>
            <a:ext cx="2540000" cy="1892300"/>
          </a:xfrm>
        </p:spPr>
      </p:pic>
      <p:sp>
        <p:nvSpPr>
          <p:cNvPr id="9" name="Slide Number Placeholder 8"/>
          <p:cNvSpPr>
            <a:spLocks noGrp="1"/>
          </p:cNvSpPr>
          <p:nvPr>
            <p:ph type="sldNum" sz="quarter" idx="12"/>
          </p:nvPr>
        </p:nvSpPr>
        <p:spPr/>
        <p:txBody>
          <a:bodyPr/>
          <a:lstStyle/>
          <a:p>
            <a:fld id="{DD3FCFAA-017B-43A1-A994-4DB11AB198B7}" type="slidenum">
              <a:rPr lang="en-US" smtClean="0"/>
              <a:pPr/>
              <a:t>60</a:t>
            </a:fld>
            <a:endParaRPr lang="en-US"/>
          </a:p>
        </p:txBody>
      </p:sp>
      <p:sp>
        <p:nvSpPr>
          <p:cNvPr id="6" name="TextBox 5"/>
          <p:cNvSpPr txBox="1"/>
          <p:nvPr/>
        </p:nvSpPr>
        <p:spPr>
          <a:xfrm>
            <a:off x="4724400" y="1752600"/>
            <a:ext cx="3429000" cy="2215991"/>
          </a:xfrm>
          <a:prstGeom prst="rect">
            <a:avLst/>
          </a:prstGeom>
          <a:noFill/>
        </p:spPr>
        <p:txBody>
          <a:bodyPr wrap="square" rtlCol="0">
            <a:spAutoFit/>
          </a:bodyPr>
          <a:lstStyle/>
          <a:p>
            <a:r>
              <a:rPr lang="en-US" sz="2400" dirty="0" smtClean="0"/>
              <a:t>SX:  </a:t>
            </a:r>
            <a:r>
              <a:rPr lang="en-US" sz="2400" dirty="0" err="1" smtClean="0"/>
              <a:t>antalgic</a:t>
            </a:r>
            <a:r>
              <a:rPr lang="en-US" sz="2400" dirty="0" smtClean="0"/>
              <a:t> gait pattern, heel pain, worsens with heel strike on hard surfaces and by running and jumping</a:t>
            </a:r>
          </a:p>
          <a:p>
            <a:endParaRPr lang="en-US" dirty="0"/>
          </a:p>
        </p:txBody>
      </p:sp>
      <p:sp>
        <p:nvSpPr>
          <p:cNvPr id="7" name="TextBox 6"/>
          <p:cNvSpPr txBox="1"/>
          <p:nvPr/>
        </p:nvSpPr>
        <p:spPr>
          <a:xfrm>
            <a:off x="3962400" y="6096000"/>
            <a:ext cx="4691862" cy="369332"/>
          </a:xfrm>
          <a:prstGeom prst="rect">
            <a:avLst/>
          </a:prstGeom>
          <a:noFill/>
        </p:spPr>
        <p:txBody>
          <a:bodyPr wrap="none" rtlCol="0">
            <a:spAutoFit/>
          </a:bodyPr>
          <a:lstStyle/>
          <a:p>
            <a:r>
              <a:rPr lang="en-US" dirty="0" smtClean="0">
                <a:hlinkClick r:id="rId3"/>
              </a:rPr>
              <a:t>www.4kidsortho.com/html/severs_disease.html</a:t>
            </a:r>
            <a:endParaRPr lang="en-US" dirty="0"/>
          </a:p>
        </p:txBody>
      </p:sp>
      <p:sp>
        <p:nvSpPr>
          <p:cNvPr id="8" name="5-Point Star 7"/>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1150699"/>
      </p:ext>
    </p:extLst>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89091" name="Rectangle 3"/>
          <p:cNvSpPr>
            <a:spLocks noGrp="1" noChangeArrowheads="1"/>
          </p:cNvSpPr>
          <p:nvPr>
            <p:ph sz="half" idx="1"/>
          </p:nvPr>
        </p:nvSpPr>
        <p:spPr/>
        <p:txBody>
          <a:bodyPr>
            <a:normAutofit fontScale="92500" lnSpcReduction="10000"/>
          </a:bodyPr>
          <a:lstStyle/>
          <a:p>
            <a:pPr>
              <a:lnSpc>
                <a:spcPct val="90000"/>
              </a:lnSpc>
            </a:pPr>
            <a:r>
              <a:rPr lang="en-US" sz="3000" dirty="0"/>
              <a:t>Signs:  </a:t>
            </a:r>
          </a:p>
          <a:p>
            <a:pPr lvl="1">
              <a:lnSpc>
                <a:spcPct val="90000"/>
              </a:lnSpc>
            </a:pPr>
            <a:r>
              <a:rPr lang="en-US" sz="3000" dirty="0"/>
              <a:t>tenderness localized over the insertion of the </a:t>
            </a:r>
            <a:r>
              <a:rPr lang="en-US" sz="3000" dirty="0" err="1"/>
              <a:t>achilles</a:t>
            </a:r>
            <a:r>
              <a:rPr lang="en-US" sz="3000" dirty="0"/>
              <a:t> tendon., </a:t>
            </a:r>
          </a:p>
          <a:p>
            <a:pPr lvl="1">
              <a:lnSpc>
                <a:spcPct val="90000"/>
              </a:lnSpc>
            </a:pPr>
            <a:r>
              <a:rPr lang="en-US" sz="3000" dirty="0"/>
              <a:t>tight </a:t>
            </a:r>
            <a:r>
              <a:rPr lang="en-US" sz="3000" dirty="0" err="1"/>
              <a:t>gastroc</a:t>
            </a:r>
            <a:r>
              <a:rPr lang="en-US" sz="3000" dirty="0"/>
              <a:t>/</a:t>
            </a:r>
            <a:r>
              <a:rPr lang="en-US" sz="3000" dirty="0" err="1"/>
              <a:t>soleus</a:t>
            </a:r>
            <a:r>
              <a:rPr lang="en-US" sz="3000" dirty="0"/>
              <a:t> complex</a:t>
            </a:r>
          </a:p>
          <a:p>
            <a:pPr lvl="1">
              <a:lnSpc>
                <a:spcPct val="90000"/>
              </a:lnSpc>
            </a:pPr>
            <a:r>
              <a:rPr lang="en-US" sz="3000" dirty="0"/>
              <a:t>Excessive </a:t>
            </a:r>
            <a:r>
              <a:rPr lang="en-US" sz="3000" dirty="0" err="1"/>
              <a:t>pronation</a:t>
            </a:r>
            <a:r>
              <a:rPr lang="en-US" sz="3000" dirty="0"/>
              <a:t> noted in ambulation</a:t>
            </a:r>
          </a:p>
          <a:p>
            <a:pPr>
              <a:lnSpc>
                <a:spcPct val="90000"/>
              </a:lnSpc>
            </a:pPr>
            <a:endParaRPr lang="en-US" sz="2400" dirty="0"/>
          </a:p>
        </p:txBody>
      </p:sp>
      <p:sp>
        <p:nvSpPr>
          <p:cNvPr id="5" name="Content Placeholder 4"/>
          <p:cNvSpPr>
            <a:spLocks noGrp="1"/>
          </p:cNvSpPr>
          <p:nvPr>
            <p:ph sz="half" idx="2"/>
          </p:nvPr>
        </p:nvSpPr>
        <p:spPr/>
        <p:txBody>
          <a:bodyPr>
            <a:normAutofit fontScale="92500" lnSpcReduction="10000"/>
          </a:bodyPr>
          <a:lstStyle/>
          <a:p>
            <a:pPr>
              <a:lnSpc>
                <a:spcPct val="90000"/>
              </a:lnSpc>
            </a:pPr>
            <a:r>
              <a:rPr lang="en-US" dirty="0" smtClean="0"/>
              <a:t>Treatment:  unload the </a:t>
            </a:r>
            <a:r>
              <a:rPr lang="en-US" dirty="0" err="1" smtClean="0"/>
              <a:t>calcaneous</a:t>
            </a:r>
            <a:r>
              <a:rPr lang="en-US" dirty="0" smtClean="0"/>
              <a:t> with orthotic/heel lift, resolves with </a:t>
            </a:r>
            <a:r>
              <a:rPr lang="en-US" dirty="0" err="1" smtClean="0"/>
              <a:t>apophysis</a:t>
            </a:r>
            <a:r>
              <a:rPr lang="en-US" dirty="0" smtClean="0"/>
              <a:t> fusion around age 13</a:t>
            </a:r>
          </a:p>
          <a:p>
            <a:pPr>
              <a:lnSpc>
                <a:spcPct val="90000"/>
              </a:lnSpc>
            </a:pPr>
            <a:r>
              <a:rPr lang="en-US" dirty="0" smtClean="0"/>
              <a:t>Other areas that this can occur is at the base of the fifth metatarsal and at the </a:t>
            </a:r>
            <a:r>
              <a:rPr lang="en-US" dirty="0" err="1" smtClean="0"/>
              <a:t>navicular</a:t>
            </a:r>
            <a:r>
              <a:rPr lang="en-US" dirty="0" smtClean="0"/>
              <a:t> bones</a:t>
            </a:r>
          </a:p>
          <a:p>
            <a:pPr>
              <a:lnSpc>
                <a:spcPct val="90000"/>
              </a:lnSpc>
            </a:pPr>
            <a:r>
              <a:rPr lang="en-US" dirty="0" smtClean="0"/>
              <a:t>x-ray:  partial fragmentation and sclerosis of the </a:t>
            </a:r>
            <a:r>
              <a:rPr lang="en-US" dirty="0" err="1" smtClean="0"/>
              <a:t>calcaneal</a:t>
            </a:r>
            <a:r>
              <a:rPr lang="en-US" dirty="0" smtClean="0"/>
              <a:t> </a:t>
            </a:r>
            <a:r>
              <a:rPr lang="en-US" dirty="0" err="1" smtClean="0"/>
              <a:t>apophysis</a:t>
            </a:r>
            <a:endParaRPr lang="en-US" dirty="0" smtClean="0"/>
          </a:p>
          <a:p>
            <a:endParaRPr lang="en-US" dirty="0"/>
          </a:p>
        </p:txBody>
      </p:sp>
      <p:sp>
        <p:nvSpPr>
          <p:cNvPr id="7" name="Slide Number Placeholder 6"/>
          <p:cNvSpPr>
            <a:spLocks noGrp="1"/>
          </p:cNvSpPr>
          <p:nvPr>
            <p:ph type="sldNum" sz="quarter" idx="12"/>
          </p:nvPr>
        </p:nvSpPr>
        <p:spPr/>
        <p:txBody>
          <a:bodyPr/>
          <a:lstStyle/>
          <a:p>
            <a:fld id="{DD3FCFAA-017B-43A1-A994-4DB11AB198B7}" type="slidenum">
              <a:rPr lang="en-US" smtClean="0"/>
              <a:pPr/>
              <a:t>61</a:t>
            </a:fld>
            <a:endParaRPr lang="en-US"/>
          </a:p>
        </p:txBody>
      </p: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3531562"/>
      </p:ext>
    </p:extLst>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z="4000" dirty="0" smtClean="0"/>
              <a:t>Kohler’s </a:t>
            </a:r>
            <a:r>
              <a:rPr lang="en-US" sz="4000" dirty="0"/>
              <a:t>disease</a:t>
            </a:r>
          </a:p>
        </p:txBody>
      </p:sp>
      <p:sp>
        <p:nvSpPr>
          <p:cNvPr id="90115" name="Rectangle 3"/>
          <p:cNvSpPr>
            <a:spLocks noGrp="1" noChangeArrowheads="1"/>
          </p:cNvSpPr>
          <p:nvPr>
            <p:ph sz="half" idx="1"/>
          </p:nvPr>
        </p:nvSpPr>
        <p:spPr/>
        <p:txBody>
          <a:bodyPr>
            <a:normAutofit fontScale="77500" lnSpcReduction="20000"/>
          </a:bodyPr>
          <a:lstStyle/>
          <a:p>
            <a:r>
              <a:rPr lang="en-US" sz="2800" dirty="0" err="1" smtClean="0"/>
              <a:t>Avascular</a:t>
            </a:r>
            <a:r>
              <a:rPr lang="en-US" sz="2800" dirty="0" smtClean="0"/>
              <a:t> Necrosis/</a:t>
            </a:r>
            <a:r>
              <a:rPr lang="en-US" sz="2800" dirty="0" err="1" smtClean="0"/>
              <a:t>Osteochondrosis</a:t>
            </a:r>
            <a:endParaRPr lang="en-US" sz="2800" dirty="0" smtClean="0"/>
          </a:p>
          <a:p>
            <a:r>
              <a:rPr lang="en-US" sz="2800" dirty="0" smtClean="0"/>
              <a:t>Occurs </a:t>
            </a:r>
            <a:r>
              <a:rPr lang="en-US" sz="2800" dirty="0"/>
              <a:t>at the </a:t>
            </a:r>
            <a:r>
              <a:rPr lang="en-US" sz="2800" b="1" u="sng" dirty="0" err="1">
                <a:solidFill>
                  <a:schemeClr val="accent1"/>
                </a:solidFill>
              </a:rPr>
              <a:t>navicular</a:t>
            </a:r>
            <a:r>
              <a:rPr lang="en-US" sz="2800" b="1" u="sng" dirty="0">
                <a:solidFill>
                  <a:schemeClr val="accent1"/>
                </a:solidFill>
              </a:rPr>
              <a:t> </a:t>
            </a:r>
            <a:r>
              <a:rPr lang="en-US" sz="2800" dirty="0"/>
              <a:t>bone in a very young athlete</a:t>
            </a:r>
          </a:p>
          <a:p>
            <a:r>
              <a:rPr lang="en-US" sz="2800" dirty="0"/>
              <a:t>4-7 years of age  </a:t>
            </a:r>
          </a:p>
          <a:p>
            <a:r>
              <a:rPr lang="en-US" sz="2800" dirty="0"/>
              <a:t>Boys &gt; girls </a:t>
            </a:r>
          </a:p>
          <a:p>
            <a:r>
              <a:rPr lang="en-US" sz="2800" dirty="0" err="1"/>
              <a:t>Sx</a:t>
            </a:r>
            <a:r>
              <a:rPr lang="en-US" sz="2800" dirty="0"/>
              <a:t>:  </a:t>
            </a:r>
          </a:p>
          <a:p>
            <a:pPr lvl="1"/>
            <a:r>
              <a:rPr lang="en-US" sz="2400" dirty="0"/>
              <a:t>Swelling and local tenderness over the </a:t>
            </a:r>
            <a:r>
              <a:rPr lang="en-US" sz="2400" dirty="0" err="1"/>
              <a:t>navicular</a:t>
            </a:r>
            <a:r>
              <a:rPr lang="en-US" sz="2400" dirty="0"/>
              <a:t>.  </a:t>
            </a:r>
          </a:p>
          <a:p>
            <a:r>
              <a:rPr lang="en-US" sz="2800" dirty="0"/>
              <a:t>Signs: painful limp may be the only </a:t>
            </a:r>
            <a:r>
              <a:rPr lang="en-US" sz="2800" dirty="0" smtClean="0"/>
              <a:t>sign, will have  a lower “</a:t>
            </a:r>
            <a:r>
              <a:rPr lang="en-US" sz="2800" dirty="0" err="1" smtClean="0"/>
              <a:t>fiss</a:t>
            </a:r>
            <a:r>
              <a:rPr lang="en-US" sz="2800" dirty="0" smtClean="0"/>
              <a:t>” line. </a:t>
            </a:r>
            <a:endParaRPr lang="en-US" sz="2800" dirty="0"/>
          </a:p>
          <a:p>
            <a:pPr>
              <a:buNone/>
            </a:pPr>
            <a:r>
              <a:rPr lang="en-US" sz="2800" dirty="0"/>
              <a:t>           </a:t>
            </a:r>
          </a:p>
        </p:txBody>
      </p:sp>
      <p:pic>
        <p:nvPicPr>
          <p:cNvPr id="5" name="Content Placeholder 4" descr="Kohlers disease.jpg"/>
          <p:cNvPicPr>
            <a:picLocks noGrp="1" noChangeAspect="1"/>
          </p:cNvPicPr>
          <p:nvPr>
            <p:ph sz="half" idx="2"/>
          </p:nvPr>
        </p:nvPicPr>
        <p:blipFill>
          <a:blip r:embed="rId2" cstate="print"/>
          <a:stretch>
            <a:fillRect/>
          </a:stretch>
        </p:blipFill>
        <p:spPr>
          <a:xfrm>
            <a:off x="4648200" y="2247741"/>
            <a:ext cx="4038600" cy="3230880"/>
          </a:xfrm>
        </p:spPr>
      </p:pic>
      <p:sp>
        <p:nvSpPr>
          <p:cNvPr id="8" name="Slide Number Placeholder 7"/>
          <p:cNvSpPr>
            <a:spLocks noGrp="1"/>
          </p:cNvSpPr>
          <p:nvPr>
            <p:ph type="sldNum" sz="quarter" idx="12"/>
          </p:nvPr>
        </p:nvSpPr>
        <p:spPr/>
        <p:txBody>
          <a:bodyPr/>
          <a:lstStyle/>
          <a:p>
            <a:fld id="{DD3FCFAA-017B-43A1-A994-4DB11AB198B7}" type="slidenum">
              <a:rPr lang="en-US" smtClean="0"/>
              <a:pPr/>
              <a:t>62</a:t>
            </a:fld>
            <a:endParaRPr lang="en-US"/>
          </a:p>
        </p:txBody>
      </p:sp>
      <p:sp>
        <p:nvSpPr>
          <p:cNvPr id="6" name="TextBox 5"/>
          <p:cNvSpPr txBox="1"/>
          <p:nvPr/>
        </p:nvSpPr>
        <p:spPr>
          <a:xfrm>
            <a:off x="4495800" y="5867400"/>
            <a:ext cx="3910045" cy="369332"/>
          </a:xfrm>
          <a:prstGeom prst="rect">
            <a:avLst/>
          </a:prstGeom>
          <a:noFill/>
        </p:spPr>
        <p:txBody>
          <a:bodyPr wrap="none" rtlCol="0">
            <a:spAutoFit/>
          </a:bodyPr>
          <a:lstStyle/>
          <a:p>
            <a:r>
              <a:rPr lang="en-US" dirty="0" smtClean="0">
                <a:hlinkClick r:id="rId3"/>
              </a:rPr>
              <a:t>home.flash.net/~</a:t>
            </a:r>
            <a:r>
              <a:rPr lang="en-US" dirty="0" err="1" smtClean="0">
                <a:hlinkClick r:id="rId3"/>
              </a:rPr>
              <a:t>drrad</a:t>
            </a:r>
            <a:r>
              <a:rPr lang="en-US" dirty="0" smtClean="0">
                <a:hlinkClick r:id="rId3"/>
              </a:rPr>
              <a:t>/</a:t>
            </a:r>
            <a:r>
              <a:rPr lang="en-US" dirty="0" err="1" smtClean="0">
                <a:hlinkClick r:id="rId3"/>
              </a:rPr>
              <a:t>tf</a:t>
            </a:r>
            <a:r>
              <a:rPr lang="en-US" dirty="0" smtClean="0">
                <a:hlinkClick r:id="rId3"/>
              </a:rPr>
              <a:t>/100697.htm</a:t>
            </a:r>
            <a:endParaRPr lang="en-US" dirty="0"/>
          </a:p>
        </p:txBody>
      </p:sp>
      <p:sp>
        <p:nvSpPr>
          <p:cNvPr id="7" name="5-Point Star 6"/>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5731591"/>
      </p:ext>
    </p:extLst>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a:t>Frieberg disease:</a:t>
            </a:r>
          </a:p>
        </p:txBody>
      </p:sp>
      <p:sp>
        <p:nvSpPr>
          <p:cNvPr id="91139" name="Rectangle 3"/>
          <p:cNvSpPr>
            <a:spLocks noGrp="1" noChangeArrowheads="1"/>
          </p:cNvSpPr>
          <p:nvPr>
            <p:ph idx="1"/>
          </p:nvPr>
        </p:nvSpPr>
        <p:spPr/>
        <p:txBody>
          <a:bodyPr/>
          <a:lstStyle/>
          <a:p>
            <a:r>
              <a:rPr lang="en-US" dirty="0" err="1"/>
              <a:t>Avascular</a:t>
            </a:r>
            <a:r>
              <a:rPr lang="en-US" dirty="0"/>
              <a:t> necrosis of the 2nd or 3rd MTP head.  </a:t>
            </a:r>
          </a:p>
          <a:p>
            <a:r>
              <a:rPr lang="en-US" dirty="0"/>
              <a:t>Occurs in the 12 – 14 year </a:t>
            </a:r>
            <a:r>
              <a:rPr lang="en-US" dirty="0" smtClean="0"/>
              <a:t>olds </a:t>
            </a:r>
            <a:r>
              <a:rPr lang="en-US" dirty="0"/>
              <a:t>with running and jumping activities.  </a:t>
            </a:r>
          </a:p>
          <a:p>
            <a:r>
              <a:rPr lang="en-US" dirty="0"/>
              <a:t>Rare to occur but if seen early, can prevent early degeneration of the metatarsal head due to deformity. </a:t>
            </a:r>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63</a:t>
            </a:fld>
            <a:endParaRPr lang="en-US"/>
          </a:p>
        </p:txBody>
      </p:sp>
      <p:sp>
        <p:nvSpPr>
          <p:cNvPr id="4" name="5-Point Star 3"/>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5757280"/>
      </p:ext>
    </p:extLst>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normAutofit fontScale="90000"/>
          </a:bodyPr>
          <a:lstStyle/>
          <a:p>
            <a:pPr fontAlgn="auto">
              <a:spcAft>
                <a:spcPts val="0"/>
              </a:spcAft>
              <a:defRPr/>
            </a:pPr>
            <a:r>
              <a:rPr lang="en-US" dirty="0" smtClean="0">
                <a:solidFill>
                  <a:schemeClr val="accent1">
                    <a:satMod val="150000"/>
                  </a:schemeClr>
                </a:solidFill>
              </a:rPr>
              <a:t>Medical Imaging of the Foot and Ankle</a:t>
            </a:r>
            <a:endParaRPr lang="en-US" dirty="0">
              <a:solidFill>
                <a:schemeClr val="accent1">
                  <a:satMod val="150000"/>
                </a:schemeClr>
              </a:solidFill>
            </a:endParaRPr>
          </a:p>
        </p:txBody>
      </p:sp>
      <p:sp>
        <p:nvSpPr>
          <p:cNvPr id="4" name="Content Placeholder 3"/>
          <p:cNvSpPr>
            <a:spLocks noGrp="1"/>
          </p:cNvSpPr>
          <p:nvPr>
            <p:ph sz="half" idx="1"/>
          </p:nvPr>
        </p:nvSpPr>
        <p:spPr>
          <a:xfrm>
            <a:off x="457200" y="1773238"/>
            <a:ext cx="4038600" cy="4624387"/>
          </a:xfrm>
        </p:spPr>
        <p:txBody>
          <a:bodyPr rtlCol="0">
            <a:normAutofit fontScale="85000" lnSpcReduction="10000"/>
          </a:bodyPr>
          <a:lstStyle/>
          <a:p>
            <a:pPr marL="438912" indent="-320040" fontAlgn="auto">
              <a:spcBef>
                <a:spcPts val="0"/>
              </a:spcBef>
              <a:spcAft>
                <a:spcPts val="0"/>
              </a:spcAft>
              <a:buFont typeface="Wingdings 2"/>
              <a:buNone/>
              <a:defRPr/>
            </a:pPr>
            <a:r>
              <a:rPr lang="en-US" dirty="0" smtClean="0"/>
              <a:t>Radiographs</a:t>
            </a:r>
          </a:p>
          <a:p>
            <a:pPr marL="331470" indent="-274320">
              <a:buFont typeface="Wingdings"/>
              <a:buChar char=""/>
              <a:defRPr/>
            </a:pPr>
            <a:r>
              <a:rPr lang="en-US" dirty="0" smtClean="0"/>
              <a:t>Standard Views: Ankle</a:t>
            </a:r>
          </a:p>
          <a:p>
            <a:pPr marL="731520" lvl="1" indent="-274320" fontAlgn="auto">
              <a:spcAft>
                <a:spcPts val="0"/>
              </a:spcAft>
              <a:buFont typeface="Wingdings"/>
              <a:buChar char=""/>
              <a:defRPr/>
            </a:pPr>
            <a:r>
              <a:rPr lang="en-US" dirty="0" smtClean="0"/>
              <a:t>AP</a:t>
            </a:r>
          </a:p>
          <a:p>
            <a:pPr marL="731520" lvl="1" indent="-274320" fontAlgn="auto">
              <a:spcAft>
                <a:spcPts val="0"/>
              </a:spcAft>
              <a:buFont typeface="Wingdings"/>
              <a:buChar char=""/>
              <a:defRPr/>
            </a:pPr>
            <a:r>
              <a:rPr lang="en-US" dirty="0" smtClean="0"/>
              <a:t>Mortise</a:t>
            </a:r>
          </a:p>
          <a:p>
            <a:pPr marL="731520" lvl="1" indent="-274320" fontAlgn="auto">
              <a:spcAft>
                <a:spcPts val="0"/>
              </a:spcAft>
              <a:buFont typeface="Wingdings"/>
              <a:buChar char=""/>
              <a:defRPr/>
            </a:pPr>
            <a:r>
              <a:rPr lang="en-US" dirty="0" smtClean="0"/>
              <a:t>Lateral</a:t>
            </a:r>
          </a:p>
          <a:p>
            <a:pPr marL="438912" indent="-320040" fontAlgn="auto">
              <a:spcBef>
                <a:spcPts val="0"/>
              </a:spcBef>
              <a:spcAft>
                <a:spcPts val="0"/>
              </a:spcAft>
              <a:buFont typeface="Wingdings 2"/>
              <a:buChar char=""/>
              <a:defRPr/>
            </a:pPr>
            <a:r>
              <a:rPr lang="en-US" dirty="0" smtClean="0"/>
              <a:t>Standard Views: Foot</a:t>
            </a:r>
          </a:p>
          <a:p>
            <a:pPr marL="731520" lvl="1" indent="-274320" fontAlgn="auto">
              <a:spcAft>
                <a:spcPts val="0"/>
              </a:spcAft>
              <a:buFont typeface="Wingdings"/>
              <a:buChar char=""/>
              <a:defRPr/>
            </a:pPr>
            <a:r>
              <a:rPr lang="en-US" dirty="0" smtClean="0"/>
              <a:t>AP</a:t>
            </a:r>
          </a:p>
          <a:p>
            <a:pPr marL="731520" lvl="1" indent="-274320" fontAlgn="auto">
              <a:spcAft>
                <a:spcPts val="0"/>
              </a:spcAft>
              <a:buFont typeface="Wingdings"/>
              <a:buChar char=""/>
              <a:defRPr/>
            </a:pPr>
            <a:r>
              <a:rPr lang="en-US" dirty="0" smtClean="0"/>
              <a:t>Medial oblique</a:t>
            </a:r>
          </a:p>
          <a:p>
            <a:pPr marL="731520" lvl="1" indent="-274320" fontAlgn="auto">
              <a:spcAft>
                <a:spcPts val="0"/>
              </a:spcAft>
              <a:buFont typeface="Wingdings"/>
              <a:buChar char=""/>
              <a:defRPr/>
            </a:pPr>
            <a:r>
              <a:rPr lang="en-US" dirty="0" smtClean="0"/>
              <a:t>Lateral </a:t>
            </a:r>
          </a:p>
          <a:p>
            <a:pPr marL="438912" indent="-320040" fontAlgn="auto">
              <a:spcBef>
                <a:spcPts val="0"/>
              </a:spcBef>
              <a:spcAft>
                <a:spcPts val="0"/>
              </a:spcAft>
              <a:buFont typeface="Wingdings 2"/>
              <a:buChar char=""/>
              <a:defRPr/>
            </a:pPr>
            <a:r>
              <a:rPr lang="en-US" dirty="0" smtClean="0"/>
              <a:t>Optional Views (Not Exam)</a:t>
            </a:r>
          </a:p>
          <a:p>
            <a:pPr marL="731520" lvl="1" indent="-274320" fontAlgn="auto">
              <a:spcAft>
                <a:spcPts val="0"/>
              </a:spcAft>
              <a:buFont typeface="Wingdings"/>
              <a:buChar char=""/>
              <a:defRPr/>
            </a:pPr>
            <a:r>
              <a:rPr lang="en-US" dirty="0" smtClean="0"/>
              <a:t>Inversion/</a:t>
            </a:r>
            <a:r>
              <a:rPr lang="en-US" dirty="0" err="1" smtClean="0"/>
              <a:t>eversion</a:t>
            </a:r>
            <a:r>
              <a:rPr lang="en-US" dirty="0" smtClean="0"/>
              <a:t> or oblique views</a:t>
            </a:r>
          </a:p>
          <a:p>
            <a:pPr marL="731520" lvl="1" indent="-274320" fontAlgn="auto">
              <a:spcAft>
                <a:spcPts val="0"/>
              </a:spcAft>
              <a:buFont typeface="Wingdings"/>
              <a:buChar char=""/>
              <a:defRPr/>
            </a:pPr>
            <a:r>
              <a:rPr lang="en-US" dirty="0" smtClean="0"/>
              <a:t>Dorsal planar view of the foot</a:t>
            </a:r>
          </a:p>
          <a:p>
            <a:pPr marL="731520" lvl="1" indent="-274320" fontAlgn="auto">
              <a:spcAft>
                <a:spcPts val="0"/>
              </a:spcAft>
              <a:buFont typeface="Wingdings"/>
              <a:buChar char=""/>
              <a:defRPr/>
            </a:pPr>
            <a:endParaRPr lang="en-US" dirty="0" smtClean="0"/>
          </a:p>
          <a:p>
            <a:pPr marL="438912" indent="-320040" fontAlgn="auto">
              <a:spcBef>
                <a:spcPts val="0"/>
              </a:spcBef>
              <a:spcAft>
                <a:spcPts val="0"/>
              </a:spcAft>
              <a:buFont typeface="Wingdings 2"/>
              <a:buChar char=""/>
              <a:defRPr/>
            </a:pPr>
            <a:endParaRPr lang="en-US" dirty="0" smtClean="0"/>
          </a:p>
        </p:txBody>
      </p:sp>
      <p:sp>
        <p:nvSpPr>
          <p:cNvPr id="5" name="Content Placeholder 4"/>
          <p:cNvSpPr>
            <a:spLocks noGrp="1"/>
          </p:cNvSpPr>
          <p:nvPr>
            <p:ph sz="half" idx="2"/>
          </p:nvPr>
        </p:nvSpPr>
        <p:spPr>
          <a:xfrm>
            <a:off x="4648200" y="1773238"/>
            <a:ext cx="4038600" cy="4624387"/>
          </a:xfrm>
        </p:spPr>
        <p:txBody>
          <a:bodyPr rtlCol="0">
            <a:normAutofit fontScale="85000" lnSpcReduction="10000"/>
          </a:bodyPr>
          <a:lstStyle/>
          <a:p>
            <a:pPr marL="438912" indent="-320040" fontAlgn="auto">
              <a:spcBef>
                <a:spcPts val="0"/>
              </a:spcBef>
              <a:spcAft>
                <a:spcPts val="0"/>
              </a:spcAft>
              <a:buFont typeface="Wingdings 2"/>
              <a:buChar char=""/>
              <a:defRPr/>
            </a:pPr>
            <a:r>
              <a:rPr lang="en-US" dirty="0" smtClean="0"/>
              <a:t>CT</a:t>
            </a:r>
          </a:p>
          <a:p>
            <a:pPr marL="438912" indent="-320040" fontAlgn="auto">
              <a:spcBef>
                <a:spcPts val="0"/>
              </a:spcBef>
              <a:spcAft>
                <a:spcPts val="0"/>
              </a:spcAft>
              <a:buFont typeface="Wingdings 2"/>
              <a:buChar char=""/>
              <a:defRPr/>
            </a:pPr>
            <a:r>
              <a:rPr lang="en-US" dirty="0" smtClean="0"/>
              <a:t>MRI</a:t>
            </a:r>
          </a:p>
          <a:p>
            <a:pPr marL="438912" indent="-320040" fontAlgn="auto">
              <a:spcBef>
                <a:spcPts val="0"/>
              </a:spcBef>
              <a:spcAft>
                <a:spcPts val="0"/>
              </a:spcAft>
              <a:buFont typeface="Wingdings 2"/>
              <a:buChar char=""/>
              <a:defRPr/>
            </a:pPr>
            <a:r>
              <a:rPr lang="en-US" dirty="0" smtClean="0"/>
              <a:t>US</a:t>
            </a:r>
            <a:endParaRPr lang="en-US" dirty="0"/>
          </a:p>
        </p:txBody>
      </p:sp>
      <p:sp>
        <p:nvSpPr>
          <p:cNvPr id="6" name="Slide Number Placeholder 5"/>
          <p:cNvSpPr>
            <a:spLocks noGrp="1"/>
          </p:cNvSpPr>
          <p:nvPr>
            <p:ph type="sldNum" sz="quarter" idx="12"/>
          </p:nvPr>
        </p:nvSpPr>
        <p:spPr/>
        <p:txBody>
          <a:bodyPr/>
          <a:lstStyle/>
          <a:p>
            <a:fld id="{DD3FCFAA-017B-43A1-A994-4DB11AB198B7}" type="slidenum">
              <a:rPr lang="en-US" smtClean="0"/>
              <a:pPr/>
              <a:t>64</a:t>
            </a:fld>
            <a:endParaRPr lang="en-US"/>
          </a:p>
        </p:txBody>
      </p:sp>
    </p:spTree>
    <p:extLst>
      <p:ext uri="{BB962C8B-B14F-4D97-AF65-F5344CB8AC3E}">
        <p14:creationId xmlns:p14="http://schemas.microsoft.com/office/powerpoint/2010/main" val="68709634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1295400" y="152400"/>
            <a:ext cx="7696200" cy="990601"/>
          </a:xfrm>
        </p:spPr>
        <p:txBody>
          <a:bodyPr>
            <a:normAutofit fontScale="90000"/>
          </a:bodyPr>
          <a:lstStyle/>
          <a:p>
            <a:pPr fontAlgn="auto">
              <a:spcAft>
                <a:spcPts val="0"/>
              </a:spcAft>
              <a:defRPr/>
            </a:pPr>
            <a:r>
              <a:rPr lang="en-US" dirty="0" smtClean="0">
                <a:solidFill>
                  <a:schemeClr val="accent1">
                    <a:satMod val="150000"/>
                  </a:schemeClr>
                </a:solidFill>
              </a:rPr>
              <a:t>Radiographs of the foot and ankle</a:t>
            </a:r>
            <a:endParaRPr lang="en-US" dirty="0">
              <a:solidFill>
                <a:schemeClr val="accent1">
                  <a:satMod val="150000"/>
                </a:schemeClr>
              </a:solidFill>
            </a:endParaRPr>
          </a:p>
        </p:txBody>
      </p:sp>
      <p:sp>
        <p:nvSpPr>
          <p:cNvPr id="70659" name="Rectangle 3"/>
          <p:cNvSpPr>
            <a:spLocks noGrp="1" noChangeArrowheads="1"/>
          </p:cNvSpPr>
          <p:nvPr>
            <p:ph idx="1"/>
          </p:nvPr>
        </p:nvSpPr>
        <p:spPr/>
        <p:txBody>
          <a:bodyPr rtlCol="0">
            <a:normAutofit/>
          </a:bodyPr>
          <a:lstStyle/>
          <a:p>
            <a:pPr marL="438912" indent="-320040" fontAlgn="auto">
              <a:spcBef>
                <a:spcPts val="0"/>
              </a:spcBef>
              <a:spcAft>
                <a:spcPts val="0"/>
              </a:spcAft>
              <a:buFont typeface="Wingdings 2"/>
              <a:buNone/>
              <a:defRPr/>
            </a:pPr>
            <a:r>
              <a:rPr lang="en-US" sz="2400" dirty="0" err="1" smtClean="0"/>
              <a:t>Anterioposterior</a:t>
            </a:r>
            <a:r>
              <a:rPr lang="en-US" sz="2400" dirty="0" smtClean="0"/>
              <a:t> </a:t>
            </a:r>
            <a:r>
              <a:rPr lang="en-US" sz="2400" dirty="0"/>
              <a:t>view:</a:t>
            </a:r>
          </a:p>
          <a:p>
            <a:pPr marL="576072" indent="-457200" fontAlgn="auto">
              <a:spcBef>
                <a:spcPts val="0"/>
              </a:spcBef>
              <a:spcAft>
                <a:spcPts val="0"/>
              </a:spcAft>
              <a:buFont typeface="Wingdings 2"/>
              <a:buAutoNum type="arabicParenR"/>
              <a:defRPr/>
            </a:pPr>
            <a:r>
              <a:rPr lang="en-US" sz="2400" dirty="0" smtClean="0"/>
              <a:t>Anatomy:</a:t>
            </a:r>
          </a:p>
          <a:p>
            <a:pPr marL="868680" lvl="1" indent="-457200" fontAlgn="auto">
              <a:spcAft>
                <a:spcPts val="0"/>
              </a:spcAft>
              <a:buFont typeface="Wingdings"/>
              <a:buChar char=""/>
              <a:defRPr/>
            </a:pPr>
            <a:r>
              <a:rPr lang="en-US" sz="2000" dirty="0" smtClean="0"/>
              <a:t> distal </a:t>
            </a:r>
            <a:r>
              <a:rPr lang="en-US" sz="2000" dirty="0"/>
              <a:t>tibia and </a:t>
            </a:r>
            <a:r>
              <a:rPr lang="en-US" sz="2000" dirty="0" smtClean="0"/>
              <a:t>fibula </a:t>
            </a:r>
          </a:p>
          <a:p>
            <a:pPr marL="868680" lvl="1" indent="-457200" fontAlgn="auto">
              <a:spcAft>
                <a:spcPts val="0"/>
              </a:spcAft>
              <a:buFont typeface="Wingdings"/>
              <a:buChar char=""/>
              <a:defRPr/>
            </a:pPr>
            <a:r>
              <a:rPr lang="en-US" sz="2000" dirty="0" smtClean="0"/>
              <a:t>medial and </a:t>
            </a:r>
            <a:r>
              <a:rPr lang="en-US" sz="2000" dirty="0"/>
              <a:t>lateral </a:t>
            </a:r>
            <a:r>
              <a:rPr lang="en-US" sz="2000" dirty="0" err="1"/>
              <a:t>malleolus</a:t>
            </a:r>
            <a:r>
              <a:rPr lang="en-US" sz="2000" dirty="0"/>
              <a:t> </a:t>
            </a:r>
            <a:endParaRPr lang="en-US" sz="2000" dirty="0" smtClean="0"/>
          </a:p>
          <a:p>
            <a:pPr marL="868680" lvl="1" indent="-457200" fontAlgn="auto">
              <a:spcAft>
                <a:spcPts val="0"/>
              </a:spcAft>
              <a:buFont typeface="Wingdings"/>
              <a:buChar char=""/>
              <a:defRPr/>
            </a:pPr>
            <a:r>
              <a:rPr lang="en-US" sz="2000" dirty="0" smtClean="0"/>
              <a:t>head </a:t>
            </a:r>
            <a:r>
              <a:rPr lang="en-US" sz="2000" dirty="0"/>
              <a:t>of the </a:t>
            </a:r>
            <a:r>
              <a:rPr lang="en-US" sz="2000" dirty="0" smtClean="0"/>
              <a:t>talus    </a:t>
            </a:r>
          </a:p>
          <a:p>
            <a:pPr marL="868680" lvl="1" indent="-457200" fontAlgn="auto">
              <a:spcAft>
                <a:spcPts val="0"/>
              </a:spcAft>
              <a:buFont typeface="Wingdings"/>
              <a:buChar char=""/>
              <a:defRPr/>
            </a:pPr>
            <a:r>
              <a:rPr lang="en-US" sz="2000" dirty="0" smtClean="0"/>
              <a:t>Medial </a:t>
            </a:r>
            <a:r>
              <a:rPr lang="en-US" sz="2000" dirty="0"/>
              <a:t>or lateral shift of the talus within the ankle mortise, may indicate the presence of joint laxity, instability or a fracture of the ankle.</a:t>
            </a:r>
          </a:p>
          <a:p>
            <a:pPr marL="438912" indent="-320040" fontAlgn="auto">
              <a:spcBef>
                <a:spcPts val="0"/>
              </a:spcBef>
              <a:spcAft>
                <a:spcPts val="0"/>
              </a:spcAft>
              <a:buFont typeface="Wingdings 2"/>
              <a:buNone/>
              <a:defRPr/>
            </a:pPr>
            <a:r>
              <a:rPr lang="en-US" sz="2400" dirty="0"/>
              <a:t>2)  </a:t>
            </a:r>
            <a:r>
              <a:rPr lang="en-US" sz="2400" u="sng" dirty="0"/>
              <a:t>Medial clear space </a:t>
            </a:r>
            <a:r>
              <a:rPr lang="en-US" sz="2400" dirty="0"/>
              <a:t>between the talus and the medial </a:t>
            </a:r>
            <a:r>
              <a:rPr lang="en-US" sz="2400" dirty="0" err="1" smtClean="0"/>
              <a:t>malleolus</a:t>
            </a:r>
            <a:r>
              <a:rPr lang="en-US" sz="2400" dirty="0" smtClean="0"/>
              <a:t> should be </a:t>
            </a:r>
            <a:r>
              <a:rPr lang="en-US" sz="2400" dirty="0"/>
              <a:t>2-3mm wide.</a:t>
            </a:r>
          </a:p>
          <a:p>
            <a:pPr marL="438912" indent="-320040" fontAlgn="auto">
              <a:spcBef>
                <a:spcPts val="0"/>
              </a:spcBef>
              <a:spcAft>
                <a:spcPts val="0"/>
              </a:spcAft>
              <a:buFont typeface="Wingdings 2"/>
              <a:buNone/>
              <a:defRPr/>
            </a:pPr>
            <a:r>
              <a:rPr lang="en-US" sz="2400" dirty="0"/>
              <a:t>3)  </a:t>
            </a:r>
            <a:r>
              <a:rPr lang="en-US" sz="2400" u="sng" dirty="0" err="1"/>
              <a:t>Tibiofibular</a:t>
            </a:r>
            <a:r>
              <a:rPr lang="en-US" sz="2400" u="sng" dirty="0"/>
              <a:t> overlap </a:t>
            </a:r>
            <a:r>
              <a:rPr lang="en-US" sz="2400" dirty="0"/>
              <a:t>should be at least 6 mm</a:t>
            </a:r>
          </a:p>
        </p:txBody>
      </p:sp>
      <p:sp>
        <p:nvSpPr>
          <p:cNvPr id="5" name="Slide Number Placeholder 4"/>
          <p:cNvSpPr>
            <a:spLocks noGrp="1"/>
          </p:cNvSpPr>
          <p:nvPr>
            <p:ph type="sldNum" sz="quarter" idx="12"/>
          </p:nvPr>
        </p:nvSpPr>
        <p:spPr/>
        <p:txBody>
          <a:bodyPr/>
          <a:lstStyle/>
          <a:p>
            <a:fld id="{DD3FCFAA-017B-43A1-A994-4DB11AB198B7}" type="slidenum">
              <a:rPr lang="en-US" smtClean="0"/>
              <a:pPr/>
              <a:t>65</a:t>
            </a:fld>
            <a:endParaRPr lang="en-US"/>
          </a:p>
        </p:txBody>
      </p:sp>
      <p:sp>
        <p:nvSpPr>
          <p:cNvPr id="4" name="5-Point Star 3"/>
          <p:cNvSpPr/>
          <p:nvPr/>
        </p:nvSpPr>
        <p:spPr>
          <a:xfrm>
            <a:off x="228600" y="5334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100604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AP view of the ankle</a:t>
            </a:r>
            <a:endParaRPr lang="en-US" dirty="0">
              <a:solidFill>
                <a:schemeClr val="accent1">
                  <a:satMod val="150000"/>
                </a:schemeClr>
              </a:solidFill>
            </a:endParaRPr>
          </a:p>
        </p:txBody>
      </p:sp>
      <p:sp>
        <p:nvSpPr>
          <p:cNvPr id="12297" name="Content Placeholder 13"/>
          <p:cNvSpPr>
            <a:spLocks noGrp="1"/>
          </p:cNvSpPr>
          <p:nvPr>
            <p:ph sz="half" idx="1"/>
          </p:nvPr>
        </p:nvSpPr>
        <p:spPr>
          <a:xfrm>
            <a:off x="457200" y="1773238"/>
            <a:ext cx="4038600" cy="4624387"/>
          </a:xfrm>
        </p:spPr>
        <p:txBody>
          <a:bodyPr>
            <a:normAutofit/>
          </a:bodyPr>
          <a:lstStyle/>
          <a:p>
            <a:pPr>
              <a:buFont typeface="Wingdings 2" pitchFamily="18" charset="2"/>
              <a:buNone/>
            </a:pPr>
            <a:r>
              <a:rPr lang="en-US" smtClean="0"/>
              <a:t>Alignment</a:t>
            </a:r>
          </a:p>
          <a:p>
            <a:r>
              <a:rPr lang="en-US" smtClean="0"/>
              <a:t>Evaluate the normal relationships of the tibia, fibula and talus.</a:t>
            </a:r>
          </a:p>
          <a:p>
            <a:r>
              <a:rPr lang="en-US" smtClean="0"/>
              <a:t>Smooth bony surfaces</a:t>
            </a:r>
          </a:p>
          <a:p>
            <a:r>
              <a:rPr lang="en-US" smtClean="0"/>
              <a:t>Posterior projection of distal tibia should project clearly inferior to the superior surface of the talus</a:t>
            </a:r>
          </a:p>
          <a:p>
            <a:endParaRPr lang="en-US" smtClean="0"/>
          </a:p>
        </p:txBody>
      </p:sp>
      <p:pic>
        <p:nvPicPr>
          <p:cNvPr id="12291" name="Content Placeholder 6" descr="AnkleAPLabelled.jpg"/>
          <p:cNvPicPr>
            <a:picLocks noGrp="1" noChangeAspect="1"/>
          </p:cNvPicPr>
          <p:nvPr>
            <p:ph sz="half" idx="2"/>
          </p:nvPr>
        </p:nvPicPr>
        <p:blipFill>
          <a:blip r:embed="rId3" cstate="print"/>
          <a:stretch>
            <a:fillRect/>
          </a:stretch>
        </p:blipFill>
        <p:spPr>
          <a:xfrm>
            <a:off x="5027218" y="1600200"/>
            <a:ext cx="3280563" cy="4525963"/>
          </a:xfrm>
        </p:spPr>
      </p:pic>
      <p:sp>
        <p:nvSpPr>
          <p:cNvPr id="14" name="Slide Number Placeholder 13"/>
          <p:cNvSpPr>
            <a:spLocks noGrp="1"/>
          </p:cNvSpPr>
          <p:nvPr>
            <p:ph type="sldNum" sz="quarter" idx="12"/>
          </p:nvPr>
        </p:nvSpPr>
        <p:spPr/>
        <p:txBody>
          <a:bodyPr/>
          <a:lstStyle/>
          <a:p>
            <a:fld id="{DD3FCFAA-017B-43A1-A994-4DB11AB198B7}" type="slidenum">
              <a:rPr lang="en-US" smtClean="0"/>
              <a:pPr/>
              <a:t>66</a:t>
            </a:fld>
            <a:endParaRPr lang="en-US"/>
          </a:p>
        </p:txBody>
      </p:sp>
      <p:sp>
        <p:nvSpPr>
          <p:cNvPr id="12292" name="TextBox 4"/>
          <p:cNvSpPr txBox="1">
            <a:spLocks noChangeArrowheads="1"/>
          </p:cNvSpPr>
          <p:nvPr/>
        </p:nvSpPr>
        <p:spPr bwMode="auto">
          <a:xfrm>
            <a:off x="2743200" y="6488113"/>
            <a:ext cx="4745038" cy="369887"/>
          </a:xfrm>
          <a:prstGeom prst="rect">
            <a:avLst/>
          </a:prstGeom>
          <a:noFill/>
          <a:ln w="9525">
            <a:noFill/>
            <a:miter lim="800000"/>
            <a:headEnd/>
            <a:tailEnd/>
          </a:ln>
        </p:spPr>
        <p:txBody>
          <a:bodyPr>
            <a:spAutoFit/>
          </a:bodyPr>
          <a:lstStyle/>
          <a:p>
            <a:r>
              <a:rPr lang="en-US">
                <a:latin typeface="Corbel" pitchFamily="34" charset="0"/>
                <a:hlinkClick r:id="rId4"/>
              </a:rPr>
              <a:t>uwmsk.org/RadAnat/.html</a:t>
            </a:r>
            <a:endParaRPr lang="en-US">
              <a:latin typeface="Corbel" pitchFamily="34" charset="0"/>
            </a:endParaRPr>
          </a:p>
        </p:txBody>
      </p:sp>
      <p:sp>
        <p:nvSpPr>
          <p:cNvPr id="12293" name="TextBox 7"/>
          <p:cNvSpPr txBox="1">
            <a:spLocks noChangeArrowheads="1"/>
          </p:cNvSpPr>
          <p:nvPr/>
        </p:nvSpPr>
        <p:spPr bwMode="auto">
          <a:xfrm>
            <a:off x="4191000" y="3657600"/>
            <a:ext cx="831850" cy="923925"/>
          </a:xfrm>
          <a:prstGeom prst="rect">
            <a:avLst/>
          </a:prstGeom>
          <a:noFill/>
          <a:ln w="9525">
            <a:noFill/>
            <a:miter lim="800000"/>
            <a:headEnd/>
            <a:tailEnd/>
          </a:ln>
        </p:spPr>
        <p:txBody>
          <a:bodyPr wrap="none">
            <a:spAutoFit/>
          </a:bodyPr>
          <a:lstStyle/>
          <a:p>
            <a:r>
              <a:rPr lang="en-US">
                <a:latin typeface="Corbel" pitchFamily="34" charset="0"/>
              </a:rPr>
              <a:t>Medial</a:t>
            </a:r>
          </a:p>
          <a:p>
            <a:r>
              <a:rPr lang="en-US">
                <a:latin typeface="Corbel" pitchFamily="34" charset="0"/>
              </a:rPr>
              <a:t>Clear</a:t>
            </a:r>
          </a:p>
          <a:p>
            <a:r>
              <a:rPr lang="en-US">
                <a:latin typeface="Corbel" pitchFamily="34" charset="0"/>
              </a:rPr>
              <a:t>space</a:t>
            </a:r>
          </a:p>
        </p:txBody>
      </p:sp>
      <p:cxnSp>
        <p:nvCxnSpPr>
          <p:cNvPr id="10" name="Straight Arrow Connector 9"/>
          <p:cNvCxnSpPr/>
          <p:nvPr/>
        </p:nvCxnSpPr>
        <p:spPr>
          <a:xfrm>
            <a:off x="5029200" y="4267200"/>
            <a:ext cx="838200" cy="304800"/>
          </a:xfrm>
          <a:prstGeom prst="straightConnector1">
            <a:avLst/>
          </a:prstGeom>
          <a:ln>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2295" name="TextBox 10"/>
          <p:cNvSpPr txBox="1">
            <a:spLocks noChangeArrowheads="1"/>
          </p:cNvSpPr>
          <p:nvPr/>
        </p:nvSpPr>
        <p:spPr bwMode="auto">
          <a:xfrm>
            <a:off x="8382000" y="2819400"/>
            <a:ext cx="841375" cy="1200150"/>
          </a:xfrm>
          <a:prstGeom prst="rect">
            <a:avLst/>
          </a:prstGeom>
          <a:noFill/>
          <a:ln w="9525">
            <a:noFill/>
            <a:miter lim="800000"/>
            <a:headEnd/>
            <a:tailEnd/>
          </a:ln>
        </p:spPr>
        <p:txBody>
          <a:bodyPr wrap="none">
            <a:spAutoFit/>
          </a:bodyPr>
          <a:lstStyle/>
          <a:p>
            <a:r>
              <a:rPr lang="en-US">
                <a:latin typeface="Corbel" pitchFamily="34" charset="0"/>
              </a:rPr>
              <a:t>Tibio</a:t>
            </a:r>
          </a:p>
          <a:p>
            <a:r>
              <a:rPr lang="en-US">
                <a:latin typeface="Corbel" pitchFamily="34" charset="0"/>
              </a:rPr>
              <a:t>Fibular</a:t>
            </a:r>
          </a:p>
          <a:p>
            <a:r>
              <a:rPr lang="en-US">
                <a:latin typeface="Corbel" pitchFamily="34" charset="0"/>
              </a:rPr>
              <a:t>Over-</a:t>
            </a:r>
          </a:p>
          <a:p>
            <a:r>
              <a:rPr lang="en-US">
                <a:latin typeface="Corbel" pitchFamily="34" charset="0"/>
              </a:rPr>
              <a:t>lap</a:t>
            </a:r>
          </a:p>
        </p:txBody>
      </p:sp>
      <p:cxnSp>
        <p:nvCxnSpPr>
          <p:cNvPr id="13" name="Straight Arrow Connector 12"/>
          <p:cNvCxnSpPr>
            <a:stCxn id="12295" idx="1"/>
          </p:cNvCxnSpPr>
          <p:nvPr/>
        </p:nvCxnSpPr>
        <p:spPr>
          <a:xfrm rot="10800000" flipV="1">
            <a:off x="7086600" y="3419475"/>
            <a:ext cx="1295400" cy="4667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6381750" y="4352925"/>
            <a:ext cx="647700" cy="85725"/>
          </a:xfrm>
          <a:custGeom>
            <a:avLst/>
            <a:gdLst>
              <a:gd name="connsiteX0" fmla="*/ 0 w 647700"/>
              <a:gd name="connsiteY0" fmla="*/ 47625 h 85725"/>
              <a:gd name="connsiteX1" fmla="*/ 28575 w 647700"/>
              <a:gd name="connsiteY1" fmla="*/ 66675 h 85725"/>
              <a:gd name="connsiteX2" fmla="*/ 114300 w 647700"/>
              <a:gd name="connsiteY2" fmla="*/ 76200 h 85725"/>
              <a:gd name="connsiteX3" fmla="*/ 180975 w 647700"/>
              <a:gd name="connsiteY3" fmla="*/ 85725 h 85725"/>
              <a:gd name="connsiteX4" fmla="*/ 457200 w 647700"/>
              <a:gd name="connsiteY4" fmla="*/ 76200 h 85725"/>
              <a:gd name="connsiteX5" fmla="*/ 514350 w 647700"/>
              <a:gd name="connsiteY5" fmla="*/ 47625 h 85725"/>
              <a:gd name="connsiteX6" fmla="*/ 609600 w 647700"/>
              <a:gd name="connsiteY6" fmla="*/ 38100 h 85725"/>
              <a:gd name="connsiteX7" fmla="*/ 647700 w 647700"/>
              <a:gd name="connsiteY7" fmla="*/ 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7700" h="85725">
                <a:moveTo>
                  <a:pt x="0" y="47625"/>
                </a:moveTo>
                <a:cubicBezTo>
                  <a:pt x="9525" y="53975"/>
                  <a:pt x="17469" y="63899"/>
                  <a:pt x="28575" y="66675"/>
                </a:cubicBezTo>
                <a:cubicBezTo>
                  <a:pt x="56467" y="73648"/>
                  <a:pt x="85771" y="72634"/>
                  <a:pt x="114300" y="76200"/>
                </a:cubicBezTo>
                <a:cubicBezTo>
                  <a:pt x="136577" y="78985"/>
                  <a:pt x="158750" y="82550"/>
                  <a:pt x="180975" y="85725"/>
                </a:cubicBezTo>
                <a:cubicBezTo>
                  <a:pt x="273050" y="82550"/>
                  <a:pt x="365250" y="81947"/>
                  <a:pt x="457200" y="76200"/>
                </a:cubicBezTo>
                <a:cubicBezTo>
                  <a:pt x="517066" y="72458"/>
                  <a:pt x="454126" y="61523"/>
                  <a:pt x="514350" y="47625"/>
                </a:cubicBezTo>
                <a:cubicBezTo>
                  <a:pt x="545441" y="40450"/>
                  <a:pt x="577850" y="41275"/>
                  <a:pt x="609600" y="38100"/>
                </a:cubicBezTo>
                <a:cubicBezTo>
                  <a:pt x="644082" y="15112"/>
                  <a:pt x="633055" y="29289"/>
                  <a:pt x="647700" y="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7" name="Straight Arrow Connector 16"/>
          <p:cNvCxnSpPr/>
          <p:nvPr/>
        </p:nvCxnSpPr>
        <p:spPr>
          <a:xfrm flipV="1">
            <a:off x="4284785" y="4419600"/>
            <a:ext cx="2143125" cy="8382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5-Point Star 11"/>
          <p:cNvSpPr/>
          <p:nvPr/>
        </p:nvSpPr>
        <p:spPr>
          <a:xfrm>
            <a:off x="609600" y="381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78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Mortise View</a:t>
            </a:r>
            <a:endParaRPr lang="en-US" dirty="0">
              <a:solidFill>
                <a:schemeClr val="accent1">
                  <a:satMod val="150000"/>
                </a:schemeClr>
              </a:solidFill>
            </a:endParaRPr>
          </a:p>
        </p:txBody>
      </p:sp>
      <p:sp>
        <p:nvSpPr>
          <p:cNvPr id="13" name="Content Placeholder 12"/>
          <p:cNvSpPr>
            <a:spLocks noGrp="1"/>
          </p:cNvSpPr>
          <p:nvPr>
            <p:ph sz="half" idx="1"/>
          </p:nvPr>
        </p:nvSpPr>
        <p:spPr>
          <a:xfrm>
            <a:off x="609600" y="1788318"/>
            <a:ext cx="4038600" cy="4624387"/>
          </a:xfrm>
        </p:spPr>
        <p:txBody>
          <a:bodyPr rtlCol="0">
            <a:normAutofit fontScale="85000" lnSpcReduction="20000"/>
          </a:bodyPr>
          <a:lstStyle/>
          <a:p>
            <a:pPr marL="633222" indent="-514350" fontAlgn="auto">
              <a:spcBef>
                <a:spcPts val="0"/>
              </a:spcBef>
              <a:spcAft>
                <a:spcPts val="0"/>
              </a:spcAft>
              <a:buNone/>
              <a:defRPr/>
            </a:pPr>
            <a:r>
              <a:rPr lang="en-US" dirty="0" smtClean="0"/>
              <a:t>1)  Also known as an </a:t>
            </a:r>
            <a:r>
              <a:rPr lang="en-US" dirty="0" err="1" smtClean="0"/>
              <a:t>anteroposterior</a:t>
            </a:r>
            <a:r>
              <a:rPr lang="en-US" dirty="0" smtClean="0"/>
              <a:t> mortise view</a:t>
            </a:r>
          </a:p>
          <a:p>
            <a:pPr marL="633222" indent="-514350" fontAlgn="auto">
              <a:spcBef>
                <a:spcPts val="0"/>
              </a:spcBef>
              <a:spcAft>
                <a:spcPts val="0"/>
              </a:spcAft>
              <a:buFont typeface="Wingdings 2"/>
              <a:buChar char=""/>
              <a:defRPr/>
            </a:pPr>
            <a:r>
              <a:rPr lang="en-US" dirty="0" smtClean="0"/>
              <a:t>AP with 10 dg internal rotation of the foot</a:t>
            </a:r>
          </a:p>
          <a:p>
            <a:pPr marL="438912" indent="-320040" fontAlgn="auto">
              <a:spcBef>
                <a:spcPts val="0"/>
              </a:spcBef>
              <a:spcAft>
                <a:spcPts val="0"/>
              </a:spcAft>
              <a:buFont typeface="Wingdings 2"/>
              <a:buNone/>
              <a:defRPr/>
            </a:pPr>
            <a:endParaRPr lang="en-US" dirty="0" smtClean="0"/>
          </a:p>
          <a:p>
            <a:pPr marL="438912" indent="-320040" fontAlgn="auto">
              <a:spcBef>
                <a:spcPts val="0"/>
              </a:spcBef>
              <a:spcAft>
                <a:spcPts val="0"/>
              </a:spcAft>
              <a:buFont typeface="Wingdings 2"/>
              <a:buNone/>
              <a:defRPr/>
            </a:pPr>
            <a:r>
              <a:rPr lang="en-US" dirty="0" smtClean="0"/>
              <a:t>2)  Anatomy:</a:t>
            </a:r>
          </a:p>
          <a:p>
            <a:pPr marL="438912" indent="-320040" fontAlgn="auto">
              <a:spcBef>
                <a:spcPts val="0"/>
              </a:spcBef>
              <a:spcAft>
                <a:spcPts val="0"/>
              </a:spcAft>
              <a:buFont typeface="Wingdings 2"/>
              <a:buChar char=""/>
              <a:defRPr/>
            </a:pPr>
            <a:r>
              <a:rPr lang="en-US" dirty="0" smtClean="0"/>
              <a:t> mortise:  </a:t>
            </a:r>
            <a:r>
              <a:rPr lang="en-US" u="sng" dirty="0" err="1" smtClean="0"/>
              <a:t>talocrural</a:t>
            </a:r>
            <a:r>
              <a:rPr lang="en-US" u="sng" dirty="0" smtClean="0"/>
              <a:t> joint </a:t>
            </a:r>
          </a:p>
          <a:p>
            <a:pPr marL="838962" lvl="1" indent="-320040">
              <a:spcBef>
                <a:spcPts val="0"/>
              </a:spcBef>
              <a:buFont typeface="Wingdings 2"/>
              <a:buChar char=""/>
              <a:defRPr/>
            </a:pPr>
            <a:r>
              <a:rPr lang="en-US" dirty="0" smtClean="0"/>
              <a:t>Without the overlap</a:t>
            </a:r>
          </a:p>
          <a:p>
            <a:pPr marL="518922" lvl="1" indent="0">
              <a:spcBef>
                <a:spcPts val="0"/>
              </a:spcBef>
              <a:buNone/>
              <a:defRPr/>
            </a:pPr>
            <a:endParaRPr lang="en-US" dirty="0" smtClean="0"/>
          </a:p>
          <a:p>
            <a:pPr marL="438912" indent="-320040" fontAlgn="auto">
              <a:spcBef>
                <a:spcPts val="0"/>
              </a:spcBef>
              <a:spcAft>
                <a:spcPts val="0"/>
              </a:spcAft>
              <a:buFont typeface="Wingdings 2"/>
              <a:buChar char=""/>
              <a:defRPr/>
            </a:pPr>
            <a:r>
              <a:rPr lang="en-US" dirty="0" smtClean="0"/>
              <a:t>distal </a:t>
            </a:r>
            <a:r>
              <a:rPr lang="en-US" dirty="0" err="1" smtClean="0"/>
              <a:t>tibfib</a:t>
            </a:r>
            <a:r>
              <a:rPr lang="en-US" dirty="0" smtClean="0"/>
              <a:t> joints</a:t>
            </a:r>
          </a:p>
          <a:p>
            <a:pPr marL="438912" indent="-320040" fontAlgn="auto">
              <a:spcBef>
                <a:spcPts val="0"/>
              </a:spcBef>
              <a:spcAft>
                <a:spcPts val="0"/>
              </a:spcAft>
              <a:buFont typeface="Wingdings 2"/>
              <a:buChar char=""/>
              <a:defRPr/>
            </a:pPr>
            <a:endParaRPr lang="en-US" dirty="0" smtClean="0"/>
          </a:p>
          <a:p>
            <a:pPr marL="438912" indent="-320040" fontAlgn="auto">
              <a:spcBef>
                <a:spcPts val="0"/>
              </a:spcBef>
              <a:spcAft>
                <a:spcPts val="0"/>
              </a:spcAft>
              <a:buFont typeface="Wingdings 2"/>
              <a:buChar char=""/>
              <a:defRPr/>
            </a:pPr>
            <a:r>
              <a:rPr lang="en-US" b="1" dirty="0" smtClean="0">
                <a:solidFill>
                  <a:srgbClr val="92D050"/>
                </a:solidFill>
              </a:rPr>
              <a:t>Plafond</a:t>
            </a:r>
            <a:r>
              <a:rPr lang="en-US" dirty="0" smtClean="0">
                <a:solidFill>
                  <a:srgbClr val="92D050"/>
                </a:solidFill>
              </a:rPr>
              <a:t>:</a:t>
            </a:r>
            <a:r>
              <a:rPr lang="en-US" dirty="0" smtClean="0"/>
              <a:t> distal articulating surface of the tibia</a:t>
            </a:r>
          </a:p>
          <a:p>
            <a:pPr marL="838962" lvl="1" indent="-320040">
              <a:spcBef>
                <a:spcPts val="0"/>
              </a:spcBef>
              <a:buFont typeface="Wingdings 2"/>
              <a:buChar char=""/>
              <a:defRPr/>
            </a:pPr>
            <a:r>
              <a:rPr lang="en-US" dirty="0" smtClean="0"/>
              <a:t>To clear for fractures. </a:t>
            </a:r>
          </a:p>
          <a:p>
            <a:pPr marL="438912" indent="-320040" fontAlgn="auto">
              <a:spcBef>
                <a:spcPts val="0"/>
              </a:spcBef>
              <a:spcAft>
                <a:spcPts val="0"/>
              </a:spcAft>
              <a:buFont typeface="Wingdings 2"/>
              <a:buChar char=""/>
              <a:defRPr/>
            </a:pPr>
            <a:endParaRPr lang="en-US" dirty="0"/>
          </a:p>
        </p:txBody>
      </p:sp>
      <p:pic>
        <p:nvPicPr>
          <p:cNvPr id="20483" name="Content Placeholder 7" descr="AnkleMortiseLabelled.jpg"/>
          <p:cNvPicPr>
            <a:picLocks noGrp="1" noChangeAspect="1"/>
          </p:cNvPicPr>
          <p:nvPr>
            <p:ph sz="half" idx="2"/>
          </p:nvPr>
        </p:nvPicPr>
        <p:blipFill>
          <a:blip r:embed="rId2" cstate="print"/>
          <a:stretch>
            <a:fillRect/>
          </a:stretch>
        </p:blipFill>
        <p:spPr>
          <a:xfrm>
            <a:off x="5029200" y="1608931"/>
            <a:ext cx="3280563" cy="4525963"/>
          </a:xfrm>
        </p:spPr>
      </p:pic>
      <p:sp>
        <p:nvSpPr>
          <p:cNvPr id="15" name="Slide Number Placeholder 14"/>
          <p:cNvSpPr>
            <a:spLocks noGrp="1"/>
          </p:cNvSpPr>
          <p:nvPr>
            <p:ph type="sldNum" sz="quarter" idx="12"/>
          </p:nvPr>
        </p:nvSpPr>
        <p:spPr/>
        <p:txBody>
          <a:bodyPr/>
          <a:lstStyle/>
          <a:p>
            <a:fld id="{DD3FCFAA-017B-43A1-A994-4DB11AB198B7}" type="slidenum">
              <a:rPr lang="en-US" smtClean="0"/>
              <a:pPr/>
              <a:t>67</a:t>
            </a:fld>
            <a:endParaRPr lang="en-US"/>
          </a:p>
        </p:txBody>
      </p:sp>
      <p:sp>
        <p:nvSpPr>
          <p:cNvPr id="20484" name="TextBox 8"/>
          <p:cNvSpPr txBox="1">
            <a:spLocks noChangeArrowheads="1"/>
          </p:cNvSpPr>
          <p:nvPr/>
        </p:nvSpPr>
        <p:spPr bwMode="auto">
          <a:xfrm>
            <a:off x="2057400" y="6324600"/>
            <a:ext cx="2720975" cy="646113"/>
          </a:xfrm>
          <a:prstGeom prst="rect">
            <a:avLst/>
          </a:prstGeom>
          <a:noFill/>
          <a:ln w="9525">
            <a:noFill/>
            <a:miter lim="800000"/>
            <a:headEnd/>
            <a:tailEnd/>
          </a:ln>
        </p:spPr>
        <p:txBody>
          <a:bodyPr wrap="none">
            <a:spAutoFit/>
          </a:bodyPr>
          <a:lstStyle/>
          <a:p>
            <a:r>
              <a:rPr lang="en-US">
                <a:latin typeface="Corbel" pitchFamily="34" charset="0"/>
                <a:hlinkClick r:id="rId3"/>
              </a:rPr>
              <a:t>uwmsk.org/RadAnat/.html</a:t>
            </a:r>
            <a:endParaRPr lang="en-US">
              <a:latin typeface="Corbel" pitchFamily="34" charset="0"/>
            </a:endParaRPr>
          </a:p>
          <a:p>
            <a:endParaRPr lang="en-US">
              <a:latin typeface="Corbel" pitchFamily="34" charset="0"/>
            </a:endParaRPr>
          </a:p>
        </p:txBody>
      </p:sp>
      <p:sp>
        <p:nvSpPr>
          <p:cNvPr id="6" name="Freeform 5"/>
          <p:cNvSpPr/>
          <p:nvPr/>
        </p:nvSpPr>
        <p:spPr>
          <a:xfrm>
            <a:off x="5791200" y="4119564"/>
            <a:ext cx="2028825" cy="904875"/>
          </a:xfrm>
          <a:custGeom>
            <a:avLst/>
            <a:gdLst>
              <a:gd name="connsiteX0" fmla="*/ 0 w 2028825"/>
              <a:gd name="connsiteY0" fmla="*/ 762000 h 904875"/>
              <a:gd name="connsiteX1" fmla="*/ 9525 w 2028825"/>
              <a:gd name="connsiteY1" fmla="*/ 723900 h 904875"/>
              <a:gd name="connsiteX2" fmla="*/ 19050 w 2028825"/>
              <a:gd name="connsiteY2" fmla="*/ 695325 h 904875"/>
              <a:gd name="connsiteX3" fmla="*/ 28575 w 2028825"/>
              <a:gd name="connsiteY3" fmla="*/ 647700 h 904875"/>
              <a:gd name="connsiteX4" fmla="*/ 47625 w 2028825"/>
              <a:gd name="connsiteY4" fmla="*/ 581025 h 904875"/>
              <a:gd name="connsiteX5" fmla="*/ 76200 w 2028825"/>
              <a:gd name="connsiteY5" fmla="*/ 466725 h 904875"/>
              <a:gd name="connsiteX6" fmla="*/ 85725 w 2028825"/>
              <a:gd name="connsiteY6" fmla="*/ 438150 h 904875"/>
              <a:gd name="connsiteX7" fmla="*/ 104775 w 2028825"/>
              <a:gd name="connsiteY7" fmla="*/ 409575 h 904875"/>
              <a:gd name="connsiteX8" fmla="*/ 114300 w 2028825"/>
              <a:gd name="connsiteY8" fmla="*/ 371475 h 904875"/>
              <a:gd name="connsiteX9" fmla="*/ 123825 w 2028825"/>
              <a:gd name="connsiteY9" fmla="*/ 342900 h 904875"/>
              <a:gd name="connsiteX10" fmla="*/ 152400 w 2028825"/>
              <a:gd name="connsiteY10" fmla="*/ 228600 h 904875"/>
              <a:gd name="connsiteX11" fmla="*/ 200025 w 2028825"/>
              <a:gd name="connsiteY11" fmla="*/ 171450 h 904875"/>
              <a:gd name="connsiteX12" fmla="*/ 228600 w 2028825"/>
              <a:gd name="connsiteY12" fmla="*/ 133350 h 904875"/>
              <a:gd name="connsiteX13" fmla="*/ 238125 w 2028825"/>
              <a:gd name="connsiteY13" fmla="*/ 104775 h 904875"/>
              <a:gd name="connsiteX14" fmla="*/ 333375 w 2028825"/>
              <a:gd name="connsiteY14" fmla="*/ 57150 h 904875"/>
              <a:gd name="connsiteX15" fmla="*/ 361950 w 2028825"/>
              <a:gd name="connsiteY15" fmla="*/ 47625 h 904875"/>
              <a:gd name="connsiteX16" fmla="*/ 600075 w 2028825"/>
              <a:gd name="connsiteY16" fmla="*/ 66675 h 904875"/>
              <a:gd name="connsiteX17" fmla="*/ 657225 w 2028825"/>
              <a:gd name="connsiteY17" fmla="*/ 85725 h 904875"/>
              <a:gd name="connsiteX18" fmla="*/ 762000 w 2028825"/>
              <a:gd name="connsiteY18" fmla="*/ 76200 h 904875"/>
              <a:gd name="connsiteX19" fmla="*/ 838200 w 2028825"/>
              <a:gd name="connsiteY19" fmla="*/ 57150 h 904875"/>
              <a:gd name="connsiteX20" fmla="*/ 885825 w 2028825"/>
              <a:gd name="connsiteY20" fmla="*/ 47625 h 904875"/>
              <a:gd name="connsiteX21" fmla="*/ 1095375 w 2028825"/>
              <a:gd name="connsiteY21" fmla="*/ 28575 h 904875"/>
              <a:gd name="connsiteX22" fmla="*/ 1162050 w 2028825"/>
              <a:gd name="connsiteY22" fmla="*/ 9525 h 904875"/>
              <a:gd name="connsiteX23" fmla="*/ 1190625 w 2028825"/>
              <a:gd name="connsiteY23" fmla="*/ 0 h 904875"/>
              <a:gd name="connsiteX24" fmla="*/ 1333500 w 2028825"/>
              <a:gd name="connsiteY24" fmla="*/ 9525 h 904875"/>
              <a:gd name="connsiteX25" fmla="*/ 1390650 w 2028825"/>
              <a:gd name="connsiteY25" fmla="*/ 123825 h 904875"/>
              <a:gd name="connsiteX26" fmla="*/ 1400175 w 2028825"/>
              <a:gd name="connsiteY26" fmla="*/ 152400 h 904875"/>
              <a:gd name="connsiteX27" fmla="*/ 1419225 w 2028825"/>
              <a:gd name="connsiteY27" fmla="*/ 219075 h 904875"/>
              <a:gd name="connsiteX28" fmla="*/ 1438275 w 2028825"/>
              <a:gd name="connsiteY28" fmla="*/ 323850 h 904875"/>
              <a:gd name="connsiteX29" fmla="*/ 1504950 w 2028825"/>
              <a:gd name="connsiteY29" fmla="*/ 409575 h 904875"/>
              <a:gd name="connsiteX30" fmla="*/ 1514475 w 2028825"/>
              <a:gd name="connsiteY30" fmla="*/ 438150 h 904875"/>
              <a:gd name="connsiteX31" fmla="*/ 1581150 w 2028825"/>
              <a:gd name="connsiteY31" fmla="*/ 523875 h 904875"/>
              <a:gd name="connsiteX32" fmla="*/ 1590675 w 2028825"/>
              <a:gd name="connsiteY32" fmla="*/ 552450 h 904875"/>
              <a:gd name="connsiteX33" fmla="*/ 1647825 w 2028825"/>
              <a:gd name="connsiteY33" fmla="*/ 590550 h 904875"/>
              <a:gd name="connsiteX34" fmla="*/ 1685925 w 2028825"/>
              <a:gd name="connsiteY34" fmla="*/ 657225 h 904875"/>
              <a:gd name="connsiteX35" fmla="*/ 1724025 w 2028825"/>
              <a:gd name="connsiteY35" fmla="*/ 723900 h 904875"/>
              <a:gd name="connsiteX36" fmla="*/ 1752600 w 2028825"/>
              <a:gd name="connsiteY36" fmla="*/ 733425 h 904875"/>
              <a:gd name="connsiteX37" fmla="*/ 1781175 w 2028825"/>
              <a:gd name="connsiteY37" fmla="*/ 752475 h 904875"/>
              <a:gd name="connsiteX38" fmla="*/ 1828800 w 2028825"/>
              <a:gd name="connsiteY38" fmla="*/ 800100 h 904875"/>
              <a:gd name="connsiteX39" fmla="*/ 1857375 w 2028825"/>
              <a:gd name="connsiteY39" fmla="*/ 828675 h 904875"/>
              <a:gd name="connsiteX40" fmla="*/ 1885950 w 2028825"/>
              <a:gd name="connsiteY40" fmla="*/ 838200 h 904875"/>
              <a:gd name="connsiteX41" fmla="*/ 1943100 w 2028825"/>
              <a:gd name="connsiteY41" fmla="*/ 876300 h 904875"/>
              <a:gd name="connsiteX42" fmla="*/ 2009775 w 2028825"/>
              <a:gd name="connsiteY42" fmla="*/ 895350 h 904875"/>
              <a:gd name="connsiteX43" fmla="*/ 2028825 w 2028825"/>
              <a:gd name="connsiteY43" fmla="*/ 904875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028825" h="904875">
                <a:moveTo>
                  <a:pt x="0" y="762000"/>
                </a:moveTo>
                <a:cubicBezTo>
                  <a:pt x="3175" y="749300"/>
                  <a:pt x="5929" y="736487"/>
                  <a:pt x="9525" y="723900"/>
                </a:cubicBezTo>
                <a:cubicBezTo>
                  <a:pt x="12283" y="714246"/>
                  <a:pt x="16615" y="705065"/>
                  <a:pt x="19050" y="695325"/>
                </a:cubicBezTo>
                <a:cubicBezTo>
                  <a:pt x="22977" y="679619"/>
                  <a:pt x="24648" y="663406"/>
                  <a:pt x="28575" y="647700"/>
                </a:cubicBezTo>
                <a:cubicBezTo>
                  <a:pt x="46731" y="575074"/>
                  <a:pt x="29808" y="670108"/>
                  <a:pt x="47625" y="581025"/>
                </a:cubicBezTo>
                <a:cubicBezTo>
                  <a:pt x="66864" y="484828"/>
                  <a:pt x="44375" y="562201"/>
                  <a:pt x="76200" y="466725"/>
                </a:cubicBezTo>
                <a:cubicBezTo>
                  <a:pt x="79375" y="457200"/>
                  <a:pt x="80156" y="446504"/>
                  <a:pt x="85725" y="438150"/>
                </a:cubicBezTo>
                <a:lnTo>
                  <a:pt x="104775" y="409575"/>
                </a:lnTo>
                <a:cubicBezTo>
                  <a:pt x="107950" y="396875"/>
                  <a:pt x="110704" y="384062"/>
                  <a:pt x="114300" y="371475"/>
                </a:cubicBezTo>
                <a:cubicBezTo>
                  <a:pt x="117058" y="361821"/>
                  <a:pt x="121647" y="352701"/>
                  <a:pt x="123825" y="342900"/>
                </a:cubicBezTo>
                <a:cubicBezTo>
                  <a:pt x="130967" y="310763"/>
                  <a:pt x="133153" y="257470"/>
                  <a:pt x="152400" y="228600"/>
                </a:cubicBezTo>
                <a:cubicBezTo>
                  <a:pt x="194504" y="165445"/>
                  <a:pt x="145020" y="235622"/>
                  <a:pt x="200025" y="171450"/>
                </a:cubicBezTo>
                <a:cubicBezTo>
                  <a:pt x="210356" y="159397"/>
                  <a:pt x="219075" y="146050"/>
                  <a:pt x="228600" y="133350"/>
                </a:cubicBezTo>
                <a:cubicBezTo>
                  <a:pt x="231775" y="123825"/>
                  <a:pt x="231025" y="111875"/>
                  <a:pt x="238125" y="104775"/>
                </a:cubicBezTo>
                <a:cubicBezTo>
                  <a:pt x="279688" y="63212"/>
                  <a:pt x="288203" y="70056"/>
                  <a:pt x="333375" y="57150"/>
                </a:cubicBezTo>
                <a:cubicBezTo>
                  <a:pt x="343029" y="54392"/>
                  <a:pt x="352425" y="50800"/>
                  <a:pt x="361950" y="47625"/>
                </a:cubicBezTo>
                <a:cubicBezTo>
                  <a:pt x="441325" y="53975"/>
                  <a:pt x="524533" y="41494"/>
                  <a:pt x="600075" y="66675"/>
                </a:cubicBezTo>
                <a:lnTo>
                  <a:pt x="657225" y="85725"/>
                </a:lnTo>
                <a:cubicBezTo>
                  <a:pt x="692150" y="82550"/>
                  <a:pt x="727202" y="80550"/>
                  <a:pt x="762000" y="76200"/>
                </a:cubicBezTo>
                <a:cubicBezTo>
                  <a:pt x="832215" y="67423"/>
                  <a:pt x="786362" y="70109"/>
                  <a:pt x="838200" y="57150"/>
                </a:cubicBezTo>
                <a:cubicBezTo>
                  <a:pt x="853906" y="53223"/>
                  <a:pt x="869778" y="49765"/>
                  <a:pt x="885825" y="47625"/>
                </a:cubicBezTo>
                <a:cubicBezTo>
                  <a:pt x="930256" y="41701"/>
                  <a:pt x="1055749" y="31877"/>
                  <a:pt x="1095375" y="28575"/>
                </a:cubicBezTo>
                <a:cubicBezTo>
                  <a:pt x="1163888" y="5737"/>
                  <a:pt x="1078329" y="33445"/>
                  <a:pt x="1162050" y="9525"/>
                </a:cubicBezTo>
                <a:cubicBezTo>
                  <a:pt x="1171704" y="6767"/>
                  <a:pt x="1181100" y="3175"/>
                  <a:pt x="1190625" y="0"/>
                </a:cubicBezTo>
                <a:lnTo>
                  <a:pt x="1333500" y="9525"/>
                </a:lnTo>
                <a:cubicBezTo>
                  <a:pt x="1361566" y="19865"/>
                  <a:pt x="1382929" y="100663"/>
                  <a:pt x="1390650" y="123825"/>
                </a:cubicBezTo>
                <a:lnTo>
                  <a:pt x="1400175" y="152400"/>
                </a:lnTo>
                <a:cubicBezTo>
                  <a:pt x="1408336" y="176883"/>
                  <a:pt x="1414441" y="192763"/>
                  <a:pt x="1419225" y="219075"/>
                </a:cubicBezTo>
                <a:cubicBezTo>
                  <a:pt x="1420806" y="227772"/>
                  <a:pt x="1429016" y="305333"/>
                  <a:pt x="1438275" y="323850"/>
                </a:cubicBezTo>
                <a:cubicBezTo>
                  <a:pt x="1461061" y="369422"/>
                  <a:pt x="1473592" y="378217"/>
                  <a:pt x="1504950" y="409575"/>
                </a:cubicBezTo>
                <a:cubicBezTo>
                  <a:pt x="1508125" y="419100"/>
                  <a:pt x="1508906" y="429796"/>
                  <a:pt x="1514475" y="438150"/>
                </a:cubicBezTo>
                <a:cubicBezTo>
                  <a:pt x="1547349" y="487460"/>
                  <a:pt x="1555788" y="447790"/>
                  <a:pt x="1581150" y="523875"/>
                </a:cubicBezTo>
                <a:cubicBezTo>
                  <a:pt x="1584325" y="533400"/>
                  <a:pt x="1583575" y="545350"/>
                  <a:pt x="1590675" y="552450"/>
                </a:cubicBezTo>
                <a:cubicBezTo>
                  <a:pt x="1606864" y="568639"/>
                  <a:pt x="1647825" y="590550"/>
                  <a:pt x="1647825" y="590550"/>
                </a:cubicBezTo>
                <a:cubicBezTo>
                  <a:pt x="1676958" y="677950"/>
                  <a:pt x="1628260" y="541895"/>
                  <a:pt x="1685925" y="657225"/>
                </a:cubicBezTo>
                <a:cubicBezTo>
                  <a:pt x="1708714" y="702802"/>
                  <a:pt x="1675907" y="691821"/>
                  <a:pt x="1724025" y="723900"/>
                </a:cubicBezTo>
                <a:cubicBezTo>
                  <a:pt x="1732379" y="729469"/>
                  <a:pt x="1743620" y="728935"/>
                  <a:pt x="1752600" y="733425"/>
                </a:cubicBezTo>
                <a:cubicBezTo>
                  <a:pt x="1762839" y="738545"/>
                  <a:pt x="1771650" y="746125"/>
                  <a:pt x="1781175" y="752475"/>
                </a:cubicBezTo>
                <a:cubicBezTo>
                  <a:pt x="1816100" y="804863"/>
                  <a:pt x="1781175" y="760413"/>
                  <a:pt x="1828800" y="800100"/>
                </a:cubicBezTo>
                <a:cubicBezTo>
                  <a:pt x="1839148" y="808724"/>
                  <a:pt x="1846167" y="821203"/>
                  <a:pt x="1857375" y="828675"/>
                </a:cubicBezTo>
                <a:cubicBezTo>
                  <a:pt x="1865729" y="834244"/>
                  <a:pt x="1877173" y="833324"/>
                  <a:pt x="1885950" y="838200"/>
                </a:cubicBezTo>
                <a:cubicBezTo>
                  <a:pt x="1905964" y="849319"/>
                  <a:pt x="1920888" y="870747"/>
                  <a:pt x="1943100" y="876300"/>
                </a:cubicBezTo>
                <a:cubicBezTo>
                  <a:pt x="1967185" y="882321"/>
                  <a:pt x="1987001" y="886240"/>
                  <a:pt x="2009775" y="895350"/>
                </a:cubicBezTo>
                <a:cubicBezTo>
                  <a:pt x="2016367" y="897987"/>
                  <a:pt x="2022475" y="901700"/>
                  <a:pt x="2028825" y="904875"/>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20486" name="TextBox 9"/>
          <p:cNvSpPr txBox="1">
            <a:spLocks noChangeArrowheads="1"/>
          </p:cNvSpPr>
          <p:nvPr/>
        </p:nvSpPr>
        <p:spPr bwMode="auto">
          <a:xfrm>
            <a:off x="8458200" y="3962400"/>
            <a:ext cx="673100" cy="276225"/>
          </a:xfrm>
          <a:prstGeom prst="rect">
            <a:avLst/>
          </a:prstGeom>
          <a:noFill/>
          <a:ln w="9525">
            <a:noFill/>
            <a:miter lim="800000"/>
            <a:headEnd/>
            <a:tailEnd/>
          </a:ln>
        </p:spPr>
        <p:txBody>
          <a:bodyPr wrap="none">
            <a:spAutoFit/>
          </a:bodyPr>
          <a:lstStyle/>
          <a:p>
            <a:r>
              <a:rPr lang="en-US" sz="1200">
                <a:latin typeface="Corbel" pitchFamily="34" charset="0"/>
              </a:rPr>
              <a:t>mortise</a:t>
            </a:r>
          </a:p>
        </p:txBody>
      </p:sp>
      <p:cxnSp>
        <p:nvCxnSpPr>
          <p:cNvPr id="12" name="Straight Arrow Connector 11"/>
          <p:cNvCxnSpPr/>
          <p:nvPr/>
        </p:nvCxnSpPr>
        <p:spPr>
          <a:xfrm rot="10800000" flipV="1">
            <a:off x="7696200" y="4191000"/>
            <a:ext cx="914400" cy="6858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5867400" y="3871913"/>
            <a:ext cx="1390650" cy="495300"/>
          </a:xfrm>
          <a:custGeom>
            <a:avLst/>
            <a:gdLst>
              <a:gd name="connsiteX0" fmla="*/ 0 w 1390650"/>
              <a:gd name="connsiteY0" fmla="*/ 495300 h 495300"/>
              <a:gd name="connsiteX1" fmla="*/ 28575 w 1390650"/>
              <a:gd name="connsiteY1" fmla="*/ 342900 h 495300"/>
              <a:gd name="connsiteX2" fmla="*/ 66675 w 1390650"/>
              <a:gd name="connsiteY2" fmla="*/ 285750 h 495300"/>
              <a:gd name="connsiteX3" fmla="*/ 85725 w 1390650"/>
              <a:gd name="connsiteY3" fmla="*/ 257175 h 495300"/>
              <a:gd name="connsiteX4" fmla="*/ 95250 w 1390650"/>
              <a:gd name="connsiteY4" fmla="*/ 228600 h 495300"/>
              <a:gd name="connsiteX5" fmla="*/ 123825 w 1390650"/>
              <a:gd name="connsiteY5" fmla="*/ 200025 h 495300"/>
              <a:gd name="connsiteX6" fmla="*/ 180975 w 1390650"/>
              <a:gd name="connsiteY6" fmla="*/ 161925 h 495300"/>
              <a:gd name="connsiteX7" fmla="*/ 200025 w 1390650"/>
              <a:gd name="connsiteY7" fmla="*/ 133350 h 495300"/>
              <a:gd name="connsiteX8" fmla="*/ 228600 w 1390650"/>
              <a:gd name="connsiteY8" fmla="*/ 123825 h 495300"/>
              <a:gd name="connsiteX9" fmla="*/ 438150 w 1390650"/>
              <a:gd name="connsiteY9" fmla="*/ 133350 h 495300"/>
              <a:gd name="connsiteX10" fmla="*/ 838200 w 1390650"/>
              <a:gd name="connsiteY10" fmla="*/ 142875 h 495300"/>
              <a:gd name="connsiteX11" fmla="*/ 981075 w 1390650"/>
              <a:gd name="connsiteY11" fmla="*/ 123825 h 495300"/>
              <a:gd name="connsiteX12" fmla="*/ 1038225 w 1390650"/>
              <a:gd name="connsiteY12" fmla="*/ 104775 h 495300"/>
              <a:gd name="connsiteX13" fmla="*/ 1066800 w 1390650"/>
              <a:gd name="connsiteY13" fmla="*/ 95250 h 495300"/>
              <a:gd name="connsiteX14" fmla="*/ 1200150 w 1390650"/>
              <a:gd name="connsiteY14" fmla="*/ 57150 h 495300"/>
              <a:gd name="connsiteX15" fmla="*/ 1228725 w 1390650"/>
              <a:gd name="connsiteY15" fmla="*/ 38100 h 495300"/>
              <a:gd name="connsiteX16" fmla="*/ 1276350 w 1390650"/>
              <a:gd name="connsiteY16" fmla="*/ 28575 h 495300"/>
              <a:gd name="connsiteX17" fmla="*/ 1314450 w 1390650"/>
              <a:gd name="connsiteY17" fmla="*/ 19050 h 495300"/>
              <a:gd name="connsiteX18" fmla="*/ 1390650 w 1390650"/>
              <a:gd name="connsiteY18" fmla="*/ 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90650" h="495300">
                <a:moveTo>
                  <a:pt x="0" y="495300"/>
                </a:moveTo>
                <a:cubicBezTo>
                  <a:pt x="3352" y="461783"/>
                  <a:pt x="4577" y="378897"/>
                  <a:pt x="28575" y="342900"/>
                </a:cubicBezTo>
                <a:lnTo>
                  <a:pt x="66675" y="285750"/>
                </a:lnTo>
                <a:cubicBezTo>
                  <a:pt x="73025" y="276225"/>
                  <a:pt x="82105" y="268035"/>
                  <a:pt x="85725" y="257175"/>
                </a:cubicBezTo>
                <a:cubicBezTo>
                  <a:pt x="88900" y="247650"/>
                  <a:pt x="89681" y="236954"/>
                  <a:pt x="95250" y="228600"/>
                </a:cubicBezTo>
                <a:cubicBezTo>
                  <a:pt x="102722" y="217392"/>
                  <a:pt x="113192" y="208295"/>
                  <a:pt x="123825" y="200025"/>
                </a:cubicBezTo>
                <a:cubicBezTo>
                  <a:pt x="141897" y="185969"/>
                  <a:pt x="180975" y="161925"/>
                  <a:pt x="180975" y="161925"/>
                </a:cubicBezTo>
                <a:cubicBezTo>
                  <a:pt x="187325" y="152400"/>
                  <a:pt x="191086" y="140501"/>
                  <a:pt x="200025" y="133350"/>
                </a:cubicBezTo>
                <a:cubicBezTo>
                  <a:pt x="207865" y="127078"/>
                  <a:pt x="218560" y="123825"/>
                  <a:pt x="228600" y="123825"/>
                </a:cubicBezTo>
                <a:cubicBezTo>
                  <a:pt x="298522" y="123825"/>
                  <a:pt x="368300" y="130175"/>
                  <a:pt x="438150" y="133350"/>
                </a:cubicBezTo>
                <a:cubicBezTo>
                  <a:pt x="603776" y="188559"/>
                  <a:pt x="475227" y="152958"/>
                  <a:pt x="838200" y="142875"/>
                </a:cubicBezTo>
                <a:cubicBezTo>
                  <a:pt x="884071" y="138288"/>
                  <a:pt x="935388" y="136285"/>
                  <a:pt x="981075" y="123825"/>
                </a:cubicBezTo>
                <a:cubicBezTo>
                  <a:pt x="1000448" y="118541"/>
                  <a:pt x="1019175" y="111125"/>
                  <a:pt x="1038225" y="104775"/>
                </a:cubicBezTo>
                <a:cubicBezTo>
                  <a:pt x="1047750" y="101600"/>
                  <a:pt x="1057060" y="97685"/>
                  <a:pt x="1066800" y="95250"/>
                </a:cubicBezTo>
                <a:cubicBezTo>
                  <a:pt x="1076961" y="92710"/>
                  <a:pt x="1183752" y="68082"/>
                  <a:pt x="1200150" y="57150"/>
                </a:cubicBezTo>
                <a:cubicBezTo>
                  <a:pt x="1209675" y="50800"/>
                  <a:pt x="1218006" y="42120"/>
                  <a:pt x="1228725" y="38100"/>
                </a:cubicBezTo>
                <a:cubicBezTo>
                  <a:pt x="1243884" y="32416"/>
                  <a:pt x="1260546" y="32087"/>
                  <a:pt x="1276350" y="28575"/>
                </a:cubicBezTo>
                <a:cubicBezTo>
                  <a:pt x="1289129" y="25735"/>
                  <a:pt x="1301613" y="21617"/>
                  <a:pt x="1314450" y="19050"/>
                </a:cubicBezTo>
                <a:cubicBezTo>
                  <a:pt x="1385731" y="4794"/>
                  <a:pt x="1351706" y="19472"/>
                  <a:pt x="1390650" y="0"/>
                </a:cubicBezTo>
              </a:path>
            </a:pathLst>
          </a:custGeom>
          <a:ln>
            <a:solidFill>
              <a:srgbClr val="45FB68"/>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cxnSp>
        <p:nvCxnSpPr>
          <p:cNvPr id="16" name="Straight Arrow Connector 15"/>
          <p:cNvCxnSpPr>
            <a:endCxn id="14" idx="8"/>
          </p:cNvCxnSpPr>
          <p:nvPr/>
        </p:nvCxnSpPr>
        <p:spPr>
          <a:xfrm flipV="1">
            <a:off x="3200400" y="3995738"/>
            <a:ext cx="2895600" cy="1409701"/>
          </a:xfrm>
          <a:prstGeom prst="straightConnector1">
            <a:avLst/>
          </a:prstGeom>
          <a:ln>
            <a:solidFill>
              <a:srgbClr val="45FB68"/>
            </a:solidFill>
            <a:tailEnd type="arrow"/>
          </a:ln>
        </p:spPr>
        <p:style>
          <a:lnRef idx="1">
            <a:schemeClr val="accent1"/>
          </a:lnRef>
          <a:fillRef idx="0">
            <a:schemeClr val="accent1"/>
          </a:fillRef>
          <a:effectRef idx="0">
            <a:schemeClr val="accent1"/>
          </a:effectRef>
          <a:fontRef idx="minor">
            <a:schemeClr val="tx1"/>
          </a:fontRef>
        </p:style>
      </p:cxnSp>
      <p:sp>
        <p:nvSpPr>
          <p:cNvPr id="11" name="5-Point Star 10"/>
          <p:cNvSpPr/>
          <p:nvPr/>
        </p:nvSpPr>
        <p:spPr>
          <a:xfrm>
            <a:off x="228600" y="3048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228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152400"/>
            <a:ext cx="8229600" cy="1251062"/>
          </a:xfrm>
        </p:spPr>
        <p:txBody>
          <a:bodyPr>
            <a:normAutofit fontScale="90000"/>
          </a:bodyPr>
          <a:lstStyle/>
          <a:p>
            <a:pPr fontAlgn="auto">
              <a:spcAft>
                <a:spcPts val="0"/>
              </a:spcAft>
              <a:defRPr/>
            </a:pPr>
            <a:r>
              <a:rPr lang="en-US" dirty="0">
                <a:solidFill>
                  <a:schemeClr val="accent1">
                    <a:satMod val="150000"/>
                  </a:schemeClr>
                </a:solidFill>
              </a:rPr>
              <a:t>C.  Mortise </a:t>
            </a:r>
            <a:r>
              <a:rPr lang="en-US" dirty="0" smtClean="0">
                <a:solidFill>
                  <a:schemeClr val="accent1">
                    <a:satMod val="150000"/>
                  </a:schemeClr>
                </a:solidFill>
              </a:rPr>
              <a:t>View of ankle</a:t>
            </a:r>
            <a:r>
              <a:rPr lang="en-US" dirty="0">
                <a:solidFill>
                  <a:schemeClr val="accent1">
                    <a:satMod val="150000"/>
                  </a:schemeClr>
                </a:solidFill>
              </a:rPr>
              <a:t/>
            </a:r>
            <a:br>
              <a:rPr lang="en-US" dirty="0">
                <a:solidFill>
                  <a:schemeClr val="accent1">
                    <a:satMod val="150000"/>
                  </a:schemeClr>
                </a:solidFill>
              </a:rPr>
            </a:br>
            <a:endParaRPr lang="en-US" dirty="0">
              <a:solidFill>
                <a:schemeClr val="accent1">
                  <a:satMod val="150000"/>
                </a:schemeClr>
              </a:solidFill>
            </a:endParaRPr>
          </a:p>
        </p:txBody>
      </p:sp>
      <p:sp>
        <p:nvSpPr>
          <p:cNvPr id="74755" name="Rectangle 3"/>
          <p:cNvSpPr>
            <a:spLocks noGrp="1" noChangeArrowheads="1"/>
          </p:cNvSpPr>
          <p:nvPr>
            <p:ph sz="half" idx="1"/>
          </p:nvPr>
        </p:nvSpPr>
        <p:spPr>
          <a:xfrm>
            <a:off x="457200" y="1773238"/>
            <a:ext cx="4038600" cy="4624387"/>
          </a:xfrm>
        </p:spPr>
        <p:txBody>
          <a:bodyPr rtlCol="0">
            <a:normAutofit fontScale="92500" lnSpcReduction="10000"/>
          </a:bodyPr>
          <a:lstStyle/>
          <a:p>
            <a:pPr marL="438912" indent="-320040" fontAlgn="auto">
              <a:spcBef>
                <a:spcPts val="0"/>
              </a:spcBef>
              <a:spcAft>
                <a:spcPts val="0"/>
              </a:spcAft>
              <a:buFont typeface="Wingdings 2"/>
              <a:buNone/>
              <a:defRPr/>
            </a:pPr>
            <a:r>
              <a:rPr lang="en-US" dirty="0" smtClean="0"/>
              <a:t>Eliminates overlap of the medial distal tibia and the lateral talus</a:t>
            </a:r>
          </a:p>
          <a:p>
            <a:pPr marL="438912" indent="-320040" fontAlgn="auto">
              <a:spcBef>
                <a:spcPts val="0"/>
              </a:spcBef>
              <a:spcAft>
                <a:spcPts val="0"/>
              </a:spcAft>
              <a:buFont typeface="Wingdings 2"/>
              <a:buNone/>
              <a:defRPr/>
            </a:pPr>
            <a:r>
              <a:rPr lang="en-US" dirty="0" smtClean="0"/>
              <a:t>Alignment:  Shift of 1mm between the plafond and talus alignment reduces the surface to surface contact between these joints by 47% (</a:t>
            </a:r>
            <a:r>
              <a:rPr lang="en-US" dirty="0" err="1" smtClean="0"/>
              <a:t>Bozelle</a:t>
            </a:r>
            <a:r>
              <a:rPr lang="en-US" dirty="0" smtClean="0"/>
              <a:t> JR)</a:t>
            </a:r>
          </a:p>
          <a:p>
            <a:pPr marL="438912" indent="-320040" fontAlgn="auto">
              <a:spcBef>
                <a:spcPts val="0"/>
              </a:spcBef>
              <a:spcAft>
                <a:spcPts val="0"/>
              </a:spcAft>
              <a:buFont typeface="Wingdings 2"/>
              <a:buNone/>
              <a:defRPr/>
            </a:pPr>
            <a:r>
              <a:rPr lang="en-US" dirty="0" smtClean="0"/>
              <a:t>Increases wear on the talus</a:t>
            </a:r>
          </a:p>
          <a:p>
            <a:pPr marL="438912" indent="-320040" fontAlgn="auto">
              <a:spcBef>
                <a:spcPts val="0"/>
              </a:spcBef>
              <a:spcAft>
                <a:spcPts val="0"/>
              </a:spcAft>
              <a:buFont typeface="Wingdings 2"/>
              <a:buNone/>
              <a:defRPr/>
            </a:pPr>
            <a:r>
              <a:rPr lang="en-US" dirty="0" smtClean="0"/>
              <a:t>Increased risk of OA developing</a:t>
            </a:r>
            <a:endParaRPr lang="en-US" dirty="0"/>
          </a:p>
        </p:txBody>
      </p:sp>
      <p:pic>
        <p:nvPicPr>
          <p:cNvPr id="21508" name="Content Placeholder 6" descr="AnkleMortise.jpg"/>
          <p:cNvPicPr>
            <a:picLocks noGrp="1" noChangeAspect="1"/>
          </p:cNvPicPr>
          <p:nvPr>
            <p:ph sz="half" idx="2"/>
          </p:nvPr>
        </p:nvPicPr>
        <p:blipFill>
          <a:blip r:embed="rId2" cstate="print"/>
          <a:stretch>
            <a:fillRect/>
          </a:stretch>
        </p:blipFill>
        <p:spPr>
          <a:xfrm>
            <a:off x="5027218" y="1600200"/>
            <a:ext cx="3280563" cy="4525963"/>
          </a:xfrm>
        </p:spPr>
      </p:pic>
      <p:sp>
        <p:nvSpPr>
          <p:cNvPr id="7" name="Slide Number Placeholder 6"/>
          <p:cNvSpPr>
            <a:spLocks noGrp="1"/>
          </p:cNvSpPr>
          <p:nvPr>
            <p:ph type="sldNum" sz="quarter" idx="12"/>
          </p:nvPr>
        </p:nvSpPr>
        <p:spPr/>
        <p:txBody>
          <a:bodyPr/>
          <a:lstStyle/>
          <a:p>
            <a:fld id="{DD3FCFAA-017B-43A1-A994-4DB11AB198B7}" type="slidenum">
              <a:rPr lang="en-US" smtClean="0"/>
              <a:pPr/>
              <a:t>68</a:t>
            </a:fld>
            <a:endParaRPr lang="en-US"/>
          </a:p>
        </p:txBody>
      </p:sp>
      <p:sp>
        <p:nvSpPr>
          <p:cNvPr id="21509" name="TextBox 8"/>
          <p:cNvSpPr txBox="1">
            <a:spLocks noChangeArrowheads="1"/>
          </p:cNvSpPr>
          <p:nvPr/>
        </p:nvSpPr>
        <p:spPr bwMode="auto">
          <a:xfrm>
            <a:off x="2209800" y="6248400"/>
            <a:ext cx="2720975" cy="646113"/>
          </a:xfrm>
          <a:prstGeom prst="rect">
            <a:avLst/>
          </a:prstGeom>
          <a:noFill/>
          <a:ln w="9525">
            <a:noFill/>
            <a:miter lim="800000"/>
            <a:headEnd/>
            <a:tailEnd/>
          </a:ln>
        </p:spPr>
        <p:txBody>
          <a:bodyPr wrap="none">
            <a:spAutoFit/>
          </a:bodyPr>
          <a:lstStyle/>
          <a:p>
            <a:r>
              <a:rPr lang="en-US">
                <a:latin typeface="Corbel" pitchFamily="34" charset="0"/>
                <a:hlinkClick r:id="rId3"/>
              </a:rPr>
              <a:t>uwmsk.org/RadAnat/.html</a:t>
            </a:r>
            <a:endParaRPr lang="en-US">
              <a:latin typeface="Corbel" pitchFamily="34" charset="0"/>
            </a:endParaRPr>
          </a:p>
          <a:p>
            <a:endParaRPr lang="en-US">
              <a:latin typeface="Corbel" pitchFamily="34" charset="0"/>
            </a:endParaRPr>
          </a:p>
        </p:txBody>
      </p: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30337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Lateral view of ankle</a:t>
            </a:r>
            <a:endParaRPr lang="en-US" dirty="0">
              <a:solidFill>
                <a:schemeClr val="accent1">
                  <a:satMod val="150000"/>
                </a:schemeClr>
              </a:solidFill>
            </a:endParaRPr>
          </a:p>
        </p:txBody>
      </p:sp>
      <p:sp>
        <p:nvSpPr>
          <p:cNvPr id="72707" name="Rectangle 3"/>
          <p:cNvSpPr>
            <a:spLocks noGrp="1" noChangeArrowheads="1"/>
          </p:cNvSpPr>
          <p:nvPr>
            <p:ph sz="half" idx="1"/>
          </p:nvPr>
        </p:nvSpPr>
        <p:spPr>
          <a:xfrm>
            <a:off x="457200" y="1773238"/>
            <a:ext cx="4038600" cy="4624387"/>
          </a:xfrm>
        </p:spPr>
        <p:txBody>
          <a:bodyPr rtlCol="0">
            <a:normAutofit fontScale="92500" lnSpcReduction="20000"/>
          </a:bodyPr>
          <a:lstStyle/>
          <a:p>
            <a:pPr marL="438912" indent="-320040" fontAlgn="auto">
              <a:spcBef>
                <a:spcPts val="0"/>
              </a:spcBef>
              <a:spcAft>
                <a:spcPts val="0"/>
              </a:spcAft>
              <a:buFont typeface="Wingdings 2"/>
              <a:buChar char=""/>
              <a:defRPr/>
            </a:pPr>
            <a:endParaRPr lang="en-US" dirty="0" smtClean="0"/>
          </a:p>
          <a:p>
            <a:pPr marL="633222" indent="-514350" fontAlgn="auto">
              <a:spcBef>
                <a:spcPts val="0"/>
              </a:spcBef>
              <a:spcAft>
                <a:spcPts val="0"/>
              </a:spcAft>
              <a:buFont typeface="Wingdings 2"/>
              <a:buAutoNum type="arabicParenR"/>
              <a:defRPr/>
            </a:pPr>
            <a:r>
              <a:rPr lang="en-US" dirty="0" smtClean="0"/>
              <a:t>Anatomy:</a:t>
            </a:r>
          </a:p>
          <a:p>
            <a:pPr marL="633222" indent="-514350" fontAlgn="auto">
              <a:spcBef>
                <a:spcPts val="0"/>
              </a:spcBef>
              <a:spcAft>
                <a:spcPts val="0"/>
              </a:spcAft>
              <a:buFont typeface="Wingdings 2"/>
              <a:buChar char=""/>
              <a:defRPr/>
            </a:pPr>
            <a:r>
              <a:rPr lang="en-US" dirty="0" smtClean="0"/>
              <a:t>the </a:t>
            </a:r>
            <a:r>
              <a:rPr lang="en-US" dirty="0"/>
              <a:t>anterior and posterior aspects of the distal </a:t>
            </a:r>
            <a:r>
              <a:rPr lang="en-US" dirty="0" smtClean="0"/>
              <a:t>tibia </a:t>
            </a:r>
          </a:p>
          <a:p>
            <a:pPr marL="633222" indent="-514350" fontAlgn="auto">
              <a:spcBef>
                <a:spcPts val="0"/>
              </a:spcBef>
              <a:spcAft>
                <a:spcPts val="0"/>
              </a:spcAft>
              <a:buFont typeface="Wingdings 2"/>
              <a:buChar char=""/>
              <a:defRPr/>
            </a:pPr>
            <a:r>
              <a:rPr lang="en-US" dirty="0" smtClean="0"/>
              <a:t>lateral </a:t>
            </a:r>
            <a:r>
              <a:rPr lang="en-US" dirty="0"/>
              <a:t>aspect of </a:t>
            </a:r>
            <a:r>
              <a:rPr lang="en-US" dirty="0" err="1"/>
              <a:t>tibiotalar</a:t>
            </a:r>
            <a:r>
              <a:rPr lang="en-US" dirty="0"/>
              <a:t> and </a:t>
            </a:r>
            <a:r>
              <a:rPr lang="en-US" dirty="0" err="1"/>
              <a:t>subtalar</a:t>
            </a:r>
            <a:r>
              <a:rPr lang="en-US" dirty="0"/>
              <a:t> </a:t>
            </a:r>
            <a:r>
              <a:rPr lang="en-US" dirty="0" smtClean="0"/>
              <a:t>articulations </a:t>
            </a:r>
          </a:p>
          <a:p>
            <a:pPr marL="633222" indent="-514350" fontAlgn="auto">
              <a:spcBef>
                <a:spcPts val="0"/>
              </a:spcBef>
              <a:spcAft>
                <a:spcPts val="0"/>
              </a:spcAft>
              <a:buFont typeface="Wingdings 2"/>
              <a:buChar char=""/>
              <a:defRPr/>
            </a:pPr>
            <a:r>
              <a:rPr lang="en-US" dirty="0" smtClean="0"/>
              <a:t>the talus</a:t>
            </a:r>
          </a:p>
          <a:p>
            <a:pPr marL="633222" indent="-514350" fontAlgn="auto">
              <a:spcBef>
                <a:spcPts val="0"/>
              </a:spcBef>
              <a:spcAft>
                <a:spcPts val="0"/>
              </a:spcAft>
              <a:buFont typeface="Wingdings 2"/>
              <a:buChar char=""/>
              <a:defRPr/>
            </a:pPr>
            <a:r>
              <a:rPr lang="en-US" dirty="0" smtClean="0"/>
              <a:t>the </a:t>
            </a:r>
            <a:r>
              <a:rPr lang="en-US" dirty="0" err="1" smtClean="0"/>
              <a:t>calcaneus</a:t>
            </a:r>
            <a:endParaRPr lang="en-US" dirty="0"/>
          </a:p>
          <a:p>
            <a:pPr marL="438912" indent="-320040" fontAlgn="auto">
              <a:spcBef>
                <a:spcPts val="0"/>
              </a:spcBef>
              <a:spcAft>
                <a:spcPts val="0"/>
              </a:spcAft>
              <a:buFont typeface="Wingdings 2"/>
              <a:buNone/>
              <a:defRPr/>
            </a:pPr>
            <a:r>
              <a:rPr lang="en-US" dirty="0"/>
              <a:t>2)  Can be done in </a:t>
            </a:r>
            <a:r>
              <a:rPr lang="en-US" dirty="0" err="1"/>
              <a:t>weightbearing</a:t>
            </a:r>
            <a:r>
              <a:rPr lang="en-US" dirty="0"/>
              <a:t> and non-</a:t>
            </a:r>
            <a:r>
              <a:rPr lang="en-US" dirty="0" err="1"/>
              <a:t>weightbearing</a:t>
            </a:r>
            <a:r>
              <a:rPr lang="en-US" dirty="0"/>
              <a:t> positions</a:t>
            </a:r>
          </a:p>
        </p:txBody>
      </p:sp>
      <p:pic>
        <p:nvPicPr>
          <p:cNvPr id="16388" name="Content Placeholder 7" descr="AnkleLatLabelled.jpg"/>
          <p:cNvPicPr>
            <a:picLocks noGrp="1" noChangeAspect="1"/>
          </p:cNvPicPr>
          <p:nvPr>
            <p:ph sz="half" idx="2"/>
          </p:nvPr>
        </p:nvPicPr>
        <p:blipFill>
          <a:blip r:embed="rId2" cstate="print"/>
          <a:stretch>
            <a:fillRect/>
          </a:stretch>
        </p:blipFill>
        <p:spPr>
          <a:xfrm>
            <a:off x="4804464" y="1600200"/>
            <a:ext cx="3726072" cy="4525963"/>
          </a:xfrm>
        </p:spPr>
      </p:pic>
      <p:sp>
        <p:nvSpPr>
          <p:cNvPr id="6" name="Slide Number Placeholder 5"/>
          <p:cNvSpPr>
            <a:spLocks noGrp="1"/>
          </p:cNvSpPr>
          <p:nvPr>
            <p:ph type="sldNum" sz="quarter" idx="12"/>
          </p:nvPr>
        </p:nvSpPr>
        <p:spPr/>
        <p:txBody>
          <a:bodyPr/>
          <a:lstStyle/>
          <a:p>
            <a:fld id="{DD3FCFAA-017B-43A1-A994-4DB11AB198B7}" type="slidenum">
              <a:rPr lang="en-US" smtClean="0"/>
              <a:pPr/>
              <a:t>69</a:t>
            </a:fld>
            <a:endParaRPr lang="en-US"/>
          </a:p>
        </p:txBody>
      </p:sp>
      <p:sp>
        <p:nvSpPr>
          <p:cNvPr id="5" name="5-Point Star 4"/>
          <p:cNvSpPr/>
          <p:nvPr/>
        </p:nvSpPr>
        <p:spPr>
          <a:xfrm>
            <a:off x="228600" y="4572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5385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endParaRPr lang="en-US"/>
          </a:p>
        </p:txBody>
      </p:sp>
      <p:sp>
        <p:nvSpPr>
          <p:cNvPr id="33795" name="Rectangle 3"/>
          <p:cNvSpPr>
            <a:spLocks noGrp="1" noChangeArrowheads="1"/>
          </p:cNvSpPr>
          <p:nvPr>
            <p:ph type="body" sz="half" idx="1"/>
          </p:nvPr>
        </p:nvSpPr>
        <p:spPr/>
        <p:txBody>
          <a:bodyPr>
            <a:normAutofit/>
          </a:bodyPr>
          <a:lstStyle/>
          <a:p>
            <a:pPr marL="533400" indent="-533400">
              <a:buFont typeface="Wingdings" pitchFamily="2" charset="2"/>
              <a:buAutoNum type="arabicPeriod" startAt="3"/>
            </a:pPr>
            <a:r>
              <a:rPr lang="en-US" sz="2800" dirty="0" err="1"/>
              <a:t>Trimalleolar</a:t>
            </a:r>
            <a:r>
              <a:rPr lang="en-US" sz="2800" dirty="0"/>
              <a:t>:  involves both </a:t>
            </a:r>
            <a:r>
              <a:rPr lang="en-US" sz="2800" dirty="0" err="1"/>
              <a:t>malleoli</a:t>
            </a:r>
            <a:r>
              <a:rPr lang="en-US" sz="2800" dirty="0"/>
              <a:t> and the posterior tubercle </a:t>
            </a:r>
          </a:p>
          <a:p>
            <a:pPr marL="533400" indent="-533400">
              <a:buFont typeface="Wingdings" pitchFamily="2" charset="2"/>
              <a:buNone/>
            </a:pPr>
            <a:r>
              <a:rPr lang="en-US" sz="2800" dirty="0"/>
              <a:t>	of the distal tibia</a:t>
            </a:r>
            <a:r>
              <a:rPr lang="en-US" sz="2800" dirty="0" smtClean="0"/>
              <a:t>.</a:t>
            </a:r>
          </a:p>
          <a:p>
            <a:pPr marL="533400" indent="-533400">
              <a:buFont typeface="Wingdings" pitchFamily="2" charset="2"/>
              <a:buNone/>
            </a:pPr>
            <a:endParaRPr lang="en-US" sz="2800" dirty="0" smtClean="0"/>
          </a:p>
          <a:p>
            <a:pPr marL="533400" indent="-533400">
              <a:buNone/>
            </a:pPr>
            <a:r>
              <a:rPr lang="en-US" sz="2800" dirty="0" smtClean="0"/>
              <a:t>4.  Complex:  comminuted fracture of the distal tibia and fibula</a:t>
            </a:r>
          </a:p>
          <a:p>
            <a:pPr marL="533400" indent="-533400">
              <a:buFont typeface="Wingdings" pitchFamily="2" charset="2"/>
              <a:buNone/>
            </a:pPr>
            <a:endParaRPr lang="en-US" sz="2800" dirty="0"/>
          </a:p>
          <a:p>
            <a:pPr marL="533400" indent="-533400">
              <a:buFontTx/>
              <a:buNone/>
            </a:pPr>
            <a:endParaRPr lang="en-US" sz="2800" dirty="0"/>
          </a:p>
        </p:txBody>
      </p:sp>
      <p:sp>
        <p:nvSpPr>
          <p:cNvPr id="33796" name="Rectangle 4"/>
          <p:cNvSpPr>
            <a:spLocks noGrp="1" noChangeArrowheads="1"/>
          </p:cNvSpPr>
          <p:nvPr>
            <p:ph sz="half" idx="2"/>
          </p:nvPr>
        </p:nvSpPr>
        <p:spPr/>
        <p:txBody>
          <a:bodyPr/>
          <a:lstStyle/>
          <a:p>
            <a:endParaRPr lang="en-US" sz="2800"/>
          </a:p>
        </p:txBody>
      </p:sp>
      <p:sp>
        <p:nvSpPr>
          <p:cNvPr id="7" name="Slide Number Placeholder 6"/>
          <p:cNvSpPr>
            <a:spLocks noGrp="1"/>
          </p:cNvSpPr>
          <p:nvPr>
            <p:ph type="sldNum" sz="quarter" idx="12"/>
          </p:nvPr>
        </p:nvSpPr>
        <p:spPr/>
        <p:txBody>
          <a:bodyPr/>
          <a:lstStyle/>
          <a:p>
            <a:fld id="{943C2041-F2EA-425F-9DC6-DE39450BD14B}" type="slidenum">
              <a:rPr lang="en-US" smtClean="0"/>
              <a:pPr/>
              <a:t>7</a:t>
            </a:fld>
            <a:endParaRPr lang="en-US"/>
          </a:p>
        </p:txBody>
      </p:sp>
      <p:pic>
        <p:nvPicPr>
          <p:cNvPr id="33797" name="Picture 5" descr="mso817FF"/>
          <p:cNvPicPr>
            <a:picLocks noChangeAspect="1" noChangeArrowheads="1"/>
          </p:cNvPicPr>
          <p:nvPr/>
        </p:nvPicPr>
        <p:blipFill>
          <a:blip r:embed="rId2" cstate="print"/>
          <a:srcRect/>
          <a:stretch>
            <a:fillRect/>
          </a:stretch>
        </p:blipFill>
        <p:spPr bwMode="auto">
          <a:xfrm>
            <a:off x="4648200" y="1600200"/>
            <a:ext cx="4114800" cy="4495800"/>
          </a:xfrm>
          <a:prstGeom prst="rect">
            <a:avLst/>
          </a:prstGeom>
          <a:noFill/>
        </p:spPr>
      </p:pic>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357532"/>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Lateral view of the ankle</a:t>
            </a:r>
            <a:endParaRPr lang="en-US" dirty="0">
              <a:solidFill>
                <a:schemeClr val="accent1">
                  <a:satMod val="150000"/>
                </a:schemeClr>
              </a:solidFill>
            </a:endParaRPr>
          </a:p>
        </p:txBody>
      </p:sp>
      <p:sp>
        <p:nvSpPr>
          <p:cNvPr id="17413" name="Content Placeholder 11"/>
          <p:cNvSpPr>
            <a:spLocks noGrp="1"/>
          </p:cNvSpPr>
          <p:nvPr>
            <p:ph sz="half" idx="1"/>
          </p:nvPr>
        </p:nvSpPr>
        <p:spPr>
          <a:xfrm>
            <a:off x="457200" y="1773238"/>
            <a:ext cx="4038600" cy="4624387"/>
          </a:xfrm>
        </p:spPr>
        <p:txBody>
          <a:bodyPr/>
          <a:lstStyle/>
          <a:p>
            <a:r>
              <a:rPr lang="en-US" smtClean="0"/>
              <a:t>Evaluate for smooth equal surfaces between tibia and talus</a:t>
            </a:r>
          </a:p>
          <a:p>
            <a:r>
              <a:rPr lang="en-US" smtClean="0"/>
              <a:t>Neck of talus should align with the navicular and calcaneus</a:t>
            </a:r>
          </a:p>
          <a:p>
            <a:r>
              <a:rPr lang="en-US" smtClean="0"/>
              <a:t>Joint spaces smooth and equidistant</a:t>
            </a:r>
          </a:p>
        </p:txBody>
      </p:sp>
      <p:pic>
        <p:nvPicPr>
          <p:cNvPr id="17412" name="Content Placeholder 6" descr="AnkleLat.jpg"/>
          <p:cNvPicPr>
            <a:picLocks noGrp="1" noChangeAspect="1"/>
          </p:cNvPicPr>
          <p:nvPr>
            <p:ph sz="half" idx="2"/>
          </p:nvPr>
        </p:nvPicPr>
        <p:blipFill>
          <a:blip r:embed="rId2" cstate="print"/>
          <a:stretch>
            <a:fillRect/>
          </a:stretch>
        </p:blipFill>
        <p:spPr>
          <a:xfrm>
            <a:off x="4804464" y="1600200"/>
            <a:ext cx="3726072" cy="4525963"/>
          </a:xfrm>
        </p:spPr>
      </p:pic>
      <p:sp>
        <p:nvSpPr>
          <p:cNvPr id="7" name="Slide Number Placeholder 6"/>
          <p:cNvSpPr>
            <a:spLocks noGrp="1"/>
          </p:cNvSpPr>
          <p:nvPr>
            <p:ph type="sldNum" sz="quarter" idx="12"/>
          </p:nvPr>
        </p:nvSpPr>
        <p:spPr/>
        <p:txBody>
          <a:bodyPr/>
          <a:lstStyle/>
          <a:p>
            <a:fld id="{DD3FCFAA-017B-43A1-A994-4DB11AB198B7}" type="slidenum">
              <a:rPr lang="en-US" smtClean="0"/>
              <a:pPr/>
              <a:t>70</a:t>
            </a:fld>
            <a:endParaRPr lang="en-US"/>
          </a:p>
        </p:txBody>
      </p:sp>
      <p:sp>
        <p:nvSpPr>
          <p:cNvPr id="17411" name="TextBox 8"/>
          <p:cNvSpPr txBox="1">
            <a:spLocks noChangeArrowheads="1"/>
          </p:cNvSpPr>
          <p:nvPr/>
        </p:nvSpPr>
        <p:spPr bwMode="auto">
          <a:xfrm>
            <a:off x="2514600" y="6488113"/>
            <a:ext cx="2720975" cy="369887"/>
          </a:xfrm>
          <a:prstGeom prst="rect">
            <a:avLst/>
          </a:prstGeom>
          <a:noFill/>
          <a:ln w="9525">
            <a:noFill/>
            <a:miter lim="800000"/>
            <a:headEnd/>
            <a:tailEnd/>
          </a:ln>
        </p:spPr>
        <p:txBody>
          <a:bodyPr wrap="none">
            <a:spAutoFit/>
          </a:bodyPr>
          <a:lstStyle/>
          <a:p>
            <a:r>
              <a:rPr lang="en-US">
                <a:latin typeface="Corbel" pitchFamily="34" charset="0"/>
                <a:hlinkClick r:id="rId3"/>
              </a:rPr>
              <a:t>uwmsk.org/RadAnat/.html</a:t>
            </a:r>
            <a:endParaRPr lang="en-US">
              <a:latin typeface="Corbel" pitchFamily="34" charset="0"/>
            </a:endParaRPr>
          </a:p>
        </p:txBody>
      </p:sp>
      <p:sp>
        <p:nvSpPr>
          <p:cNvPr id="6" name="5-Point Star 5"/>
          <p:cNvSpPr/>
          <p:nvPr/>
        </p:nvSpPr>
        <p:spPr>
          <a:xfrm>
            <a:off x="304800" y="3048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768933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Optional </a:t>
            </a:r>
            <a:r>
              <a:rPr lang="en-US" dirty="0">
                <a:solidFill>
                  <a:schemeClr val="accent1">
                    <a:satMod val="150000"/>
                  </a:schemeClr>
                </a:solidFill>
              </a:rPr>
              <a:t>Views:</a:t>
            </a:r>
          </a:p>
        </p:txBody>
      </p:sp>
      <p:sp>
        <p:nvSpPr>
          <p:cNvPr id="78851" name="Rectangle 3"/>
          <p:cNvSpPr>
            <a:spLocks noGrp="1" noChangeArrowheads="1"/>
          </p:cNvSpPr>
          <p:nvPr>
            <p:ph sz="half" idx="1"/>
          </p:nvPr>
        </p:nvSpPr>
        <p:spPr>
          <a:xfrm>
            <a:off x="457200" y="1773238"/>
            <a:ext cx="4038600" cy="4624387"/>
          </a:xfrm>
        </p:spPr>
        <p:txBody>
          <a:bodyPr rtlCol="0">
            <a:normAutofit/>
          </a:bodyPr>
          <a:lstStyle/>
          <a:p>
            <a:pPr marL="438912" indent="-320040" fontAlgn="auto">
              <a:spcBef>
                <a:spcPts val="0"/>
              </a:spcBef>
              <a:spcAft>
                <a:spcPts val="0"/>
              </a:spcAft>
              <a:buFont typeface="Wingdings 2"/>
              <a:buNone/>
              <a:defRPr/>
            </a:pPr>
            <a:r>
              <a:rPr lang="en-US" dirty="0"/>
              <a:t>1)  AP Inversion and Eversion Stress </a:t>
            </a:r>
            <a:r>
              <a:rPr lang="en-US" dirty="0" smtClean="0"/>
              <a:t>Radiographs</a:t>
            </a:r>
            <a:endParaRPr lang="en-US" dirty="0"/>
          </a:p>
          <a:p>
            <a:pPr marL="438912" indent="-320040" fontAlgn="auto">
              <a:spcBef>
                <a:spcPts val="0"/>
              </a:spcBef>
              <a:spcAft>
                <a:spcPts val="0"/>
              </a:spcAft>
              <a:buFont typeface="Wingdings 2"/>
              <a:buChar char=""/>
              <a:defRPr/>
            </a:pPr>
            <a:endParaRPr lang="en-US" dirty="0"/>
          </a:p>
          <a:p>
            <a:pPr marL="633222" indent="-514350" fontAlgn="auto">
              <a:spcBef>
                <a:spcPts val="0"/>
              </a:spcBef>
              <a:spcAft>
                <a:spcPts val="0"/>
              </a:spcAft>
              <a:buFont typeface="Wingdings 2"/>
              <a:buAutoNum type="arabicParenR" startAt="2"/>
              <a:defRPr/>
            </a:pPr>
            <a:r>
              <a:rPr lang="en-US" dirty="0" smtClean="0"/>
              <a:t>Axial Calcaneus View</a:t>
            </a:r>
          </a:p>
          <a:p>
            <a:pPr marL="925830" lvl="1" indent="-514350" fontAlgn="auto">
              <a:spcAft>
                <a:spcPts val="0"/>
              </a:spcAft>
              <a:buFont typeface="Wingdings"/>
              <a:buChar char=""/>
              <a:defRPr/>
            </a:pPr>
            <a:r>
              <a:rPr lang="en-US" dirty="0" smtClean="0"/>
              <a:t> A = </a:t>
            </a:r>
            <a:r>
              <a:rPr lang="en-US" dirty="0" err="1" smtClean="0"/>
              <a:t>talocrural</a:t>
            </a:r>
            <a:r>
              <a:rPr lang="en-US" dirty="0" smtClean="0"/>
              <a:t> joint</a:t>
            </a:r>
          </a:p>
          <a:p>
            <a:pPr marL="925830" lvl="1" indent="-514350" fontAlgn="auto">
              <a:spcAft>
                <a:spcPts val="0"/>
              </a:spcAft>
              <a:buFont typeface="Wingdings"/>
              <a:buChar char=""/>
              <a:defRPr/>
            </a:pPr>
            <a:r>
              <a:rPr lang="en-US" dirty="0" smtClean="0"/>
              <a:t>B = </a:t>
            </a:r>
            <a:r>
              <a:rPr lang="en-US" dirty="0" err="1" smtClean="0"/>
              <a:t>sustentaculum</a:t>
            </a:r>
            <a:r>
              <a:rPr lang="en-US" dirty="0" smtClean="0"/>
              <a:t> </a:t>
            </a:r>
            <a:r>
              <a:rPr lang="en-US" dirty="0" err="1" smtClean="0"/>
              <a:t>tali</a:t>
            </a:r>
            <a:r>
              <a:rPr lang="en-US" dirty="0" smtClean="0"/>
              <a:t> of the </a:t>
            </a:r>
            <a:r>
              <a:rPr lang="en-US" dirty="0" err="1" smtClean="0"/>
              <a:t>calcaneus</a:t>
            </a:r>
            <a:endParaRPr lang="en-US" dirty="0"/>
          </a:p>
        </p:txBody>
      </p:sp>
      <p:pic>
        <p:nvPicPr>
          <p:cNvPr id="25604" name="Content Placeholder 4" descr="Inversion stress.jpg"/>
          <p:cNvPicPr>
            <a:picLocks noGrp="1" noChangeAspect="1"/>
          </p:cNvPicPr>
          <p:nvPr>
            <p:ph sz="half" idx="2"/>
          </p:nvPr>
        </p:nvPicPr>
        <p:blipFill>
          <a:blip r:embed="rId3" cstate="print"/>
          <a:srcRect/>
          <a:stretch>
            <a:fillRect/>
          </a:stretch>
        </p:blipFill>
        <p:spPr>
          <a:xfrm>
            <a:off x="5029200" y="1600200"/>
            <a:ext cx="2003425" cy="2225675"/>
          </a:xfrm>
        </p:spPr>
      </p:pic>
      <p:sp>
        <p:nvSpPr>
          <p:cNvPr id="8" name="Slide Number Placeholder 7"/>
          <p:cNvSpPr>
            <a:spLocks noGrp="1"/>
          </p:cNvSpPr>
          <p:nvPr>
            <p:ph type="sldNum" sz="quarter" idx="12"/>
          </p:nvPr>
        </p:nvSpPr>
        <p:spPr/>
        <p:txBody>
          <a:bodyPr/>
          <a:lstStyle/>
          <a:p>
            <a:fld id="{DD3FCFAA-017B-43A1-A994-4DB11AB198B7}" type="slidenum">
              <a:rPr lang="en-US" smtClean="0"/>
              <a:pPr/>
              <a:t>71</a:t>
            </a:fld>
            <a:endParaRPr lang="en-US"/>
          </a:p>
        </p:txBody>
      </p:sp>
      <p:sp>
        <p:nvSpPr>
          <p:cNvPr id="25605" name="TextBox 5"/>
          <p:cNvSpPr txBox="1">
            <a:spLocks noChangeArrowheads="1"/>
          </p:cNvSpPr>
          <p:nvPr/>
        </p:nvSpPr>
        <p:spPr bwMode="auto">
          <a:xfrm>
            <a:off x="7010400" y="1752600"/>
            <a:ext cx="1943100" cy="646113"/>
          </a:xfrm>
          <a:prstGeom prst="rect">
            <a:avLst/>
          </a:prstGeom>
          <a:noFill/>
          <a:ln w="9525">
            <a:noFill/>
            <a:miter lim="800000"/>
            <a:headEnd/>
            <a:tailEnd/>
          </a:ln>
        </p:spPr>
        <p:txBody>
          <a:bodyPr wrap="none">
            <a:spAutoFit/>
          </a:bodyPr>
          <a:lstStyle/>
          <a:p>
            <a:r>
              <a:rPr lang="en-US">
                <a:latin typeface="Corbel" pitchFamily="34" charset="0"/>
                <a:hlinkClick r:id="rId4"/>
              </a:rPr>
              <a:t>www.ceessentials.</a:t>
            </a:r>
          </a:p>
          <a:p>
            <a:r>
              <a:rPr lang="en-US">
                <a:latin typeface="Corbel" pitchFamily="34" charset="0"/>
                <a:hlinkClick r:id="rId4"/>
              </a:rPr>
              <a:t>net/article28.html</a:t>
            </a:r>
            <a:endParaRPr lang="en-US">
              <a:latin typeface="Corbel" pitchFamily="34" charset="0"/>
            </a:endParaRPr>
          </a:p>
        </p:txBody>
      </p:sp>
      <p:pic>
        <p:nvPicPr>
          <p:cNvPr id="25606" name="Picture 6" descr="axial calcaneal view.jpg"/>
          <p:cNvPicPr>
            <a:picLocks noChangeAspect="1"/>
          </p:cNvPicPr>
          <p:nvPr/>
        </p:nvPicPr>
        <p:blipFill>
          <a:blip r:embed="rId5" cstate="print"/>
          <a:srcRect/>
          <a:stretch>
            <a:fillRect/>
          </a:stretch>
        </p:blipFill>
        <p:spPr bwMode="auto">
          <a:xfrm>
            <a:off x="5029200" y="3962400"/>
            <a:ext cx="4114800" cy="2416175"/>
          </a:xfrm>
          <a:prstGeom prst="rect">
            <a:avLst/>
          </a:prstGeom>
          <a:noFill/>
          <a:ln w="9525">
            <a:noFill/>
            <a:miter lim="800000"/>
            <a:headEnd/>
            <a:tailEnd/>
          </a:ln>
        </p:spPr>
      </p:pic>
      <p:pic>
        <p:nvPicPr>
          <p:cNvPr id="7" name="Picture 3" descr="C:\Users\brodda\AppData\Local\Microsoft\Windows\Temporary Internet Files\Content.IE5\XPV5T6FO\MC900370140[1].wmf"/>
          <p:cNvPicPr>
            <a:picLocks noChangeAspect="1" noChangeArrowheads="1"/>
          </p:cNvPicPr>
          <p:nvPr/>
        </p:nvPicPr>
        <p:blipFill>
          <a:blip r:embed="rId6"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243314573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AP view of the foot</a:t>
            </a:r>
            <a:endParaRPr lang="en-US" dirty="0">
              <a:solidFill>
                <a:schemeClr val="accent1">
                  <a:satMod val="150000"/>
                </a:schemeClr>
              </a:solidFill>
            </a:endParaRPr>
          </a:p>
        </p:txBody>
      </p:sp>
      <p:pic>
        <p:nvPicPr>
          <p:cNvPr id="14339" name="Content Placeholder 4" descr="FootAP.jpg"/>
          <p:cNvPicPr>
            <a:picLocks noGrp="1" noChangeAspect="1"/>
          </p:cNvPicPr>
          <p:nvPr>
            <p:ph sz="half" idx="1"/>
          </p:nvPr>
        </p:nvPicPr>
        <p:blipFill>
          <a:blip r:embed="rId2" cstate="print"/>
          <a:stretch>
            <a:fillRect/>
          </a:stretch>
        </p:blipFill>
        <p:spPr>
          <a:xfrm>
            <a:off x="1499018" y="1600200"/>
            <a:ext cx="1954964" cy="4525963"/>
          </a:xfrm>
        </p:spPr>
      </p:pic>
      <p:pic>
        <p:nvPicPr>
          <p:cNvPr id="14340" name="Content Placeholder 5" descr="FootAPLabelled.jpg"/>
          <p:cNvPicPr>
            <a:picLocks noGrp="1" noChangeAspect="1"/>
          </p:cNvPicPr>
          <p:nvPr>
            <p:ph sz="half" idx="2"/>
          </p:nvPr>
        </p:nvPicPr>
        <p:blipFill>
          <a:blip r:embed="rId3" cstate="print"/>
          <a:stretch>
            <a:fillRect/>
          </a:stretch>
        </p:blipFill>
        <p:spPr>
          <a:xfrm>
            <a:off x="5690018" y="1600200"/>
            <a:ext cx="1954964" cy="4525963"/>
          </a:xfrm>
        </p:spPr>
      </p:pic>
      <p:sp>
        <p:nvSpPr>
          <p:cNvPr id="7" name="Slide Number Placeholder 6"/>
          <p:cNvSpPr>
            <a:spLocks noGrp="1"/>
          </p:cNvSpPr>
          <p:nvPr>
            <p:ph type="sldNum" sz="quarter" idx="12"/>
          </p:nvPr>
        </p:nvSpPr>
        <p:spPr/>
        <p:txBody>
          <a:bodyPr/>
          <a:lstStyle/>
          <a:p>
            <a:fld id="{DD3FCFAA-017B-43A1-A994-4DB11AB198B7}" type="slidenum">
              <a:rPr lang="en-US" smtClean="0"/>
              <a:pPr/>
              <a:t>72</a:t>
            </a:fld>
            <a:endParaRPr lang="en-US"/>
          </a:p>
        </p:txBody>
      </p:sp>
      <p:sp>
        <p:nvSpPr>
          <p:cNvPr id="14341" name="TextBox 6"/>
          <p:cNvSpPr txBox="1">
            <a:spLocks noChangeArrowheads="1"/>
          </p:cNvSpPr>
          <p:nvPr/>
        </p:nvSpPr>
        <p:spPr bwMode="auto">
          <a:xfrm>
            <a:off x="3581400" y="6400800"/>
            <a:ext cx="2720975" cy="646113"/>
          </a:xfrm>
          <a:prstGeom prst="rect">
            <a:avLst/>
          </a:prstGeom>
          <a:noFill/>
          <a:ln w="9525">
            <a:noFill/>
            <a:miter lim="800000"/>
            <a:headEnd/>
            <a:tailEnd/>
          </a:ln>
        </p:spPr>
        <p:txBody>
          <a:bodyPr wrap="none">
            <a:spAutoFit/>
          </a:bodyPr>
          <a:lstStyle/>
          <a:p>
            <a:r>
              <a:rPr lang="en-US">
                <a:latin typeface="Corbel" pitchFamily="34" charset="0"/>
                <a:hlinkClick r:id="rId4"/>
              </a:rPr>
              <a:t>uwmsk.org/RadAnat/.html</a:t>
            </a:r>
            <a:endParaRPr lang="en-US">
              <a:latin typeface="Corbel" pitchFamily="34" charset="0"/>
            </a:endParaRPr>
          </a:p>
          <a:p>
            <a:endParaRPr lang="en-US">
              <a:latin typeface="Corbel" pitchFamily="34" charset="0"/>
            </a:endParaRPr>
          </a:p>
        </p:txBody>
      </p:sp>
      <p:sp>
        <p:nvSpPr>
          <p:cNvPr id="6" name="5-Point Star 5"/>
          <p:cNvSpPr/>
          <p:nvPr/>
        </p:nvSpPr>
        <p:spPr>
          <a:xfrm>
            <a:off x="304800" y="381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032209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2400"/>
            <a:ext cx="8153400" cy="846161"/>
          </a:xfrm>
        </p:spPr>
        <p:txBody>
          <a:bodyPr>
            <a:noAutofit/>
          </a:bodyPr>
          <a:lstStyle/>
          <a:p>
            <a:pPr fontAlgn="auto">
              <a:spcAft>
                <a:spcPts val="0"/>
              </a:spcAft>
              <a:defRPr/>
            </a:pPr>
            <a:r>
              <a:rPr lang="en-US" sz="2000" dirty="0" smtClean="0">
                <a:solidFill>
                  <a:schemeClr val="accent1">
                    <a:satMod val="150000"/>
                  </a:schemeClr>
                </a:solidFill>
              </a:rPr>
              <a:t>NOTE:  AP of the foot goes through the dorsal surface of the foot</a:t>
            </a:r>
            <a:br>
              <a:rPr lang="en-US" sz="2000" dirty="0" smtClean="0">
                <a:solidFill>
                  <a:schemeClr val="accent1">
                    <a:satMod val="150000"/>
                  </a:schemeClr>
                </a:solidFill>
              </a:rPr>
            </a:br>
            <a:r>
              <a:rPr lang="en-US" sz="2000" dirty="0" smtClean="0">
                <a:solidFill>
                  <a:schemeClr val="accent1">
                    <a:satMod val="150000"/>
                  </a:schemeClr>
                </a:solidFill>
              </a:rPr>
              <a:t>PA of the foot goes through the plantar surface of the foot</a:t>
            </a:r>
            <a:endParaRPr lang="en-US" sz="2000"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lnSpcReduction="10000"/>
          </a:bodyPr>
          <a:lstStyle/>
          <a:p>
            <a:pPr marL="438912" indent="-320040" fontAlgn="auto">
              <a:spcBef>
                <a:spcPts val="0"/>
              </a:spcBef>
              <a:spcAft>
                <a:spcPts val="0"/>
              </a:spcAft>
              <a:buFont typeface="Wingdings 2"/>
              <a:buChar char=""/>
              <a:defRPr/>
            </a:pPr>
            <a:r>
              <a:rPr lang="en-US" dirty="0" smtClean="0"/>
              <a:t>Evaluate AP for the </a:t>
            </a:r>
            <a:r>
              <a:rPr lang="en-US" dirty="0" err="1" smtClean="0"/>
              <a:t>phalages</a:t>
            </a:r>
            <a:endParaRPr lang="en-US" dirty="0" smtClean="0"/>
          </a:p>
          <a:p>
            <a:pPr marL="438912" indent="-320040" fontAlgn="auto">
              <a:spcBef>
                <a:spcPts val="0"/>
              </a:spcBef>
              <a:spcAft>
                <a:spcPts val="0"/>
              </a:spcAft>
              <a:buFont typeface="Wingdings 2"/>
              <a:buChar char=""/>
              <a:defRPr/>
            </a:pPr>
            <a:r>
              <a:rPr lang="en-US" dirty="0" smtClean="0"/>
              <a:t>Evaluates for bunions need for surgery on foot </a:t>
            </a:r>
          </a:p>
          <a:p>
            <a:pPr marL="438912" indent="-320040" fontAlgn="auto">
              <a:spcBef>
                <a:spcPts val="0"/>
              </a:spcBef>
              <a:spcAft>
                <a:spcPts val="0"/>
              </a:spcAft>
              <a:buFont typeface="Wingdings 2"/>
              <a:buChar char=""/>
              <a:defRPr/>
            </a:pPr>
            <a:r>
              <a:rPr lang="en-US" dirty="0" smtClean="0"/>
              <a:t>First </a:t>
            </a:r>
            <a:r>
              <a:rPr lang="en-US" dirty="0" err="1" smtClean="0"/>
              <a:t>Intermetatarsal</a:t>
            </a:r>
            <a:r>
              <a:rPr lang="en-US" dirty="0" smtClean="0"/>
              <a:t> angle</a:t>
            </a:r>
          </a:p>
          <a:p>
            <a:pPr marL="731520" lvl="1" indent="-274320" fontAlgn="auto">
              <a:spcAft>
                <a:spcPts val="0"/>
              </a:spcAft>
              <a:buFont typeface="Wingdings"/>
              <a:buChar char=""/>
              <a:defRPr/>
            </a:pPr>
            <a:r>
              <a:rPr lang="en-US" dirty="0" smtClean="0"/>
              <a:t>Angle between the first and second metatarsals.</a:t>
            </a:r>
          </a:p>
          <a:p>
            <a:pPr marL="731520" lvl="1" indent="-274320" fontAlgn="auto">
              <a:spcAft>
                <a:spcPts val="0"/>
              </a:spcAft>
              <a:buFont typeface="Wingdings"/>
              <a:buChar char=""/>
              <a:defRPr/>
            </a:pPr>
            <a:r>
              <a:rPr lang="en-US" dirty="0" smtClean="0"/>
              <a:t>Should be between 5-10 dg</a:t>
            </a:r>
          </a:p>
          <a:p>
            <a:pPr marL="731520" lvl="1" indent="-274320" fontAlgn="auto">
              <a:spcAft>
                <a:spcPts val="0"/>
              </a:spcAft>
              <a:buFont typeface="Wingdings"/>
              <a:buChar char=""/>
              <a:defRPr/>
            </a:pPr>
            <a:endParaRPr lang="en-US" dirty="0"/>
          </a:p>
        </p:txBody>
      </p:sp>
      <p:pic>
        <p:nvPicPr>
          <p:cNvPr id="15364" name="Content Placeholder 4" descr="firstintermetanglexray.jpg"/>
          <p:cNvPicPr>
            <a:picLocks noGrp="1" noChangeAspect="1"/>
          </p:cNvPicPr>
          <p:nvPr>
            <p:ph sz="half" idx="2"/>
          </p:nvPr>
        </p:nvPicPr>
        <p:blipFill>
          <a:blip r:embed="rId2" cstate="print"/>
          <a:stretch>
            <a:fillRect/>
          </a:stretch>
        </p:blipFill>
        <p:spPr>
          <a:xfrm>
            <a:off x="4648200" y="2348706"/>
            <a:ext cx="4038600" cy="3028950"/>
          </a:xfrm>
        </p:spPr>
      </p:pic>
      <p:sp>
        <p:nvSpPr>
          <p:cNvPr id="7" name="Slide Number Placeholder 6"/>
          <p:cNvSpPr>
            <a:spLocks noGrp="1"/>
          </p:cNvSpPr>
          <p:nvPr>
            <p:ph type="sldNum" sz="quarter" idx="12"/>
          </p:nvPr>
        </p:nvSpPr>
        <p:spPr/>
        <p:txBody>
          <a:bodyPr/>
          <a:lstStyle/>
          <a:p>
            <a:fld id="{DD3FCFAA-017B-43A1-A994-4DB11AB198B7}" type="slidenum">
              <a:rPr lang="en-US" smtClean="0"/>
              <a:pPr/>
              <a:t>73</a:t>
            </a:fld>
            <a:endParaRPr lang="en-US"/>
          </a:p>
        </p:txBody>
      </p:sp>
      <p:sp>
        <p:nvSpPr>
          <p:cNvPr id="15365" name="TextBox 5"/>
          <p:cNvSpPr txBox="1">
            <a:spLocks noChangeArrowheads="1"/>
          </p:cNvSpPr>
          <p:nvPr/>
        </p:nvSpPr>
        <p:spPr bwMode="auto">
          <a:xfrm>
            <a:off x="4267200" y="5943600"/>
            <a:ext cx="4745038" cy="369888"/>
          </a:xfrm>
          <a:prstGeom prst="rect">
            <a:avLst/>
          </a:prstGeom>
          <a:noFill/>
          <a:ln w="9525">
            <a:noFill/>
            <a:miter lim="800000"/>
            <a:headEnd/>
            <a:tailEnd/>
          </a:ln>
        </p:spPr>
        <p:txBody>
          <a:bodyPr wrap="none">
            <a:spAutoFit/>
          </a:bodyPr>
          <a:lstStyle/>
          <a:p>
            <a:r>
              <a:rPr lang="en-US">
                <a:latin typeface="Corbel" pitchFamily="34" charset="0"/>
                <a:hlinkClick r:id="rId3"/>
              </a:rPr>
              <a:t>foothealth.about.com/.../g/MetPrimVarus.htm</a:t>
            </a:r>
            <a:endParaRPr lang="en-US">
              <a:latin typeface="Corbel" pitchFamily="34" charset="0"/>
            </a:endParaRPr>
          </a:p>
        </p:txBody>
      </p:sp>
      <p:sp>
        <p:nvSpPr>
          <p:cNvPr id="6" name="5-Point Star 5"/>
          <p:cNvSpPr/>
          <p:nvPr/>
        </p:nvSpPr>
        <p:spPr>
          <a:xfrm>
            <a:off x="228600" y="3810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4671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Lateral View of the foot</a:t>
            </a:r>
            <a:endParaRPr lang="en-US" dirty="0">
              <a:solidFill>
                <a:schemeClr val="accent1">
                  <a:satMod val="150000"/>
                </a:schemeClr>
              </a:solidFill>
            </a:endParaRPr>
          </a:p>
        </p:txBody>
      </p:sp>
      <p:pic>
        <p:nvPicPr>
          <p:cNvPr id="18435" name="Content Placeholder 4" descr="FootLat.jpg"/>
          <p:cNvPicPr>
            <a:picLocks noGrp="1" noChangeAspect="1"/>
          </p:cNvPicPr>
          <p:nvPr>
            <p:ph sz="half" idx="1"/>
          </p:nvPr>
        </p:nvPicPr>
        <p:blipFill>
          <a:blip r:embed="rId2" cstate="print"/>
          <a:stretch>
            <a:fillRect/>
          </a:stretch>
        </p:blipFill>
        <p:spPr>
          <a:xfrm>
            <a:off x="457200" y="2821980"/>
            <a:ext cx="4038600" cy="2082403"/>
          </a:xfrm>
        </p:spPr>
      </p:pic>
      <p:pic>
        <p:nvPicPr>
          <p:cNvPr id="18436" name="Content Placeholder 5" descr="FootLatLabelled.jpg"/>
          <p:cNvPicPr>
            <a:picLocks noGrp="1" noChangeAspect="1"/>
          </p:cNvPicPr>
          <p:nvPr>
            <p:ph sz="half" idx="2"/>
          </p:nvPr>
        </p:nvPicPr>
        <p:blipFill>
          <a:blip r:embed="rId3" cstate="print"/>
          <a:stretch>
            <a:fillRect/>
          </a:stretch>
        </p:blipFill>
        <p:spPr>
          <a:xfrm>
            <a:off x="4648200" y="2821980"/>
            <a:ext cx="4038600" cy="2082403"/>
          </a:xfrm>
        </p:spPr>
      </p:pic>
      <p:sp>
        <p:nvSpPr>
          <p:cNvPr id="7" name="Slide Number Placeholder 6"/>
          <p:cNvSpPr>
            <a:spLocks noGrp="1"/>
          </p:cNvSpPr>
          <p:nvPr>
            <p:ph type="sldNum" sz="quarter" idx="12"/>
          </p:nvPr>
        </p:nvSpPr>
        <p:spPr/>
        <p:txBody>
          <a:bodyPr/>
          <a:lstStyle/>
          <a:p>
            <a:fld id="{DD3FCFAA-017B-43A1-A994-4DB11AB198B7}" type="slidenum">
              <a:rPr lang="en-US" smtClean="0"/>
              <a:pPr/>
              <a:t>74</a:t>
            </a:fld>
            <a:endParaRPr lang="en-US"/>
          </a:p>
        </p:txBody>
      </p:sp>
      <p:sp>
        <p:nvSpPr>
          <p:cNvPr id="18437" name="TextBox 6"/>
          <p:cNvSpPr txBox="1">
            <a:spLocks noChangeArrowheads="1"/>
          </p:cNvSpPr>
          <p:nvPr/>
        </p:nvSpPr>
        <p:spPr bwMode="auto">
          <a:xfrm>
            <a:off x="914400" y="6019800"/>
            <a:ext cx="2720975" cy="369888"/>
          </a:xfrm>
          <a:prstGeom prst="rect">
            <a:avLst/>
          </a:prstGeom>
          <a:noFill/>
          <a:ln w="9525">
            <a:noFill/>
            <a:miter lim="800000"/>
            <a:headEnd/>
            <a:tailEnd/>
          </a:ln>
        </p:spPr>
        <p:txBody>
          <a:bodyPr wrap="none">
            <a:spAutoFit/>
          </a:bodyPr>
          <a:lstStyle/>
          <a:p>
            <a:r>
              <a:rPr lang="en-US">
                <a:latin typeface="Corbel" pitchFamily="34" charset="0"/>
                <a:hlinkClick r:id="rId4"/>
              </a:rPr>
              <a:t>uwmsk.org/RadAnat/.html</a:t>
            </a:r>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419920125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Lateral view of Foot</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fontScale="92500"/>
          </a:bodyPr>
          <a:lstStyle/>
          <a:p>
            <a:pPr marL="438912" indent="-320040" fontAlgn="auto">
              <a:spcBef>
                <a:spcPts val="0"/>
              </a:spcBef>
              <a:spcAft>
                <a:spcPts val="0"/>
              </a:spcAft>
              <a:buFont typeface="Wingdings 2"/>
              <a:buChar char=""/>
              <a:defRPr/>
            </a:pPr>
            <a:r>
              <a:rPr lang="en-US" dirty="0" smtClean="0"/>
              <a:t>Demonstrates:</a:t>
            </a:r>
          </a:p>
          <a:p>
            <a:pPr marL="731520" lvl="1" indent="-274320" fontAlgn="auto">
              <a:spcAft>
                <a:spcPts val="0"/>
              </a:spcAft>
              <a:buFont typeface="Wingdings"/>
              <a:buChar char=""/>
              <a:defRPr/>
            </a:pPr>
            <a:r>
              <a:rPr lang="en-US" dirty="0" smtClean="0"/>
              <a:t>Calcaneus</a:t>
            </a:r>
          </a:p>
          <a:p>
            <a:pPr marL="731520" lvl="1" indent="-274320" fontAlgn="auto">
              <a:spcAft>
                <a:spcPts val="0"/>
              </a:spcAft>
              <a:buFont typeface="Wingdings"/>
              <a:buChar char=""/>
              <a:defRPr/>
            </a:pPr>
            <a:r>
              <a:rPr lang="en-US" dirty="0" err="1" smtClean="0"/>
              <a:t>Anterosuperior</a:t>
            </a:r>
            <a:r>
              <a:rPr lang="en-US" dirty="0" smtClean="0"/>
              <a:t> spine of </a:t>
            </a:r>
            <a:r>
              <a:rPr lang="en-US" dirty="0" err="1" smtClean="0"/>
              <a:t>calcaneus</a:t>
            </a:r>
            <a:endParaRPr lang="en-US" dirty="0" smtClean="0"/>
          </a:p>
          <a:p>
            <a:pPr marL="731520" lvl="1" indent="-274320" fontAlgn="auto">
              <a:spcAft>
                <a:spcPts val="0"/>
              </a:spcAft>
              <a:buFont typeface="Wingdings"/>
              <a:buChar char=""/>
              <a:defRPr/>
            </a:pPr>
            <a:r>
              <a:rPr lang="en-US" dirty="0" err="1" smtClean="0"/>
              <a:t>Chopart</a:t>
            </a:r>
            <a:r>
              <a:rPr lang="en-US" dirty="0" smtClean="0"/>
              <a:t> (</a:t>
            </a:r>
            <a:r>
              <a:rPr lang="en-US" dirty="0" err="1" smtClean="0"/>
              <a:t>calcaneus</a:t>
            </a:r>
            <a:r>
              <a:rPr lang="en-US" dirty="0" smtClean="0"/>
              <a:t>/</a:t>
            </a:r>
            <a:r>
              <a:rPr lang="en-US" dirty="0" err="1" smtClean="0"/>
              <a:t>cuboid</a:t>
            </a:r>
            <a:r>
              <a:rPr lang="en-US" dirty="0" smtClean="0"/>
              <a:t> and talus/</a:t>
            </a:r>
            <a:r>
              <a:rPr lang="en-US" dirty="0" err="1" smtClean="0"/>
              <a:t>navicular</a:t>
            </a:r>
            <a:r>
              <a:rPr lang="en-US" dirty="0" smtClean="0"/>
              <a:t> joints)and </a:t>
            </a:r>
            <a:r>
              <a:rPr lang="en-US" dirty="0" err="1" smtClean="0"/>
              <a:t>Lisfranc</a:t>
            </a:r>
            <a:r>
              <a:rPr lang="en-US" dirty="0" smtClean="0"/>
              <a:t> (</a:t>
            </a:r>
            <a:r>
              <a:rPr lang="en-US" dirty="0" err="1" smtClean="0"/>
              <a:t>tarsals</a:t>
            </a:r>
            <a:r>
              <a:rPr lang="en-US" dirty="0" smtClean="0"/>
              <a:t> and metatarsal) joints</a:t>
            </a:r>
          </a:p>
          <a:p>
            <a:pPr marL="731520" lvl="1" indent="-274320" fontAlgn="auto">
              <a:spcAft>
                <a:spcPts val="0"/>
              </a:spcAft>
              <a:buFont typeface="Wingdings"/>
              <a:buChar char=""/>
              <a:defRPr/>
            </a:pPr>
            <a:r>
              <a:rPr lang="en-US" dirty="0" err="1" smtClean="0"/>
              <a:t>Boehler</a:t>
            </a:r>
            <a:r>
              <a:rPr lang="en-US" dirty="0" smtClean="0"/>
              <a:t> angle: normally about 20-40 dg., abnormal indicating fracture if less than 20 dg.</a:t>
            </a:r>
            <a:endParaRPr lang="en-US" dirty="0"/>
          </a:p>
        </p:txBody>
      </p:sp>
      <p:pic>
        <p:nvPicPr>
          <p:cNvPr id="19460" name="Content Placeholder 4" descr="Boehlers angle.jpg"/>
          <p:cNvPicPr>
            <a:picLocks noGrp="1" noChangeAspect="1"/>
          </p:cNvPicPr>
          <p:nvPr>
            <p:ph sz="half" idx="2"/>
          </p:nvPr>
        </p:nvPicPr>
        <p:blipFill>
          <a:blip r:embed="rId2" cstate="print"/>
          <a:stretch>
            <a:fillRect/>
          </a:stretch>
        </p:blipFill>
        <p:spPr>
          <a:xfrm>
            <a:off x="4648200" y="1737603"/>
            <a:ext cx="4038600" cy="4251157"/>
          </a:xfrm>
        </p:spPr>
      </p:pic>
      <p:sp>
        <p:nvSpPr>
          <p:cNvPr id="14" name="Slide Number Placeholder 13"/>
          <p:cNvSpPr>
            <a:spLocks noGrp="1"/>
          </p:cNvSpPr>
          <p:nvPr>
            <p:ph type="sldNum" sz="quarter" idx="12"/>
          </p:nvPr>
        </p:nvSpPr>
        <p:spPr/>
        <p:txBody>
          <a:bodyPr/>
          <a:lstStyle/>
          <a:p>
            <a:fld id="{DD3FCFAA-017B-43A1-A994-4DB11AB198B7}" type="slidenum">
              <a:rPr lang="en-US" smtClean="0"/>
              <a:pPr/>
              <a:t>75</a:t>
            </a:fld>
            <a:endParaRPr lang="en-US"/>
          </a:p>
        </p:txBody>
      </p:sp>
      <p:sp>
        <p:nvSpPr>
          <p:cNvPr id="19461" name="TextBox 5"/>
          <p:cNvSpPr txBox="1">
            <a:spLocks noChangeArrowheads="1"/>
          </p:cNvSpPr>
          <p:nvPr/>
        </p:nvSpPr>
        <p:spPr bwMode="auto">
          <a:xfrm>
            <a:off x="4724400" y="1600200"/>
            <a:ext cx="1500188" cy="369888"/>
          </a:xfrm>
          <a:prstGeom prst="rect">
            <a:avLst/>
          </a:prstGeom>
          <a:noFill/>
          <a:ln w="9525">
            <a:noFill/>
            <a:miter lim="800000"/>
            <a:headEnd/>
            <a:tailEnd/>
          </a:ln>
        </p:spPr>
        <p:txBody>
          <a:bodyPr wrap="none">
            <a:spAutoFit/>
          </a:bodyPr>
          <a:lstStyle/>
          <a:p>
            <a:r>
              <a:rPr lang="en-US">
                <a:latin typeface="Corbel" pitchFamily="34" charset="0"/>
              </a:rPr>
              <a:t>Boehler angle</a:t>
            </a:r>
          </a:p>
        </p:txBody>
      </p:sp>
      <p:sp>
        <p:nvSpPr>
          <p:cNvPr id="19462" name="TextBox 6"/>
          <p:cNvSpPr txBox="1">
            <a:spLocks noChangeArrowheads="1"/>
          </p:cNvSpPr>
          <p:nvPr/>
        </p:nvSpPr>
        <p:spPr bwMode="auto">
          <a:xfrm>
            <a:off x="4419600" y="6324600"/>
            <a:ext cx="4405313" cy="307975"/>
          </a:xfrm>
          <a:prstGeom prst="rect">
            <a:avLst/>
          </a:prstGeom>
          <a:noFill/>
          <a:ln w="9525">
            <a:noFill/>
            <a:miter lim="800000"/>
            <a:headEnd/>
            <a:tailEnd/>
          </a:ln>
        </p:spPr>
        <p:txBody>
          <a:bodyPr wrap="none">
            <a:spAutoFit/>
          </a:bodyPr>
          <a:lstStyle/>
          <a:p>
            <a:r>
              <a:rPr lang="en-US" sz="1400">
                <a:latin typeface="Corbel" pitchFamily="34" charset="0"/>
              </a:rPr>
              <a:t>http://www.radgray.com/xray/osteo/boehlers-angle.html</a:t>
            </a:r>
          </a:p>
        </p:txBody>
      </p:sp>
      <p:cxnSp>
        <p:nvCxnSpPr>
          <p:cNvPr id="9" name="Straight Arrow Connector 8"/>
          <p:cNvCxnSpPr/>
          <p:nvPr/>
        </p:nvCxnSpPr>
        <p:spPr>
          <a:xfrm>
            <a:off x="3733800" y="3733800"/>
            <a:ext cx="3276600" cy="838200"/>
          </a:xfrm>
          <a:prstGeom prst="straightConnector1">
            <a:avLst/>
          </a:prstGeom>
          <a:ln>
            <a:solidFill>
              <a:srgbClr val="45FB68"/>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429000" y="4419600"/>
            <a:ext cx="3276600" cy="381000"/>
          </a:xfrm>
          <a:prstGeom prst="straightConnector1">
            <a:avLst/>
          </a:prstGeom>
          <a:ln>
            <a:solidFill>
              <a:srgbClr val="45FB68"/>
            </a:solidFill>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7010400" y="4343400"/>
            <a:ext cx="133350" cy="371475"/>
          </a:xfrm>
          <a:custGeom>
            <a:avLst/>
            <a:gdLst>
              <a:gd name="connsiteX0" fmla="*/ 0 w 133350"/>
              <a:gd name="connsiteY0" fmla="*/ 0 h 371475"/>
              <a:gd name="connsiteX1" fmla="*/ 9525 w 133350"/>
              <a:gd name="connsiteY1" fmla="*/ 180975 h 371475"/>
              <a:gd name="connsiteX2" fmla="*/ 19050 w 133350"/>
              <a:gd name="connsiteY2" fmla="*/ 209550 h 371475"/>
              <a:gd name="connsiteX3" fmla="*/ 47625 w 133350"/>
              <a:gd name="connsiteY3" fmla="*/ 228600 h 371475"/>
              <a:gd name="connsiteX4" fmla="*/ 114300 w 133350"/>
              <a:gd name="connsiteY4" fmla="*/ 314325 h 371475"/>
              <a:gd name="connsiteX5" fmla="*/ 133350 w 133350"/>
              <a:gd name="connsiteY5" fmla="*/ 371475 h 37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 h="371475">
                <a:moveTo>
                  <a:pt x="0" y="0"/>
                </a:moveTo>
                <a:cubicBezTo>
                  <a:pt x="3175" y="60325"/>
                  <a:pt x="4056" y="120815"/>
                  <a:pt x="9525" y="180975"/>
                </a:cubicBezTo>
                <a:cubicBezTo>
                  <a:pt x="10434" y="190974"/>
                  <a:pt x="12778" y="201710"/>
                  <a:pt x="19050" y="209550"/>
                </a:cubicBezTo>
                <a:cubicBezTo>
                  <a:pt x="26201" y="218489"/>
                  <a:pt x="38100" y="222250"/>
                  <a:pt x="47625" y="228600"/>
                </a:cubicBezTo>
                <a:cubicBezTo>
                  <a:pt x="93197" y="296958"/>
                  <a:pt x="69536" y="269561"/>
                  <a:pt x="114300" y="314325"/>
                </a:cubicBezTo>
                <a:cubicBezTo>
                  <a:pt x="125547" y="359313"/>
                  <a:pt x="117971" y="340716"/>
                  <a:pt x="133350" y="371475"/>
                </a:cubicBezTo>
              </a:path>
            </a:pathLst>
          </a:custGeom>
          <a:ln>
            <a:solidFill>
              <a:srgbClr val="45FB68"/>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6" name="Freeform 15"/>
          <p:cNvSpPr/>
          <p:nvPr/>
        </p:nvSpPr>
        <p:spPr>
          <a:xfrm>
            <a:off x="6705600" y="4495800"/>
            <a:ext cx="371475" cy="476250"/>
          </a:xfrm>
          <a:custGeom>
            <a:avLst/>
            <a:gdLst>
              <a:gd name="connsiteX0" fmla="*/ 0 w 371475"/>
              <a:gd name="connsiteY0" fmla="*/ 0 h 476250"/>
              <a:gd name="connsiteX1" fmla="*/ 28575 w 371475"/>
              <a:gd name="connsiteY1" fmla="*/ 161925 h 476250"/>
              <a:gd name="connsiteX2" fmla="*/ 47625 w 371475"/>
              <a:gd name="connsiteY2" fmla="*/ 190500 h 476250"/>
              <a:gd name="connsiteX3" fmla="*/ 66675 w 371475"/>
              <a:gd name="connsiteY3" fmla="*/ 257175 h 476250"/>
              <a:gd name="connsiteX4" fmla="*/ 95250 w 371475"/>
              <a:gd name="connsiteY4" fmla="*/ 266700 h 476250"/>
              <a:gd name="connsiteX5" fmla="*/ 133350 w 371475"/>
              <a:gd name="connsiteY5" fmla="*/ 323850 h 476250"/>
              <a:gd name="connsiteX6" fmla="*/ 190500 w 371475"/>
              <a:gd name="connsiteY6" fmla="*/ 361950 h 476250"/>
              <a:gd name="connsiteX7" fmla="*/ 219075 w 371475"/>
              <a:gd name="connsiteY7" fmla="*/ 381000 h 476250"/>
              <a:gd name="connsiteX8" fmla="*/ 276225 w 371475"/>
              <a:gd name="connsiteY8" fmla="*/ 409575 h 476250"/>
              <a:gd name="connsiteX9" fmla="*/ 295275 w 371475"/>
              <a:gd name="connsiteY9" fmla="*/ 438150 h 476250"/>
              <a:gd name="connsiteX10" fmla="*/ 352425 w 371475"/>
              <a:gd name="connsiteY10" fmla="*/ 466725 h 476250"/>
              <a:gd name="connsiteX11" fmla="*/ 371475 w 371475"/>
              <a:gd name="connsiteY11" fmla="*/ 47625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71475" h="476250">
                <a:moveTo>
                  <a:pt x="0" y="0"/>
                </a:moveTo>
                <a:cubicBezTo>
                  <a:pt x="3032" y="33351"/>
                  <a:pt x="3194" y="123854"/>
                  <a:pt x="28575" y="161925"/>
                </a:cubicBezTo>
                <a:lnTo>
                  <a:pt x="47625" y="190500"/>
                </a:lnTo>
                <a:cubicBezTo>
                  <a:pt x="47707" y="190830"/>
                  <a:pt x="62120" y="252620"/>
                  <a:pt x="66675" y="257175"/>
                </a:cubicBezTo>
                <a:cubicBezTo>
                  <a:pt x="73775" y="264275"/>
                  <a:pt x="85725" y="263525"/>
                  <a:pt x="95250" y="266700"/>
                </a:cubicBezTo>
                <a:cubicBezTo>
                  <a:pt x="107950" y="285750"/>
                  <a:pt x="114300" y="311150"/>
                  <a:pt x="133350" y="323850"/>
                </a:cubicBezTo>
                <a:lnTo>
                  <a:pt x="190500" y="361950"/>
                </a:lnTo>
                <a:cubicBezTo>
                  <a:pt x="200025" y="368300"/>
                  <a:pt x="208215" y="377380"/>
                  <a:pt x="219075" y="381000"/>
                </a:cubicBezTo>
                <a:cubicBezTo>
                  <a:pt x="258510" y="394145"/>
                  <a:pt x="239296" y="384956"/>
                  <a:pt x="276225" y="409575"/>
                </a:cubicBezTo>
                <a:cubicBezTo>
                  <a:pt x="282575" y="419100"/>
                  <a:pt x="287180" y="430055"/>
                  <a:pt x="295275" y="438150"/>
                </a:cubicBezTo>
                <a:cubicBezTo>
                  <a:pt x="316684" y="459559"/>
                  <a:pt x="326602" y="456396"/>
                  <a:pt x="352425" y="466725"/>
                </a:cubicBezTo>
                <a:cubicBezTo>
                  <a:pt x="359017" y="469362"/>
                  <a:pt x="365125" y="473075"/>
                  <a:pt x="371475" y="476250"/>
                </a:cubicBezTo>
              </a:path>
            </a:pathLst>
          </a:custGeom>
          <a:ln>
            <a:solidFill>
              <a:srgbClr val="45FB68"/>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pic>
        <p:nvPicPr>
          <p:cNvPr id="13" name="Picture 3" descr="C:\Users\brodda\AppData\Local\Microsoft\Windows\Temporary Internet Files\Content.IE5\XPV5T6FO\MC900370140[1].wmf"/>
          <p:cNvPicPr>
            <a:picLocks noChangeAspect="1" noChangeArrowheads="1"/>
          </p:cNvPicPr>
          <p:nvPr/>
        </p:nvPicPr>
        <p:blipFill>
          <a:blip r:embed="rId3"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411005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Oblique view of the foot</a:t>
            </a:r>
            <a:endParaRPr lang="en-US" dirty="0">
              <a:solidFill>
                <a:schemeClr val="accent1">
                  <a:satMod val="150000"/>
                </a:schemeClr>
              </a:solidFill>
            </a:endParaRPr>
          </a:p>
        </p:txBody>
      </p:sp>
      <p:pic>
        <p:nvPicPr>
          <p:cNvPr id="24579" name="Content Placeholder 6" descr="FootOblique.jpg"/>
          <p:cNvPicPr>
            <a:picLocks noGrp="1" noChangeAspect="1"/>
          </p:cNvPicPr>
          <p:nvPr>
            <p:ph sz="half" idx="1"/>
          </p:nvPr>
        </p:nvPicPr>
        <p:blipFill>
          <a:blip r:embed="rId2" cstate="print"/>
          <a:stretch>
            <a:fillRect/>
          </a:stretch>
        </p:blipFill>
        <p:spPr>
          <a:xfrm>
            <a:off x="1596452" y="1600200"/>
            <a:ext cx="1760096" cy="4525963"/>
          </a:xfrm>
        </p:spPr>
      </p:pic>
      <p:pic>
        <p:nvPicPr>
          <p:cNvPr id="24580" name="Content Placeholder 7" descr="FootObliqueLabelled.jpg"/>
          <p:cNvPicPr>
            <a:picLocks noGrp="1" noChangeAspect="1"/>
          </p:cNvPicPr>
          <p:nvPr>
            <p:ph sz="half" idx="2"/>
          </p:nvPr>
        </p:nvPicPr>
        <p:blipFill>
          <a:blip r:embed="rId3" cstate="print"/>
          <a:stretch>
            <a:fillRect/>
          </a:stretch>
        </p:blipFill>
        <p:spPr>
          <a:xfrm>
            <a:off x="5787452" y="1600200"/>
            <a:ext cx="1760096" cy="4525963"/>
          </a:xfrm>
        </p:spPr>
      </p:pic>
      <p:sp>
        <p:nvSpPr>
          <p:cNvPr id="8" name="Slide Number Placeholder 7"/>
          <p:cNvSpPr>
            <a:spLocks noGrp="1"/>
          </p:cNvSpPr>
          <p:nvPr>
            <p:ph type="sldNum" sz="quarter" idx="12"/>
          </p:nvPr>
        </p:nvSpPr>
        <p:spPr/>
        <p:txBody>
          <a:bodyPr/>
          <a:lstStyle/>
          <a:p>
            <a:fld id="{DD3FCFAA-017B-43A1-A994-4DB11AB198B7}" type="slidenum">
              <a:rPr lang="en-US" smtClean="0"/>
              <a:pPr/>
              <a:t>76</a:t>
            </a:fld>
            <a:endParaRPr lang="en-US"/>
          </a:p>
        </p:txBody>
      </p:sp>
      <p:sp>
        <p:nvSpPr>
          <p:cNvPr id="24581" name="TextBox 8"/>
          <p:cNvSpPr txBox="1">
            <a:spLocks noChangeArrowheads="1"/>
          </p:cNvSpPr>
          <p:nvPr/>
        </p:nvSpPr>
        <p:spPr bwMode="auto">
          <a:xfrm>
            <a:off x="2743200" y="6400800"/>
            <a:ext cx="2720975" cy="646113"/>
          </a:xfrm>
          <a:prstGeom prst="rect">
            <a:avLst/>
          </a:prstGeom>
          <a:noFill/>
          <a:ln w="9525">
            <a:noFill/>
            <a:miter lim="800000"/>
            <a:headEnd/>
            <a:tailEnd/>
          </a:ln>
        </p:spPr>
        <p:txBody>
          <a:bodyPr wrap="none">
            <a:spAutoFit/>
          </a:bodyPr>
          <a:lstStyle/>
          <a:p>
            <a:r>
              <a:rPr lang="en-US">
                <a:latin typeface="Corbel" pitchFamily="34" charset="0"/>
                <a:hlinkClick r:id="rId4"/>
              </a:rPr>
              <a:t>uwmsk.org/RadAnat/.html</a:t>
            </a:r>
            <a:endParaRPr lang="en-US">
              <a:latin typeface="Corbel" pitchFamily="34" charset="0"/>
            </a:endParaRPr>
          </a:p>
          <a:p>
            <a:endParaRPr lang="en-US">
              <a:latin typeface="Corbel" pitchFamily="34" charset="0"/>
            </a:endParaRPr>
          </a:p>
        </p:txBody>
      </p:sp>
      <p:sp>
        <p:nvSpPr>
          <p:cNvPr id="24582" name="TextBox 5"/>
          <p:cNvSpPr txBox="1">
            <a:spLocks noChangeArrowheads="1"/>
          </p:cNvSpPr>
          <p:nvPr/>
        </p:nvSpPr>
        <p:spPr bwMode="auto">
          <a:xfrm>
            <a:off x="3352800" y="1752600"/>
            <a:ext cx="2255838" cy="2032000"/>
          </a:xfrm>
          <a:prstGeom prst="rect">
            <a:avLst/>
          </a:prstGeom>
          <a:noFill/>
          <a:ln w="9525">
            <a:noFill/>
            <a:miter lim="800000"/>
            <a:headEnd/>
            <a:tailEnd/>
          </a:ln>
        </p:spPr>
        <p:txBody>
          <a:bodyPr wrap="none">
            <a:spAutoFit/>
          </a:bodyPr>
          <a:lstStyle/>
          <a:p>
            <a:r>
              <a:rPr lang="en-US">
                <a:latin typeface="Corbel" pitchFamily="34" charset="0"/>
              </a:rPr>
              <a:t>Demonstrates:</a:t>
            </a:r>
          </a:p>
          <a:p>
            <a:pPr>
              <a:buFont typeface="Arial" charset="0"/>
              <a:buChar char="•"/>
            </a:pPr>
            <a:r>
              <a:rPr lang="en-US">
                <a:latin typeface="Corbel" pitchFamily="34" charset="0"/>
              </a:rPr>
              <a:t>Phalanges</a:t>
            </a:r>
          </a:p>
          <a:p>
            <a:pPr>
              <a:buFont typeface="Arial" charset="0"/>
              <a:buChar char="•"/>
            </a:pPr>
            <a:r>
              <a:rPr lang="en-US">
                <a:latin typeface="Corbel" pitchFamily="34" charset="0"/>
              </a:rPr>
              <a:t>Metatarsals</a:t>
            </a:r>
          </a:p>
          <a:p>
            <a:pPr>
              <a:buFont typeface="Arial" charset="0"/>
              <a:buChar char="•"/>
            </a:pPr>
            <a:r>
              <a:rPr lang="en-US">
                <a:latin typeface="Corbel" pitchFamily="34" charset="0"/>
              </a:rPr>
              <a:t>Anterior subtalar jt</a:t>
            </a:r>
          </a:p>
          <a:p>
            <a:pPr>
              <a:buFont typeface="Arial" charset="0"/>
              <a:buChar char="•"/>
            </a:pPr>
            <a:r>
              <a:rPr lang="en-US">
                <a:latin typeface="Corbel" pitchFamily="34" charset="0"/>
              </a:rPr>
              <a:t>Talonavicular jt</a:t>
            </a:r>
          </a:p>
          <a:p>
            <a:pPr>
              <a:buFont typeface="Arial" charset="0"/>
              <a:buChar char="•"/>
            </a:pPr>
            <a:r>
              <a:rPr lang="en-US">
                <a:latin typeface="Corbel" pitchFamily="34" charset="0"/>
              </a:rPr>
              <a:t>Naviculocuneiform jt</a:t>
            </a:r>
          </a:p>
          <a:p>
            <a:pPr>
              <a:buFont typeface="Arial" charset="0"/>
              <a:buChar char="•"/>
            </a:pPr>
            <a:r>
              <a:rPr lang="en-US">
                <a:latin typeface="Corbel" pitchFamily="34" charset="0"/>
              </a:rPr>
              <a:t>Calcaneocuboid jt</a:t>
            </a:r>
          </a:p>
        </p:txBody>
      </p:sp>
      <p:pic>
        <p:nvPicPr>
          <p:cNvPr id="7"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28521159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Bone Density</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fontScale="92500"/>
          </a:bodyPr>
          <a:lstStyle/>
          <a:p>
            <a:pPr marL="438912" indent="-320040" fontAlgn="auto">
              <a:spcBef>
                <a:spcPts val="0"/>
              </a:spcBef>
              <a:spcAft>
                <a:spcPts val="0"/>
              </a:spcAft>
              <a:buFont typeface="Wingdings 2"/>
              <a:buChar char=""/>
              <a:defRPr/>
            </a:pPr>
            <a:r>
              <a:rPr lang="en-US" dirty="0" smtClean="0"/>
              <a:t>All views should be evaluated for density</a:t>
            </a:r>
          </a:p>
          <a:p>
            <a:pPr marL="438912" indent="-320040" fontAlgn="auto">
              <a:spcBef>
                <a:spcPts val="0"/>
              </a:spcBef>
              <a:spcAft>
                <a:spcPts val="0"/>
              </a:spcAft>
              <a:buFont typeface="Wingdings 2"/>
              <a:buChar char=""/>
              <a:defRPr/>
            </a:pPr>
            <a:r>
              <a:rPr lang="en-US" dirty="0" err="1" smtClean="0"/>
              <a:t>Trabecular</a:t>
            </a:r>
            <a:r>
              <a:rPr lang="en-US" dirty="0" smtClean="0"/>
              <a:t> patterns should be present and oriented to lines of stress</a:t>
            </a:r>
          </a:p>
          <a:p>
            <a:pPr marL="438912" indent="-320040" fontAlgn="auto">
              <a:spcBef>
                <a:spcPts val="0"/>
              </a:spcBef>
              <a:spcAft>
                <a:spcPts val="0"/>
              </a:spcAft>
              <a:buFont typeface="Wingdings 2"/>
              <a:buChar char=""/>
              <a:defRPr/>
            </a:pPr>
            <a:r>
              <a:rPr lang="en-US" dirty="0" smtClean="0"/>
              <a:t>Talus is the keystone of the ankle joint and is evaluated on all three standard views for fractures of the neck and body</a:t>
            </a:r>
          </a:p>
          <a:p>
            <a:pPr marL="438912" indent="-320040" fontAlgn="auto">
              <a:spcBef>
                <a:spcPts val="0"/>
              </a:spcBef>
              <a:spcAft>
                <a:spcPts val="0"/>
              </a:spcAft>
              <a:buFont typeface="Wingdings 2"/>
              <a:buChar char=""/>
              <a:defRPr/>
            </a:pPr>
            <a:endParaRPr lang="en-US" dirty="0"/>
          </a:p>
        </p:txBody>
      </p:sp>
      <p:pic>
        <p:nvPicPr>
          <p:cNvPr id="26628" name="Content Placeholder 6" descr="AnkleLat.jpg"/>
          <p:cNvPicPr>
            <a:picLocks noGrp="1" noChangeAspect="1"/>
          </p:cNvPicPr>
          <p:nvPr>
            <p:ph sz="half" idx="2"/>
          </p:nvPr>
        </p:nvPicPr>
        <p:blipFill>
          <a:blip r:embed="rId2" cstate="print"/>
          <a:stretch>
            <a:fillRect/>
          </a:stretch>
        </p:blipFill>
        <p:spPr>
          <a:xfrm>
            <a:off x="4804464" y="1600200"/>
            <a:ext cx="3726072" cy="4525963"/>
          </a:xfrm>
        </p:spPr>
      </p:pic>
      <p:sp>
        <p:nvSpPr>
          <p:cNvPr id="7" name="Slide Number Placeholder 6"/>
          <p:cNvSpPr>
            <a:spLocks noGrp="1"/>
          </p:cNvSpPr>
          <p:nvPr>
            <p:ph type="sldNum" sz="quarter" idx="12"/>
          </p:nvPr>
        </p:nvSpPr>
        <p:spPr/>
        <p:txBody>
          <a:bodyPr/>
          <a:lstStyle/>
          <a:p>
            <a:fld id="{DD3FCFAA-017B-43A1-A994-4DB11AB198B7}" type="slidenum">
              <a:rPr lang="en-US" smtClean="0"/>
              <a:pPr/>
              <a:t>77</a:t>
            </a:fld>
            <a:endParaRPr lang="en-US"/>
          </a:p>
        </p:txBody>
      </p:sp>
      <p:cxnSp>
        <p:nvCxnSpPr>
          <p:cNvPr id="9" name="Straight Arrow Connector 8"/>
          <p:cNvCxnSpPr/>
          <p:nvPr/>
        </p:nvCxnSpPr>
        <p:spPr>
          <a:xfrm>
            <a:off x="3810000" y="2895600"/>
            <a:ext cx="2743200" cy="2209800"/>
          </a:xfrm>
          <a:prstGeom prst="straightConnector1">
            <a:avLst/>
          </a:prstGeom>
          <a:ln>
            <a:solidFill>
              <a:srgbClr val="45FB68"/>
            </a:solidFill>
            <a:tailEnd type="arrow"/>
          </a:ln>
        </p:spPr>
        <p:style>
          <a:lnRef idx="1">
            <a:schemeClr val="accent1"/>
          </a:lnRef>
          <a:fillRef idx="0">
            <a:schemeClr val="accent1"/>
          </a:fillRef>
          <a:effectRef idx="0">
            <a:schemeClr val="accent1"/>
          </a:effectRef>
          <a:fontRef idx="minor">
            <a:schemeClr val="tx1"/>
          </a:fontRef>
        </p:style>
      </p:cxn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926986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Tarsal Coalition</a:t>
            </a:r>
            <a:endParaRPr lang="en-US" dirty="0">
              <a:solidFill>
                <a:schemeClr val="accent1">
                  <a:satMod val="150000"/>
                </a:schemeClr>
              </a:solidFill>
            </a:endParaRPr>
          </a:p>
        </p:txBody>
      </p:sp>
      <p:sp>
        <p:nvSpPr>
          <p:cNvPr id="4" name="Content Placeholder 3"/>
          <p:cNvSpPr>
            <a:spLocks noGrp="1"/>
          </p:cNvSpPr>
          <p:nvPr>
            <p:ph sz="half" idx="1"/>
          </p:nvPr>
        </p:nvSpPr>
        <p:spPr>
          <a:xfrm>
            <a:off x="457200" y="1773238"/>
            <a:ext cx="4038600" cy="4624387"/>
          </a:xfrm>
        </p:spPr>
        <p:txBody>
          <a:bodyPr rtlCol="0">
            <a:normAutofit lnSpcReduction="10000"/>
          </a:bodyPr>
          <a:lstStyle/>
          <a:p>
            <a:pPr marL="438912" indent="-320040" fontAlgn="auto">
              <a:spcBef>
                <a:spcPts val="0"/>
              </a:spcBef>
              <a:spcAft>
                <a:spcPts val="0"/>
              </a:spcAft>
              <a:buFont typeface="Wingdings 2"/>
              <a:buChar char=""/>
              <a:defRPr/>
            </a:pPr>
            <a:r>
              <a:rPr lang="en-US" dirty="0" smtClean="0"/>
              <a:t>Union of the bones in the </a:t>
            </a:r>
            <a:r>
              <a:rPr lang="en-US" dirty="0" err="1" smtClean="0"/>
              <a:t>hindfoot</a:t>
            </a:r>
            <a:r>
              <a:rPr lang="en-US" dirty="0" smtClean="0"/>
              <a:t>: talus, </a:t>
            </a:r>
            <a:r>
              <a:rPr lang="en-US" dirty="0" err="1" smtClean="0"/>
              <a:t>calcaneus</a:t>
            </a:r>
            <a:endParaRPr lang="en-US" dirty="0" smtClean="0"/>
          </a:p>
          <a:p>
            <a:pPr marL="438912" indent="-320040" fontAlgn="auto">
              <a:spcBef>
                <a:spcPts val="0"/>
              </a:spcBef>
              <a:spcAft>
                <a:spcPts val="0"/>
              </a:spcAft>
              <a:buFont typeface="Wingdings 2"/>
              <a:buChar char=""/>
              <a:defRPr/>
            </a:pPr>
            <a:r>
              <a:rPr lang="en-US" dirty="0" smtClean="0"/>
              <a:t>Or union of the bones in the </a:t>
            </a:r>
            <a:r>
              <a:rPr lang="en-US" dirty="0" err="1" smtClean="0"/>
              <a:t>midfoot</a:t>
            </a:r>
            <a:r>
              <a:rPr lang="en-US" dirty="0" smtClean="0"/>
              <a:t>: </a:t>
            </a:r>
            <a:r>
              <a:rPr lang="en-US" dirty="0" err="1" smtClean="0"/>
              <a:t>calcaneous</a:t>
            </a:r>
            <a:r>
              <a:rPr lang="en-US" dirty="0" smtClean="0"/>
              <a:t> and </a:t>
            </a:r>
            <a:r>
              <a:rPr lang="en-US" dirty="0" err="1" smtClean="0"/>
              <a:t>navicular</a:t>
            </a:r>
            <a:r>
              <a:rPr lang="en-US" dirty="0" smtClean="0"/>
              <a:t> bone</a:t>
            </a:r>
          </a:p>
          <a:p>
            <a:pPr marL="438912" indent="-320040" fontAlgn="auto">
              <a:spcBef>
                <a:spcPts val="0"/>
              </a:spcBef>
              <a:spcAft>
                <a:spcPts val="0"/>
              </a:spcAft>
              <a:buFont typeface="Wingdings 2"/>
              <a:buChar char=""/>
              <a:defRPr/>
            </a:pPr>
            <a:r>
              <a:rPr lang="en-US" dirty="0" smtClean="0"/>
              <a:t>Congenital or result of trauma</a:t>
            </a:r>
          </a:p>
          <a:p>
            <a:pPr marL="438912" indent="-320040" fontAlgn="auto">
              <a:spcBef>
                <a:spcPts val="0"/>
              </a:spcBef>
              <a:spcAft>
                <a:spcPts val="0"/>
              </a:spcAft>
              <a:buFont typeface="Wingdings 2"/>
              <a:buChar char=""/>
              <a:defRPr/>
            </a:pPr>
            <a:r>
              <a:rPr lang="en-US" dirty="0" smtClean="0"/>
              <a:t>CT gives the definitive view</a:t>
            </a:r>
          </a:p>
        </p:txBody>
      </p:sp>
      <p:pic>
        <p:nvPicPr>
          <p:cNvPr id="27652" name="Content Placeholder 5" descr="tarsal coalition.jpg"/>
          <p:cNvPicPr>
            <a:picLocks noGrp="1" noChangeAspect="1"/>
          </p:cNvPicPr>
          <p:nvPr>
            <p:ph sz="half" idx="2"/>
          </p:nvPr>
        </p:nvPicPr>
        <p:blipFill>
          <a:blip r:embed="rId2" cstate="print"/>
          <a:srcRect/>
          <a:stretch>
            <a:fillRect/>
          </a:stretch>
        </p:blipFill>
        <p:spPr>
          <a:xfrm>
            <a:off x="4648200" y="2057400"/>
            <a:ext cx="4038600" cy="2578100"/>
          </a:xfrm>
        </p:spPr>
      </p:pic>
      <p:sp>
        <p:nvSpPr>
          <p:cNvPr id="9" name="Slide Number Placeholder 8"/>
          <p:cNvSpPr>
            <a:spLocks noGrp="1"/>
          </p:cNvSpPr>
          <p:nvPr>
            <p:ph type="sldNum" sz="quarter" idx="12"/>
          </p:nvPr>
        </p:nvSpPr>
        <p:spPr/>
        <p:txBody>
          <a:bodyPr/>
          <a:lstStyle/>
          <a:p>
            <a:fld id="{DD3FCFAA-017B-43A1-A994-4DB11AB198B7}" type="slidenum">
              <a:rPr lang="en-US" smtClean="0"/>
              <a:pPr/>
              <a:t>78</a:t>
            </a:fld>
            <a:endParaRPr lang="en-US"/>
          </a:p>
        </p:txBody>
      </p:sp>
      <p:sp>
        <p:nvSpPr>
          <p:cNvPr id="27653" name="TextBox 6"/>
          <p:cNvSpPr txBox="1">
            <a:spLocks noChangeArrowheads="1"/>
          </p:cNvSpPr>
          <p:nvPr/>
        </p:nvSpPr>
        <p:spPr bwMode="auto">
          <a:xfrm>
            <a:off x="4176713" y="5257800"/>
            <a:ext cx="4967287" cy="369888"/>
          </a:xfrm>
          <a:prstGeom prst="rect">
            <a:avLst/>
          </a:prstGeom>
          <a:noFill/>
          <a:ln w="9525">
            <a:noFill/>
            <a:miter lim="800000"/>
            <a:headEnd/>
            <a:tailEnd/>
          </a:ln>
        </p:spPr>
        <p:txBody>
          <a:bodyPr wrap="none">
            <a:spAutoFit/>
          </a:bodyPr>
          <a:lstStyle/>
          <a:p>
            <a:r>
              <a:rPr lang="en-US">
                <a:latin typeface="Corbel" pitchFamily="34" charset="0"/>
                <a:hlinkClick r:id="rId3"/>
              </a:rPr>
              <a:t>uwmsk.org/residentprojects/tarsalcoalition.html</a:t>
            </a:r>
            <a:endParaRPr lang="en-US">
              <a:latin typeface="Corbel" pitchFamily="34" charset="0"/>
            </a:endParaRPr>
          </a:p>
        </p:txBody>
      </p:sp>
      <p:sp>
        <p:nvSpPr>
          <p:cNvPr id="8" name="Oval 7"/>
          <p:cNvSpPr/>
          <p:nvPr/>
        </p:nvSpPr>
        <p:spPr>
          <a:xfrm>
            <a:off x="6705600" y="2209800"/>
            <a:ext cx="1371600" cy="914400"/>
          </a:xfrm>
          <a:prstGeom prst="ellipse">
            <a:avLst/>
          </a:prstGeom>
          <a:solidFill>
            <a:srgbClr val="45FB68"/>
          </a:solidFill>
          <a:ln>
            <a:solidFill>
              <a:srgbClr val="45FB6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5-Point Star 6"/>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872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Cartilage</a:t>
            </a:r>
            <a:endParaRPr lang="en-US" dirty="0">
              <a:solidFill>
                <a:schemeClr val="accent1">
                  <a:satMod val="150000"/>
                </a:schemeClr>
              </a:solidFill>
            </a:endParaRPr>
          </a:p>
        </p:txBody>
      </p:sp>
      <p:sp>
        <p:nvSpPr>
          <p:cNvPr id="28675" name="Content Placeholder 2"/>
          <p:cNvSpPr>
            <a:spLocks noGrp="1"/>
          </p:cNvSpPr>
          <p:nvPr>
            <p:ph sz="half" idx="1"/>
          </p:nvPr>
        </p:nvSpPr>
        <p:spPr>
          <a:xfrm>
            <a:off x="457200" y="1773238"/>
            <a:ext cx="4038600" cy="4624387"/>
          </a:xfrm>
        </p:spPr>
        <p:txBody>
          <a:bodyPr/>
          <a:lstStyle/>
          <a:p>
            <a:r>
              <a:rPr lang="en-US" smtClean="0"/>
              <a:t>Evaluate joint space between talus and profond of distal tibia</a:t>
            </a:r>
          </a:p>
          <a:p>
            <a:r>
              <a:rPr lang="en-US" smtClean="0"/>
              <a:t>Should be smooth, even</a:t>
            </a:r>
          </a:p>
          <a:p>
            <a:r>
              <a:rPr lang="en-US" smtClean="0"/>
              <a:t>Compare this to the mortise view seen previously </a:t>
            </a:r>
          </a:p>
          <a:p>
            <a:endParaRPr lang="en-US" smtClean="0"/>
          </a:p>
          <a:p>
            <a:endParaRPr lang="en-US" smtClean="0"/>
          </a:p>
        </p:txBody>
      </p:sp>
      <p:pic>
        <p:nvPicPr>
          <p:cNvPr id="28676" name="Content Placeholder 4" descr="OA.jpg"/>
          <p:cNvPicPr>
            <a:picLocks noGrp="1" noChangeAspect="1"/>
          </p:cNvPicPr>
          <p:nvPr>
            <p:ph sz="half" idx="2"/>
          </p:nvPr>
        </p:nvPicPr>
        <p:blipFill>
          <a:blip r:embed="rId2" cstate="print"/>
          <a:stretch>
            <a:fillRect/>
          </a:stretch>
        </p:blipFill>
        <p:spPr>
          <a:xfrm>
            <a:off x="5024256" y="1600200"/>
            <a:ext cx="3286487" cy="4525963"/>
          </a:xfrm>
        </p:spPr>
      </p:pic>
      <p:sp>
        <p:nvSpPr>
          <p:cNvPr id="6" name="Slide Number Placeholder 5"/>
          <p:cNvSpPr>
            <a:spLocks noGrp="1"/>
          </p:cNvSpPr>
          <p:nvPr>
            <p:ph type="sldNum" sz="quarter" idx="12"/>
          </p:nvPr>
        </p:nvSpPr>
        <p:spPr/>
        <p:txBody>
          <a:bodyPr/>
          <a:lstStyle/>
          <a:p>
            <a:fld id="{DD3FCFAA-017B-43A1-A994-4DB11AB198B7}" type="slidenum">
              <a:rPr lang="en-US" smtClean="0"/>
              <a:pPr/>
              <a:t>79</a:t>
            </a:fld>
            <a:endParaRPr lang="en-US"/>
          </a:p>
        </p:txBody>
      </p:sp>
      <p:sp>
        <p:nvSpPr>
          <p:cNvPr id="5" name="5-Point Star 4"/>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167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err="1"/>
              <a:t>Lauge</a:t>
            </a:r>
            <a:r>
              <a:rPr lang="en-US" dirty="0"/>
              <a:t>-Hansen Classification System: Ankle Fractures</a:t>
            </a:r>
          </a:p>
        </p:txBody>
      </p:sp>
      <p:sp>
        <p:nvSpPr>
          <p:cNvPr id="8" name="Content Placeholder 7"/>
          <p:cNvSpPr>
            <a:spLocks noGrp="1"/>
          </p:cNvSpPr>
          <p:nvPr>
            <p:ph idx="1"/>
          </p:nvPr>
        </p:nvSpPr>
        <p:spPr/>
        <p:txBody>
          <a:bodyPr>
            <a:normAutofit/>
          </a:bodyPr>
          <a:lstStyle/>
          <a:p>
            <a:r>
              <a:rPr lang="en-US" dirty="0"/>
              <a:t>It uses 2 word descriptors. </a:t>
            </a:r>
            <a:endParaRPr lang="en-US" dirty="0" smtClean="0"/>
          </a:p>
          <a:p>
            <a:endParaRPr lang="en-US" dirty="0" smtClean="0"/>
          </a:p>
          <a:p>
            <a:r>
              <a:rPr lang="en-US" dirty="0" smtClean="0"/>
              <a:t>First </a:t>
            </a:r>
            <a:r>
              <a:rPr lang="en-US" dirty="0"/>
              <a:t>word describes the position of the </a:t>
            </a:r>
            <a:r>
              <a:rPr lang="en-US" dirty="0" smtClean="0"/>
              <a:t>foot </a:t>
            </a:r>
          </a:p>
          <a:p>
            <a:endParaRPr lang="en-US" dirty="0" smtClean="0"/>
          </a:p>
          <a:p>
            <a:r>
              <a:rPr lang="en-US" dirty="0" smtClean="0"/>
              <a:t>Second </a:t>
            </a:r>
            <a:r>
              <a:rPr lang="en-US" dirty="0"/>
              <a:t>word describes the motion of the foot (talus) with respect to the leg.</a:t>
            </a:r>
          </a:p>
          <a:p>
            <a:endParaRPr lang="en-US" dirty="0" smtClean="0"/>
          </a:p>
          <a:p>
            <a:endParaRPr lang="en-US" dirty="0"/>
          </a:p>
        </p:txBody>
      </p:sp>
      <p:sp>
        <p:nvSpPr>
          <p:cNvPr id="5" name="Slide Number Placeholder 4"/>
          <p:cNvSpPr>
            <a:spLocks noGrp="1"/>
          </p:cNvSpPr>
          <p:nvPr>
            <p:ph type="sldNum" sz="quarter" idx="12"/>
          </p:nvPr>
        </p:nvSpPr>
        <p:spPr/>
        <p:txBody>
          <a:bodyPr/>
          <a:lstStyle/>
          <a:p>
            <a:fld id="{DD3FCFAA-017B-43A1-A994-4DB11AB198B7}" type="slidenum">
              <a:rPr lang="en-US" smtClean="0"/>
              <a:pPr/>
              <a:t>8</a:t>
            </a:fld>
            <a:endParaRPr lang="en-US"/>
          </a:p>
        </p:txBody>
      </p:sp>
      <p:sp>
        <p:nvSpPr>
          <p:cNvPr id="9" name="5-Point Star 8"/>
          <p:cNvSpPr/>
          <p:nvPr/>
        </p:nvSpPr>
        <p:spPr>
          <a:xfrm>
            <a:off x="152400" y="4572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99273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CT of the Ankle and Foot</a:t>
            </a:r>
            <a:endParaRPr lang="en-US" dirty="0">
              <a:solidFill>
                <a:schemeClr val="accent1">
                  <a:satMod val="150000"/>
                </a:schemeClr>
              </a:solidFill>
            </a:endParaRPr>
          </a:p>
        </p:txBody>
      </p:sp>
      <p:sp>
        <p:nvSpPr>
          <p:cNvPr id="31747" name="Content Placeholder 2"/>
          <p:cNvSpPr>
            <a:spLocks noGrp="1"/>
          </p:cNvSpPr>
          <p:nvPr>
            <p:ph sz="half" idx="1"/>
          </p:nvPr>
        </p:nvSpPr>
        <p:spPr>
          <a:xfrm>
            <a:off x="457200" y="1773238"/>
            <a:ext cx="4038600" cy="4624387"/>
          </a:xfrm>
        </p:spPr>
        <p:txBody>
          <a:bodyPr>
            <a:normAutofit/>
          </a:bodyPr>
          <a:lstStyle/>
          <a:p>
            <a:r>
              <a:rPr lang="en-US" smtClean="0"/>
              <a:t>Able to  evaluate the cortical and trabecula patterns of the bone better than a plain film</a:t>
            </a:r>
          </a:p>
          <a:p>
            <a:pPr lvl="1"/>
            <a:r>
              <a:rPr lang="en-US" smtClean="0"/>
              <a:t>Coronal views: feet are flat on the table, knees flexed, beam directed to the dorsum of the foot.</a:t>
            </a:r>
          </a:p>
          <a:p>
            <a:pPr lvl="1"/>
            <a:r>
              <a:rPr lang="en-US" smtClean="0"/>
              <a:t>Angle coronal view uses a wedge</a:t>
            </a:r>
          </a:p>
        </p:txBody>
      </p:sp>
      <p:sp>
        <p:nvSpPr>
          <p:cNvPr id="31748" name="Content Placeholder 3"/>
          <p:cNvSpPr>
            <a:spLocks noGrp="1"/>
          </p:cNvSpPr>
          <p:nvPr>
            <p:ph sz="half" idx="2"/>
          </p:nvPr>
        </p:nvSpPr>
        <p:spPr>
          <a:xfrm>
            <a:off x="4648200" y="1773238"/>
            <a:ext cx="4038600" cy="4624387"/>
          </a:xfrm>
        </p:spPr>
        <p:txBody>
          <a:bodyPr>
            <a:normAutofit/>
          </a:bodyPr>
          <a:lstStyle/>
          <a:p>
            <a:r>
              <a:rPr lang="en-US" smtClean="0">
                <a:hlinkClick r:id="rId2"/>
              </a:rPr>
              <a:t>http://www.youtube.com/watch?v=d5kqlWFijGU</a:t>
            </a:r>
            <a:endParaRPr lang="en-US" smtClean="0"/>
          </a:p>
          <a:p>
            <a:endParaRPr lang="en-US" smtClean="0"/>
          </a:p>
          <a:p>
            <a:r>
              <a:rPr lang="en-US" smtClean="0"/>
              <a:t>This is a nice view from the beginning to the end of a coronal CT</a:t>
            </a:r>
          </a:p>
          <a:p>
            <a:r>
              <a:rPr lang="en-US" smtClean="0"/>
              <a:t>You can stop it anywhere to evaluate a little further </a:t>
            </a:r>
          </a:p>
          <a:p>
            <a:endParaRPr lang="en-US" smtClean="0"/>
          </a:p>
        </p:txBody>
      </p:sp>
      <p:sp>
        <p:nvSpPr>
          <p:cNvPr id="6" name="Slide Number Placeholder 5"/>
          <p:cNvSpPr>
            <a:spLocks noGrp="1"/>
          </p:cNvSpPr>
          <p:nvPr>
            <p:ph type="sldNum" sz="quarter" idx="12"/>
          </p:nvPr>
        </p:nvSpPr>
        <p:spPr/>
        <p:txBody>
          <a:bodyPr/>
          <a:lstStyle/>
          <a:p>
            <a:fld id="{DD3FCFAA-017B-43A1-A994-4DB11AB198B7}" type="slidenum">
              <a:rPr lang="en-US" smtClean="0"/>
              <a:pPr/>
              <a:t>80</a:t>
            </a:fld>
            <a:endParaRPr lang="en-US"/>
          </a:p>
        </p:txBody>
      </p:sp>
      <p:pic>
        <p:nvPicPr>
          <p:cNvPr id="5" name="Picture 3" descr="C:\Users\brodda\AppData\Local\Microsoft\Windows\Temporary Internet Files\Content.IE5\XPV5T6FO\MC900370140[1].wmf"/>
          <p:cNvPicPr>
            <a:picLocks noChangeAspect="1" noChangeArrowheads="1"/>
          </p:cNvPicPr>
          <p:nvPr/>
        </p:nvPicPr>
        <p:blipFill>
          <a:blip r:embed="rId3"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59140760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dirty="0">
              <a:solidFill>
                <a:schemeClr val="accent1">
                  <a:satMod val="150000"/>
                </a:schemeClr>
              </a:solidFill>
            </a:endParaRPr>
          </a:p>
        </p:txBody>
      </p:sp>
      <p:sp>
        <p:nvSpPr>
          <p:cNvPr id="32771" name="Content Placeholder 2"/>
          <p:cNvSpPr>
            <a:spLocks noGrp="1"/>
          </p:cNvSpPr>
          <p:nvPr>
            <p:ph sz="half" idx="1"/>
          </p:nvPr>
        </p:nvSpPr>
        <p:spPr>
          <a:xfrm>
            <a:off x="457200" y="1773238"/>
            <a:ext cx="4038600" cy="4624387"/>
          </a:xfrm>
        </p:spPr>
        <p:txBody>
          <a:bodyPr/>
          <a:lstStyle/>
          <a:p>
            <a:r>
              <a:rPr lang="en-US" smtClean="0"/>
              <a:t>Axial CT of the foot</a:t>
            </a:r>
          </a:p>
          <a:p>
            <a:r>
              <a:rPr lang="en-US" smtClean="0">
                <a:hlinkClick r:id="rId2"/>
              </a:rPr>
              <a:t>http://www.youtube.com/watch?v=Gn6nNFBw4CY&amp;feature=related</a:t>
            </a:r>
            <a:endParaRPr lang="en-US" smtClean="0"/>
          </a:p>
          <a:p>
            <a:endParaRPr lang="en-US" smtClean="0"/>
          </a:p>
        </p:txBody>
      </p:sp>
      <p:sp>
        <p:nvSpPr>
          <p:cNvPr id="32772" name="Content Placeholder 3"/>
          <p:cNvSpPr>
            <a:spLocks noGrp="1"/>
          </p:cNvSpPr>
          <p:nvPr>
            <p:ph sz="half" idx="2"/>
          </p:nvPr>
        </p:nvSpPr>
        <p:spPr>
          <a:xfrm>
            <a:off x="4648200" y="1773238"/>
            <a:ext cx="4038600" cy="4624387"/>
          </a:xfrm>
        </p:spPr>
        <p:txBody>
          <a:bodyPr/>
          <a:lstStyle/>
          <a:p>
            <a:endParaRPr lang="en-US" smtClean="0">
              <a:hlinkClick r:id="rId3"/>
            </a:endParaRPr>
          </a:p>
          <a:p>
            <a:r>
              <a:rPr lang="en-US" smtClean="0"/>
              <a:t>Sagittal view</a:t>
            </a:r>
          </a:p>
        </p:txBody>
      </p:sp>
      <p:sp>
        <p:nvSpPr>
          <p:cNvPr id="8" name="Slide Number Placeholder 7"/>
          <p:cNvSpPr>
            <a:spLocks noGrp="1"/>
          </p:cNvSpPr>
          <p:nvPr>
            <p:ph type="sldNum" sz="quarter" idx="12"/>
          </p:nvPr>
        </p:nvSpPr>
        <p:spPr/>
        <p:txBody>
          <a:bodyPr/>
          <a:lstStyle/>
          <a:p>
            <a:fld id="{DD3FCFAA-017B-43A1-A994-4DB11AB198B7}" type="slidenum">
              <a:rPr lang="en-US" smtClean="0"/>
              <a:pPr/>
              <a:t>81</a:t>
            </a:fld>
            <a:endParaRPr lang="en-US"/>
          </a:p>
        </p:txBody>
      </p:sp>
      <p:pic>
        <p:nvPicPr>
          <p:cNvPr id="32773" name="Picture 4" descr="tarsal-fig2_thumbnail.jpg"/>
          <p:cNvPicPr>
            <a:picLocks noChangeAspect="1"/>
          </p:cNvPicPr>
          <p:nvPr/>
        </p:nvPicPr>
        <p:blipFill>
          <a:blip r:embed="rId4" cstate="print"/>
          <a:srcRect/>
          <a:stretch>
            <a:fillRect/>
          </a:stretch>
        </p:blipFill>
        <p:spPr bwMode="auto">
          <a:xfrm>
            <a:off x="5334000" y="2895600"/>
            <a:ext cx="2381250" cy="1495425"/>
          </a:xfrm>
          <a:prstGeom prst="rect">
            <a:avLst/>
          </a:prstGeom>
          <a:noFill/>
          <a:ln w="9525">
            <a:noFill/>
            <a:miter lim="800000"/>
            <a:headEnd/>
            <a:tailEnd/>
          </a:ln>
        </p:spPr>
      </p:pic>
      <p:sp>
        <p:nvSpPr>
          <p:cNvPr id="32774" name="TextBox 5"/>
          <p:cNvSpPr txBox="1">
            <a:spLocks noChangeArrowheads="1"/>
          </p:cNvSpPr>
          <p:nvPr/>
        </p:nvSpPr>
        <p:spPr bwMode="auto">
          <a:xfrm>
            <a:off x="4648200" y="4648200"/>
            <a:ext cx="4048125" cy="646113"/>
          </a:xfrm>
          <a:prstGeom prst="rect">
            <a:avLst/>
          </a:prstGeom>
          <a:noFill/>
          <a:ln w="9525">
            <a:noFill/>
            <a:miter lim="800000"/>
            <a:headEnd/>
            <a:tailEnd/>
          </a:ln>
        </p:spPr>
        <p:txBody>
          <a:bodyPr wrap="none">
            <a:spAutoFit/>
          </a:bodyPr>
          <a:lstStyle/>
          <a:p>
            <a:r>
              <a:rPr lang="en-US">
                <a:latin typeface="Corbel" pitchFamily="34" charset="0"/>
              </a:rPr>
              <a:t>This image shows a navicular fracture</a:t>
            </a:r>
          </a:p>
          <a:p>
            <a:r>
              <a:rPr lang="en-US">
                <a:latin typeface="Corbel" pitchFamily="34" charset="0"/>
                <a:hlinkClick r:id="rId5"/>
              </a:rPr>
              <a:t>www.ispub.com/.../ijos/vol5n1/tarsal.xml</a:t>
            </a:r>
            <a:endParaRPr lang="en-US">
              <a:latin typeface="Corbel" pitchFamily="34" charset="0"/>
            </a:endParaRPr>
          </a:p>
        </p:txBody>
      </p:sp>
      <p:pic>
        <p:nvPicPr>
          <p:cNvPr id="7" name="Picture 3" descr="C:\Users\brodda\AppData\Local\Microsoft\Windows\Temporary Internet Files\Content.IE5\XPV5T6FO\MC900370140[1].wmf"/>
          <p:cNvPicPr>
            <a:picLocks noChangeAspect="1" noChangeArrowheads="1"/>
          </p:cNvPicPr>
          <p:nvPr/>
        </p:nvPicPr>
        <p:blipFill>
          <a:blip r:embed="rId6"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403296702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CT Volume Rendering</a:t>
            </a:r>
            <a:endParaRPr lang="en-US" dirty="0">
              <a:solidFill>
                <a:schemeClr val="accent1">
                  <a:satMod val="150000"/>
                </a:schemeClr>
              </a:solidFill>
            </a:endParaRPr>
          </a:p>
        </p:txBody>
      </p:sp>
      <p:sp>
        <p:nvSpPr>
          <p:cNvPr id="33795" name="Content Placeholder 2"/>
          <p:cNvSpPr>
            <a:spLocks noGrp="1"/>
          </p:cNvSpPr>
          <p:nvPr>
            <p:ph sz="half" idx="1"/>
          </p:nvPr>
        </p:nvSpPr>
        <p:spPr>
          <a:xfrm>
            <a:off x="457200" y="1773238"/>
            <a:ext cx="4038600" cy="4624387"/>
          </a:xfrm>
        </p:spPr>
        <p:txBody>
          <a:bodyPr/>
          <a:lstStyle/>
          <a:p>
            <a:r>
              <a:rPr lang="en-US" smtClean="0"/>
              <a:t>Three dimensional view of the foot and ankle</a:t>
            </a:r>
          </a:p>
          <a:p>
            <a:r>
              <a:rPr lang="en-US" smtClean="0"/>
              <a:t>Generally enhanced with color to depict the muscles, bones, veins etc.  </a:t>
            </a:r>
          </a:p>
          <a:p>
            <a:endParaRPr lang="en-US" smtClean="0"/>
          </a:p>
        </p:txBody>
      </p:sp>
      <p:pic>
        <p:nvPicPr>
          <p:cNvPr id="33796" name="Content Placeholder 4" descr="3dclr1.jpg"/>
          <p:cNvPicPr>
            <a:picLocks noGrp="1" noChangeAspect="1"/>
          </p:cNvPicPr>
          <p:nvPr>
            <p:ph sz="half" idx="2"/>
          </p:nvPr>
        </p:nvPicPr>
        <p:blipFill>
          <a:blip r:embed="rId2" cstate="print"/>
          <a:srcRect/>
          <a:stretch>
            <a:fillRect/>
          </a:stretch>
        </p:blipFill>
        <p:spPr>
          <a:xfrm>
            <a:off x="5638800" y="1905000"/>
            <a:ext cx="2152650" cy="2200275"/>
          </a:xfrm>
        </p:spPr>
      </p:pic>
      <p:sp>
        <p:nvSpPr>
          <p:cNvPr id="7" name="Slide Number Placeholder 6"/>
          <p:cNvSpPr>
            <a:spLocks noGrp="1"/>
          </p:cNvSpPr>
          <p:nvPr>
            <p:ph type="sldNum" sz="quarter" idx="12"/>
          </p:nvPr>
        </p:nvSpPr>
        <p:spPr/>
        <p:txBody>
          <a:bodyPr/>
          <a:lstStyle/>
          <a:p>
            <a:fld id="{DD3FCFAA-017B-43A1-A994-4DB11AB198B7}" type="slidenum">
              <a:rPr lang="en-US" smtClean="0"/>
              <a:pPr/>
              <a:t>82</a:t>
            </a:fld>
            <a:endParaRPr lang="en-US"/>
          </a:p>
        </p:txBody>
      </p:sp>
      <p:sp>
        <p:nvSpPr>
          <p:cNvPr id="33797" name="TextBox 5"/>
          <p:cNvSpPr txBox="1">
            <a:spLocks noChangeArrowheads="1"/>
          </p:cNvSpPr>
          <p:nvPr/>
        </p:nvSpPr>
        <p:spPr bwMode="auto">
          <a:xfrm>
            <a:off x="4714875" y="4648200"/>
            <a:ext cx="4429125" cy="369888"/>
          </a:xfrm>
          <a:prstGeom prst="rect">
            <a:avLst/>
          </a:prstGeom>
          <a:noFill/>
          <a:ln w="9525">
            <a:noFill/>
            <a:miter lim="800000"/>
            <a:headEnd/>
            <a:tailEnd/>
          </a:ln>
        </p:spPr>
        <p:txBody>
          <a:bodyPr wrap="none">
            <a:spAutoFit/>
          </a:bodyPr>
          <a:lstStyle/>
          <a:p>
            <a:r>
              <a:rPr lang="en-US">
                <a:latin typeface="Corbel" pitchFamily="34" charset="0"/>
                <a:hlinkClick r:id="rId3"/>
              </a:rPr>
              <a:t>www.ablesw.com/3d-doctor/3ddoctor.html</a:t>
            </a:r>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4"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265401947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MRI Facts</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lnSpcReduction="10000"/>
          </a:bodyPr>
          <a:lstStyle/>
          <a:p>
            <a:pPr marL="438912" indent="-320040" fontAlgn="auto">
              <a:spcBef>
                <a:spcPts val="0"/>
              </a:spcBef>
              <a:spcAft>
                <a:spcPts val="0"/>
              </a:spcAft>
              <a:buFont typeface="Wingdings 2"/>
              <a:buChar char=""/>
              <a:defRPr/>
            </a:pPr>
            <a:r>
              <a:rPr lang="en-US" dirty="0" smtClean="0"/>
              <a:t>Only abnormal side is imaged at same time</a:t>
            </a:r>
          </a:p>
          <a:p>
            <a:pPr marL="438912" indent="-320040" fontAlgn="auto">
              <a:spcBef>
                <a:spcPts val="0"/>
              </a:spcBef>
              <a:spcAft>
                <a:spcPts val="0"/>
              </a:spcAft>
              <a:buFont typeface="Wingdings 2"/>
              <a:buChar char=""/>
              <a:defRPr/>
            </a:pPr>
            <a:r>
              <a:rPr lang="en-US" dirty="0" smtClean="0"/>
              <a:t>Unnecessary to do both as it decreases detail and resolution of images. It requires a larger viewing field</a:t>
            </a:r>
          </a:p>
          <a:p>
            <a:pPr marL="438912" indent="-320040" fontAlgn="auto">
              <a:spcBef>
                <a:spcPts val="0"/>
              </a:spcBef>
              <a:spcAft>
                <a:spcPts val="0"/>
              </a:spcAft>
              <a:buFont typeface="Wingdings 2"/>
              <a:buChar char=""/>
              <a:defRPr/>
            </a:pPr>
            <a:r>
              <a:rPr lang="en-US" dirty="0" smtClean="0"/>
              <a:t>Ankle MRI does not include the toes</a:t>
            </a:r>
          </a:p>
          <a:p>
            <a:pPr marL="438912" indent="-320040" fontAlgn="auto">
              <a:spcBef>
                <a:spcPts val="0"/>
              </a:spcBef>
              <a:spcAft>
                <a:spcPts val="0"/>
              </a:spcAft>
              <a:buFont typeface="Wingdings 2"/>
              <a:buChar char=""/>
              <a:defRPr/>
            </a:pPr>
            <a:r>
              <a:rPr lang="en-US" dirty="0" smtClean="0"/>
              <a:t>Forefoot exam does not include the ankle</a:t>
            </a:r>
            <a:endParaRPr lang="en-US" dirty="0"/>
          </a:p>
        </p:txBody>
      </p:sp>
      <p:sp>
        <p:nvSpPr>
          <p:cNvPr id="4" name="Content Placeholder 3"/>
          <p:cNvSpPr>
            <a:spLocks noGrp="1"/>
          </p:cNvSpPr>
          <p:nvPr>
            <p:ph sz="half" idx="2"/>
          </p:nvPr>
        </p:nvSpPr>
        <p:spPr>
          <a:xfrm>
            <a:off x="4419600" y="1773238"/>
            <a:ext cx="4419600" cy="4624387"/>
          </a:xfrm>
        </p:spPr>
        <p:txBody>
          <a:bodyPr rtlCol="0">
            <a:normAutofit lnSpcReduction="10000"/>
          </a:bodyPr>
          <a:lstStyle/>
          <a:p>
            <a:pPr marL="438912" indent="-320040" fontAlgn="auto">
              <a:spcBef>
                <a:spcPts val="0"/>
              </a:spcBef>
              <a:spcAft>
                <a:spcPts val="0"/>
              </a:spcAft>
              <a:buFont typeface="Wingdings 2"/>
              <a:buChar char=""/>
              <a:defRPr/>
            </a:pPr>
            <a:r>
              <a:rPr lang="en-US" dirty="0" smtClean="0"/>
              <a:t>Divided into three regions for imaging</a:t>
            </a:r>
          </a:p>
          <a:p>
            <a:pPr marL="914400" lvl="1" indent="-457200" fontAlgn="auto">
              <a:spcAft>
                <a:spcPts val="0"/>
              </a:spcAft>
              <a:buFont typeface="+mj-lt"/>
              <a:buAutoNum type="arabicPeriod"/>
              <a:defRPr/>
            </a:pPr>
            <a:r>
              <a:rPr lang="en-US" dirty="0" smtClean="0"/>
              <a:t>ankle/</a:t>
            </a:r>
            <a:r>
              <a:rPr lang="en-US" dirty="0" err="1" smtClean="0"/>
              <a:t>hindfoot</a:t>
            </a:r>
            <a:r>
              <a:rPr lang="en-US" dirty="0" smtClean="0"/>
              <a:t>/</a:t>
            </a:r>
            <a:r>
              <a:rPr lang="en-US" dirty="0" err="1" smtClean="0"/>
              <a:t>midfoot</a:t>
            </a:r>
            <a:endParaRPr lang="en-US" dirty="0" smtClean="0"/>
          </a:p>
          <a:p>
            <a:pPr marL="914400" lvl="1" indent="-457200" fontAlgn="auto">
              <a:spcAft>
                <a:spcPts val="0"/>
              </a:spcAft>
              <a:buFont typeface="+mj-lt"/>
              <a:buAutoNum type="arabicPeriod"/>
              <a:defRPr/>
            </a:pPr>
            <a:r>
              <a:rPr lang="en-US" dirty="0" smtClean="0"/>
              <a:t>forefoot/toes</a:t>
            </a:r>
          </a:p>
          <a:p>
            <a:pPr marL="914400" lvl="1" indent="-457200" fontAlgn="auto">
              <a:spcAft>
                <a:spcPts val="0"/>
              </a:spcAft>
              <a:buFont typeface="+mj-lt"/>
              <a:buAutoNum type="arabicPeriod"/>
              <a:defRPr/>
            </a:pPr>
            <a:r>
              <a:rPr lang="en-US" dirty="0" smtClean="0"/>
              <a:t>whole foot</a:t>
            </a:r>
            <a:endParaRPr lang="en-US" dirty="0"/>
          </a:p>
        </p:txBody>
      </p:sp>
      <p:sp>
        <p:nvSpPr>
          <p:cNvPr id="7" name="Slide Number Placeholder 6"/>
          <p:cNvSpPr>
            <a:spLocks noGrp="1"/>
          </p:cNvSpPr>
          <p:nvPr>
            <p:ph type="sldNum" sz="quarter" idx="12"/>
          </p:nvPr>
        </p:nvSpPr>
        <p:spPr/>
        <p:txBody>
          <a:bodyPr/>
          <a:lstStyle/>
          <a:p>
            <a:fld id="{DD3FCFAA-017B-43A1-A994-4DB11AB198B7}" type="slidenum">
              <a:rPr lang="en-US" smtClean="0"/>
              <a:pPr/>
              <a:t>83</a:t>
            </a:fld>
            <a:endParaRPr lang="en-US"/>
          </a:p>
        </p:txBody>
      </p:sp>
      <p:sp>
        <p:nvSpPr>
          <p:cNvPr id="6" name="5-Point Star 5"/>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17629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MRI</a:t>
            </a:r>
            <a:endParaRPr lang="en-US" dirty="0">
              <a:solidFill>
                <a:schemeClr val="accent1">
                  <a:satMod val="150000"/>
                </a:schemeClr>
              </a:solidFill>
            </a:endParaRPr>
          </a:p>
        </p:txBody>
      </p:sp>
      <p:sp>
        <p:nvSpPr>
          <p:cNvPr id="35843" name="Content Placeholder 2"/>
          <p:cNvSpPr>
            <a:spLocks noGrp="1"/>
          </p:cNvSpPr>
          <p:nvPr>
            <p:ph sz="half" idx="1"/>
          </p:nvPr>
        </p:nvSpPr>
        <p:spPr>
          <a:xfrm>
            <a:off x="457200" y="1773238"/>
            <a:ext cx="4038600" cy="4624387"/>
          </a:xfrm>
          <a:ln>
            <a:solidFill>
              <a:srgbClr val="45FB68"/>
            </a:solidFill>
          </a:ln>
        </p:spPr>
        <p:txBody>
          <a:bodyPr/>
          <a:lstStyle/>
          <a:p>
            <a:r>
              <a:rPr lang="en-US" smtClean="0"/>
              <a:t>Sagittal View</a:t>
            </a:r>
          </a:p>
          <a:p>
            <a:pPr lvl="1"/>
            <a:r>
              <a:rPr lang="en-US" smtClean="0"/>
              <a:t>Achilles tendon</a:t>
            </a:r>
          </a:p>
          <a:p>
            <a:pPr lvl="1"/>
            <a:r>
              <a:rPr lang="en-US" smtClean="0"/>
              <a:t>Sinus Tarsi (lateral view, this view is medial)</a:t>
            </a:r>
          </a:p>
          <a:p>
            <a:pPr lvl="1"/>
            <a:r>
              <a:rPr lang="en-US" smtClean="0"/>
              <a:t>Plantar Fascia</a:t>
            </a:r>
          </a:p>
          <a:p>
            <a:pPr lvl="1"/>
            <a:r>
              <a:rPr lang="en-US" smtClean="0"/>
              <a:t>Length of metatarsals</a:t>
            </a:r>
          </a:p>
          <a:p>
            <a:pPr lvl="1"/>
            <a:r>
              <a:rPr lang="en-US" smtClean="0"/>
              <a:t>Ankle joint</a:t>
            </a:r>
          </a:p>
        </p:txBody>
      </p:sp>
      <p:pic>
        <p:nvPicPr>
          <p:cNvPr id="35844" name="Content Placeholder 4" descr="foot_012.png"/>
          <p:cNvPicPr>
            <a:picLocks noGrp="1" noChangeAspect="1"/>
          </p:cNvPicPr>
          <p:nvPr>
            <p:ph sz="half" idx="2"/>
          </p:nvPr>
        </p:nvPicPr>
        <p:blipFill>
          <a:blip r:embed="rId2" cstate="print"/>
          <a:stretch>
            <a:fillRect/>
          </a:stretch>
        </p:blipFill>
        <p:spPr>
          <a:xfrm>
            <a:off x="4716780" y="1912461"/>
            <a:ext cx="3901440" cy="3901440"/>
          </a:xfrm>
        </p:spPr>
      </p:pic>
      <p:sp>
        <p:nvSpPr>
          <p:cNvPr id="10" name="Slide Number Placeholder 9"/>
          <p:cNvSpPr>
            <a:spLocks noGrp="1"/>
          </p:cNvSpPr>
          <p:nvPr>
            <p:ph type="sldNum" sz="quarter" idx="12"/>
          </p:nvPr>
        </p:nvSpPr>
        <p:spPr/>
        <p:txBody>
          <a:bodyPr/>
          <a:lstStyle/>
          <a:p>
            <a:fld id="{DD3FCFAA-017B-43A1-A994-4DB11AB198B7}" type="slidenum">
              <a:rPr lang="en-US" smtClean="0"/>
              <a:pPr/>
              <a:t>84</a:t>
            </a:fld>
            <a:endParaRPr lang="en-US"/>
          </a:p>
        </p:txBody>
      </p:sp>
      <p:cxnSp>
        <p:nvCxnSpPr>
          <p:cNvPr id="7" name="Straight Arrow Connector 6"/>
          <p:cNvCxnSpPr/>
          <p:nvPr/>
        </p:nvCxnSpPr>
        <p:spPr>
          <a:xfrm>
            <a:off x="3276600" y="2590800"/>
            <a:ext cx="4572000" cy="1295400"/>
          </a:xfrm>
          <a:prstGeom prst="straightConnector1">
            <a:avLst/>
          </a:prstGeom>
          <a:ln w="38100">
            <a:solidFill>
              <a:srgbClr val="45FB68"/>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00400" y="4114800"/>
            <a:ext cx="3886200" cy="990600"/>
          </a:xfrm>
          <a:prstGeom prst="straightConnector1">
            <a:avLst/>
          </a:prstGeom>
          <a:ln w="38100">
            <a:solidFill>
              <a:srgbClr val="45FB68"/>
            </a:solidFill>
            <a:tailEnd type="arrow"/>
          </a:ln>
        </p:spPr>
        <p:style>
          <a:lnRef idx="1">
            <a:schemeClr val="accent1"/>
          </a:lnRef>
          <a:fillRef idx="0">
            <a:schemeClr val="accent1"/>
          </a:fillRef>
          <a:effectRef idx="0">
            <a:schemeClr val="accent1"/>
          </a:effectRef>
          <a:fontRef idx="minor">
            <a:schemeClr val="tx1"/>
          </a:fontRef>
        </p:style>
      </p:cxnSp>
      <p:sp>
        <p:nvSpPr>
          <p:cNvPr id="35847" name="TextBox 9"/>
          <p:cNvSpPr txBox="1">
            <a:spLocks noChangeArrowheads="1"/>
          </p:cNvSpPr>
          <p:nvPr/>
        </p:nvSpPr>
        <p:spPr bwMode="auto">
          <a:xfrm>
            <a:off x="4800600" y="6172200"/>
            <a:ext cx="4076700" cy="307975"/>
          </a:xfrm>
          <a:prstGeom prst="rect">
            <a:avLst/>
          </a:prstGeom>
          <a:noFill/>
          <a:ln w="9525">
            <a:noFill/>
            <a:miter lim="800000"/>
            <a:headEnd/>
            <a:tailEnd/>
          </a:ln>
        </p:spPr>
        <p:txBody>
          <a:bodyPr wrap="none">
            <a:spAutoFit/>
          </a:bodyPr>
          <a:lstStyle/>
          <a:p>
            <a:r>
              <a:rPr lang="en-US" sz="1400">
                <a:latin typeface="Corbel" pitchFamily="34" charset="0"/>
                <a:hlinkClick r:id="rId3"/>
              </a:rPr>
              <a:t>www.mr-tip.com/serv1.php?type=slider&amp;slide=MR...</a:t>
            </a:r>
            <a:endParaRPr lang="en-US" sz="1400">
              <a:latin typeface="Corbel" pitchFamily="34" charset="0"/>
            </a:endParaRPr>
          </a:p>
        </p:txBody>
      </p:sp>
      <p:pic>
        <p:nvPicPr>
          <p:cNvPr id="8" name="Picture 3" descr="C:\Users\brodda\AppData\Local\Microsoft\Windows\Temporary Internet Files\Content.IE5\XPV5T6FO\MC900370140[1].wmf"/>
          <p:cNvPicPr>
            <a:picLocks noChangeAspect="1" noChangeArrowheads="1"/>
          </p:cNvPicPr>
          <p:nvPr/>
        </p:nvPicPr>
        <p:blipFill>
          <a:blip r:embed="rId4"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49923177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Sagittal View</a:t>
            </a:r>
            <a:endParaRPr lang="en-US" dirty="0">
              <a:solidFill>
                <a:schemeClr val="accent1">
                  <a:satMod val="150000"/>
                </a:schemeClr>
              </a:solidFill>
            </a:endParaRPr>
          </a:p>
        </p:txBody>
      </p:sp>
      <p:sp>
        <p:nvSpPr>
          <p:cNvPr id="36867" name="Content Placeholder 2"/>
          <p:cNvSpPr>
            <a:spLocks noGrp="1"/>
          </p:cNvSpPr>
          <p:nvPr>
            <p:ph sz="half" idx="1"/>
          </p:nvPr>
        </p:nvSpPr>
        <p:spPr>
          <a:xfrm>
            <a:off x="457200" y="1773238"/>
            <a:ext cx="4038600" cy="4624387"/>
          </a:xfrm>
        </p:spPr>
        <p:txBody>
          <a:bodyPr/>
          <a:lstStyle/>
          <a:p>
            <a:r>
              <a:rPr lang="en-US" smtClean="0"/>
              <a:t>T1 weighted image</a:t>
            </a:r>
          </a:p>
          <a:p>
            <a:r>
              <a:rPr lang="en-US" smtClean="0"/>
              <a:t>Yellow arrows point to achilles tendon</a:t>
            </a:r>
          </a:p>
        </p:txBody>
      </p:sp>
      <p:pic>
        <p:nvPicPr>
          <p:cNvPr id="36868" name="Content Placeholder 4" descr="achilles tendon.jpg"/>
          <p:cNvPicPr>
            <a:picLocks noGrp="1" noChangeAspect="1"/>
          </p:cNvPicPr>
          <p:nvPr>
            <p:ph sz="half" idx="2"/>
          </p:nvPr>
        </p:nvPicPr>
        <p:blipFill>
          <a:blip r:embed="rId2" cstate="print"/>
          <a:srcRect/>
          <a:stretch>
            <a:fillRect/>
          </a:stretch>
        </p:blipFill>
        <p:spPr>
          <a:xfrm>
            <a:off x="5105400" y="1676400"/>
            <a:ext cx="3048000" cy="3048000"/>
          </a:xfrm>
        </p:spPr>
      </p:pic>
      <p:sp>
        <p:nvSpPr>
          <p:cNvPr id="7" name="Slide Number Placeholder 6"/>
          <p:cNvSpPr>
            <a:spLocks noGrp="1"/>
          </p:cNvSpPr>
          <p:nvPr>
            <p:ph type="sldNum" sz="quarter" idx="12"/>
          </p:nvPr>
        </p:nvSpPr>
        <p:spPr/>
        <p:txBody>
          <a:bodyPr/>
          <a:lstStyle/>
          <a:p>
            <a:fld id="{DD3FCFAA-017B-43A1-A994-4DB11AB198B7}" type="slidenum">
              <a:rPr lang="en-US" smtClean="0"/>
              <a:pPr/>
              <a:t>85</a:t>
            </a:fld>
            <a:endParaRPr lang="en-US"/>
          </a:p>
        </p:txBody>
      </p:sp>
      <p:sp>
        <p:nvSpPr>
          <p:cNvPr id="36869" name="TextBox 5"/>
          <p:cNvSpPr txBox="1">
            <a:spLocks noChangeArrowheads="1"/>
          </p:cNvSpPr>
          <p:nvPr/>
        </p:nvSpPr>
        <p:spPr bwMode="auto">
          <a:xfrm>
            <a:off x="5105400" y="4953000"/>
            <a:ext cx="3322638" cy="276225"/>
          </a:xfrm>
          <a:prstGeom prst="rect">
            <a:avLst/>
          </a:prstGeom>
          <a:noFill/>
          <a:ln w="9525">
            <a:noFill/>
            <a:miter lim="800000"/>
            <a:headEnd/>
            <a:tailEnd/>
          </a:ln>
        </p:spPr>
        <p:txBody>
          <a:bodyPr wrap="none">
            <a:spAutoFit/>
          </a:bodyPr>
          <a:lstStyle/>
          <a:p>
            <a:r>
              <a:rPr lang="en-US" sz="1200">
                <a:latin typeface="Corbel" pitchFamily="34" charset="0"/>
                <a:hlinkClick r:id="rId3"/>
              </a:rPr>
              <a:t>musculoskeletalmri.blogspot.com/2009/03/calf-...</a:t>
            </a:r>
            <a:endParaRPr lang="en-US" sz="1200">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4"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93598143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normAutofit fontScale="90000"/>
          </a:bodyPr>
          <a:lstStyle/>
          <a:p>
            <a:pPr fontAlgn="auto">
              <a:spcAft>
                <a:spcPts val="0"/>
              </a:spcAft>
              <a:defRPr/>
            </a:pPr>
            <a:r>
              <a:rPr lang="en-US" dirty="0" smtClean="0">
                <a:solidFill>
                  <a:schemeClr val="accent1">
                    <a:satMod val="150000"/>
                  </a:schemeClr>
                </a:solidFill>
              </a:rPr>
              <a:t>Axial view </a:t>
            </a:r>
            <a:br>
              <a:rPr lang="en-US" dirty="0" smtClean="0">
                <a:solidFill>
                  <a:schemeClr val="accent1">
                    <a:satMod val="150000"/>
                  </a:schemeClr>
                </a:solidFill>
              </a:rPr>
            </a:br>
            <a:endParaRPr lang="en-US" dirty="0">
              <a:solidFill>
                <a:schemeClr val="accent1">
                  <a:satMod val="150000"/>
                </a:schemeClr>
              </a:solidFill>
            </a:endParaRPr>
          </a:p>
        </p:txBody>
      </p:sp>
      <p:sp>
        <p:nvSpPr>
          <p:cNvPr id="37891" name="Content Placeholder 2"/>
          <p:cNvSpPr>
            <a:spLocks noGrp="1"/>
          </p:cNvSpPr>
          <p:nvPr>
            <p:ph sz="half" idx="1"/>
          </p:nvPr>
        </p:nvSpPr>
        <p:spPr>
          <a:xfrm>
            <a:off x="457200" y="1773238"/>
            <a:ext cx="4038600" cy="4624387"/>
          </a:xfrm>
        </p:spPr>
        <p:txBody>
          <a:bodyPr>
            <a:normAutofit/>
          </a:bodyPr>
          <a:lstStyle/>
          <a:p>
            <a:r>
              <a:rPr lang="en-US" smtClean="0"/>
              <a:t>Axial View of Ankle and Coronal view of Foot</a:t>
            </a:r>
          </a:p>
          <a:p>
            <a:pPr lvl="1"/>
            <a:r>
              <a:rPr lang="en-US" smtClean="0"/>
              <a:t>Ankle tendons</a:t>
            </a:r>
          </a:p>
          <a:p>
            <a:pPr lvl="1"/>
            <a:r>
              <a:rPr lang="en-US" smtClean="0"/>
              <a:t>Sinus tarsi</a:t>
            </a:r>
          </a:p>
          <a:p>
            <a:pPr lvl="1"/>
            <a:r>
              <a:rPr lang="en-US" smtClean="0"/>
              <a:t>Tibiofibular ligaments</a:t>
            </a:r>
          </a:p>
          <a:p>
            <a:pPr lvl="1"/>
            <a:r>
              <a:rPr lang="en-US" smtClean="0"/>
              <a:t>Anterior and posterior talofibular ligament</a:t>
            </a:r>
          </a:p>
          <a:p>
            <a:pPr lvl="1"/>
            <a:r>
              <a:rPr lang="en-US" smtClean="0"/>
              <a:t>Spring ligament</a:t>
            </a:r>
          </a:p>
          <a:p>
            <a:pPr lvl="1"/>
            <a:r>
              <a:rPr lang="en-US" smtClean="0"/>
              <a:t>Length of the metatarsals</a:t>
            </a:r>
          </a:p>
        </p:txBody>
      </p:sp>
      <p:pic>
        <p:nvPicPr>
          <p:cNvPr id="37892" name="Content Placeholder 4" descr="T2 weighted.jpg"/>
          <p:cNvPicPr>
            <a:picLocks noGrp="1" noChangeAspect="1"/>
          </p:cNvPicPr>
          <p:nvPr>
            <p:ph sz="half" idx="2"/>
          </p:nvPr>
        </p:nvPicPr>
        <p:blipFill>
          <a:blip r:embed="rId2" cstate="print"/>
          <a:srcRect/>
          <a:stretch>
            <a:fillRect/>
          </a:stretch>
        </p:blipFill>
        <p:spPr>
          <a:xfrm>
            <a:off x="4648200" y="2057400"/>
            <a:ext cx="2971800" cy="3208338"/>
          </a:xfrm>
        </p:spPr>
      </p:pic>
      <p:sp>
        <p:nvSpPr>
          <p:cNvPr id="17" name="Slide Number Placeholder 16"/>
          <p:cNvSpPr>
            <a:spLocks noGrp="1"/>
          </p:cNvSpPr>
          <p:nvPr>
            <p:ph type="sldNum" sz="quarter" idx="12"/>
          </p:nvPr>
        </p:nvSpPr>
        <p:spPr/>
        <p:txBody>
          <a:bodyPr/>
          <a:lstStyle/>
          <a:p>
            <a:fld id="{DD3FCFAA-017B-43A1-A994-4DB11AB198B7}" type="slidenum">
              <a:rPr lang="en-US" smtClean="0"/>
              <a:pPr/>
              <a:t>86</a:t>
            </a:fld>
            <a:endParaRPr lang="en-US"/>
          </a:p>
        </p:txBody>
      </p:sp>
      <p:sp>
        <p:nvSpPr>
          <p:cNvPr id="37893" name="TextBox 5"/>
          <p:cNvSpPr txBox="1">
            <a:spLocks noChangeArrowheads="1"/>
          </p:cNvSpPr>
          <p:nvPr/>
        </p:nvSpPr>
        <p:spPr bwMode="auto">
          <a:xfrm>
            <a:off x="4648200" y="1676400"/>
            <a:ext cx="2570163" cy="369888"/>
          </a:xfrm>
          <a:prstGeom prst="rect">
            <a:avLst/>
          </a:prstGeom>
          <a:noFill/>
          <a:ln w="9525">
            <a:noFill/>
            <a:miter lim="800000"/>
            <a:headEnd/>
            <a:tailEnd/>
          </a:ln>
        </p:spPr>
        <p:txBody>
          <a:bodyPr wrap="none">
            <a:spAutoFit/>
          </a:bodyPr>
          <a:lstStyle/>
          <a:p>
            <a:r>
              <a:rPr lang="en-US">
                <a:latin typeface="Corbel" pitchFamily="34" charset="0"/>
              </a:rPr>
              <a:t>T2 weighted of the Ankle</a:t>
            </a:r>
          </a:p>
        </p:txBody>
      </p:sp>
      <p:sp>
        <p:nvSpPr>
          <p:cNvPr id="37894" name="TextBox 6"/>
          <p:cNvSpPr txBox="1">
            <a:spLocks noChangeArrowheads="1"/>
          </p:cNvSpPr>
          <p:nvPr/>
        </p:nvSpPr>
        <p:spPr bwMode="auto">
          <a:xfrm>
            <a:off x="4724400" y="6400800"/>
            <a:ext cx="4165600" cy="307975"/>
          </a:xfrm>
          <a:prstGeom prst="rect">
            <a:avLst/>
          </a:prstGeom>
          <a:noFill/>
          <a:ln w="9525">
            <a:noFill/>
            <a:miter lim="800000"/>
            <a:headEnd/>
            <a:tailEnd/>
          </a:ln>
        </p:spPr>
        <p:txBody>
          <a:bodyPr wrap="none">
            <a:spAutoFit/>
          </a:bodyPr>
          <a:lstStyle/>
          <a:p>
            <a:r>
              <a:rPr lang="en-US" sz="1400">
                <a:latin typeface="Corbel" pitchFamily="34" charset="0"/>
                <a:hlinkClick r:id="rId3"/>
              </a:rPr>
              <a:t>www3.americanradiology.com/pls/web1/wwimggal....</a:t>
            </a:r>
            <a:endParaRPr lang="en-US" sz="1400">
              <a:latin typeface="Corbel" pitchFamily="34" charset="0"/>
            </a:endParaRPr>
          </a:p>
        </p:txBody>
      </p:sp>
      <p:sp>
        <p:nvSpPr>
          <p:cNvPr id="37895" name="TextBox 9"/>
          <p:cNvSpPr txBox="1">
            <a:spLocks noChangeArrowheads="1"/>
          </p:cNvSpPr>
          <p:nvPr/>
        </p:nvSpPr>
        <p:spPr bwMode="auto">
          <a:xfrm>
            <a:off x="7848600" y="2286000"/>
            <a:ext cx="1314450" cy="3140075"/>
          </a:xfrm>
          <a:prstGeom prst="rect">
            <a:avLst/>
          </a:prstGeom>
          <a:noFill/>
          <a:ln w="9525">
            <a:noFill/>
            <a:miter lim="800000"/>
            <a:headEnd/>
            <a:tailEnd/>
          </a:ln>
        </p:spPr>
        <p:txBody>
          <a:bodyPr wrap="none">
            <a:spAutoFit/>
          </a:bodyPr>
          <a:lstStyle/>
          <a:p>
            <a:r>
              <a:rPr lang="en-US">
                <a:latin typeface="Corbel" pitchFamily="34" charset="0"/>
              </a:rPr>
              <a:t>Tibia</a:t>
            </a:r>
          </a:p>
          <a:p>
            <a:r>
              <a:rPr lang="en-US">
                <a:latin typeface="Corbel" pitchFamily="34" charset="0"/>
              </a:rPr>
              <a:t>Lateral mall</a:t>
            </a:r>
          </a:p>
          <a:p>
            <a:endParaRPr lang="en-US">
              <a:latin typeface="Corbel" pitchFamily="34" charset="0"/>
            </a:endParaRPr>
          </a:p>
          <a:p>
            <a:endParaRPr lang="en-US">
              <a:latin typeface="Corbel" pitchFamily="34" charset="0"/>
            </a:endParaRPr>
          </a:p>
          <a:p>
            <a:r>
              <a:rPr lang="en-US">
                <a:latin typeface="Corbel" pitchFamily="34" charset="0"/>
              </a:rPr>
              <a:t>Ant.tib</a:t>
            </a:r>
          </a:p>
          <a:p>
            <a:r>
              <a:rPr lang="en-US">
                <a:latin typeface="Corbel" pitchFamily="34" charset="0"/>
              </a:rPr>
              <a:t>EHL</a:t>
            </a:r>
          </a:p>
          <a:p>
            <a:r>
              <a:rPr lang="en-US">
                <a:latin typeface="Corbel" pitchFamily="34" charset="0"/>
              </a:rPr>
              <a:t>ED</a:t>
            </a:r>
          </a:p>
          <a:p>
            <a:r>
              <a:rPr lang="en-US">
                <a:latin typeface="Corbel" pitchFamily="34" charset="0"/>
              </a:rPr>
              <a:t>Peroneals</a:t>
            </a:r>
          </a:p>
          <a:p>
            <a:r>
              <a:rPr lang="en-US">
                <a:latin typeface="Corbel" pitchFamily="34" charset="0"/>
              </a:rPr>
              <a:t>Achilles</a:t>
            </a:r>
          </a:p>
          <a:p>
            <a:endParaRPr lang="en-US">
              <a:latin typeface="Corbel" pitchFamily="34" charset="0"/>
            </a:endParaRPr>
          </a:p>
          <a:p>
            <a:endParaRPr lang="en-US">
              <a:latin typeface="Corbel" pitchFamily="34" charset="0"/>
            </a:endParaRPr>
          </a:p>
        </p:txBody>
      </p:sp>
      <p:cxnSp>
        <p:nvCxnSpPr>
          <p:cNvPr id="12" name="Straight Arrow Connector 11"/>
          <p:cNvCxnSpPr/>
          <p:nvPr/>
        </p:nvCxnSpPr>
        <p:spPr>
          <a:xfrm rot="10800000" flipV="1">
            <a:off x="6324600" y="2514600"/>
            <a:ext cx="1600200" cy="685800"/>
          </a:xfrm>
          <a:prstGeom prst="straightConnector1">
            <a:avLst/>
          </a:prstGeom>
          <a:ln w="38100">
            <a:solidFill>
              <a:srgbClr val="45FB68"/>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5562600" y="2819400"/>
            <a:ext cx="2438400" cy="1143000"/>
          </a:xfrm>
          <a:prstGeom prst="straightConnector1">
            <a:avLst/>
          </a:prstGeom>
          <a:ln w="38100">
            <a:solidFill>
              <a:srgbClr val="45FB68"/>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6248400" y="2590800"/>
            <a:ext cx="1752600" cy="1219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5867400" y="2819400"/>
            <a:ext cx="2057400" cy="1295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5562600" y="3200400"/>
            <a:ext cx="2362200" cy="11430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flipV="1">
            <a:off x="5562600" y="4419600"/>
            <a:ext cx="2362200" cy="15875"/>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flipV="1">
            <a:off x="6324600" y="4724400"/>
            <a:ext cx="1600200" cy="76200"/>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3" descr="C:\Users\brodda\AppData\Local\Microsoft\Windows\Temporary Internet Files\Content.IE5\XPV5T6FO\MC900370140[1].wmf"/>
          <p:cNvPicPr>
            <a:picLocks noChangeAspect="1" noChangeArrowheads="1"/>
          </p:cNvPicPr>
          <p:nvPr/>
        </p:nvPicPr>
        <p:blipFill>
          <a:blip r:embed="rId4"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2894096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1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22"/>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2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Coronal View of the Foot</a:t>
            </a:r>
            <a:endParaRPr lang="en-US" dirty="0">
              <a:solidFill>
                <a:schemeClr val="accent1">
                  <a:satMod val="150000"/>
                </a:schemeClr>
              </a:solidFill>
            </a:endParaRPr>
          </a:p>
        </p:txBody>
      </p:sp>
      <p:sp>
        <p:nvSpPr>
          <p:cNvPr id="38915" name="Content Placeholder 2"/>
          <p:cNvSpPr>
            <a:spLocks noGrp="1"/>
          </p:cNvSpPr>
          <p:nvPr>
            <p:ph sz="half" idx="1"/>
          </p:nvPr>
        </p:nvSpPr>
        <p:spPr>
          <a:xfrm>
            <a:off x="457200" y="1773238"/>
            <a:ext cx="4038600" cy="4624387"/>
          </a:xfrm>
        </p:spPr>
        <p:txBody>
          <a:bodyPr/>
          <a:lstStyle/>
          <a:p>
            <a:endParaRPr lang="en-US" smtClean="0"/>
          </a:p>
        </p:txBody>
      </p:sp>
      <p:pic>
        <p:nvPicPr>
          <p:cNvPr id="38916" name="Content Placeholder 5" descr="foot_positioning.jpg"/>
          <p:cNvPicPr>
            <a:picLocks noGrp="1" noChangeAspect="1"/>
          </p:cNvPicPr>
          <p:nvPr>
            <p:ph sz="half" idx="2"/>
          </p:nvPr>
        </p:nvPicPr>
        <p:blipFill>
          <a:blip r:embed="rId2" cstate="print"/>
          <a:stretch>
            <a:fillRect/>
          </a:stretch>
        </p:blipFill>
        <p:spPr>
          <a:xfrm>
            <a:off x="5069793" y="1600200"/>
            <a:ext cx="3195413" cy="4525963"/>
          </a:xfrm>
        </p:spPr>
      </p:pic>
      <p:sp>
        <p:nvSpPr>
          <p:cNvPr id="7" name="Slide Number Placeholder 6"/>
          <p:cNvSpPr>
            <a:spLocks noGrp="1"/>
          </p:cNvSpPr>
          <p:nvPr>
            <p:ph type="sldNum" sz="quarter" idx="12"/>
          </p:nvPr>
        </p:nvSpPr>
        <p:spPr/>
        <p:txBody>
          <a:bodyPr/>
          <a:lstStyle/>
          <a:p>
            <a:fld id="{DD3FCFAA-017B-43A1-A994-4DB11AB198B7}" type="slidenum">
              <a:rPr lang="en-US" smtClean="0"/>
              <a:pPr/>
              <a:t>87</a:t>
            </a:fld>
            <a:endParaRPr lang="en-US"/>
          </a:p>
        </p:txBody>
      </p:sp>
      <p:sp>
        <p:nvSpPr>
          <p:cNvPr id="38917" name="TextBox 4"/>
          <p:cNvSpPr txBox="1">
            <a:spLocks noChangeArrowheads="1"/>
          </p:cNvSpPr>
          <p:nvPr/>
        </p:nvSpPr>
        <p:spPr bwMode="auto">
          <a:xfrm>
            <a:off x="4191000" y="6488113"/>
            <a:ext cx="4449763" cy="369887"/>
          </a:xfrm>
          <a:prstGeom prst="rect">
            <a:avLst/>
          </a:prstGeom>
          <a:noFill/>
          <a:ln w="9525">
            <a:noFill/>
            <a:miter lim="800000"/>
            <a:headEnd/>
            <a:tailEnd/>
          </a:ln>
        </p:spPr>
        <p:txBody>
          <a:bodyPr wrap="none">
            <a:spAutoFit/>
          </a:bodyPr>
          <a:lstStyle/>
          <a:p>
            <a:r>
              <a:rPr lang="en-US">
                <a:latin typeface="Corbel" pitchFamily="34" charset="0"/>
                <a:hlinkClick r:id="rId3"/>
              </a:rPr>
              <a:t>www.bocaradiology.com/ra/cscan_tech.html</a:t>
            </a:r>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4"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333310639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Coronal View</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fontScale="92500" lnSpcReduction="10000"/>
          </a:bodyPr>
          <a:lstStyle/>
          <a:p>
            <a:pPr marL="438912" indent="-320040" fontAlgn="auto">
              <a:spcBef>
                <a:spcPts val="0"/>
              </a:spcBef>
              <a:spcAft>
                <a:spcPts val="0"/>
              </a:spcAft>
              <a:buFont typeface="Wingdings 2"/>
              <a:buChar char=""/>
              <a:defRPr/>
            </a:pPr>
            <a:r>
              <a:rPr lang="en-US" dirty="0" smtClean="0"/>
              <a:t> Coronal view of Ankle and the Short-Axis Axial of the Foot</a:t>
            </a:r>
          </a:p>
          <a:p>
            <a:pPr marL="731520" lvl="1" indent="-274320" fontAlgn="auto">
              <a:spcAft>
                <a:spcPts val="0"/>
              </a:spcAft>
              <a:buFont typeface="Wingdings"/>
              <a:buChar char=""/>
              <a:defRPr/>
            </a:pPr>
            <a:r>
              <a:rPr lang="en-US" dirty="0" smtClean="0"/>
              <a:t>Deltoid ligament</a:t>
            </a:r>
          </a:p>
          <a:p>
            <a:pPr marL="731520" lvl="1" indent="-274320" fontAlgn="auto">
              <a:spcAft>
                <a:spcPts val="0"/>
              </a:spcAft>
              <a:buFont typeface="Wingdings"/>
              <a:buChar char=""/>
              <a:defRPr/>
            </a:pPr>
            <a:r>
              <a:rPr lang="en-US" dirty="0" err="1" smtClean="0"/>
              <a:t>Calcaneofibular</a:t>
            </a:r>
            <a:r>
              <a:rPr lang="en-US" dirty="0" smtClean="0"/>
              <a:t> ligament</a:t>
            </a:r>
          </a:p>
          <a:p>
            <a:pPr marL="731520" lvl="1" indent="-274320" fontAlgn="auto">
              <a:spcAft>
                <a:spcPts val="0"/>
              </a:spcAft>
              <a:buFont typeface="Wingdings"/>
              <a:buChar char=""/>
              <a:defRPr/>
            </a:pPr>
            <a:r>
              <a:rPr lang="en-US" dirty="0" smtClean="0"/>
              <a:t>Tarsal tunnel</a:t>
            </a:r>
          </a:p>
          <a:p>
            <a:pPr marL="731520" lvl="1" indent="-274320" fontAlgn="auto">
              <a:spcAft>
                <a:spcPts val="0"/>
              </a:spcAft>
              <a:buFont typeface="Wingdings"/>
              <a:buChar char=""/>
              <a:defRPr/>
            </a:pPr>
            <a:r>
              <a:rPr lang="en-US" dirty="0" smtClean="0"/>
              <a:t>Sinus tarsi</a:t>
            </a:r>
          </a:p>
          <a:p>
            <a:pPr marL="731520" lvl="1" indent="-274320" fontAlgn="auto">
              <a:spcAft>
                <a:spcPts val="0"/>
              </a:spcAft>
              <a:buFont typeface="Wingdings"/>
              <a:buChar char=""/>
              <a:defRPr/>
            </a:pPr>
            <a:r>
              <a:rPr lang="en-US" dirty="0" smtClean="0"/>
              <a:t>Ankle joint</a:t>
            </a:r>
          </a:p>
          <a:p>
            <a:pPr marL="731520" lvl="1" indent="-274320" fontAlgn="auto">
              <a:spcAft>
                <a:spcPts val="0"/>
              </a:spcAft>
              <a:buFont typeface="Wingdings"/>
              <a:buChar char=""/>
              <a:defRPr/>
            </a:pPr>
            <a:r>
              <a:rPr lang="en-US" dirty="0" smtClean="0"/>
              <a:t>Metatarsals in cross section</a:t>
            </a:r>
          </a:p>
          <a:p>
            <a:pPr marL="731520" lvl="1" indent="-274320" fontAlgn="auto">
              <a:spcAft>
                <a:spcPts val="0"/>
              </a:spcAft>
              <a:buFont typeface="Wingdings"/>
              <a:buChar char=""/>
              <a:defRPr/>
            </a:pPr>
            <a:r>
              <a:rPr lang="en-US" dirty="0" smtClean="0"/>
              <a:t>Plantar fascia in cross section</a:t>
            </a:r>
            <a:endParaRPr lang="en-US" dirty="0"/>
          </a:p>
        </p:txBody>
      </p:sp>
      <p:pic>
        <p:nvPicPr>
          <p:cNvPr id="39940" name="Content Placeholder 4" descr="ankle1.jpg"/>
          <p:cNvPicPr>
            <a:picLocks noGrp="1" noChangeAspect="1"/>
          </p:cNvPicPr>
          <p:nvPr>
            <p:ph sz="half" idx="2"/>
          </p:nvPr>
        </p:nvPicPr>
        <p:blipFill>
          <a:blip r:embed="rId2" cstate="print"/>
          <a:stretch>
            <a:fillRect/>
          </a:stretch>
        </p:blipFill>
        <p:spPr>
          <a:xfrm>
            <a:off x="4762500" y="1958181"/>
            <a:ext cx="3810000" cy="3810000"/>
          </a:xfrm>
        </p:spPr>
      </p:pic>
      <p:sp>
        <p:nvSpPr>
          <p:cNvPr id="10" name="Slide Number Placeholder 9"/>
          <p:cNvSpPr>
            <a:spLocks noGrp="1"/>
          </p:cNvSpPr>
          <p:nvPr>
            <p:ph type="sldNum" sz="quarter" idx="12"/>
          </p:nvPr>
        </p:nvSpPr>
        <p:spPr/>
        <p:txBody>
          <a:bodyPr/>
          <a:lstStyle/>
          <a:p>
            <a:fld id="{DD3FCFAA-017B-43A1-A994-4DB11AB198B7}" type="slidenum">
              <a:rPr lang="en-US" smtClean="0"/>
              <a:pPr/>
              <a:t>88</a:t>
            </a:fld>
            <a:endParaRPr lang="en-US"/>
          </a:p>
        </p:txBody>
      </p:sp>
      <p:cxnSp>
        <p:nvCxnSpPr>
          <p:cNvPr id="7" name="Straight Arrow Connector 6"/>
          <p:cNvCxnSpPr/>
          <p:nvPr/>
        </p:nvCxnSpPr>
        <p:spPr>
          <a:xfrm>
            <a:off x="4114800" y="3505200"/>
            <a:ext cx="1828800" cy="1295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76600" y="3124200"/>
            <a:ext cx="3886200" cy="1600200"/>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3" descr="C:\Users\brodda\AppData\Local\Microsoft\Windows\Temporary Internet Files\Content.IE5\XPV5T6FO\MC900370140[1].wmf"/>
          <p:cNvPicPr>
            <a:picLocks noChangeAspect="1" noChangeArrowheads="1"/>
          </p:cNvPicPr>
          <p:nvPr/>
        </p:nvPicPr>
        <p:blipFill>
          <a:blip r:embed="rId3"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58933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51062"/>
          </a:xfrm>
        </p:spPr>
        <p:txBody>
          <a:bodyPr/>
          <a:lstStyle/>
          <a:p>
            <a:pPr fontAlgn="auto">
              <a:spcAft>
                <a:spcPts val="0"/>
              </a:spcAft>
              <a:defRPr/>
            </a:pPr>
            <a:r>
              <a:rPr lang="en-US" dirty="0" smtClean="0">
                <a:solidFill>
                  <a:schemeClr val="accent1">
                    <a:satMod val="150000"/>
                  </a:schemeClr>
                </a:solidFill>
              </a:rPr>
              <a:t>Ultrasound</a:t>
            </a:r>
            <a:endParaRPr lang="en-US" dirty="0">
              <a:solidFill>
                <a:schemeClr val="accent1">
                  <a:satMod val="150000"/>
                </a:schemeClr>
              </a:solidFill>
            </a:endParaRPr>
          </a:p>
        </p:txBody>
      </p:sp>
      <p:sp>
        <p:nvSpPr>
          <p:cNvPr id="3" name="Content Placeholder 2"/>
          <p:cNvSpPr>
            <a:spLocks noGrp="1"/>
          </p:cNvSpPr>
          <p:nvPr>
            <p:ph sz="half" idx="1"/>
          </p:nvPr>
        </p:nvSpPr>
        <p:spPr>
          <a:xfrm>
            <a:off x="457200" y="1773238"/>
            <a:ext cx="4038600" cy="4624387"/>
          </a:xfrm>
        </p:spPr>
        <p:txBody>
          <a:bodyPr rtlCol="0">
            <a:normAutofit fontScale="85000" lnSpcReduction="20000"/>
          </a:bodyPr>
          <a:lstStyle/>
          <a:p>
            <a:pPr marL="438912" indent="-320040" fontAlgn="auto">
              <a:spcBef>
                <a:spcPts val="0"/>
              </a:spcBef>
              <a:spcAft>
                <a:spcPts val="0"/>
              </a:spcAft>
              <a:buFont typeface="Wingdings 2"/>
              <a:buChar char=""/>
              <a:defRPr/>
            </a:pPr>
            <a:r>
              <a:rPr lang="en-US" dirty="0" smtClean="0"/>
              <a:t>Ultrasound is not usually employed in the United States for the evaluation of patients with ankle fractures. </a:t>
            </a:r>
          </a:p>
          <a:p>
            <a:pPr marL="438912" indent="-320040" fontAlgn="auto">
              <a:spcBef>
                <a:spcPts val="0"/>
              </a:spcBef>
              <a:spcAft>
                <a:spcPts val="0"/>
              </a:spcAft>
              <a:buFont typeface="Wingdings 2"/>
              <a:buChar char=""/>
              <a:defRPr/>
            </a:pPr>
            <a:r>
              <a:rPr lang="en-US" dirty="0" smtClean="0"/>
              <a:t>It can depict fractures and associated soft-tissue injuries, especially injuries of the </a:t>
            </a:r>
            <a:r>
              <a:rPr lang="en-US" dirty="0" err="1" smtClean="0"/>
              <a:t>peroneal</a:t>
            </a:r>
            <a:r>
              <a:rPr lang="en-US" dirty="0" smtClean="0"/>
              <a:t> tendons. </a:t>
            </a:r>
          </a:p>
          <a:p>
            <a:pPr marL="438912" indent="-320040" fontAlgn="auto">
              <a:spcBef>
                <a:spcPts val="0"/>
              </a:spcBef>
              <a:spcAft>
                <a:spcPts val="0"/>
              </a:spcAft>
              <a:buFont typeface="Wingdings 2"/>
              <a:buChar char=""/>
              <a:defRPr/>
            </a:pPr>
            <a:r>
              <a:rPr lang="en-US" dirty="0" smtClean="0"/>
              <a:t>Hsu et al found </a:t>
            </a:r>
            <a:r>
              <a:rPr lang="en-US" dirty="0" err="1" smtClean="0"/>
              <a:t>ultrasonography</a:t>
            </a:r>
            <a:r>
              <a:rPr lang="en-US" dirty="0" smtClean="0"/>
              <a:t> to be useful for identifying ligament injuries in patients with inversion ankle sprains.</a:t>
            </a:r>
            <a:r>
              <a:rPr lang="en-US" baseline="30000" dirty="0" smtClean="0"/>
              <a:t> </a:t>
            </a:r>
            <a:endParaRPr lang="en-US" dirty="0" smtClean="0"/>
          </a:p>
          <a:p>
            <a:pPr marL="438912" indent="-320040" fontAlgn="auto">
              <a:spcBef>
                <a:spcPts val="0"/>
              </a:spcBef>
              <a:spcAft>
                <a:spcPts val="0"/>
              </a:spcAft>
              <a:buFont typeface="Wingdings 2"/>
              <a:buChar char=""/>
              <a:defRPr/>
            </a:pPr>
            <a:endParaRPr lang="en-US" dirty="0"/>
          </a:p>
        </p:txBody>
      </p:sp>
      <p:sp>
        <p:nvSpPr>
          <p:cNvPr id="4" name="Content Placeholder 3"/>
          <p:cNvSpPr>
            <a:spLocks noGrp="1"/>
          </p:cNvSpPr>
          <p:nvPr>
            <p:ph sz="half" idx="2"/>
          </p:nvPr>
        </p:nvSpPr>
        <p:spPr>
          <a:xfrm>
            <a:off x="4648200" y="1773238"/>
            <a:ext cx="4038600" cy="4624387"/>
          </a:xfrm>
        </p:spPr>
        <p:txBody>
          <a:bodyPr rtlCol="0">
            <a:normAutofit fontScale="85000" lnSpcReduction="20000"/>
          </a:bodyPr>
          <a:lstStyle/>
          <a:p>
            <a:pPr marL="438912" indent="-320040" fontAlgn="auto">
              <a:spcBef>
                <a:spcPts val="0"/>
              </a:spcBef>
              <a:spcAft>
                <a:spcPts val="0"/>
              </a:spcAft>
              <a:buFont typeface="Wingdings 2"/>
              <a:buChar char=""/>
              <a:defRPr/>
            </a:pPr>
            <a:r>
              <a:rPr lang="en-US" dirty="0" smtClean="0"/>
              <a:t>Normal tendon appears as fine parallel </a:t>
            </a:r>
            <a:r>
              <a:rPr lang="en-US" dirty="0" err="1" smtClean="0"/>
              <a:t>echogenic</a:t>
            </a:r>
            <a:r>
              <a:rPr lang="en-US" dirty="0" smtClean="0"/>
              <a:t> lines alternating with thinner </a:t>
            </a:r>
            <a:r>
              <a:rPr lang="en-US" dirty="0" err="1" smtClean="0"/>
              <a:t>hypoechoic</a:t>
            </a:r>
            <a:endParaRPr lang="en-US" dirty="0" smtClean="0"/>
          </a:p>
          <a:p>
            <a:pPr marL="438912" indent="-320040" fontAlgn="auto">
              <a:spcBef>
                <a:spcPts val="0"/>
              </a:spcBef>
              <a:spcAft>
                <a:spcPts val="0"/>
              </a:spcAft>
              <a:buFont typeface="Wingdings 2"/>
              <a:buNone/>
              <a:defRPr/>
            </a:pPr>
            <a:r>
              <a:rPr lang="en-US" dirty="0" smtClean="0"/>
              <a:t>	lines caused by the longitudinally oriented collagen fibrils.</a:t>
            </a:r>
          </a:p>
          <a:p>
            <a:pPr marL="438912" indent="-320040" fontAlgn="auto">
              <a:spcBef>
                <a:spcPts val="0"/>
              </a:spcBef>
              <a:spcAft>
                <a:spcPts val="0"/>
              </a:spcAft>
              <a:buFont typeface="Wingdings 2"/>
              <a:buNone/>
              <a:defRPr/>
            </a:pPr>
            <a:endParaRPr lang="en-US" dirty="0" smtClean="0"/>
          </a:p>
          <a:p>
            <a:pPr marL="438912" indent="-320040" fontAlgn="auto">
              <a:spcBef>
                <a:spcPts val="0"/>
              </a:spcBef>
              <a:spcAft>
                <a:spcPts val="0"/>
              </a:spcAft>
              <a:buFont typeface="Wingdings 2"/>
              <a:buNone/>
              <a:defRPr/>
            </a:pPr>
            <a:r>
              <a:rPr lang="en-US" dirty="0" smtClean="0"/>
              <a:t>See article attached to reading for this week for further information on US examination in the foot and ankle.  </a:t>
            </a:r>
            <a:endParaRPr lang="en-US" dirty="0"/>
          </a:p>
        </p:txBody>
      </p:sp>
      <p:sp>
        <p:nvSpPr>
          <p:cNvPr id="6" name="Slide Number Placeholder 5"/>
          <p:cNvSpPr>
            <a:spLocks noGrp="1"/>
          </p:cNvSpPr>
          <p:nvPr>
            <p:ph type="sldNum" sz="quarter" idx="12"/>
          </p:nvPr>
        </p:nvSpPr>
        <p:spPr/>
        <p:txBody>
          <a:bodyPr/>
          <a:lstStyle/>
          <a:p>
            <a:fld id="{DD3FCFAA-017B-43A1-A994-4DB11AB198B7}" type="slidenum">
              <a:rPr lang="en-US" smtClean="0"/>
              <a:pPr/>
              <a:t>89</a:t>
            </a:fld>
            <a:endParaRPr lang="en-US"/>
          </a:p>
        </p:txBody>
      </p:sp>
      <p:pic>
        <p:nvPicPr>
          <p:cNvPr id="5" name="Picture 3" descr="C:\Users\brodda\AppData\Local\Microsoft\Windows\Temporary Internet Files\Content.IE5\XPV5T6FO\MC900370140[1].wmf"/>
          <p:cNvPicPr>
            <a:picLocks noChangeAspect="1" noChangeArrowheads="1"/>
          </p:cNvPicPr>
          <p:nvPr/>
        </p:nvPicPr>
        <p:blipFill>
          <a:blip r:embed="rId2"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7393209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Weber System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Examines the </a:t>
            </a:r>
            <a:r>
              <a:rPr lang="en-US" dirty="0" err="1" smtClean="0"/>
              <a:t>Syndesmosis</a:t>
            </a:r>
            <a:r>
              <a:rPr lang="en-US" dirty="0" smtClean="0"/>
              <a:t> or </a:t>
            </a:r>
            <a:r>
              <a:rPr lang="en-US" b="1" dirty="0" smtClean="0"/>
              <a:t>distal </a:t>
            </a:r>
            <a:r>
              <a:rPr lang="en-US" b="1" dirty="0" err="1" smtClean="0"/>
              <a:t>Tib</a:t>
            </a:r>
            <a:r>
              <a:rPr lang="en-US" b="1" dirty="0" smtClean="0"/>
              <a:t>/Fib joint</a:t>
            </a:r>
          </a:p>
          <a:p>
            <a:endParaRPr lang="en-US" dirty="0" smtClean="0"/>
          </a:p>
          <a:p>
            <a:r>
              <a:rPr lang="en-US" dirty="0" smtClean="0"/>
              <a:t>This will look at the stability of the mortise but does not look at other types of injuries associated with the fracture.  </a:t>
            </a:r>
          </a:p>
          <a:p>
            <a:endParaRPr lang="en-US" dirty="0"/>
          </a:p>
          <a:p>
            <a:r>
              <a:rPr lang="en-US" dirty="0" smtClean="0"/>
              <a:t>Good website for review of these systems </a:t>
            </a:r>
            <a:r>
              <a:rPr lang="en-US" dirty="0"/>
              <a:t>and fractures:  </a:t>
            </a:r>
            <a:r>
              <a:rPr lang="en-US" dirty="0">
                <a:hlinkClick r:id="rId2"/>
              </a:rPr>
              <a:t>http://www.radiologyassistant.nl/en/4b6d817d8fade</a:t>
            </a:r>
            <a:r>
              <a:rPr lang="en-US" dirty="0" smtClean="0">
                <a:hlinkClick r:id="rId2"/>
              </a:rPr>
              <a:t>#</a:t>
            </a:r>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DD3FCFAA-017B-43A1-A994-4DB11AB198B7}" type="slidenum">
              <a:rPr lang="en-US" smtClean="0"/>
              <a:pPr/>
              <a:t>9</a:t>
            </a:fld>
            <a:endParaRPr lang="en-US"/>
          </a:p>
        </p:txBody>
      </p:sp>
      <p:sp>
        <p:nvSpPr>
          <p:cNvPr id="5" name="5-Point Star 4"/>
          <p:cNvSpPr/>
          <p:nvPr/>
        </p:nvSpPr>
        <p:spPr>
          <a:xfrm>
            <a:off x="304800" y="22860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081830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accent1">
                  <a:satMod val="150000"/>
                </a:schemeClr>
              </a:solidFill>
            </a:endParaRPr>
          </a:p>
        </p:txBody>
      </p:sp>
      <p:pic>
        <p:nvPicPr>
          <p:cNvPr id="41987" name="Content Placeholder 4" descr="posterior-tib-short-BB.jpg"/>
          <p:cNvPicPr>
            <a:picLocks noGrp="1" noChangeAspect="1"/>
          </p:cNvPicPr>
          <p:nvPr>
            <p:ph sz="half" idx="1"/>
          </p:nvPr>
        </p:nvPicPr>
        <p:blipFill>
          <a:blip r:embed="rId2" cstate="print"/>
          <a:stretch>
            <a:fillRect/>
          </a:stretch>
        </p:blipFill>
        <p:spPr>
          <a:xfrm>
            <a:off x="457200" y="2217452"/>
            <a:ext cx="4038600" cy="3291459"/>
          </a:xfrm>
        </p:spPr>
      </p:pic>
      <p:pic>
        <p:nvPicPr>
          <p:cNvPr id="41988" name="Content Placeholder 5" descr="fracture-5th-met.jpg"/>
          <p:cNvPicPr>
            <a:picLocks noGrp="1" noChangeAspect="1"/>
          </p:cNvPicPr>
          <p:nvPr>
            <p:ph sz="half" idx="2"/>
          </p:nvPr>
        </p:nvPicPr>
        <p:blipFill>
          <a:blip r:embed="rId3" cstate="print"/>
          <a:stretch>
            <a:fillRect/>
          </a:stretch>
        </p:blipFill>
        <p:spPr>
          <a:xfrm>
            <a:off x="4648200" y="2217452"/>
            <a:ext cx="4038600" cy="3291459"/>
          </a:xfrm>
        </p:spPr>
      </p:pic>
      <p:sp>
        <p:nvSpPr>
          <p:cNvPr id="7" name="Slide Number Placeholder 6"/>
          <p:cNvSpPr>
            <a:spLocks noGrp="1"/>
          </p:cNvSpPr>
          <p:nvPr>
            <p:ph type="sldNum" sz="quarter" idx="12"/>
          </p:nvPr>
        </p:nvSpPr>
        <p:spPr/>
        <p:txBody>
          <a:bodyPr/>
          <a:lstStyle/>
          <a:p>
            <a:fld id="{DD3FCFAA-017B-43A1-A994-4DB11AB198B7}" type="slidenum">
              <a:rPr lang="en-US" smtClean="0"/>
              <a:pPr/>
              <a:t>90</a:t>
            </a:fld>
            <a:endParaRPr lang="en-US"/>
          </a:p>
        </p:txBody>
      </p:sp>
      <p:sp>
        <p:nvSpPr>
          <p:cNvPr id="41989" name="TextBox 6"/>
          <p:cNvSpPr txBox="1">
            <a:spLocks noChangeArrowheads="1"/>
          </p:cNvSpPr>
          <p:nvPr/>
        </p:nvSpPr>
        <p:spPr bwMode="auto">
          <a:xfrm>
            <a:off x="533400" y="6172200"/>
            <a:ext cx="3498850" cy="646113"/>
          </a:xfrm>
          <a:prstGeom prst="rect">
            <a:avLst/>
          </a:prstGeom>
          <a:noFill/>
          <a:ln w="9525">
            <a:noFill/>
            <a:miter lim="800000"/>
            <a:headEnd/>
            <a:tailEnd/>
          </a:ln>
        </p:spPr>
        <p:txBody>
          <a:bodyPr wrap="none">
            <a:spAutoFit/>
          </a:bodyPr>
          <a:lstStyle/>
          <a:p>
            <a:r>
              <a:rPr lang="en-US" u="sng">
                <a:latin typeface="Corbel" pitchFamily="34" charset="0"/>
                <a:hlinkClick r:id="rId4"/>
              </a:rPr>
              <a:t>www.mskultrasound.com/Podiatry</a:t>
            </a:r>
            <a:endParaRPr lang="en-US">
              <a:latin typeface="Corbel" pitchFamily="34" charset="0"/>
            </a:endParaRPr>
          </a:p>
          <a:p>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37284131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dirty="0">
              <a:solidFill>
                <a:schemeClr val="accent1">
                  <a:satMod val="150000"/>
                </a:schemeClr>
              </a:solidFill>
            </a:endParaRPr>
          </a:p>
        </p:txBody>
      </p:sp>
      <p:pic>
        <p:nvPicPr>
          <p:cNvPr id="43011" name="Content Placeholder 5" descr="plantar-fasciosis-good-long-color.jpg"/>
          <p:cNvPicPr>
            <a:picLocks noGrp="1" noChangeAspect="1"/>
          </p:cNvPicPr>
          <p:nvPr>
            <p:ph sz="half" idx="1"/>
          </p:nvPr>
        </p:nvPicPr>
        <p:blipFill>
          <a:blip r:embed="rId2" cstate="print"/>
          <a:srcRect/>
          <a:stretch>
            <a:fillRect/>
          </a:stretch>
        </p:blipFill>
        <p:spPr>
          <a:xfrm>
            <a:off x="457200" y="1752600"/>
            <a:ext cx="4038600" cy="3290888"/>
          </a:xfrm>
        </p:spPr>
      </p:pic>
      <p:pic>
        <p:nvPicPr>
          <p:cNvPr id="43012" name="Content Placeholder 4" descr="plantar-fasciosis-good-long.jpg"/>
          <p:cNvPicPr>
            <a:picLocks noGrp="1" noChangeAspect="1"/>
          </p:cNvPicPr>
          <p:nvPr>
            <p:ph sz="half" idx="2"/>
          </p:nvPr>
        </p:nvPicPr>
        <p:blipFill>
          <a:blip r:embed="rId3" cstate="print"/>
          <a:srcRect/>
          <a:stretch>
            <a:fillRect/>
          </a:stretch>
        </p:blipFill>
        <p:spPr>
          <a:xfrm>
            <a:off x="4648200" y="1676400"/>
            <a:ext cx="4038600" cy="3290888"/>
          </a:xfrm>
        </p:spPr>
      </p:pic>
      <p:sp>
        <p:nvSpPr>
          <p:cNvPr id="7" name="Slide Number Placeholder 6"/>
          <p:cNvSpPr>
            <a:spLocks noGrp="1"/>
          </p:cNvSpPr>
          <p:nvPr>
            <p:ph type="sldNum" sz="quarter" idx="12"/>
          </p:nvPr>
        </p:nvSpPr>
        <p:spPr/>
        <p:txBody>
          <a:bodyPr/>
          <a:lstStyle/>
          <a:p>
            <a:fld id="{DD3FCFAA-017B-43A1-A994-4DB11AB198B7}" type="slidenum">
              <a:rPr lang="en-US" smtClean="0"/>
              <a:pPr/>
              <a:t>91</a:t>
            </a:fld>
            <a:endParaRPr lang="en-US"/>
          </a:p>
        </p:txBody>
      </p:sp>
      <p:sp>
        <p:nvSpPr>
          <p:cNvPr id="43013" name="TextBox 6"/>
          <p:cNvSpPr txBox="1">
            <a:spLocks noChangeArrowheads="1"/>
          </p:cNvSpPr>
          <p:nvPr/>
        </p:nvSpPr>
        <p:spPr bwMode="auto">
          <a:xfrm>
            <a:off x="533400" y="5486400"/>
            <a:ext cx="3498850" cy="369888"/>
          </a:xfrm>
          <a:prstGeom prst="rect">
            <a:avLst/>
          </a:prstGeom>
          <a:noFill/>
          <a:ln w="9525">
            <a:noFill/>
            <a:miter lim="800000"/>
            <a:headEnd/>
            <a:tailEnd/>
          </a:ln>
        </p:spPr>
        <p:txBody>
          <a:bodyPr wrap="none">
            <a:spAutoFit/>
          </a:bodyPr>
          <a:lstStyle/>
          <a:p>
            <a:r>
              <a:rPr lang="en-US" u="sng">
                <a:latin typeface="Corbel" pitchFamily="34" charset="0"/>
                <a:hlinkClick r:id="rId4"/>
              </a:rPr>
              <a:t>www.mskultrasound.com/Podiatry</a:t>
            </a:r>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3974336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endParaRPr lang="en-US">
              <a:solidFill>
                <a:schemeClr val="accent1">
                  <a:satMod val="150000"/>
                </a:schemeClr>
              </a:solidFill>
            </a:endParaRPr>
          </a:p>
        </p:txBody>
      </p:sp>
      <p:pic>
        <p:nvPicPr>
          <p:cNvPr id="44035" name="Content Placeholder 4" descr="ganglion-short.jpg"/>
          <p:cNvPicPr>
            <a:picLocks noGrp="1" noChangeAspect="1"/>
          </p:cNvPicPr>
          <p:nvPr>
            <p:ph sz="half" idx="1"/>
          </p:nvPr>
        </p:nvPicPr>
        <p:blipFill>
          <a:blip r:embed="rId2" cstate="print"/>
          <a:stretch>
            <a:fillRect/>
          </a:stretch>
        </p:blipFill>
        <p:spPr>
          <a:xfrm>
            <a:off x="457200" y="2217452"/>
            <a:ext cx="4038600" cy="3291459"/>
          </a:xfrm>
        </p:spPr>
      </p:pic>
      <p:pic>
        <p:nvPicPr>
          <p:cNvPr id="44036" name="Content Placeholder 5" descr="lipoma-long.jpg"/>
          <p:cNvPicPr>
            <a:picLocks noGrp="1" noChangeAspect="1"/>
          </p:cNvPicPr>
          <p:nvPr>
            <p:ph sz="half" idx="2"/>
          </p:nvPr>
        </p:nvPicPr>
        <p:blipFill>
          <a:blip r:embed="rId3" cstate="print"/>
          <a:stretch>
            <a:fillRect/>
          </a:stretch>
        </p:blipFill>
        <p:spPr>
          <a:xfrm>
            <a:off x="4648200" y="2217452"/>
            <a:ext cx="4038600" cy="3291459"/>
          </a:xfrm>
        </p:spPr>
      </p:pic>
      <p:sp>
        <p:nvSpPr>
          <p:cNvPr id="7" name="Slide Number Placeholder 6"/>
          <p:cNvSpPr>
            <a:spLocks noGrp="1"/>
          </p:cNvSpPr>
          <p:nvPr>
            <p:ph type="sldNum" sz="quarter" idx="12"/>
          </p:nvPr>
        </p:nvSpPr>
        <p:spPr/>
        <p:txBody>
          <a:bodyPr/>
          <a:lstStyle/>
          <a:p>
            <a:fld id="{DD3FCFAA-017B-43A1-A994-4DB11AB198B7}" type="slidenum">
              <a:rPr lang="en-US" smtClean="0"/>
              <a:pPr/>
              <a:t>92</a:t>
            </a:fld>
            <a:endParaRPr lang="en-US"/>
          </a:p>
        </p:txBody>
      </p:sp>
      <p:sp>
        <p:nvSpPr>
          <p:cNvPr id="44037" name="TextBox 6"/>
          <p:cNvSpPr txBox="1">
            <a:spLocks noChangeArrowheads="1"/>
          </p:cNvSpPr>
          <p:nvPr/>
        </p:nvSpPr>
        <p:spPr bwMode="auto">
          <a:xfrm>
            <a:off x="685800" y="6019800"/>
            <a:ext cx="3498850" cy="646113"/>
          </a:xfrm>
          <a:prstGeom prst="rect">
            <a:avLst/>
          </a:prstGeom>
          <a:noFill/>
          <a:ln w="9525">
            <a:noFill/>
            <a:miter lim="800000"/>
            <a:headEnd/>
            <a:tailEnd/>
          </a:ln>
        </p:spPr>
        <p:txBody>
          <a:bodyPr wrap="none">
            <a:spAutoFit/>
          </a:bodyPr>
          <a:lstStyle/>
          <a:p>
            <a:r>
              <a:rPr lang="en-US" u="sng">
                <a:latin typeface="Corbel" pitchFamily="34" charset="0"/>
                <a:hlinkClick r:id="rId4"/>
              </a:rPr>
              <a:t>www.mskultrasound.com/Podiatry</a:t>
            </a:r>
            <a:endParaRPr lang="en-US">
              <a:latin typeface="Corbel" pitchFamily="34" charset="0"/>
            </a:endParaRPr>
          </a:p>
          <a:p>
            <a:endParaRPr lang="en-US">
              <a:latin typeface="Corbel" pitchFamily="34" charset="0"/>
            </a:endParaRPr>
          </a:p>
        </p:txBody>
      </p:sp>
      <p:pic>
        <p:nvPicPr>
          <p:cNvPr id="6" name="Picture 3" descr="C:\Users\brodda\AppData\Local\Microsoft\Windows\Temporary Internet Files\Content.IE5\XPV5T6FO\MC900370140[1].wmf"/>
          <p:cNvPicPr>
            <a:picLocks noChangeAspect="1" noChangeArrowheads="1"/>
          </p:cNvPicPr>
          <p:nvPr/>
        </p:nvPicPr>
        <p:blipFill>
          <a:blip r:embed="rId5" cstate="print"/>
          <a:srcRect/>
          <a:stretch>
            <a:fillRect/>
          </a:stretch>
        </p:blipFill>
        <p:spPr bwMode="auto">
          <a:xfrm>
            <a:off x="381000" y="228600"/>
            <a:ext cx="990600" cy="1303630"/>
          </a:xfrm>
          <a:prstGeom prst="rect">
            <a:avLst/>
          </a:prstGeom>
          <a:noFill/>
        </p:spPr>
      </p:pic>
    </p:spTree>
    <p:extLst>
      <p:ext uri="{BB962C8B-B14F-4D97-AF65-F5344CB8AC3E}">
        <p14:creationId xmlns:p14="http://schemas.microsoft.com/office/powerpoint/2010/main" val="18082619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411</TotalTime>
  <Words>3878</Words>
  <Application>Microsoft Office PowerPoint</Application>
  <PresentationFormat>On-screen Show (4:3)</PresentationFormat>
  <Paragraphs>673</Paragraphs>
  <Slides>92</Slides>
  <Notes>7</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Office Theme</vt:lpstr>
      <vt:lpstr>Musculoskeletal Diseases and Disorders:  Ankle and Foot</vt:lpstr>
      <vt:lpstr>Symbols</vt:lpstr>
      <vt:lpstr>PowerPoint Presentation</vt:lpstr>
      <vt:lpstr> I.  Fractures of the Ankle and Foot</vt:lpstr>
      <vt:lpstr>Ankle</vt:lpstr>
      <vt:lpstr>PowerPoint Presentation</vt:lpstr>
      <vt:lpstr>PowerPoint Presentation</vt:lpstr>
      <vt:lpstr>Lauge-Hansen Classification System: Ankle Fractures</vt:lpstr>
      <vt:lpstr>Weber System</vt:lpstr>
      <vt:lpstr>PowerPoint Presentation</vt:lpstr>
      <vt:lpstr>PowerPoint Presentation</vt:lpstr>
      <vt:lpstr>Foot </vt:lpstr>
      <vt:lpstr>Metatarsals</vt:lpstr>
      <vt:lpstr>Stress fractures</vt:lpstr>
      <vt:lpstr>PowerPoint Presentation</vt:lpstr>
      <vt:lpstr>PowerPoint Presentation</vt:lpstr>
      <vt:lpstr>Treatment:</vt:lpstr>
      <vt:lpstr>Sesmoiditis</vt:lpstr>
      <vt:lpstr>PowerPoint Presentation</vt:lpstr>
      <vt:lpstr>Systemic Disorders of the Ankle and Foot</vt:lpstr>
      <vt:lpstr>Psoriatic arthritis:</vt:lpstr>
      <vt:lpstr>Reiter's Syndrome:</vt:lpstr>
      <vt:lpstr>Gout:</vt:lpstr>
      <vt:lpstr>Risk Factors</vt:lpstr>
      <vt:lpstr>PowerPoint Presentation</vt:lpstr>
      <vt:lpstr>Phases:</vt:lpstr>
      <vt:lpstr>Musculoskeletal Dysfunctions of the Ankle and Foot</vt:lpstr>
      <vt:lpstr>PowerPoint Presentation</vt:lpstr>
      <vt:lpstr>Tendon Rupture</vt:lpstr>
      <vt:lpstr>PowerPoint Presentation</vt:lpstr>
      <vt:lpstr>PowerPoint Presentation</vt:lpstr>
      <vt:lpstr>Posterior Tibialis Tendon</vt:lpstr>
      <vt:lpstr>PowerPoint Presentation</vt:lpstr>
      <vt:lpstr>PowerPoint Presentation</vt:lpstr>
      <vt:lpstr>Shin Splints</vt:lpstr>
      <vt:lpstr>Shin Splints</vt:lpstr>
      <vt:lpstr>PowerPoint Presentation</vt:lpstr>
      <vt:lpstr>Chronic Exertional Compartment Syndrome</vt:lpstr>
      <vt:lpstr>Compartments of the Lower Leg</vt:lpstr>
      <vt:lpstr>PowerPoint Presentation</vt:lpstr>
      <vt:lpstr>Inert Tissue Dysfunctions of the Ankle and Foot</vt:lpstr>
      <vt:lpstr>Lateral or inversion sprain:</vt:lpstr>
      <vt:lpstr>Sprains in the lateral ankle</vt:lpstr>
      <vt:lpstr>PowerPoint Presentation</vt:lpstr>
      <vt:lpstr>Eversion or medial ligament sprain:</vt:lpstr>
      <vt:lpstr>PowerPoint Presentation</vt:lpstr>
      <vt:lpstr>Plantarflexion overstretch</vt:lpstr>
      <vt:lpstr>Plantar flexion and inversion</vt:lpstr>
      <vt:lpstr>Forced Dorsiflexion</vt:lpstr>
      <vt:lpstr>Dorsiflexion and inversion:</vt:lpstr>
      <vt:lpstr>Dorsiflexion and eversion</vt:lpstr>
      <vt:lpstr>Turf Toe</vt:lpstr>
      <vt:lpstr>High Ankle Sprain</vt:lpstr>
      <vt:lpstr>Chronic Ankle Sprains</vt:lpstr>
      <vt:lpstr>Soft Tissue:  Plantar Fasciitis</vt:lpstr>
      <vt:lpstr>PowerPoint Presentation</vt:lpstr>
      <vt:lpstr>PowerPoint Presentation</vt:lpstr>
      <vt:lpstr>Bursitis </vt:lpstr>
      <vt:lpstr>Posterior calcaneal bursitis:</vt:lpstr>
      <vt:lpstr>Sever's Disease:</vt:lpstr>
      <vt:lpstr>PowerPoint Presentation</vt:lpstr>
      <vt:lpstr>Kohler’s disease</vt:lpstr>
      <vt:lpstr>Frieberg disease:</vt:lpstr>
      <vt:lpstr>Medical Imaging of the Foot and Ankle</vt:lpstr>
      <vt:lpstr>Radiographs of the foot and ankle</vt:lpstr>
      <vt:lpstr>AP view of the ankle</vt:lpstr>
      <vt:lpstr>Mortise View</vt:lpstr>
      <vt:lpstr>C.  Mortise View of ankle </vt:lpstr>
      <vt:lpstr>Lateral view of ankle</vt:lpstr>
      <vt:lpstr>Lateral view of the ankle</vt:lpstr>
      <vt:lpstr>Optional Views:</vt:lpstr>
      <vt:lpstr>AP view of the foot</vt:lpstr>
      <vt:lpstr>NOTE:  AP of the foot goes through the dorsal surface of the foot PA of the foot goes through the plantar surface of the foot</vt:lpstr>
      <vt:lpstr>Lateral View of the foot</vt:lpstr>
      <vt:lpstr>Lateral view of Foot</vt:lpstr>
      <vt:lpstr>Oblique view of the foot</vt:lpstr>
      <vt:lpstr>Bone Density</vt:lpstr>
      <vt:lpstr>Tarsal Coalition</vt:lpstr>
      <vt:lpstr>Cartilage</vt:lpstr>
      <vt:lpstr>CT of the Ankle and Foot</vt:lpstr>
      <vt:lpstr>PowerPoint Presentation</vt:lpstr>
      <vt:lpstr>CT Volume Rendering</vt:lpstr>
      <vt:lpstr>MRI Facts</vt:lpstr>
      <vt:lpstr>MRI</vt:lpstr>
      <vt:lpstr>Sagittal View</vt:lpstr>
      <vt:lpstr>Axial view  </vt:lpstr>
      <vt:lpstr>Coronal View of the Foot</vt:lpstr>
      <vt:lpstr>Coronal View</vt:lpstr>
      <vt:lpstr>Ultrasound</vt:lpstr>
      <vt:lpstr>PowerPoint Presentation</vt:lpstr>
      <vt:lpstr>PowerPoint Presentation</vt:lpstr>
      <vt:lpstr>PowerPoint Presentation</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Musculoskeletal Diseases and Disorders:  Ankle and Foot</dc:title>
  <dc:creator>Becky</dc:creator>
  <cp:lastModifiedBy>SWEET, CHRISTINA</cp:lastModifiedBy>
  <cp:revision>12</cp:revision>
  <dcterms:created xsi:type="dcterms:W3CDTF">2012-07-11T02:10:37Z</dcterms:created>
  <dcterms:modified xsi:type="dcterms:W3CDTF">2012-07-23T03:58:02Z</dcterms:modified>
</cp:coreProperties>
</file>