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2"/>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 id="366" r:id="rId111"/>
    <p:sldId id="367" r:id="rId112"/>
    <p:sldId id="368" r:id="rId113"/>
    <p:sldId id="369" r:id="rId114"/>
    <p:sldId id="370" r:id="rId115"/>
    <p:sldId id="371" r:id="rId116"/>
    <p:sldId id="372" r:id="rId117"/>
    <p:sldId id="373" r:id="rId118"/>
    <p:sldId id="374" r:id="rId119"/>
    <p:sldId id="375" r:id="rId120"/>
    <p:sldId id="376" r:id="rId121"/>
    <p:sldId id="377" r:id="rId122"/>
    <p:sldId id="378" r:id="rId123"/>
    <p:sldId id="379" r:id="rId124"/>
    <p:sldId id="380" r:id="rId125"/>
    <p:sldId id="381" r:id="rId126"/>
    <p:sldId id="382" r:id="rId127"/>
    <p:sldId id="383" r:id="rId128"/>
    <p:sldId id="384" r:id="rId129"/>
    <p:sldId id="385" r:id="rId130"/>
    <p:sldId id="386" r:id="rId131"/>
    <p:sldId id="387" r:id="rId132"/>
    <p:sldId id="388" r:id="rId133"/>
    <p:sldId id="389" r:id="rId134"/>
    <p:sldId id="390" r:id="rId135"/>
    <p:sldId id="391" r:id="rId136"/>
    <p:sldId id="392" r:id="rId137"/>
    <p:sldId id="393" r:id="rId138"/>
    <p:sldId id="394" r:id="rId139"/>
    <p:sldId id="395" r:id="rId140"/>
    <p:sldId id="396" r:id="rId141"/>
    <p:sldId id="397" r:id="rId142"/>
    <p:sldId id="398" r:id="rId143"/>
    <p:sldId id="399" r:id="rId144"/>
    <p:sldId id="400" r:id="rId145"/>
    <p:sldId id="401" r:id="rId146"/>
    <p:sldId id="402" r:id="rId147"/>
    <p:sldId id="403" r:id="rId148"/>
    <p:sldId id="404" r:id="rId149"/>
    <p:sldId id="405" r:id="rId150"/>
    <p:sldId id="406" r:id="rId1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737" autoAdjust="0"/>
  </p:normalViewPr>
  <p:slideViewPr>
    <p:cSldViewPr>
      <p:cViewPr>
        <p:scale>
          <a:sx n="50" d="100"/>
          <a:sy n="50" d="100"/>
        </p:scale>
        <p:origin x="-1956" y="-53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031F5B-085C-4692-B938-1988DC1CB3F6}" type="datetimeFigureOut">
              <a:rPr lang="en-US" smtClean="0"/>
              <a:t>7/19/2012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04040B-140B-48B9-B982-C78A8E3EAC90}" type="slidenum">
              <a:rPr lang="en-US" smtClean="0"/>
              <a:t>‹#›</a:t>
            </a:fld>
            <a:endParaRPr lang="en-US"/>
          </a:p>
        </p:txBody>
      </p:sp>
    </p:spTree>
    <p:extLst>
      <p:ext uri="{BB962C8B-B14F-4D97-AF65-F5344CB8AC3E}">
        <p14:creationId xmlns:p14="http://schemas.microsoft.com/office/powerpoint/2010/main" val="32037161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Sartoris</a:t>
            </a:r>
            <a:r>
              <a:rPr lang="en-US" dirty="0" smtClean="0"/>
              <a:t>, Adductors,</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2104040B-140B-48B9-B982-C78A8E3EAC90}" type="slidenum">
              <a:rPr lang="en-US" smtClean="0"/>
              <a:t>5</a:t>
            </a:fld>
            <a:endParaRPr lang="en-US"/>
          </a:p>
        </p:txBody>
      </p:sp>
    </p:spTree>
    <p:extLst>
      <p:ext uri="{BB962C8B-B14F-4D97-AF65-F5344CB8AC3E}">
        <p14:creationId xmlns:p14="http://schemas.microsoft.com/office/powerpoint/2010/main" val="38947256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B1EB413-68DD-48E1-B285-3F3701DEFB30}" type="slidenum">
              <a:rPr lang="en-US"/>
              <a:pPr fontAlgn="base">
                <a:spcBef>
                  <a:spcPct val="0"/>
                </a:spcBef>
                <a:spcAft>
                  <a:spcPct val="0"/>
                </a:spcAft>
              </a:pPr>
              <a:t>128</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9F1FFC8-A4BB-4616-8F65-56E0101D04FA}" type="slidenum">
              <a:rPr lang="en-US"/>
              <a:pPr fontAlgn="base">
                <a:spcBef>
                  <a:spcPct val="0"/>
                </a:spcBef>
                <a:spcAft>
                  <a:spcPct val="0"/>
                </a:spcAft>
              </a:pPr>
              <a:t>129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Hohl</a:t>
            </a:r>
            <a:r>
              <a:rPr lang="en-US" dirty="0" smtClean="0"/>
              <a:t> and </a:t>
            </a:r>
            <a:r>
              <a:rPr lang="en-US" dirty="0" err="1" smtClean="0"/>
              <a:t>Scharzker</a:t>
            </a:r>
            <a:r>
              <a:rPr lang="en-US" dirty="0" smtClean="0"/>
              <a:t> =</a:t>
            </a:r>
            <a:r>
              <a:rPr lang="en-US" baseline="0" dirty="0" smtClean="0"/>
              <a:t> need to recognize that they are </a:t>
            </a:r>
            <a:r>
              <a:rPr lang="en-US" baseline="0" dirty="0" err="1" smtClean="0"/>
              <a:t>tibial</a:t>
            </a:r>
            <a:r>
              <a:rPr lang="en-US" baseline="0" dirty="0" smtClean="0"/>
              <a:t> plateau fractures, but then can go look up. </a:t>
            </a:r>
          </a:p>
          <a:p>
            <a:r>
              <a:rPr lang="en-US" baseline="0" dirty="0" smtClean="0"/>
              <a:t>Higher they go the more rehab needed, as they get worse.  </a:t>
            </a:r>
            <a:endParaRPr lang="en-US" dirty="0"/>
          </a:p>
        </p:txBody>
      </p:sp>
      <p:sp>
        <p:nvSpPr>
          <p:cNvPr id="4" name="Slide Number Placeholder 3"/>
          <p:cNvSpPr>
            <a:spLocks noGrp="1"/>
          </p:cNvSpPr>
          <p:nvPr>
            <p:ph type="sldNum" sz="quarter" idx="10"/>
          </p:nvPr>
        </p:nvSpPr>
        <p:spPr/>
        <p:txBody>
          <a:bodyPr/>
          <a:lstStyle/>
          <a:p>
            <a:fld id="{2104040B-140B-48B9-B982-C78A8E3EAC90}" type="slidenum">
              <a:rPr lang="en-US" smtClean="0"/>
              <a:t>8</a:t>
            </a:fld>
            <a:endParaRPr lang="en-US"/>
          </a:p>
        </p:txBody>
      </p:sp>
    </p:spTree>
    <p:extLst>
      <p:ext uri="{BB962C8B-B14F-4D97-AF65-F5344CB8AC3E}">
        <p14:creationId xmlns:p14="http://schemas.microsoft.com/office/powerpoint/2010/main" val="83041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2" name="Rectangle 1"/>
          <p:cNvSpPr>
            <a:spLocks noGrp="1" noRot="1" noChangeAspect="1" noChangeArrowheads="1" noTextEdit="1"/>
          </p:cNvSpPr>
          <p:nvPr>
            <p:ph type="sldImg"/>
          </p:nvPr>
        </p:nvSpPr>
        <p:spPr bwMode="auto">
          <a:xfrm>
            <a:off x="1338263" y="914400"/>
            <a:ext cx="4179887" cy="3135313"/>
          </a:xfrm>
          <a:solidFill>
            <a:srgbClr val="FFFFFF"/>
          </a:solidFill>
          <a:ln>
            <a:solidFill>
              <a:srgbClr val="000000"/>
            </a:solidFill>
            <a:miter lim="800000"/>
            <a:headEnd/>
            <a:tailEnd/>
          </a:ln>
        </p:spPr>
      </p:sp>
      <p:sp>
        <p:nvSpPr>
          <p:cNvPr id="56323" name="Text Box 2"/>
          <p:cNvSpPr txBox="1">
            <a:spLocks noGrp="1" noChangeArrowheads="1"/>
          </p:cNvSpPr>
          <p:nvPr>
            <p:ph type="body" idx="1"/>
          </p:nvPr>
        </p:nvSpPr>
        <p:spPr bwMode="auto">
          <a:xfrm>
            <a:off x="1046163" y="4352925"/>
            <a:ext cx="4770437" cy="520700"/>
          </a:xfrm>
          <a:noFill/>
        </p:spPr>
        <p:txBody>
          <a:bodyPr wrap="square" lIns="0" tIns="0" rIns="0" bIns="0" numCol="1" anchor="t" anchorCtr="0" compatLnSpc="1">
            <a:prstTxWarp prst="textNoShape">
              <a:avLst/>
            </a:prstTxWarp>
            <a:spAutoFit/>
          </a:bodyPr>
          <a:lstStyle/>
          <a:p>
            <a:pPr marL="76200" indent="-76200">
              <a:lnSpc>
                <a:spcPct val="94000"/>
              </a:lnSpc>
              <a:spcBef>
                <a:spcPts val="400"/>
              </a:spcBef>
              <a:buSzPct val="45000"/>
              <a:tabLst>
                <a:tab pos="649288" algn="l"/>
                <a:tab pos="1298575" algn="l"/>
                <a:tab pos="1947863" algn="l"/>
                <a:tab pos="2597150" algn="l"/>
                <a:tab pos="3248025" algn="l"/>
                <a:tab pos="3897313" algn="l"/>
                <a:tab pos="4546600" algn="l"/>
              </a:tabLst>
            </a:pPr>
            <a:r>
              <a:rPr lang="en-GB" dirty="0" smtClean="0">
                <a:latin typeface="Arial" pitchFamily="34" charset="0"/>
                <a:ea typeface="HG Mincho Light J"/>
                <a:cs typeface="HG Mincho Light J"/>
              </a:rPr>
              <a:t>OA, more</a:t>
            </a:r>
            <a:r>
              <a:rPr lang="en-GB" baseline="0" dirty="0" smtClean="0">
                <a:latin typeface="Arial" pitchFamily="34" charset="0"/>
                <a:ea typeface="HG Mincho Light J"/>
                <a:cs typeface="HG Mincho Light J"/>
              </a:rPr>
              <a:t> narrowing on one side, and osteophyte formation. </a:t>
            </a:r>
          </a:p>
          <a:p>
            <a:pPr marL="76200" indent="-76200">
              <a:lnSpc>
                <a:spcPct val="94000"/>
              </a:lnSpc>
              <a:spcBef>
                <a:spcPts val="400"/>
              </a:spcBef>
              <a:buSzPct val="45000"/>
              <a:tabLst>
                <a:tab pos="649288" algn="l"/>
                <a:tab pos="1298575" algn="l"/>
                <a:tab pos="1947863" algn="l"/>
                <a:tab pos="2597150" algn="l"/>
                <a:tab pos="3248025" algn="l"/>
                <a:tab pos="3897313" algn="l"/>
                <a:tab pos="4546600" algn="l"/>
              </a:tabLst>
            </a:pPr>
            <a:r>
              <a:rPr lang="en-GB" baseline="0" dirty="0" smtClean="0">
                <a:latin typeface="Arial" pitchFamily="34" charset="0"/>
                <a:ea typeface="HG Mincho Light J"/>
                <a:cs typeface="HG Mincho Light J"/>
              </a:rPr>
              <a:t>Indications: uneven narrowing, osteophyte</a:t>
            </a:r>
          </a:p>
          <a:p>
            <a:pPr marL="76200" indent="-76200">
              <a:lnSpc>
                <a:spcPct val="94000"/>
              </a:lnSpc>
              <a:spcBef>
                <a:spcPts val="400"/>
              </a:spcBef>
              <a:buSzPct val="45000"/>
              <a:tabLst>
                <a:tab pos="649288" algn="l"/>
                <a:tab pos="1298575" algn="l"/>
                <a:tab pos="1947863" algn="l"/>
                <a:tab pos="2597150" algn="l"/>
                <a:tab pos="3248025" algn="l"/>
                <a:tab pos="3897313" algn="l"/>
                <a:tab pos="4546600" algn="l"/>
              </a:tabLst>
            </a:pPr>
            <a:r>
              <a:rPr lang="en-GB" baseline="0" dirty="0" smtClean="0">
                <a:latin typeface="Arial" pitchFamily="34" charset="0"/>
                <a:ea typeface="HG Mincho Light J"/>
                <a:cs typeface="HG Mincho Light J"/>
              </a:rPr>
              <a:t>RA: uniform diminished joint space. </a:t>
            </a:r>
            <a:endParaRPr lang="en-GB" dirty="0" smtClean="0">
              <a:latin typeface="Arial" pitchFamily="34" charset="0"/>
              <a:ea typeface="HG Mincho Light J"/>
              <a:cs typeface="HG Mincho Light J"/>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Steve </a:t>
            </a:r>
            <a:r>
              <a:rPr lang="en-US" dirty="0" err="1" smtClean="0"/>
              <a:t>Iserman</a:t>
            </a:r>
            <a:r>
              <a:rPr lang="en-US" dirty="0" smtClean="0"/>
              <a:t> </a:t>
            </a:r>
            <a:endParaRPr lang="en-US" dirty="0"/>
          </a:p>
        </p:txBody>
      </p:sp>
      <p:sp>
        <p:nvSpPr>
          <p:cNvPr id="4" name="Slide Number Placeholder 3"/>
          <p:cNvSpPr>
            <a:spLocks noGrp="1"/>
          </p:cNvSpPr>
          <p:nvPr>
            <p:ph type="sldNum" sz="quarter" idx="10"/>
          </p:nvPr>
        </p:nvSpPr>
        <p:spPr/>
        <p:txBody>
          <a:bodyPr/>
          <a:lstStyle/>
          <a:p>
            <a:fld id="{2104040B-140B-48B9-B982-C78A8E3EAC90}" type="slidenum">
              <a:rPr lang="en-US" smtClean="0"/>
              <a:t>34</a:t>
            </a:fld>
            <a:endParaRPr lang="en-US"/>
          </a:p>
        </p:txBody>
      </p:sp>
    </p:spTree>
    <p:extLst>
      <p:ext uri="{BB962C8B-B14F-4D97-AF65-F5344CB8AC3E}">
        <p14:creationId xmlns:p14="http://schemas.microsoft.com/office/powerpoint/2010/main" val="8227780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Lateral is lower, so more weight bearing</a:t>
            </a:r>
            <a:r>
              <a:rPr lang="en-US" baseline="0" dirty="0" smtClean="0"/>
              <a:t> on that lateral side.. </a:t>
            </a:r>
            <a:endParaRPr lang="en-US" dirty="0"/>
          </a:p>
        </p:txBody>
      </p:sp>
      <p:sp>
        <p:nvSpPr>
          <p:cNvPr id="4" name="Slide Number Placeholder 3"/>
          <p:cNvSpPr>
            <a:spLocks noGrp="1"/>
          </p:cNvSpPr>
          <p:nvPr>
            <p:ph type="sldNum" sz="quarter" idx="10"/>
          </p:nvPr>
        </p:nvSpPr>
        <p:spPr/>
        <p:txBody>
          <a:bodyPr/>
          <a:lstStyle/>
          <a:p>
            <a:fld id="{2104040B-140B-48B9-B982-C78A8E3EAC90}" type="slidenum">
              <a:rPr lang="en-US" smtClean="0"/>
              <a:t>36</a:t>
            </a:fld>
            <a:endParaRPr lang="en-US"/>
          </a:p>
        </p:txBody>
      </p:sp>
    </p:spTree>
    <p:extLst>
      <p:ext uri="{BB962C8B-B14F-4D97-AF65-F5344CB8AC3E}">
        <p14:creationId xmlns:p14="http://schemas.microsoft.com/office/powerpoint/2010/main" val="498609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Repair:</a:t>
            </a:r>
            <a:r>
              <a:rPr lang="en-US" baseline="0" dirty="0" smtClean="0"/>
              <a:t> sew the tear.</a:t>
            </a:r>
          </a:p>
          <a:p>
            <a:r>
              <a:rPr lang="en-US" baseline="0" dirty="0" smtClean="0"/>
              <a:t>Replacement: take out old, but in a new. </a:t>
            </a:r>
            <a:endParaRPr lang="en-US" dirty="0"/>
          </a:p>
        </p:txBody>
      </p:sp>
      <p:sp>
        <p:nvSpPr>
          <p:cNvPr id="4" name="Slide Number Placeholder 3"/>
          <p:cNvSpPr>
            <a:spLocks noGrp="1"/>
          </p:cNvSpPr>
          <p:nvPr>
            <p:ph type="sldNum" sz="quarter" idx="10"/>
          </p:nvPr>
        </p:nvSpPr>
        <p:spPr/>
        <p:txBody>
          <a:bodyPr/>
          <a:lstStyle/>
          <a:p>
            <a:fld id="{2104040B-140B-48B9-B982-C78A8E3EAC90}" type="slidenum">
              <a:rPr lang="en-US" smtClean="0"/>
              <a:t>77</a:t>
            </a:fld>
            <a:endParaRPr lang="en-US"/>
          </a:p>
        </p:txBody>
      </p:sp>
    </p:spTree>
    <p:extLst>
      <p:ext uri="{BB962C8B-B14F-4D97-AF65-F5344CB8AC3E}">
        <p14:creationId xmlns:p14="http://schemas.microsoft.com/office/powerpoint/2010/main" val="3757104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Medial torn more</a:t>
            </a:r>
            <a:r>
              <a:rPr lang="en-US" baseline="0" dirty="0" smtClean="0"/>
              <a:t> often, then lateral</a:t>
            </a:r>
            <a:endParaRPr lang="en-US" dirty="0"/>
          </a:p>
        </p:txBody>
      </p:sp>
      <p:sp>
        <p:nvSpPr>
          <p:cNvPr id="4" name="Slide Number Placeholder 3"/>
          <p:cNvSpPr>
            <a:spLocks noGrp="1"/>
          </p:cNvSpPr>
          <p:nvPr>
            <p:ph type="sldNum" sz="quarter" idx="10"/>
          </p:nvPr>
        </p:nvSpPr>
        <p:spPr/>
        <p:txBody>
          <a:bodyPr/>
          <a:lstStyle/>
          <a:p>
            <a:fld id="{2104040B-140B-48B9-B982-C78A8E3EAC90}" type="slidenum">
              <a:rPr lang="en-US" smtClean="0"/>
              <a:t>98</a:t>
            </a:fld>
            <a:endParaRPr lang="en-US"/>
          </a:p>
        </p:txBody>
      </p:sp>
    </p:spTree>
    <p:extLst>
      <p:ext uri="{BB962C8B-B14F-4D97-AF65-F5344CB8AC3E}">
        <p14:creationId xmlns:p14="http://schemas.microsoft.com/office/powerpoint/2010/main" val="25544813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Bowtie will be black</a:t>
            </a:r>
            <a:r>
              <a:rPr lang="en-US" baseline="0" dirty="0" smtClean="0"/>
              <a:t> in later </a:t>
            </a:r>
            <a:r>
              <a:rPr lang="en-US" baseline="0" dirty="0" err="1" smtClean="0"/>
              <a:t>veiw</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2104040B-140B-48B9-B982-C78A8E3EAC90}" type="slidenum">
              <a:rPr lang="en-US" smtClean="0"/>
              <a:t>101</a:t>
            </a:fld>
            <a:endParaRPr lang="en-US"/>
          </a:p>
        </p:txBody>
      </p:sp>
    </p:spTree>
    <p:extLst>
      <p:ext uri="{BB962C8B-B14F-4D97-AF65-F5344CB8AC3E}">
        <p14:creationId xmlns:p14="http://schemas.microsoft.com/office/powerpoint/2010/main" val="31357652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See the Bowtie, with a white slip</a:t>
            </a:r>
            <a:r>
              <a:rPr lang="en-US" baseline="0" dirty="0" smtClean="0"/>
              <a:t> indicating a tear. </a:t>
            </a:r>
            <a:endParaRPr lang="en-US" dirty="0"/>
          </a:p>
        </p:txBody>
      </p:sp>
      <p:sp>
        <p:nvSpPr>
          <p:cNvPr id="4" name="Slide Number Placeholder 3"/>
          <p:cNvSpPr>
            <a:spLocks noGrp="1"/>
          </p:cNvSpPr>
          <p:nvPr>
            <p:ph type="sldNum" sz="quarter" idx="10"/>
          </p:nvPr>
        </p:nvSpPr>
        <p:spPr/>
        <p:txBody>
          <a:bodyPr/>
          <a:lstStyle/>
          <a:p>
            <a:fld id="{2104040B-140B-48B9-B982-C78A8E3EAC90}" type="slidenum">
              <a:rPr lang="en-US" smtClean="0"/>
              <a:t>107</a:t>
            </a:fld>
            <a:endParaRPr lang="en-US"/>
          </a:p>
        </p:txBody>
      </p:sp>
    </p:spTree>
    <p:extLst>
      <p:ext uri="{BB962C8B-B14F-4D97-AF65-F5344CB8AC3E}">
        <p14:creationId xmlns:p14="http://schemas.microsoft.com/office/powerpoint/2010/main" val="11620789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437F9CE-397D-454F-818E-B17C585A8385}" type="datetimeFigureOut">
              <a:rPr lang="en-US" smtClean="0"/>
              <a:t>7/19/2012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045523-91A3-4DC5-B12A-A1C129E3E25F}" type="slidenum">
              <a:rPr lang="en-US" smtClean="0"/>
              <a:t>‹#›</a:t>
            </a:fld>
            <a:endParaRPr lang="en-US"/>
          </a:p>
        </p:txBody>
      </p:sp>
    </p:spTree>
    <p:extLst>
      <p:ext uri="{BB962C8B-B14F-4D97-AF65-F5344CB8AC3E}">
        <p14:creationId xmlns:p14="http://schemas.microsoft.com/office/powerpoint/2010/main" val="33765974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37F9CE-397D-454F-818E-B17C585A8385}" type="datetimeFigureOut">
              <a:rPr lang="en-US" smtClean="0"/>
              <a:t>7/19/2012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045523-91A3-4DC5-B12A-A1C129E3E25F}" type="slidenum">
              <a:rPr lang="en-US" smtClean="0"/>
              <a:t>‹#›</a:t>
            </a:fld>
            <a:endParaRPr lang="en-US"/>
          </a:p>
        </p:txBody>
      </p:sp>
    </p:spTree>
    <p:extLst>
      <p:ext uri="{BB962C8B-B14F-4D97-AF65-F5344CB8AC3E}">
        <p14:creationId xmlns:p14="http://schemas.microsoft.com/office/powerpoint/2010/main" val="28413011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37F9CE-397D-454F-818E-B17C585A8385}" type="datetimeFigureOut">
              <a:rPr lang="en-US" smtClean="0"/>
              <a:t>7/19/2012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045523-91A3-4DC5-B12A-A1C129E3E25F}" type="slidenum">
              <a:rPr lang="en-US" smtClean="0"/>
              <a:t>‹#›</a:t>
            </a:fld>
            <a:endParaRPr lang="en-US"/>
          </a:p>
        </p:txBody>
      </p:sp>
    </p:spTree>
    <p:extLst>
      <p:ext uri="{BB962C8B-B14F-4D97-AF65-F5344CB8AC3E}">
        <p14:creationId xmlns:p14="http://schemas.microsoft.com/office/powerpoint/2010/main" val="13431826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E7DA7323-33FA-4FB3-A815-703BA6809A0F}" type="slidenum">
              <a:rPr lang="en-US"/>
              <a:pPr/>
              <a:t>‹#›</a:t>
            </a:fld>
            <a:endParaRPr lang="en-US"/>
          </a:p>
        </p:txBody>
      </p:sp>
    </p:spTree>
    <p:extLst>
      <p:ext uri="{BB962C8B-B14F-4D97-AF65-F5344CB8AC3E}">
        <p14:creationId xmlns:p14="http://schemas.microsoft.com/office/powerpoint/2010/main" val="24908915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en-US"/>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9E6B52AB-E0F1-421F-BDC0-51CD2460C6DE}" type="slidenum">
              <a:rPr lang="en-US"/>
              <a:pPr/>
              <a:t>‹#›</a:t>
            </a:fld>
            <a:endParaRPr lang="en-US"/>
          </a:p>
        </p:txBody>
      </p:sp>
    </p:spTree>
    <p:extLst>
      <p:ext uri="{BB962C8B-B14F-4D97-AF65-F5344CB8AC3E}">
        <p14:creationId xmlns:p14="http://schemas.microsoft.com/office/powerpoint/2010/main" val="11848230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en-US"/>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0AF47786-3A1F-46E5-AD58-623B40B09E21}" type="slidenum">
              <a:rPr lang="en-US"/>
              <a:pPr/>
              <a:t>‹#›</a:t>
            </a:fld>
            <a:endParaRPr lang="en-US"/>
          </a:p>
        </p:txBody>
      </p:sp>
    </p:spTree>
    <p:extLst>
      <p:ext uri="{BB962C8B-B14F-4D97-AF65-F5344CB8AC3E}">
        <p14:creationId xmlns:p14="http://schemas.microsoft.com/office/powerpoint/2010/main" val="33546867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37F9CE-397D-454F-818E-B17C585A8385}" type="datetimeFigureOut">
              <a:rPr lang="en-US" smtClean="0"/>
              <a:t>7/19/2012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045523-91A3-4DC5-B12A-A1C129E3E25F}" type="slidenum">
              <a:rPr lang="en-US" smtClean="0"/>
              <a:t>‹#›</a:t>
            </a:fld>
            <a:endParaRPr lang="en-US"/>
          </a:p>
        </p:txBody>
      </p:sp>
    </p:spTree>
    <p:extLst>
      <p:ext uri="{BB962C8B-B14F-4D97-AF65-F5344CB8AC3E}">
        <p14:creationId xmlns:p14="http://schemas.microsoft.com/office/powerpoint/2010/main" val="1117481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437F9CE-397D-454F-818E-B17C585A8385}" type="datetimeFigureOut">
              <a:rPr lang="en-US" smtClean="0"/>
              <a:t>7/19/2012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045523-91A3-4DC5-B12A-A1C129E3E25F}" type="slidenum">
              <a:rPr lang="en-US" smtClean="0"/>
              <a:t>‹#›</a:t>
            </a:fld>
            <a:endParaRPr lang="en-US"/>
          </a:p>
        </p:txBody>
      </p:sp>
    </p:spTree>
    <p:extLst>
      <p:ext uri="{BB962C8B-B14F-4D97-AF65-F5344CB8AC3E}">
        <p14:creationId xmlns:p14="http://schemas.microsoft.com/office/powerpoint/2010/main" val="23196520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437F9CE-397D-454F-818E-B17C585A8385}" type="datetimeFigureOut">
              <a:rPr lang="en-US" smtClean="0"/>
              <a:t>7/19/2012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045523-91A3-4DC5-B12A-A1C129E3E25F}" type="slidenum">
              <a:rPr lang="en-US" smtClean="0"/>
              <a:t>‹#›</a:t>
            </a:fld>
            <a:endParaRPr lang="en-US"/>
          </a:p>
        </p:txBody>
      </p:sp>
    </p:spTree>
    <p:extLst>
      <p:ext uri="{BB962C8B-B14F-4D97-AF65-F5344CB8AC3E}">
        <p14:creationId xmlns:p14="http://schemas.microsoft.com/office/powerpoint/2010/main" val="2961002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437F9CE-397D-454F-818E-B17C585A8385}" type="datetimeFigureOut">
              <a:rPr lang="en-US" smtClean="0"/>
              <a:t>7/19/2012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045523-91A3-4DC5-B12A-A1C129E3E25F}" type="slidenum">
              <a:rPr lang="en-US" smtClean="0"/>
              <a:t>‹#›</a:t>
            </a:fld>
            <a:endParaRPr lang="en-US"/>
          </a:p>
        </p:txBody>
      </p:sp>
    </p:spTree>
    <p:extLst>
      <p:ext uri="{BB962C8B-B14F-4D97-AF65-F5344CB8AC3E}">
        <p14:creationId xmlns:p14="http://schemas.microsoft.com/office/powerpoint/2010/main" val="1344173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437F9CE-397D-454F-818E-B17C585A8385}" type="datetimeFigureOut">
              <a:rPr lang="en-US" smtClean="0"/>
              <a:t>7/19/2012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045523-91A3-4DC5-B12A-A1C129E3E25F}" type="slidenum">
              <a:rPr lang="en-US" smtClean="0"/>
              <a:t>‹#›</a:t>
            </a:fld>
            <a:endParaRPr lang="en-US"/>
          </a:p>
        </p:txBody>
      </p:sp>
    </p:spTree>
    <p:extLst>
      <p:ext uri="{BB962C8B-B14F-4D97-AF65-F5344CB8AC3E}">
        <p14:creationId xmlns:p14="http://schemas.microsoft.com/office/powerpoint/2010/main" val="798545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37F9CE-397D-454F-818E-B17C585A8385}" type="datetimeFigureOut">
              <a:rPr lang="en-US" smtClean="0"/>
              <a:t>7/19/2012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045523-91A3-4DC5-B12A-A1C129E3E25F}" type="slidenum">
              <a:rPr lang="en-US" smtClean="0"/>
              <a:t>‹#›</a:t>
            </a:fld>
            <a:endParaRPr lang="en-US"/>
          </a:p>
        </p:txBody>
      </p:sp>
    </p:spTree>
    <p:extLst>
      <p:ext uri="{BB962C8B-B14F-4D97-AF65-F5344CB8AC3E}">
        <p14:creationId xmlns:p14="http://schemas.microsoft.com/office/powerpoint/2010/main" val="1453335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37F9CE-397D-454F-818E-B17C585A8385}" type="datetimeFigureOut">
              <a:rPr lang="en-US" smtClean="0"/>
              <a:t>7/19/2012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045523-91A3-4DC5-B12A-A1C129E3E25F}" type="slidenum">
              <a:rPr lang="en-US" smtClean="0"/>
              <a:t>‹#›</a:t>
            </a:fld>
            <a:endParaRPr lang="en-US"/>
          </a:p>
        </p:txBody>
      </p:sp>
    </p:spTree>
    <p:extLst>
      <p:ext uri="{BB962C8B-B14F-4D97-AF65-F5344CB8AC3E}">
        <p14:creationId xmlns:p14="http://schemas.microsoft.com/office/powerpoint/2010/main" val="24605475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37F9CE-397D-454F-818E-B17C585A8385}" type="datetimeFigureOut">
              <a:rPr lang="en-US" smtClean="0"/>
              <a:t>7/19/2012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045523-91A3-4DC5-B12A-A1C129E3E25F}" type="slidenum">
              <a:rPr lang="en-US" smtClean="0"/>
              <a:t>‹#›</a:t>
            </a:fld>
            <a:endParaRPr lang="en-US"/>
          </a:p>
        </p:txBody>
      </p:sp>
    </p:spTree>
    <p:extLst>
      <p:ext uri="{BB962C8B-B14F-4D97-AF65-F5344CB8AC3E}">
        <p14:creationId xmlns:p14="http://schemas.microsoft.com/office/powerpoint/2010/main" val="33417276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37F9CE-397D-454F-818E-B17C585A8385}" type="datetimeFigureOut">
              <a:rPr lang="en-US" smtClean="0"/>
              <a:t>7/19/2012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045523-91A3-4DC5-B12A-A1C129E3E25F}" type="slidenum">
              <a:rPr lang="en-US" smtClean="0"/>
              <a:t>‹#›</a:t>
            </a:fld>
            <a:endParaRPr lang="en-US"/>
          </a:p>
        </p:txBody>
      </p:sp>
    </p:spTree>
    <p:extLst>
      <p:ext uri="{BB962C8B-B14F-4D97-AF65-F5344CB8AC3E}">
        <p14:creationId xmlns:p14="http://schemas.microsoft.com/office/powerpoint/2010/main" val="23736566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hyperlink" Target="http://emedicine.medscape.com/article/399552-overview" TargetMode="External"/></Relationships>
</file>

<file path=ppt/slides/_rels/slide102.xml.rels><?xml version="1.0" encoding="UTF-8" standalone="yes"?>
<Relationships xmlns="http://schemas.openxmlformats.org/package/2006/relationships"><Relationship Id="rId3" Type="http://schemas.openxmlformats.org/officeDocument/2006/relationships/hyperlink" Target="http://www.radrounds.com/main/sharing/" TargetMode="External"/><Relationship Id="rId2" Type="http://schemas.openxmlformats.org/officeDocument/2006/relationships/image" Target="../media/image60.jpeg"/><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hyperlink" Target="http://emedicine.medscape.com/article/399552-overview" TargetMode="External"/><Relationship Id="rId2" Type="http://schemas.openxmlformats.org/officeDocument/2006/relationships/image" Target="../media/image61.jpeg"/><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hyperlink" Target="http://emedicine.medscape.com/article/399552-overview" TargetMode="External"/><Relationship Id="rId2" Type="http://schemas.openxmlformats.org/officeDocument/2006/relationships/image" Target="../media/image62.jpe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hyperlink" Target="http://www.radsource.us/clinic/0802" TargetMode="External"/></Relationships>
</file>

<file path=ppt/slides/_rels/slide108.xml.rels><?xml version="1.0" encoding="UTF-8" standalone="yes"?>
<Relationships xmlns="http://schemas.openxmlformats.org/package/2006/relationships"><Relationship Id="rId3" Type="http://schemas.openxmlformats.org/officeDocument/2006/relationships/hyperlink" Target="http://emedicine.medscape.com/article/399552-overview" TargetMode="External"/><Relationship Id="rId2" Type="http://schemas.openxmlformats.org/officeDocument/2006/relationships/image" Target="../media/image64.jpeg"/><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3" Type="http://schemas.openxmlformats.org/officeDocument/2006/relationships/hyperlink" Target="http://www.radsource.us/clinic/0802" TargetMode="External"/><Relationship Id="rId2" Type="http://schemas.openxmlformats.org/officeDocument/2006/relationships/image" Target="../media/image65.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2.xml"/></Relationships>
</file>

<file path=ppt/slides/_rels/slide11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2.xml"/></Relationships>
</file>

<file path=ppt/slides/_rels/slide126.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74.jpeg"/></Relationships>
</file>

<file path=ppt/slides/_rels/slide12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hyperlink" Target="http://www.learningradiology.com/archives06/COW%20220-Osteochondritis%20dissecans/osteochondritisccorrect.html"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1.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12.xml"/></Relationships>
</file>

<file path=ppt/slides/_rels/slide132.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12.xml"/></Relationships>
</file>

<file path=ppt/slides/_rels/slide133.xml.rels><?xml version="1.0" encoding="UTF-8" standalone="yes"?>
<Relationships xmlns="http://schemas.openxmlformats.org/package/2006/relationships"><Relationship Id="rId3" Type="http://schemas.openxmlformats.org/officeDocument/2006/relationships/hyperlink" Target="http://www.medscape.com/viewarticle/553776_2" TargetMode="External"/><Relationship Id="rId2" Type="http://schemas.openxmlformats.org/officeDocument/2006/relationships/image" Target="../media/image78.png"/><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hyperlink" Target="http://www.hawaii.edu/medicine/pediatrics/pemxray/v6c08.html" TargetMode="External"/><Relationship Id="rId2" Type="http://schemas.openxmlformats.org/officeDocument/2006/relationships/image" Target="../media/image79.jpeg"/><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3" Type="http://schemas.openxmlformats.org/officeDocument/2006/relationships/hyperlink" Target="http://www.medscape.com/viewarticle/553776_2" TargetMode="External"/><Relationship Id="rId2" Type="http://schemas.openxmlformats.org/officeDocument/2006/relationships/image" Target="../media/image78.png"/><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3" Type="http://schemas.openxmlformats.org/officeDocument/2006/relationships/hyperlink" Target="http://www.fmh.org/body.cfm?id=152" TargetMode="External"/><Relationship Id="rId2" Type="http://schemas.openxmlformats.org/officeDocument/2006/relationships/image" Target="../media/image82.jpeg"/><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3" Type="http://schemas.openxmlformats.org/officeDocument/2006/relationships/hyperlink" Target="http://www.radsource.us/clinic/0802" TargetMode="External"/><Relationship Id="rId2" Type="http://schemas.openxmlformats.org/officeDocument/2006/relationships/image" Target="../media/image83.jpeg"/><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3" Type="http://schemas.openxmlformats.org/officeDocument/2006/relationships/hyperlink" Target="http://emedicine.medscape.com/article/399552-overview" TargetMode="External"/><Relationship Id="rId2" Type="http://schemas.openxmlformats.org/officeDocument/2006/relationships/image" Target="../media/image84.jpeg"/><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3" Type="http://schemas.openxmlformats.org/officeDocument/2006/relationships/hyperlink" Target="http://emedicine.medscape.com/article/399552-overview" TargetMode="External"/><Relationship Id="rId2" Type="http://schemas.openxmlformats.org/officeDocument/2006/relationships/image" Target="../media/image85.jpeg"/><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3" Type="http://schemas.openxmlformats.org/officeDocument/2006/relationships/hyperlink" Target="http://emedicine.medscape.com/article/399552-overview" TargetMode="External"/><Relationship Id="rId2" Type="http://schemas.openxmlformats.org/officeDocument/2006/relationships/image" Target="../media/image86.jpeg"/><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3" Type="http://schemas.openxmlformats.org/officeDocument/2006/relationships/hyperlink" Target="http://emedicine.medscape.com/article/399552-overview" TargetMode="External"/><Relationship Id="rId2" Type="http://schemas.openxmlformats.org/officeDocument/2006/relationships/image" Target="../media/image87.jpeg"/><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3" Type="http://schemas.openxmlformats.org/officeDocument/2006/relationships/hyperlink" Target="http://emedicine.medscape.com/article/399552-overview" TargetMode="External"/><Relationship Id="rId2" Type="http://schemas.openxmlformats.org/officeDocument/2006/relationships/image" Target="../media/image88.jpeg"/><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50.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www.ortho-u.net/image7/hto1.jpg" TargetMode="External"/><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25.jpeg"/><Relationship Id="rId5" Type="http://schemas.openxmlformats.org/officeDocument/2006/relationships/hyperlink" Target="http://www.ortho-u.net/image3/i1/hto1.jpg" TargetMode="External"/><Relationship Id="rId4" Type="http://schemas.openxmlformats.org/officeDocument/2006/relationships/image" Target="../media/image24.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www.ortho-u.net/image9/i1/uni1.jpg" TargetMode="Externa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www.ortho-u.net/image3/tkkr1.jpg" TargetMode="External"/><Relationship Id="rId1" Type="http://schemas.openxmlformats.org/officeDocument/2006/relationships/slideLayout" Target="../slideLayouts/slideLayout12.xml"/><Relationship Id="rId5" Type="http://schemas.openxmlformats.org/officeDocument/2006/relationships/image" Target="../media/image28.jpeg"/><Relationship Id="rId4" Type="http://schemas.openxmlformats.org/officeDocument/2006/relationships/hyperlink" Target="http://www.ortho-u.net/image4/i1/tkr11.jpg"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www.ortho-u.net/images/i1/padis1.jpg" TargetMode="External"/><Relationship Id="rId2" Type="http://schemas.openxmlformats.org/officeDocument/2006/relationships/image" Target="../media/image29.jpeg"/><Relationship Id="rId1" Type="http://schemas.openxmlformats.org/officeDocument/2006/relationships/slideLayout" Target="../slideLayouts/slideLayout13.xml"/><Relationship Id="rId4" Type="http://schemas.openxmlformats.org/officeDocument/2006/relationships/image" Target="../media/image30.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hyperlink" Target="http://www.health-pic.com/for-anterior-cruciate-ligament-injury/" TargetMode="External"/><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uwmsk.org/schatzker/"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7.xml"/><Relationship Id="rId1" Type="http://schemas.openxmlformats.org/officeDocument/2006/relationships/slideLayout" Target="../slideLayouts/slideLayout14.xml"/><Relationship Id="rId5" Type="http://schemas.openxmlformats.org/officeDocument/2006/relationships/image" Target="../media/image57.jpeg"/><Relationship Id="rId4" Type="http://schemas.openxmlformats.org/officeDocument/2006/relationships/image" Target="../media/image56.jpeg"/></Relationships>
</file>

<file path=ppt/slides/_rels/slide9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r>
              <a:rPr lang="en-US"/>
              <a:t>Musculoskeletal Diseases and Disorders: Knee and Patella	</a:t>
            </a:r>
          </a:p>
        </p:txBody>
      </p:sp>
      <p:sp>
        <p:nvSpPr>
          <p:cNvPr id="3075" name="Rectangle 3"/>
          <p:cNvSpPr>
            <a:spLocks noGrp="1" noChangeArrowheads="1"/>
          </p:cNvSpPr>
          <p:nvPr>
            <p:ph type="subTitle" idx="1"/>
          </p:nvPr>
        </p:nvSpPr>
        <p:spPr/>
        <p:txBody>
          <a:bodyPr/>
          <a:lstStyle/>
          <a:p>
            <a:r>
              <a:rPr lang="en-US" dirty="0"/>
              <a:t>PTP </a:t>
            </a:r>
            <a:r>
              <a:rPr lang="en-US" dirty="0" smtClean="0"/>
              <a:t>521</a:t>
            </a:r>
            <a:endParaRPr lang="en-US" dirty="0"/>
          </a:p>
        </p:txBody>
      </p:sp>
    </p:spTree>
    <p:extLst>
      <p:ext uri="{BB962C8B-B14F-4D97-AF65-F5344CB8AC3E}">
        <p14:creationId xmlns:p14="http://schemas.microsoft.com/office/powerpoint/2010/main" val="28357032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t>Hohl System</a:t>
            </a:r>
          </a:p>
        </p:txBody>
      </p:sp>
      <p:sp>
        <p:nvSpPr>
          <p:cNvPr id="9219" name="Rectangle 3"/>
          <p:cNvSpPr>
            <a:spLocks noGrp="1" noChangeArrowheads="1"/>
          </p:cNvSpPr>
          <p:nvPr>
            <p:ph type="body" sz="half" idx="1"/>
          </p:nvPr>
        </p:nvSpPr>
        <p:spPr>
          <a:xfrm>
            <a:off x="990600" y="1981200"/>
            <a:ext cx="3440113" cy="4114800"/>
          </a:xfrm>
        </p:spPr>
        <p:txBody>
          <a:bodyPr>
            <a:normAutofit fontScale="92500" lnSpcReduction="10000"/>
          </a:bodyPr>
          <a:lstStyle/>
          <a:p>
            <a:r>
              <a:rPr lang="en-US" sz="2400"/>
              <a:t>Hohl Type I:  nondisplaced vertical split fracture of the lateral tibial plateau  caused by a pure valgus force</a:t>
            </a:r>
          </a:p>
          <a:p>
            <a:endParaRPr lang="en-US" sz="2400"/>
          </a:p>
          <a:p>
            <a:r>
              <a:rPr lang="en-US" sz="2400"/>
              <a:t>Schatzker Type I: Pure split on lateral side</a:t>
            </a:r>
          </a:p>
          <a:p>
            <a:pPr>
              <a:buFontTx/>
              <a:buNone/>
            </a:pPr>
            <a:endParaRPr lang="en-US" sz="2400"/>
          </a:p>
          <a:p>
            <a:pPr>
              <a:buFontTx/>
              <a:buNone/>
            </a:pPr>
            <a:endParaRPr lang="en-US" sz="2400"/>
          </a:p>
          <a:p>
            <a:pPr>
              <a:buFontTx/>
              <a:buNone/>
            </a:pPr>
            <a:r>
              <a:rPr lang="en-US" sz="2400"/>
              <a:t> </a:t>
            </a:r>
          </a:p>
        </p:txBody>
      </p:sp>
      <p:sp>
        <p:nvSpPr>
          <p:cNvPr id="9220" name="Rectangle 4"/>
          <p:cNvSpPr>
            <a:spLocks noGrp="1" noChangeArrowheads="1"/>
          </p:cNvSpPr>
          <p:nvPr>
            <p:ph sz="half" idx="2"/>
          </p:nvPr>
        </p:nvSpPr>
        <p:spPr/>
        <p:txBody>
          <a:bodyPr/>
          <a:lstStyle/>
          <a:p>
            <a:endParaRPr lang="en-US" sz="2400"/>
          </a:p>
        </p:txBody>
      </p:sp>
      <p:pic>
        <p:nvPicPr>
          <p:cNvPr id="9221" name="Picture 5" descr="mso6E786"/>
          <p:cNvPicPr>
            <a:picLocks noChangeAspect="1" noChangeArrowheads="1"/>
          </p:cNvPicPr>
          <p:nvPr/>
        </p:nvPicPr>
        <p:blipFill>
          <a:blip r:embed="rId2" cstate="print"/>
          <a:srcRect/>
          <a:stretch>
            <a:fillRect/>
          </a:stretch>
        </p:blipFill>
        <p:spPr bwMode="auto">
          <a:xfrm>
            <a:off x="4648200" y="1524000"/>
            <a:ext cx="4114800" cy="4572000"/>
          </a:xfrm>
          <a:prstGeom prst="rect">
            <a:avLst/>
          </a:prstGeom>
          <a:noFill/>
        </p:spPr>
      </p:pic>
      <p:sp>
        <p:nvSpPr>
          <p:cNvPr id="6" name="Slide Number Placeholder 5"/>
          <p:cNvSpPr>
            <a:spLocks noGrp="1"/>
          </p:cNvSpPr>
          <p:nvPr>
            <p:ph type="sldNum" sz="quarter" idx="12"/>
          </p:nvPr>
        </p:nvSpPr>
        <p:spPr/>
        <p:txBody>
          <a:bodyPr/>
          <a:lstStyle/>
          <a:p>
            <a:fld id="{E7DA7323-33FA-4FB3-A815-703BA6809A0F}" type="slidenum">
              <a:rPr lang="en-US" smtClean="0"/>
              <a:pPr/>
              <a:t>10</a:t>
            </a:fld>
            <a:endParaRPr lang="en-US"/>
          </a:p>
        </p:txBody>
      </p:sp>
    </p:spTree>
    <p:extLst>
      <p:ext uri="{BB962C8B-B14F-4D97-AF65-F5344CB8AC3E}">
        <p14:creationId xmlns:p14="http://schemas.microsoft.com/office/powerpoint/2010/main" val="209256117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en-US" dirty="0" smtClean="0"/>
              <a:t>Vertical </a:t>
            </a:r>
            <a:r>
              <a:rPr lang="en-US" dirty="0"/>
              <a:t>Longitudinal Tears</a:t>
            </a:r>
          </a:p>
        </p:txBody>
      </p:sp>
      <p:sp>
        <p:nvSpPr>
          <p:cNvPr id="86019" name="Rectangle 3"/>
          <p:cNvSpPr>
            <a:spLocks noGrp="1" noChangeArrowheads="1"/>
          </p:cNvSpPr>
          <p:nvPr>
            <p:ph idx="1"/>
          </p:nvPr>
        </p:nvSpPr>
        <p:spPr/>
        <p:txBody>
          <a:bodyPr>
            <a:normAutofit fontScale="92500"/>
          </a:bodyPr>
          <a:lstStyle/>
          <a:p>
            <a:pPr>
              <a:lnSpc>
                <a:spcPct val="90000"/>
              </a:lnSpc>
            </a:pPr>
            <a:r>
              <a:rPr lang="en-US" sz="2800" dirty="0"/>
              <a:t>Most frequent, </a:t>
            </a:r>
          </a:p>
          <a:p>
            <a:pPr>
              <a:lnSpc>
                <a:spcPct val="90000"/>
              </a:lnSpc>
            </a:pPr>
            <a:r>
              <a:rPr lang="en-US" sz="2800" dirty="0"/>
              <a:t>Medial 2.5:1 greater incidence than </a:t>
            </a:r>
            <a:r>
              <a:rPr lang="en-US" sz="2800" dirty="0" smtClean="0"/>
              <a:t>lateral meniscus</a:t>
            </a:r>
          </a:p>
          <a:p>
            <a:pPr>
              <a:lnSpc>
                <a:spcPct val="90000"/>
              </a:lnSpc>
            </a:pPr>
            <a:r>
              <a:rPr lang="en-US" sz="2800" dirty="0" smtClean="0"/>
              <a:t>peripheral tear </a:t>
            </a:r>
            <a:endParaRPr lang="en-US" sz="2800" dirty="0"/>
          </a:p>
          <a:p>
            <a:pPr>
              <a:lnSpc>
                <a:spcPct val="90000"/>
              </a:lnSpc>
            </a:pPr>
            <a:r>
              <a:rPr lang="en-US" sz="2800" dirty="0"/>
              <a:t>Greater than 1 cm in </a:t>
            </a:r>
            <a:r>
              <a:rPr lang="en-US" sz="2800" dirty="0" smtClean="0"/>
              <a:t>length </a:t>
            </a:r>
            <a:endParaRPr lang="en-US" sz="2800" dirty="0"/>
          </a:p>
          <a:p>
            <a:pPr>
              <a:lnSpc>
                <a:spcPct val="90000"/>
              </a:lnSpc>
            </a:pPr>
            <a:r>
              <a:rPr lang="en-US" sz="2800" dirty="0"/>
              <a:t>Unstable with </a:t>
            </a:r>
            <a:r>
              <a:rPr lang="en-US" sz="2800" dirty="0" smtClean="0"/>
              <a:t>stress </a:t>
            </a:r>
            <a:endParaRPr lang="en-US" sz="2800" dirty="0"/>
          </a:p>
          <a:p>
            <a:pPr>
              <a:lnSpc>
                <a:spcPct val="90000"/>
              </a:lnSpc>
            </a:pPr>
            <a:r>
              <a:rPr lang="en-US" sz="2800" dirty="0"/>
              <a:t>Causes </a:t>
            </a:r>
            <a:r>
              <a:rPr lang="en-US" sz="2800" dirty="0" smtClean="0"/>
              <a:t>symptoms </a:t>
            </a:r>
            <a:endParaRPr lang="en-US" sz="2800" dirty="0"/>
          </a:p>
          <a:p>
            <a:pPr>
              <a:lnSpc>
                <a:spcPct val="90000"/>
              </a:lnSpc>
            </a:pPr>
            <a:r>
              <a:rPr lang="en-US" sz="2800" dirty="0"/>
              <a:t>Treat with surgery </a:t>
            </a:r>
            <a:endParaRPr lang="en-US" sz="2800" dirty="0" smtClean="0"/>
          </a:p>
          <a:p>
            <a:pPr lvl="1">
              <a:lnSpc>
                <a:spcPct val="90000"/>
              </a:lnSpc>
            </a:pPr>
            <a:r>
              <a:rPr lang="en-US" sz="2600" dirty="0" smtClean="0"/>
              <a:t>short</a:t>
            </a:r>
            <a:r>
              <a:rPr lang="en-US" sz="2600" dirty="0"/>
              <a:t>, less than 5mm, full thickness to partial </a:t>
            </a:r>
            <a:r>
              <a:rPr lang="en-US" sz="2600" dirty="0" smtClean="0"/>
              <a:t>thickness </a:t>
            </a:r>
          </a:p>
          <a:p>
            <a:pPr lvl="1">
              <a:lnSpc>
                <a:spcPct val="90000"/>
              </a:lnSpc>
            </a:pPr>
            <a:r>
              <a:rPr lang="en-US" sz="2600" dirty="0" smtClean="0"/>
              <a:t>stable</a:t>
            </a:r>
            <a:r>
              <a:rPr lang="en-US" sz="2600" dirty="0"/>
              <a:t>, rarely cause symptoms, no surgery</a:t>
            </a:r>
          </a:p>
          <a:p>
            <a:pPr>
              <a:lnSpc>
                <a:spcPct val="90000"/>
              </a:lnSpc>
              <a:buFontTx/>
              <a:buNone/>
            </a:pPr>
            <a:r>
              <a:rPr lang="en-US" sz="2800" dirty="0"/>
              <a:t>                   </a:t>
            </a:r>
          </a:p>
        </p:txBody>
      </p:sp>
      <p:sp>
        <p:nvSpPr>
          <p:cNvPr id="4" name="Slide Number Placeholder 3"/>
          <p:cNvSpPr>
            <a:spLocks noGrp="1"/>
          </p:cNvSpPr>
          <p:nvPr>
            <p:ph type="sldNum" sz="quarter" idx="12"/>
          </p:nvPr>
        </p:nvSpPr>
        <p:spPr/>
        <p:txBody>
          <a:bodyPr/>
          <a:lstStyle/>
          <a:p>
            <a:fld id="{6E60B240-677C-48C8-B4EA-90F7266CBCE6}" type="slidenum">
              <a:rPr lang="en-US" smtClean="0"/>
              <a:pPr/>
              <a:t>100</a:t>
            </a:fld>
            <a:endParaRPr lang="en-US"/>
          </a:p>
        </p:txBody>
      </p:sp>
    </p:spTree>
    <p:extLst>
      <p:ext uri="{BB962C8B-B14F-4D97-AF65-F5344CB8AC3E}">
        <p14:creationId xmlns:p14="http://schemas.microsoft.com/office/powerpoint/2010/main" val="227423720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fontAlgn="auto">
              <a:spcAft>
                <a:spcPts val="0"/>
              </a:spcAft>
              <a:defRPr/>
            </a:pPr>
            <a:r>
              <a:rPr lang="en-US" dirty="0" err="1" smtClean="0"/>
              <a:t>Meniscal</a:t>
            </a:r>
            <a:r>
              <a:rPr lang="en-US" dirty="0" smtClean="0"/>
              <a:t> Tears: Longitudinal Tears</a:t>
            </a:r>
            <a:endParaRPr lang="en-US" dirty="0"/>
          </a:p>
        </p:txBody>
      </p:sp>
      <p:sp>
        <p:nvSpPr>
          <p:cNvPr id="2" name="Content Placeholder 1"/>
          <p:cNvSpPr>
            <a:spLocks noGrp="1"/>
          </p:cNvSpPr>
          <p:nvPr>
            <p:ph sz="half" idx="1"/>
          </p:nvPr>
        </p:nvSpPr>
        <p:spPr/>
        <p:txBody>
          <a:bodyPr rtlCol="0">
            <a:normAutofit fontScale="92500" lnSpcReduction="20000"/>
          </a:bodyPr>
          <a:lstStyle/>
          <a:p>
            <a:pPr fontAlgn="auto">
              <a:spcAft>
                <a:spcPts val="0"/>
              </a:spcAft>
              <a:defRPr/>
            </a:pPr>
            <a:r>
              <a:rPr lang="en-US" dirty="0" smtClean="0"/>
              <a:t>Axial illustration of a full-thickness longitudinal tear of the posterior horn. </a:t>
            </a:r>
          </a:p>
          <a:p>
            <a:pPr fontAlgn="auto">
              <a:spcAft>
                <a:spcPts val="0"/>
              </a:spcAft>
              <a:defRPr/>
            </a:pPr>
            <a:endParaRPr lang="en-US" dirty="0" smtClean="0"/>
          </a:p>
          <a:p>
            <a:pPr fontAlgn="auto">
              <a:spcAft>
                <a:spcPts val="0"/>
              </a:spcAft>
              <a:defRPr/>
            </a:pPr>
            <a:r>
              <a:rPr lang="en-US" dirty="0" smtClean="0"/>
              <a:t>The meniscus is viewed from above in (a), </a:t>
            </a:r>
            <a:r>
              <a:rPr lang="en-US" dirty="0" err="1" smtClean="0"/>
              <a:t>sagittal</a:t>
            </a:r>
            <a:r>
              <a:rPr lang="en-US" dirty="0" smtClean="0"/>
              <a:t> in (b), and coronal in (c). </a:t>
            </a:r>
          </a:p>
          <a:p>
            <a:pPr fontAlgn="auto">
              <a:spcAft>
                <a:spcPts val="0"/>
              </a:spcAft>
              <a:defRPr/>
            </a:pPr>
            <a:endParaRPr lang="en-US" dirty="0" smtClean="0"/>
          </a:p>
          <a:p>
            <a:pPr fontAlgn="auto">
              <a:spcAft>
                <a:spcPts val="0"/>
              </a:spcAft>
              <a:defRPr/>
            </a:pPr>
            <a:r>
              <a:rPr lang="en-US" dirty="0" smtClean="0"/>
              <a:t>A = anterior, L = lateral, M = medial, and P = posterior.</a:t>
            </a:r>
            <a:endParaRPr lang="en-US" dirty="0"/>
          </a:p>
        </p:txBody>
      </p:sp>
      <p:pic>
        <p:nvPicPr>
          <p:cNvPr id="43011" name="Content Placeholder 4" descr="meniscal tears.jpg"/>
          <p:cNvPicPr>
            <a:picLocks noGrp="1" noChangeAspect="1"/>
          </p:cNvPicPr>
          <p:nvPr>
            <p:ph sz="half" idx="2"/>
          </p:nvPr>
        </p:nvPicPr>
        <p:blipFill>
          <a:blip r:embed="rId3" cstate="print"/>
          <a:stretch>
            <a:fillRect/>
          </a:stretch>
        </p:blipFill>
        <p:spPr>
          <a:xfrm>
            <a:off x="4648200" y="2968909"/>
            <a:ext cx="4038600" cy="3087119"/>
          </a:xfrm>
        </p:spPr>
      </p:pic>
      <p:sp>
        <p:nvSpPr>
          <p:cNvPr id="43013" name="Rectangle 5"/>
          <p:cNvSpPr>
            <a:spLocks noChangeArrowheads="1"/>
          </p:cNvSpPr>
          <p:nvPr/>
        </p:nvSpPr>
        <p:spPr bwMode="auto">
          <a:xfrm>
            <a:off x="4419600" y="5715000"/>
            <a:ext cx="4572000" cy="646113"/>
          </a:xfrm>
          <a:prstGeom prst="rect">
            <a:avLst/>
          </a:prstGeom>
          <a:noFill/>
          <a:ln w="9525">
            <a:noFill/>
            <a:miter lim="800000"/>
            <a:headEnd/>
            <a:tailEnd/>
          </a:ln>
        </p:spPr>
        <p:txBody>
          <a:bodyPr>
            <a:spAutoFit/>
          </a:bodyPr>
          <a:lstStyle/>
          <a:p>
            <a:r>
              <a:rPr lang="en-US">
                <a:latin typeface="Gill Sans MT" pitchFamily="34" charset="0"/>
                <a:hlinkClick r:id="rId4"/>
              </a:rPr>
              <a:t>http://emedicine.medscape.com/article/399552-overview</a:t>
            </a:r>
            <a:endParaRPr lang="en-US">
              <a:latin typeface="Gill Sans MT" pitchFamily="34" charset="0"/>
            </a:endParaRPr>
          </a:p>
        </p:txBody>
      </p:sp>
      <p:sp>
        <p:nvSpPr>
          <p:cNvPr id="6" name="Slide Number Placeholder 5"/>
          <p:cNvSpPr>
            <a:spLocks noGrp="1"/>
          </p:cNvSpPr>
          <p:nvPr>
            <p:ph type="sldNum" sz="quarter" idx="12"/>
          </p:nvPr>
        </p:nvSpPr>
        <p:spPr/>
        <p:txBody>
          <a:bodyPr/>
          <a:lstStyle/>
          <a:p>
            <a:fld id="{6E60B240-677C-48C8-B4EA-90F7266CBCE6}" type="slidenum">
              <a:rPr lang="en-US" smtClean="0"/>
              <a:pPr/>
              <a:t>101</a:t>
            </a:fld>
            <a:endParaRPr lang="en-US"/>
          </a:p>
        </p:txBody>
      </p:sp>
    </p:spTree>
    <p:extLst>
      <p:ext uri="{BB962C8B-B14F-4D97-AF65-F5344CB8AC3E}">
        <p14:creationId xmlns:p14="http://schemas.microsoft.com/office/powerpoint/2010/main" val="1293734764"/>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fontAlgn="auto">
              <a:spcAft>
                <a:spcPts val="0"/>
              </a:spcAft>
              <a:defRPr/>
            </a:pPr>
            <a:r>
              <a:rPr lang="en-US" dirty="0" smtClean="0"/>
              <a:t>Longitudinal Tear of the Meniscus</a:t>
            </a:r>
            <a:endParaRPr lang="en-US" dirty="0"/>
          </a:p>
        </p:txBody>
      </p:sp>
      <p:sp>
        <p:nvSpPr>
          <p:cNvPr id="44034" name="Content Placeholder 1"/>
          <p:cNvSpPr>
            <a:spLocks noGrp="1"/>
          </p:cNvSpPr>
          <p:nvPr>
            <p:ph sz="half" idx="1"/>
          </p:nvPr>
        </p:nvSpPr>
        <p:spPr/>
        <p:txBody>
          <a:bodyPr>
            <a:normAutofit lnSpcReduction="10000"/>
          </a:bodyPr>
          <a:lstStyle/>
          <a:p>
            <a:r>
              <a:rPr lang="en-US" dirty="0" smtClean="0"/>
              <a:t>Coronal T2 image (with fat suppression) shows a displaced fragment (arrow) of medial meniscus into the </a:t>
            </a:r>
            <a:r>
              <a:rPr lang="en-US" dirty="0" err="1" smtClean="0"/>
              <a:t>intercondylar</a:t>
            </a:r>
            <a:r>
              <a:rPr lang="en-US" dirty="0" smtClean="0"/>
              <a:t> notch of the knee.</a:t>
            </a:r>
          </a:p>
          <a:p>
            <a:endParaRPr lang="en-US" dirty="0" smtClean="0"/>
          </a:p>
          <a:p>
            <a:r>
              <a:rPr lang="en-US" dirty="0" smtClean="0"/>
              <a:t>Also known as a bucket handle tear</a:t>
            </a:r>
          </a:p>
        </p:txBody>
      </p:sp>
      <p:pic>
        <p:nvPicPr>
          <p:cNvPr id="44035" name="Content Placeholder 4" descr="bucket_handle_tear_medial_meniscus.jpg"/>
          <p:cNvPicPr>
            <a:picLocks noGrp="1" noChangeAspect="1"/>
          </p:cNvPicPr>
          <p:nvPr>
            <p:ph sz="half" idx="2"/>
          </p:nvPr>
        </p:nvPicPr>
        <p:blipFill>
          <a:blip r:embed="rId2" cstate="print"/>
          <a:stretch>
            <a:fillRect/>
          </a:stretch>
        </p:blipFill>
        <p:spPr>
          <a:xfrm>
            <a:off x="5410200" y="2590800"/>
            <a:ext cx="2971800" cy="2620169"/>
          </a:xfrm>
        </p:spPr>
      </p:pic>
      <p:sp>
        <p:nvSpPr>
          <p:cNvPr id="44037" name="TextBox 5"/>
          <p:cNvSpPr txBox="1">
            <a:spLocks noChangeArrowheads="1"/>
          </p:cNvSpPr>
          <p:nvPr/>
        </p:nvSpPr>
        <p:spPr bwMode="auto">
          <a:xfrm>
            <a:off x="5562600" y="5943600"/>
            <a:ext cx="2946400" cy="461963"/>
          </a:xfrm>
          <a:prstGeom prst="rect">
            <a:avLst/>
          </a:prstGeom>
          <a:noFill/>
          <a:ln w="9525">
            <a:noFill/>
            <a:miter lim="800000"/>
            <a:headEnd/>
            <a:tailEnd/>
          </a:ln>
        </p:spPr>
        <p:txBody>
          <a:bodyPr wrap="none">
            <a:spAutoFit/>
          </a:bodyPr>
          <a:lstStyle/>
          <a:p>
            <a:r>
              <a:rPr lang="en-US" sz="1200">
                <a:latin typeface="Gill Sans MT" pitchFamily="34" charset="0"/>
                <a:hlinkClick r:id="rId3"/>
              </a:rPr>
              <a:t>http://www.radrounds.com/main/sharing/</a:t>
            </a:r>
            <a:endParaRPr lang="en-US" sz="1200">
              <a:latin typeface="Gill Sans MT" pitchFamily="34" charset="0"/>
            </a:endParaRPr>
          </a:p>
          <a:p>
            <a:r>
              <a:rPr lang="en-US" sz="1200">
                <a:latin typeface="Gill Sans MT" pitchFamily="34" charset="0"/>
              </a:rPr>
              <a:t>share?id=1791588%253APhoto%253A28117</a:t>
            </a:r>
          </a:p>
        </p:txBody>
      </p:sp>
      <p:sp>
        <p:nvSpPr>
          <p:cNvPr id="6" name="Slide Number Placeholder 5"/>
          <p:cNvSpPr>
            <a:spLocks noGrp="1"/>
          </p:cNvSpPr>
          <p:nvPr>
            <p:ph type="sldNum" sz="quarter" idx="12"/>
          </p:nvPr>
        </p:nvSpPr>
        <p:spPr/>
        <p:txBody>
          <a:bodyPr/>
          <a:lstStyle/>
          <a:p>
            <a:fld id="{6E60B240-677C-48C8-B4EA-90F7266CBCE6}" type="slidenum">
              <a:rPr lang="en-US" smtClean="0"/>
              <a:pPr/>
              <a:t>102</a:t>
            </a:fld>
            <a:endParaRPr lang="en-US"/>
          </a:p>
        </p:txBody>
      </p:sp>
    </p:spTree>
    <p:extLst>
      <p:ext uri="{BB962C8B-B14F-4D97-AF65-F5344CB8AC3E}">
        <p14:creationId xmlns:p14="http://schemas.microsoft.com/office/powerpoint/2010/main" val="11821315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dirty="0" smtClean="0"/>
              <a:t>Vertical </a:t>
            </a:r>
            <a:r>
              <a:rPr lang="en-US" dirty="0"/>
              <a:t>Transverse tears</a:t>
            </a:r>
          </a:p>
        </p:txBody>
      </p:sp>
      <p:sp>
        <p:nvSpPr>
          <p:cNvPr id="87043" name="Rectangle 3"/>
          <p:cNvSpPr>
            <a:spLocks noGrp="1" noChangeArrowheads="1"/>
          </p:cNvSpPr>
          <p:nvPr>
            <p:ph idx="1"/>
          </p:nvPr>
        </p:nvSpPr>
        <p:spPr/>
        <p:txBody>
          <a:bodyPr/>
          <a:lstStyle/>
          <a:p>
            <a:r>
              <a:rPr lang="en-US" dirty="0"/>
              <a:t>Radial tears, less common, almost always the middle third of the lateral meniscus</a:t>
            </a:r>
          </a:p>
          <a:p>
            <a:endParaRPr lang="en-US" dirty="0" smtClean="0"/>
          </a:p>
          <a:p>
            <a:r>
              <a:rPr lang="en-US" dirty="0" smtClean="0"/>
              <a:t>Stable </a:t>
            </a:r>
            <a:r>
              <a:rPr lang="en-US" dirty="0"/>
              <a:t>less than 5 mm </a:t>
            </a:r>
          </a:p>
          <a:p>
            <a:endParaRPr lang="en-US" dirty="0" smtClean="0"/>
          </a:p>
          <a:p>
            <a:r>
              <a:rPr lang="en-US" dirty="0" smtClean="0"/>
              <a:t>Surgery </a:t>
            </a:r>
            <a:r>
              <a:rPr lang="en-US" dirty="0"/>
              <a:t>if it causes symptoms</a:t>
            </a:r>
          </a:p>
          <a:p>
            <a:pPr>
              <a:buFontTx/>
              <a:buNone/>
            </a:pPr>
            <a:r>
              <a:rPr lang="en-US" dirty="0"/>
              <a:t>                   </a:t>
            </a:r>
          </a:p>
          <a:p>
            <a:endParaRPr lang="en-US" dirty="0"/>
          </a:p>
        </p:txBody>
      </p:sp>
      <p:sp>
        <p:nvSpPr>
          <p:cNvPr id="4" name="Slide Number Placeholder 3"/>
          <p:cNvSpPr>
            <a:spLocks noGrp="1"/>
          </p:cNvSpPr>
          <p:nvPr>
            <p:ph type="sldNum" sz="quarter" idx="12"/>
          </p:nvPr>
        </p:nvSpPr>
        <p:spPr/>
        <p:txBody>
          <a:bodyPr/>
          <a:lstStyle/>
          <a:p>
            <a:fld id="{6E60B240-677C-48C8-B4EA-90F7266CBCE6}" type="slidenum">
              <a:rPr lang="en-US" smtClean="0"/>
              <a:pPr/>
              <a:t>103</a:t>
            </a:fld>
            <a:endParaRPr lang="en-US"/>
          </a:p>
        </p:txBody>
      </p:sp>
    </p:spTree>
    <p:extLst>
      <p:ext uri="{BB962C8B-B14F-4D97-AF65-F5344CB8AC3E}">
        <p14:creationId xmlns:p14="http://schemas.microsoft.com/office/powerpoint/2010/main" val="12649823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fontAlgn="auto">
              <a:spcAft>
                <a:spcPts val="0"/>
              </a:spcAft>
              <a:defRPr/>
            </a:pPr>
            <a:r>
              <a:rPr lang="en-US" dirty="0" smtClean="0"/>
              <a:t>Radial Tear</a:t>
            </a:r>
            <a:endParaRPr lang="en-US" dirty="0"/>
          </a:p>
        </p:txBody>
      </p:sp>
      <p:sp>
        <p:nvSpPr>
          <p:cNvPr id="45058" name="Content Placeholder 1"/>
          <p:cNvSpPr>
            <a:spLocks noGrp="1"/>
          </p:cNvSpPr>
          <p:nvPr>
            <p:ph sz="half" idx="1"/>
          </p:nvPr>
        </p:nvSpPr>
        <p:spPr/>
        <p:txBody>
          <a:bodyPr/>
          <a:lstStyle/>
          <a:p>
            <a:r>
              <a:rPr lang="en-US" dirty="0" smtClean="0"/>
              <a:t>Axial illustration of a full-thickness radial tear of the posterior horn. </a:t>
            </a:r>
          </a:p>
          <a:p>
            <a:endParaRPr lang="en-US" dirty="0" smtClean="0"/>
          </a:p>
          <a:p>
            <a:r>
              <a:rPr lang="en-US" dirty="0" smtClean="0"/>
              <a:t>The meniscus is viewed from above. </a:t>
            </a:r>
          </a:p>
        </p:txBody>
      </p:sp>
      <p:pic>
        <p:nvPicPr>
          <p:cNvPr id="45059" name="Content Placeholder 4" descr="radial meniscal tears.jpg"/>
          <p:cNvPicPr>
            <a:picLocks noGrp="1" noChangeAspect="1"/>
          </p:cNvPicPr>
          <p:nvPr>
            <p:ph sz="half" idx="2"/>
          </p:nvPr>
        </p:nvPicPr>
        <p:blipFill>
          <a:blip r:embed="rId2" cstate="print"/>
          <a:stretch>
            <a:fillRect/>
          </a:stretch>
        </p:blipFill>
        <p:spPr>
          <a:xfrm>
            <a:off x="4648200" y="2952289"/>
            <a:ext cx="4038600" cy="3120359"/>
          </a:xfrm>
        </p:spPr>
      </p:pic>
      <p:sp>
        <p:nvSpPr>
          <p:cNvPr id="45061" name="Rectangle 5"/>
          <p:cNvSpPr>
            <a:spLocks noChangeArrowheads="1"/>
          </p:cNvSpPr>
          <p:nvPr/>
        </p:nvSpPr>
        <p:spPr bwMode="auto">
          <a:xfrm>
            <a:off x="4419600" y="5638800"/>
            <a:ext cx="4572000" cy="646113"/>
          </a:xfrm>
          <a:prstGeom prst="rect">
            <a:avLst/>
          </a:prstGeom>
          <a:noFill/>
          <a:ln w="9525">
            <a:noFill/>
            <a:miter lim="800000"/>
            <a:headEnd/>
            <a:tailEnd/>
          </a:ln>
        </p:spPr>
        <p:txBody>
          <a:bodyPr>
            <a:spAutoFit/>
          </a:bodyPr>
          <a:lstStyle/>
          <a:p>
            <a:r>
              <a:rPr lang="en-US">
                <a:latin typeface="Gill Sans MT" pitchFamily="34" charset="0"/>
                <a:hlinkClick r:id="rId3"/>
              </a:rPr>
              <a:t>http://emedicine.medscape.com/article/399552-overview</a:t>
            </a:r>
            <a:endParaRPr lang="en-US">
              <a:latin typeface="Gill Sans MT" pitchFamily="34" charset="0"/>
            </a:endParaRPr>
          </a:p>
        </p:txBody>
      </p:sp>
      <p:sp>
        <p:nvSpPr>
          <p:cNvPr id="6" name="Slide Number Placeholder 5"/>
          <p:cNvSpPr>
            <a:spLocks noGrp="1"/>
          </p:cNvSpPr>
          <p:nvPr>
            <p:ph type="sldNum" sz="quarter" idx="12"/>
          </p:nvPr>
        </p:nvSpPr>
        <p:spPr/>
        <p:txBody>
          <a:bodyPr/>
          <a:lstStyle/>
          <a:p>
            <a:fld id="{6E60B240-677C-48C8-B4EA-90F7266CBCE6}" type="slidenum">
              <a:rPr lang="en-US" smtClean="0"/>
              <a:pPr/>
              <a:t>104</a:t>
            </a:fld>
            <a:endParaRPr lang="en-US"/>
          </a:p>
        </p:txBody>
      </p:sp>
    </p:spTree>
    <p:extLst>
      <p:ext uri="{BB962C8B-B14F-4D97-AF65-F5344CB8AC3E}">
        <p14:creationId xmlns:p14="http://schemas.microsoft.com/office/powerpoint/2010/main" val="3387488521"/>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304800" y="685800"/>
            <a:ext cx="8229600" cy="1066800"/>
          </a:xfrm>
        </p:spPr>
        <p:txBody>
          <a:bodyPr/>
          <a:lstStyle/>
          <a:p>
            <a:r>
              <a:rPr lang="en-US" dirty="0" smtClean="0"/>
              <a:t>Degenerative </a:t>
            </a:r>
            <a:r>
              <a:rPr lang="en-US" dirty="0"/>
              <a:t>tears</a:t>
            </a:r>
          </a:p>
        </p:txBody>
      </p:sp>
      <p:sp>
        <p:nvSpPr>
          <p:cNvPr id="88067" name="Rectangle 3"/>
          <p:cNvSpPr>
            <a:spLocks noGrp="1" noChangeArrowheads="1"/>
          </p:cNvSpPr>
          <p:nvPr>
            <p:ph idx="1"/>
          </p:nvPr>
        </p:nvSpPr>
        <p:spPr>
          <a:xfrm>
            <a:off x="381000" y="1752600"/>
            <a:ext cx="8534400" cy="4800600"/>
          </a:xfrm>
        </p:spPr>
        <p:txBody>
          <a:bodyPr>
            <a:normAutofit fontScale="85000" lnSpcReduction="20000"/>
          </a:bodyPr>
          <a:lstStyle/>
          <a:p>
            <a:pPr>
              <a:lnSpc>
                <a:spcPct val="80000"/>
              </a:lnSpc>
            </a:pPr>
            <a:r>
              <a:rPr lang="en-US" sz="2800" dirty="0"/>
              <a:t>Horizontal cleavage or flap tear.  </a:t>
            </a:r>
          </a:p>
          <a:p>
            <a:pPr>
              <a:lnSpc>
                <a:spcPct val="80000"/>
              </a:lnSpc>
            </a:pPr>
            <a:endParaRPr lang="en-US" sz="2800" dirty="0" smtClean="0"/>
          </a:p>
          <a:p>
            <a:pPr>
              <a:lnSpc>
                <a:spcPct val="80000"/>
              </a:lnSpc>
            </a:pPr>
            <a:r>
              <a:rPr lang="en-US" sz="2800" dirty="0" smtClean="0"/>
              <a:t>Increase </a:t>
            </a:r>
            <a:r>
              <a:rPr lang="en-US" sz="2800" dirty="0"/>
              <a:t>incidence in age  over 40, </a:t>
            </a:r>
          </a:p>
          <a:p>
            <a:pPr>
              <a:lnSpc>
                <a:spcPct val="80000"/>
              </a:lnSpc>
            </a:pPr>
            <a:endParaRPr lang="en-US" sz="2800" dirty="0" smtClean="0"/>
          </a:p>
          <a:p>
            <a:pPr>
              <a:lnSpc>
                <a:spcPct val="80000"/>
              </a:lnSpc>
            </a:pPr>
            <a:r>
              <a:rPr lang="en-US" sz="2800" dirty="0" smtClean="0"/>
              <a:t>No </a:t>
            </a:r>
            <a:r>
              <a:rPr lang="en-US" sz="2800" dirty="0"/>
              <a:t>specific injury or minor degree of stress can cause the tear.  </a:t>
            </a:r>
          </a:p>
          <a:p>
            <a:pPr>
              <a:lnSpc>
                <a:spcPct val="80000"/>
              </a:lnSpc>
            </a:pPr>
            <a:endParaRPr lang="en-US" sz="2800" dirty="0" smtClean="0"/>
          </a:p>
          <a:p>
            <a:pPr>
              <a:lnSpc>
                <a:spcPct val="80000"/>
              </a:lnSpc>
            </a:pPr>
            <a:r>
              <a:rPr lang="en-US" sz="2800" dirty="0" smtClean="0"/>
              <a:t>Can </a:t>
            </a:r>
            <a:r>
              <a:rPr lang="en-US" sz="2800" dirty="0"/>
              <a:t>occur in either meniscus, associated with degeneration of the </a:t>
            </a:r>
            <a:r>
              <a:rPr lang="en-US" sz="2800" dirty="0" err="1"/>
              <a:t>articular</a:t>
            </a:r>
            <a:r>
              <a:rPr lang="en-US" sz="2800" dirty="0"/>
              <a:t> cartilage</a:t>
            </a:r>
          </a:p>
          <a:p>
            <a:pPr>
              <a:lnSpc>
                <a:spcPct val="80000"/>
              </a:lnSpc>
            </a:pPr>
            <a:endParaRPr lang="en-US" sz="2800" dirty="0" smtClean="0"/>
          </a:p>
          <a:p>
            <a:pPr>
              <a:lnSpc>
                <a:spcPct val="80000"/>
              </a:lnSpc>
            </a:pPr>
            <a:r>
              <a:rPr lang="en-US" sz="2800" dirty="0" smtClean="0"/>
              <a:t>After </a:t>
            </a:r>
            <a:r>
              <a:rPr lang="en-US" sz="2800" dirty="0"/>
              <a:t>age 40, will often have a horizontal splitting as a result of bending, squatting, turning and twisting over the years.</a:t>
            </a:r>
          </a:p>
          <a:p>
            <a:pPr>
              <a:lnSpc>
                <a:spcPct val="80000"/>
              </a:lnSpc>
            </a:pPr>
            <a:endParaRPr lang="en-US" sz="2800" dirty="0" smtClean="0"/>
          </a:p>
          <a:p>
            <a:pPr>
              <a:lnSpc>
                <a:spcPct val="80000"/>
              </a:lnSpc>
            </a:pPr>
            <a:r>
              <a:rPr lang="en-US" sz="2800" dirty="0" smtClean="0"/>
              <a:t>Horizontal </a:t>
            </a:r>
            <a:r>
              <a:rPr lang="en-US" sz="2800" dirty="0"/>
              <a:t>lesion seen in people over age of 55, not always symptomatic.  </a:t>
            </a:r>
          </a:p>
          <a:p>
            <a:pPr>
              <a:lnSpc>
                <a:spcPct val="80000"/>
              </a:lnSpc>
            </a:pPr>
            <a:endParaRPr lang="en-US" sz="2800" dirty="0" smtClean="0"/>
          </a:p>
          <a:p>
            <a:pPr>
              <a:lnSpc>
                <a:spcPct val="80000"/>
              </a:lnSpc>
            </a:pPr>
            <a:r>
              <a:rPr lang="en-US" sz="2800" dirty="0" smtClean="0"/>
              <a:t>More </a:t>
            </a:r>
            <a:r>
              <a:rPr lang="en-US" sz="2800" dirty="0"/>
              <a:t>common in the medial meniscus, usually occurs at the junction of the middle and posterior one-third</a:t>
            </a:r>
          </a:p>
          <a:p>
            <a:pPr>
              <a:lnSpc>
                <a:spcPct val="80000"/>
              </a:lnSpc>
            </a:pPr>
            <a:endParaRPr lang="en-US" sz="2800" dirty="0"/>
          </a:p>
          <a:p>
            <a:pPr>
              <a:lnSpc>
                <a:spcPct val="80000"/>
              </a:lnSpc>
            </a:pPr>
            <a:endParaRPr lang="en-US" sz="2400" dirty="0"/>
          </a:p>
        </p:txBody>
      </p:sp>
      <p:sp>
        <p:nvSpPr>
          <p:cNvPr id="4" name="Slide Number Placeholder 3"/>
          <p:cNvSpPr>
            <a:spLocks noGrp="1"/>
          </p:cNvSpPr>
          <p:nvPr>
            <p:ph type="sldNum" sz="quarter" idx="12"/>
          </p:nvPr>
        </p:nvSpPr>
        <p:spPr/>
        <p:txBody>
          <a:bodyPr/>
          <a:lstStyle/>
          <a:p>
            <a:fld id="{6E60B240-677C-48C8-B4EA-90F7266CBCE6}" type="slidenum">
              <a:rPr lang="en-US" smtClean="0"/>
              <a:pPr/>
              <a:t>105</a:t>
            </a:fld>
            <a:endParaRPr lang="en-US"/>
          </a:p>
        </p:txBody>
      </p:sp>
    </p:spTree>
    <p:extLst>
      <p:ext uri="{BB962C8B-B14F-4D97-AF65-F5344CB8AC3E}">
        <p14:creationId xmlns:p14="http://schemas.microsoft.com/office/powerpoint/2010/main" val="256899225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fontAlgn="auto">
              <a:spcAft>
                <a:spcPts val="0"/>
              </a:spcAft>
              <a:defRPr/>
            </a:pPr>
            <a:r>
              <a:rPr lang="en-US" dirty="0" smtClean="0"/>
              <a:t>Horizontal Tear of Posterior Horn</a:t>
            </a:r>
            <a:endParaRPr lang="en-US" dirty="0"/>
          </a:p>
        </p:txBody>
      </p:sp>
      <p:sp>
        <p:nvSpPr>
          <p:cNvPr id="2" name="Content Placeholder 1"/>
          <p:cNvSpPr>
            <a:spLocks noGrp="1"/>
          </p:cNvSpPr>
          <p:nvPr>
            <p:ph sz="half" idx="1"/>
          </p:nvPr>
        </p:nvSpPr>
        <p:spPr/>
        <p:txBody>
          <a:bodyPr rtlCol="0">
            <a:normAutofit fontScale="92500" lnSpcReduction="10000"/>
          </a:bodyPr>
          <a:lstStyle/>
          <a:p>
            <a:pPr fontAlgn="auto">
              <a:spcAft>
                <a:spcPts val="0"/>
              </a:spcAft>
              <a:defRPr/>
            </a:pPr>
            <a:r>
              <a:rPr lang="en-US" dirty="0" smtClean="0"/>
              <a:t>Axial illustration of a full-thickness horizontal tear of the posterior horn. The meniscus is viewed from above. </a:t>
            </a:r>
          </a:p>
          <a:p>
            <a:pPr fontAlgn="auto">
              <a:spcAft>
                <a:spcPts val="0"/>
              </a:spcAft>
              <a:defRPr/>
            </a:pPr>
            <a:endParaRPr lang="en-US" dirty="0" smtClean="0"/>
          </a:p>
          <a:p>
            <a:pPr fontAlgn="auto">
              <a:spcAft>
                <a:spcPts val="0"/>
              </a:spcAft>
              <a:defRPr/>
            </a:pPr>
            <a:r>
              <a:rPr lang="en-US" dirty="0" smtClean="0"/>
              <a:t>Not the same as the radial tear, goes through the substance of the meniscus in a horizontal, not vertical line</a:t>
            </a:r>
            <a:endParaRPr lang="en-US" dirty="0"/>
          </a:p>
        </p:txBody>
      </p:sp>
      <p:pic>
        <p:nvPicPr>
          <p:cNvPr id="47107" name="Content Placeholder 4" descr="full thickness tear.jpg"/>
          <p:cNvPicPr>
            <a:picLocks noGrp="1" noChangeAspect="1"/>
          </p:cNvPicPr>
          <p:nvPr>
            <p:ph sz="half" idx="2"/>
          </p:nvPr>
        </p:nvPicPr>
        <p:blipFill>
          <a:blip r:embed="rId2" cstate="print"/>
          <a:stretch>
            <a:fillRect/>
          </a:stretch>
        </p:blipFill>
        <p:spPr>
          <a:xfrm>
            <a:off x="4648200" y="3008090"/>
            <a:ext cx="4038600" cy="3008757"/>
          </a:xfrm>
        </p:spPr>
      </p:pic>
      <p:sp>
        <p:nvSpPr>
          <p:cNvPr id="47109" name="Rectangle 5"/>
          <p:cNvSpPr>
            <a:spLocks noChangeArrowheads="1"/>
          </p:cNvSpPr>
          <p:nvPr/>
        </p:nvSpPr>
        <p:spPr bwMode="auto">
          <a:xfrm>
            <a:off x="4038600" y="5715000"/>
            <a:ext cx="4572000" cy="646113"/>
          </a:xfrm>
          <a:prstGeom prst="rect">
            <a:avLst/>
          </a:prstGeom>
          <a:noFill/>
          <a:ln w="9525">
            <a:noFill/>
            <a:miter lim="800000"/>
            <a:headEnd/>
            <a:tailEnd/>
          </a:ln>
        </p:spPr>
        <p:txBody>
          <a:bodyPr>
            <a:spAutoFit/>
          </a:bodyPr>
          <a:lstStyle/>
          <a:p>
            <a:r>
              <a:rPr lang="en-US">
                <a:latin typeface="Gill Sans MT" pitchFamily="34" charset="0"/>
                <a:hlinkClick r:id="rId3"/>
              </a:rPr>
              <a:t>http://emedicine.medscape.com/article/399552-overview</a:t>
            </a:r>
            <a:endParaRPr lang="en-US">
              <a:latin typeface="Gill Sans MT" pitchFamily="34" charset="0"/>
            </a:endParaRPr>
          </a:p>
        </p:txBody>
      </p:sp>
      <p:sp>
        <p:nvSpPr>
          <p:cNvPr id="6" name="Slide Number Placeholder 5"/>
          <p:cNvSpPr>
            <a:spLocks noGrp="1"/>
          </p:cNvSpPr>
          <p:nvPr>
            <p:ph type="sldNum" sz="quarter" idx="12"/>
          </p:nvPr>
        </p:nvSpPr>
        <p:spPr/>
        <p:txBody>
          <a:bodyPr/>
          <a:lstStyle/>
          <a:p>
            <a:fld id="{6E60B240-677C-48C8-B4EA-90F7266CBCE6}" type="slidenum">
              <a:rPr lang="en-US" smtClean="0"/>
              <a:pPr/>
              <a:t>106</a:t>
            </a:fld>
            <a:endParaRPr lang="en-US"/>
          </a:p>
        </p:txBody>
      </p:sp>
    </p:spTree>
    <p:extLst>
      <p:ext uri="{BB962C8B-B14F-4D97-AF65-F5344CB8AC3E}">
        <p14:creationId xmlns:p14="http://schemas.microsoft.com/office/powerpoint/2010/main" val="690987292"/>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fontAlgn="auto">
              <a:spcAft>
                <a:spcPts val="0"/>
              </a:spcAft>
              <a:defRPr/>
            </a:pPr>
            <a:r>
              <a:rPr lang="en-US" dirty="0" smtClean="0"/>
              <a:t>Posterior Horn Tear: Horizontal</a:t>
            </a:r>
            <a:endParaRPr lang="en-US" dirty="0"/>
          </a:p>
        </p:txBody>
      </p:sp>
      <p:sp>
        <p:nvSpPr>
          <p:cNvPr id="48130" name="Content Placeholder 1"/>
          <p:cNvSpPr>
            <a:spLocks noGrp="1"/>
          </p:cNvSpPr>
          <p:nvPr>
            <p:ph sz="half" idx="1"/>
          </p:nvPr>
        </p:nvSpPr>
        <p:spPr/>
        <p:txBody>
          <a:bodyPr/>
          <a:lstStyle/>
          <a:p>
            <a:r>
              <a:rPr lang="en-US" smtClean="0">
                <a:latin typeface="Arial" pitchFamily="34" charset="0"/>
                <a:cs typeface="Arial" pitchFamily="34" charset="0"/>
              </a:rPr>
              <a:t>Fat-suppressed proton density-weighted sagittal images reveal a horizontal tear of the posterior horn of the medial meniscus (arrows), extending to the tibial surface.</a:t>
            </a:r>
          </a:p>
        </p:txBody>
      </p:sp>
      <p:pic>
        <p:nvPicPr>
          <p:cNvPr id="48132" name="Content Placeholder 6" descr="horizontal tear posterior horn.jpg"/>
          <p:cNvPicPr>
            <a:picLocks noGrp="1" noChangeAspect="1"/>
          </p:cNvPicPr>
          <p:nvPr>
            <p:ph sz="half" idx="2"/>
          </p:nvPr>
        </p:nvPicPr>
        <p:blipFill>
          <a:blip r:embed="rId3" cstate="print"/>
          <a:stretch>
            <a:fillRect/>
          </a:stretch>
        </p:blipFill>
        <p:spPr>
          <a:xfrm>
            <a:off x="4829812" y="2249488"/>
            <a:ext cx="3675375" cy="4525962"/>
          </a:xfrm>
        </p:spPr>
      </p:pic>
      <p:sp>
        <p:nvSpPr>
          <p:cNvPr id="48133" name="TextBox 7"/>
          <p:cNvSpPr txBox="1">
            <a:spLocks noChangeArrowheads="1"/>
          </p:cNvSpPr>
          <p:nvPr/>
        </p:nvSpPr>
        <p:spPr bwMode="auto">
          <a:xfrm>
            <a:off x="5105400" y="6324600"/>
            <a:ext cx="2976563" cy="369888"/>
          </a:xfrm>
          <a:prstGeom prst="rect">
            <a:avLst/>
          </a:prstGeom>
          <a:noFill/>
          <a:ln w="9525">
            <a:noFill/>
            <a:miter lim="800000"/>
            <a:headEnd/>
            <a:tailEnd/>
          </a:ln>
        </p:spPr>
        <p:txBody>
          <a:bodyPr wrap="none">
            <a:spAutoFit/>
          </a:bodyPr>
          <a:lstStyle/>
          <a:p>
            <a:r>
              <a:rPr lang="en-US">
                <a:latin typeface="Gill Sans MT" pitchFamily="34" charset="0"/>
                <a:hlinkClick r:id="rId4"/>
              </a:rPr>
              <a:t>www.radsource.us/clinic/0802</a:t>
            </a:r>
            <a:endParaRPr lang="en-US">
              <a:latin typeface="Gill Sans MT" pitchFamily="34" charset="0"/>
            </a:endParaRPr>
          </a:p>
        </p:txBody>
      </p:sp>
      <p:sp>
        <p:nvSpPr>
          <p:cNvPr id="6" name="Slide Number Placeholder 5"/>
          <p:cNvSpPr>
            <a:spLocks noGrp="1"/>
          </p:cNvSpPr>
          <p:nvPr>
            <p:ph type="sldNum" sz="quarter" idx="12"/>
          </p:nvPr>
        </p:nvSpPr>
        <p:spPr/>
        <p:txBody>
          <a:bodyPr/>
          <a:lstStyle/>
          <a:p>
            <a:fld id="{6E60B240-677C-48C8-B4EA-90F7266CBCE6}" type="slidenum">
              <a:rPr lang="en-US" smtClean="0"/>
              <a:pPr/>
              <a:t>107</a:t>
            </a:fld>
            <a:endParaRPr lang="en-US"/>
          </a:p>
        </p:txBody>
      </p:sp>
    </p:spTree>
    <p:extLst>
      <p:ext uri="{BB962C8B-B14F-4D97-AF65-F5344CB8AC3E}">
        <p14:creationId xmlns:p14="http://schemas.microsoft.com/office/powerpoint/2010/main" val="4075436820"/>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fontAlgn="auto">
              <a:spcAft>
                <a:spcPts val="0"/>
              </a:spcAft>
              <a:defRPr/>
            </a:pPr>
            <a:r>
              <a:rPr lang="en-US" dirty="0" smtClean="0"/>
              <a:t>Flap tear</a:t>
            </a:r>
            <a:endParaRPr lang="en-US" dirty="0"/>
          </a:p>
        </p:txBody>
      </p:sp>
      <p:sp>
        <p:nvSpPr>
          <p:cNvPr id="2" name="Content Placeholder 1"/>
          <p:cNvSpPr>
            <a:spLocks noGrp="1"/>
          </p:cNvSpPr>
          <p:nvPr>
            <p:ph sz="half" idx="1"/>
          </p:nvPr>
        </p:nvSpPr>
        <p:spPr/>
        <p:txBody>
          <a:bodyPr rtlCol="0">
            <a:normAutofit fontScale="92500" lnSpcReduction="20000"/>
          </a:bodyPr>
          <a:lstStyle/>
          <a:p>
            <a:pPr fontAlgn="auto">
              <a:spcAft>
                <a:spcPts val="0"/>
              </a:spcAft>
              <a:defRPr/>
            </a:pPr>
            <a:r>
              <a:rPr lang="en-US" dirty="0" smtClean="0"/>
              <a:t>Axial illustration of an oblique (parrot beak) tear of the posterior horn. </a:t>
            </a:r>
          </a:p>
          <a:p>
            <a:pPr fontAlgn="auto">
              <a:spcAft>
                <a:spcPts val="0"/>
              </a:spcAft>
              <a:defRPr/>
            </a:pPr>
            <a:r>
              <a:rPr lang="en-US" dirty="0" smtClean="0"/>
              <a:t>The meniscus is viewed from above. </a:t>
            </a:r>
          </a:p>
          <a:p>
            <a:pPr fontAlgn="auto">
              <a:spcAft>
                <a:spcPts val="0"/>
              </a:spcAft>
              <a:defRPr/>
            </a:pPr>
            <a:r>
              <a:rPr lang="en-US" dirty="0" smtClean="0"/>
              <a:t>In B, image 1 is most lateral, image 2 is middle, and image 3 is most medial. </a:t>
            </a:r>
          </a:p>
          <a:p>
            <a:pPr fontAlgn="auto">
              <a:spcAft>
                <a:spcPts val="0"/>
              </a:spcAft>
              <a:defRPr/>
            </a:pPr>
            <a:r>
              <a:rPr lang="en-US" dirty="0" smtClean="0"/>
              <a:t>In C, image 1 is most anterior, image 2 is middle, and image 3 is most posterior.</a:t>
            </a:r>
            <a:endParaRPr lang="en-US" dirty="0"/>
          </a:p>
        </p:txBody>
      </p:sp>
      <p:pic>
        <p:nvPicPr>
          <p:cNvPr id="50179" name="Content Placeholder 4" descr="oblique tear.jpg"/>
          <p:cNvPicPr>
            <a:picLocks noGrp="1" noChangeAspect="1"/>
          </p:cNvPicPr>
          <p:nvPr>
            <p:ph sz="half" idx="2"/>
          </p:nvPr>
        </p:nvPicPr>
        <p:blipFill>
          <a:blip r:embed="rId2" cstate="print"/>
          <a:stretch>
            <a:fillRect/>
          </a:stretch>
        </p:blipFill>
        <p:spPr>
          <a:xfrm>
            <a:off x="5607627" y="2434287"/>
            <a:ext cx="2119745" cy="4156364"/>
          </a:xfrm>
        </p:spPr>
      </p:pic>
      <p:sp>
        <p:nvSpPr>
          <p:cNvPr id="50181" name="TextBox 5"/>
          <p:cNvSpPr txBox="1">
            <a:spLocks noChangeArrowheads="1"/>
          </p:cNvSpPr>
          <p:nvPr/>
        </p:nvSpPr>
        <p:spPr bwMode="auto">
          <a:xfrm>
            <a:off x="4495800" y="6019800"/>
            <a:ext cx="4295775" cy="307975"/>
          </a:xfrm>
          <a:prstGeom prst="rect">
            <a:avLst/>
          </a:prstGeom>
          <a:noFill/>
          <a:ln w="9525">
            <a:noFill/>
            <a:miter lim="800000"/>
            <a:headEnd/>
            <a:tailEnd/>
          </a:ln>
        </p:spPr>
        <p:txBody>
          <a:bodyPr wrap="none">
            <a:spAutoFit/>
          </a:bodyPr>
          <a:lstStyle/>
          <a:p>
            <a:r>
              <a:rPr lang="en-US" sz="1400">
                <a:latin typeface="Gill Sans MT" pitchFamily="34" charset="0"/>
                <a:hlinkClick r:id="rId3"/>
              </a:rPr>
              <a:t>http://emedicine.medscape.com/article/399552-overview</a:t>
            </a:r>
            <a:endParaRPr lang="en-US">
              <a:latin typeface="Gill Sans MT" pitchFamily="34" charset="0"/>
            </a:endParaRPr>
          </a:p>
        </p:txBody>
      </p:sp>
      <p:sp>
        <p:nvSpPr>
          <p:cNvPr id="6" name="Slide Number Placeholder 5"/>
          <p:cNvSpPr>
            <a:spLocks noGrp="1"/>
          </p:cNvSpPr>
          <p:nvPr>
            <p:ph type="sldNum" sz="quarter" idx="12"/>
          </p:nvPr>
        </p:nvSpPr>
        <p:spPr/>
        <p:txBody>
          <a:bodyPr/>
          <a:lstStyle/>
          <a:p>
            <a:fld id="{6E60B240-677C-48C8-B4EA-90F7266CBCE6}" type="slidenum">
              <a:rPr lang="en-US" smtClean="0"/>
              <a:pPr/>
              <a:t>108</a:t>
            </a:fld>
            <a:endParaRPr lang="en-US"/>
          </a:p>
        </p:txBody>
      </p:sp>
    </p:spTree>
    <p:extLst>
      <p:ext uri="{BB962C8B-B14F-4D97-AF65-F5344CB8AC3E}">
        <p14:creationId xmlns:p14="http://schemas.microsoft.com/office/powerpoint/2010/main" val="2843019783"/>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fontAlgn="auto">
              <a:spcAft>
                <a:spcPts val="0"/>
              </a:spcAft>
              <a:defRPr/>
            </a:pPr>
            <a:r>
              <a:rPr lang="en-US" dirty="0" smtClean="0"/>
              <a:t>Parrot Beak: Oblique Tear</a:t>
            </a:r>
            <a:endParaRPr lang="en-US" dirty="0"/>
          </a:p>
        </p:txBody>
      </p:sp>
      <p:sp>
        <p:nvSpPr>
          <p:cNvPr id="51202" name="Content Placeholder 1"/>
          <p:cNvSpPr>
            <a:spLocks noGrp="1"/>
          </p:cNvSpPr>
          <p:nvPr>
            <p:ph sz="half" idx="1"/>
          </p:nvPr>
        </p:nvSpPr>
        <p:spPr/>
        <p:txBody>
          <a:bodyPr/>
          <a:lstStyle/>
          <a:p>
            <a:endParaRPr lang="en-US" smtClean="0"/>
          </a:p>
        </p:txBody>
      </p:sp>
      <p:pic>
        <p:nvPicPr>
          <p:cNvPr id="51203" name="Content Placeholder 4" descr="parrot beak.jpg"/>
          <p:cNvPicPr>
            <a:picLocks noGrp="1" noChangeAspect="1"/>
          </p:cNvPicPr>
          <p:nvPr>
            <p:ph sz="half" idx="2"/>
          </p:nvPr>
        </p:nvPicPr>
        <p:blipFill>
          <a:blip r:embed="rId2" cstate="print"/>
          <a:stretch>
            <a:fillRect/>
          </a:stretch>
        </p:blipFill>
        <p:spPr>
          <a:xfrm>
            <a:off x="4648200" y="3116267"/>
            <a:ext cx="4038600" cy="2792403"/>
          </a:xfrm>
        </p:spPr>
      </p:pic>
      <p:sp>
        <p:nvSpPr>
          <p:cNvPr id="51205" name="TextBox 5"/>
          <p:cNvSpPr txBox="1">
            <a:spLocks noChangeArrowheads="1"/>
          </p:cNvSpPr>
          <p:nvPr/>
        </p:nvSpPr>
        <p:spPr bwMode="auto">
          <a:xfrm>
            <a:off x="4800600" y="5867400"/>
            <a:ext cx="2976563" cy="369888"/>
          </a:xfrm>
          <a:prstGeom prst="rect">
            <a:avLst/>
          </a:prstGeom>
          <a:noFill/>
          <a:ln w="9525">
            <a:noFill/>
            <a:miter lim="800000"/>
            <a:headEnd/>
            <a:tailEnd/>
          </a:ln>
        </p:spPr>
        <p:txBody>
          <a:bodyPr wrap="none">
            <a:spAutoFit/>
          </a:bodyPr>
          <a:lstStyle/>
          <a:p>
            <a:r>
              <a:rPr lang="en-US">
                <a:latin typeface="Gill Sans MT" pitchFamily="34" charset="0"/>
                <a:hlinkClick r:id="rId3"/>
              </a:rPr>
              <a:t>www.radsource.us/clinic/0802</a:t>
            </a:r>
            <a:endParaRPr lang="en-US">
              <a:latin typeface="Gill Sans MT" pitchFamily="34" charset="0"/>
            </a:endParaRPr>
          </a:p>
        </p:txBody>
      </p:sp>
      <p:sp>
        <p:nvSpPr>
          <p:cNvPr id="6" name="Slide Number Placeholder 5"/>
          <p:cNvSpPr>
            <a:spLocks noGrp="1"/>
          </p:cNvSpPr>
          <p:nvPr>
            <p:ph type="sldNum" sz="quarter" idx="12"/>
          </p:nvPr>
        </p:nvSpPr>
        <p:spPr/>
        <p:txBody>
          <a:bodyPr/>
          <a:lstStyle/>
          <a:p>
            <a:fld id="{6E60B240-677C-48C8-B4EA-90F7266CBCE6}" type="slidenum">
              <a:rPr lang="en-US" smtClean="0"/>
              <a:pPr/>
              <a:t>109</a:t>
            </a:fld>
            <a:endParaRPr lang="en-US"/>
          </a:p>
        </p:txBody>
      </p:sp>
    </p:spTree>
    <p:extLst>
      <p:ext uri="{BB962C8B-B14F-4D97-AF65-F5344CB8AC3E}">
        <p14:creationId xmlns:p14="http://schemas.microsoft.com/office/powerpoint/2010/main" val="27262451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endParaRPr lang="en-US"/>
          </a:p>
        </p:txBody>
      </p:sp>
      <p:sp>
        <p:nvSpPr>
          <p:cNvPr id="10243" name="Rectangle 3"/>
          <p:cNvSpPr>
            <a:spLocks noGrp="1" noChangeArrowheads="1"/>
          </p:cNvSpPr>
          <p:nvPr>
            <p:ph type="body" sz="half" idx="1"/>
          </p:nvPr>
        </p:nvSpPr>
        <p:spPr>
          <a:xfrm>
            <a:off x="533400" y="1905000"/>
            <a:ext cx="3440113" cy="4114800"/>
          </a:xfrm>
        </p:spPr>
        <p:txBody>
          <a:bodyPr>
            <a:normAutofit fontScale="92500" lnSpcReduction="10000"/>
          </a:bodyPr>
          <a:lstStyle/>
          <a:p>
            <a:pPr>
              <a:lnSpc>
                <a:spcPct val="90000"/>
              </a:lnSpc>
            </a:pPr>
            <a:r>
              <a:rPr lang="en-US" sz="2800"/>
              <a:t>Hohl Type II:  a local depression of the lateral tibial plateau caused by a combination of axial and valgus forces</a:t>
            </a:r>
          </a:p>
          <a:p>
            <a:pPr>
              <a:lnSpc>
                <a:spcPct val="90000"/>
              </a:lnSpc>
            </a:pPr>
            <a:endParaRPr lang="en-US" sz="2800"/>
          </a:p>
          <a:p>
            <a:pPr>
              <a:lnSpc>
                <a:spcPct val="90000"/>
              </a:lnSpc>
            </a:pPr>
            <a:r>
              <a:rPr lang="en-US" sz="2800"/>
              <a:t>Schatzker Type III: Pure central depression - Lateral condyle </a:t>
            </a:r>
          </a:p>
          <a:p>
            <a:pPr>
              <a:lnSpc>
                <a:spcPct val="90000"/>
              </a:lnSpc>
            </a:pPr>
            <a:endParaRPr lang="en-US" sz="2800"/>
          </a:p>
          <a:p>
            <a:pPr>
              <a:lnSpc>
                <a:spcPct val="90000"/>
              </a:lnSpc>
            </a:pPr>
            <a:endParaRPr lang="en-US" sz="2800"/>
          </a:p>
        </p:txBody>
      </p:sp>
      <p:sp>
        <p:nvSpPr>
          <p:cNvPr id="10244" name="Rectangle 4"/>
          <p:cNvSpPr>
            <a:spLocks noGrp="1" noChangeArrowheads="1"/>
          </p:cNvSpPr>
          <p:nvPr>
            <p:ph sz="half" idx="2"/>
          </p:nvPr>
        </p:nvSpPr>
        <p:spPr/>
        <p:txBody>
          <a:bodyPr/>
          <a:lstStyle/>
          <a:p>
            <a:pPr>
              <a:lnSpc>
                <a:spcPct val="90000"/>
              </a:lnSpc>
            </a:pPr>
            <a:endParaRPr lang="en-US" sz="2800"/>
          </a:p>
        </p:txBody>
      </p:sp>
      <p:pic>
        <p:nvPicPr>
          <p:cNvPr id="10245" name="Picture 5" descr="mso6B6DF"/>
          <p:cNvPicPr>
            <a:picLocks noChangeAspect="1" noChangeArrowheads="1"/>
          </p:cNvPicPr>
          <p:nvPr/>
        </p:nvPicPr>
        <p:blipFill>
          <a:blip r:embed="rId2" cstate="print"/>
          <a:srcRect/>
          <a:stretch>
            <a:fillRect/>
          </a:stretch>
        </p:blipFill>
        <p:spPr bwMode="auto">
          <a:xfrm>
            <a:off x="4572000" y="1676400"/>
            <a:ext cx="4114800" cy="4495800"/>
          </a:xfrm>
          <a:prstGeom prst="rect">
            <a:avLst/>
          </a:prstGeom>
          <a:noFill/>
        </p:spPr>
      </p:pic>
      <p:sp>
        <p:nvSpPr>
          <p:cNvPr id="6" name="Slide Number Placeholder 5"/>
          <p:cNvSpPr>
            <a:spLocks noGrp="1"/>
          </p:cNvSpPr>
          <p:nvPr>
            <p:ph type="sldNum" sz="quarter" idx="12"/>
          </p:nvPr>
        </p:nvSpPr>
        <p:spPr/>
        <p:txBody>
          <a:bodyPr/>
          <a:lstStyle/>
          <a:p>
            <a:fld id="{E7DA7323-33FA-4FB3-A815-703BA6809A0F}" type="slidenum">
              <a:rPr lang="en-US" smtClean="0"/>
              <a:pPr/>
              <a:t>11</a:t>
            </a:fld>
            <a:endParaRPr lang="en-US"/>
          </a:p>
        </p:txBody>
      </p:sp>
    </p:spTree>
    <p:extLst>
      <p:ext uri="{BB962C8B-B14F-4D97-AF65-F5344CB8AC3E}">
        <p14:creationId xmlns:p14="http://schemas.microsoft.com/office/powerpoint/2010/main" val="94253284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US" dirty="0" smtClean="0"/>
              <a:t>SX </a:t>
            </a:r>
            <a:r>
              <a:rPr lang="en-US" dirty="0"/>
              <a:t>and Signs</a:t>
            </a:r>
          </a:p>
        </p:txBody>
      </p:sp>
      <p:sp>
        <p:nvSpPr>
          <p:cNvPr id="89091" name="Rectangle 3"/>
          <p:cNvSpPr>
            <a:spLocks noGrp="1" noChangeArrowheads="1"/>
          </p:cNvSpPr>
          <p:nvPr>
            <p:ph sz="half" idx="1"/>
          </p:nvPr>
        </p:nvSpPr>
        <p:spPr>
          <a:xfrm>
            <a:off x="838200" y="1905000"/>
            <a:ext cx="3429000" cy="4114800"/>
          </a:xfrm>
        </p:spPr>
        <p:txBody>
          <a:bodyPr>
            <a:normAutofit fontScale="92500"/>
          </a:bodyPr>
          <a:lstStyle/>
          <a:p>
            <a:pPr>
              <a:lnSpc>
                <a:spcPct val="80000"/>
              </a:lnSpc>
              <a:buFontTx/>
              <a:buNone/>
            </a:pPr>
            <a:r>
              <a:rPr lang="en-US"/>
              <a:t>SX:  </a:t>
            </a:r>
          </a:p>
          <a:p>
            <a:pPr>
              <a:lnSpc>
                <a:spcPct val="80000"/>
              </a:lnSpc>
            </a:pPr>
            <a:r>
              <a:rPr lang="en-US"/>
              <a:t>Pain at time of injury </a:t>
            </a:r>
          </a:p>
          <a:p>
            <a:pPr>
              <a:lnSpc>
                <a:spcPct val="80000"/>
              </a:lnSpc>
            </a:pPr>
            <a:r>
              <a:rPr lang="en-US"/>
              <a:t>Persists and interferes with WB activity</a:t>
            </a:r>
          </a:p>
          <a:p>
            <a:pPr>
              <a:lnSpc>
                <a:spcPct val="80000"/>
              </a:lnSpc>
            </a:pPr>
            <a:r>
              <a:rPr lang="en-US"/>
              <a:t>Recurrent episodes with minor stress</a:t>
            </a:r>
          </a:p>
          <a:p>
            <a:pPr>
              <a:lnSpc>
                <a:spcPct val="80000"/>
              </a:lnSpc>
            </a:pPr>
            <a:r>
              <a:rPr lang="en-US"/>
              <a:t>Baker's cyst</a:t>
            </a:r>
          </a:p>
          <a:p>
            <a:pPr>
              <a:lnSpc>
                <a:spcPct val="80000"/>
              </a:lnSpc>
            </a:pPr>
            <a:r>
              <a:rPr lang="en-US"/>
              <a:t>Knee is giving way</a:t>
            </a:r>
          </a:p>
          <a:p>
            <a:pPr>
              <a:lnSpc>
                <a:spcPct val="80000"/>
              </a:lnSpc>
              <a:buFontTx/>
              <a:buNone/>
            </a:pPr>
            <a:r>
              <a:rPr lang="en-US" sz="2000"/>
              <a:t>              </a:t>
            </a:r>
          </a:p>
        </p:txBody>
      </p:sp>
      <p:sp>
        <p:nvSpPr>
          <p:cNvPr id="89092" name="Rectangle 4"/>
          <p:cNvSpPr>
            <a:spLocks noGrp="1" noChangeArrowheads="1"/>
          </p:cNvSpPr>
          <p:nvPr>
            <p:ph sz="half" idx="2"/>
          </p:nvPr>
        </p:nvSpPr>
        <p:spPr>
          <a:xfrm>
            <a:off x="5257800" y="1828800"/>
            <a:ext cx="3429000" cy="4114800"/>
          </a:xfrm>
        </p:spPr>
        <p:txBody>
          <a:bodyPr>
            <a:normAutofit fontScale="92500"/>
          </a:bodyPr>
          <a:lstStyle/>
          <a:p>
            <a:pPr>
              <a:buFontTx/>
              <a:buNone/>
            </a:pPr>
            <a:r>
              <a:rPr lang="en-US"/>
              <a:t>Signs:  </a:t>
            </a:r>
          </a:p>
          <a:p>
            <a:r>
              <a:rPr lang="en-US"/>
              <a:t>Change in WB status</a:t>
            </a:r>
          </a:p>
          <a:p>
            <a:r>
              <a:rPr lang="en-US"/>
              <a:t>Minimal swelling may be noted with girth measurements</a:t>
            </a:r>
          </a:p>
          <a:p>
            <a:r>
              <a:rPr lang="en-US"/>
              <a:t>McMurray's or Apley's test are positive</a:t>
            </a:r>
          </a:p>
          <a:p>
            <a:r>
              <a:rPr lang="en-US"/>
              <a:t>Springy end feel</a:t>
            </a:r>
          </a:p>
          <a:p>
            <a:endParaRPr lang="en-US"/>
          </a:p>
        </p:txBody>
      </p:sp>
      <p:sp>
        <p:nvSpPr>
          <p:cNvPr id="5" name="Slide Number Placeholder 4"/>
          <p:cNvSpPr>
            <a:spLocks noGrp="1"/>
          </p:cNvSpPr>
          <p:nvPr>
            <p:ph type="sldNum" sz="quarter" idx="12"/>
          </p:nvPr>
        </p:nvSpPr>
        <p:spPr/>
        <p:txBody>
          <a:bodyPr/>
          <a:lstStyle/>
          <a:p>
            <a:fld id="{6E60B240-677C-48C8-B4EA-90F7266CBCE6}" type="slidenum">
              <a:rPr lang="en-US" smtClean="0"/>
              <a:pPr/>
              <a:t>110</a:t>
            </a:fld>
            <a:endParaRPr lang="en-US"/>
          </a:p>
        </p:txBody>
      </p:sp>
    </p:spTree>
    <p:extLst>
      <p:ext uri="{BB962C8B-B14F-4D97-AF65-F5344CB8AC3E}">
        <p14:creationId xmlns:p14="http://schemas.microsoft.com/office/powerpoint/2010/main" val="655215082"/>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en-US" dirty="0" smtClean="0"/>
              <a:t>RX</a:t>
            </a:r>
            <a:r>
              <a:rPr lang="en-US" dirty="0"/>
              <a:t>: </a:t>
            </a:r>
            <a:r>
              <a:rPr lang="en-US" dirty="0" smtClean="0"/>
              <a:t>surgery </a:t>
            </a:r>
            <a:endParaRPr lang="en-US" dirty="0"/>
          </a:p>
        </p:txBody>
      </p:sp>
      <p:sp>
        <p:nvSpPr>
          <p:cNvPr id="90115" name="Rectangle 3"/>
          <p:cNvSpPr>
            <a:spLocks noGrp="1" noChangeArrowheads="1"/>
          </p:cNvSpPr>
          <p:nvPr>
            <p:ph idx="1"/>
          </p:nvPr>
        </p:nvSpPr>
        <p:spPr/>
        <p:txBody>
          <a:bodyPr/>
          <a:lstStyle/>
          <a:p>
            <a:r>
              <a:rPr lang="en-US"/>
              <a:t>Link between an absent meniscus and OA.  </a:t>
            </a:r>
          </a:p>
          <a:p>
            <a:r>
              <a:rPr lang="en-US"/>
              <a:t>Indications for surgery:  </a:t>
            </a:r>
          </a:p>
          <a:p>
            <a:pPr lvl="1"/>
            <a:r>
              <a:rPr lang="en-US"/>
              <a:t>Vertical tears</a:t>
            </a:r>
          </a:p>
          <a:p>
            <a:pPr lvl="1"/>
            <a:r>
              <a:rPr lang="en-US"/>
              <a:t>Tears near the periphery of the meniscal substance</a:t>
            </a:r>
          </a:p>
          <a:p>
            <a:pPr lvl="1"/>
            <a:r>
              <a:rPr lang="en-US"/>
              <a:t>Generally intact meniscal body</a:t>
            </a:r>
          </a:p>
          <a:p>
            <a:pPr lvl="1"/>
            <a:r>
              <a:rPr lang="en-US"/>
              <a:t>Total tissue defect less than 2 cm </a:t>
            </a:r>
          </a:p>
          <a:p>
            <a:endParaRPr lang="en-US"/>
          </a:p>
        </p:txBody>
      </p:sp>
      <p:sp>
        <p:nvSpPr>
          <p:cNvPr id="4" name="Slide Number Placeholder 3"/>
          <p:cNvSpPr>
            <a:spLocks noGrp="1"/>
          </p:cNvSpPr>
          <p:nvPr>
            <p:ph type="sldNum" sz="quarter" idx="12"/>
          </p:nvPr>
        </p:nvSpPr>
        <p:spPr/>
        <p:txBody>
          <a:bodyPr/>
          <a:lstStyle/>
          <a:p>
            <a:fld id="{6E60B240-677C-48C8-B4EA-90F7266CBCE6}" type="slidenum">
              <a:rPr lang="en-US" smtClean="0"/>
              <a:pPr/>
              <a:t>111</a:t>
            </a:fld>
            <a:endParaRPr lang="en-US"/>
          </a:p>
        </p:txBody>
      </p:sp>
    </p:spTree>
    <p:extLst>
      <p:ext uri="{BB962C8B-B14F-4D97-AF65-F5344CB8AC3E}">
        <p14:creationId xmlns:p14="http://schemas.microsoft.com/office/powerpoint/2010/main" val="3828089670"/>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US" dirty="0" smtClean="0"/>
              <a:t>Synovial </a:t>
            </a:r>
            <a:r>
              <a:rPr lang="en-US" dirty="0" err="1"/>
              <a:t>Plica</a:t>
            </a:r>
            <a:endParaRPr lang="en-US" dirty="0"/>
          </a:p>
        </p:txBody>
      </p:sp>
      <p:sp>
        <p:nvSpPr>
          <p:cNvPr id="91139" name="Rectangle 3"/>
          <p:cNvSpPr>
            <a:spLocks noGrp="1" noChangeArrowheads="1"/>
          </p:cNvSpPr>
          <p:nvPr>
            <p:ph idx="1"/>
          </p:nvPr>
        </p:nvSpPr>
        <p:spPr/>
        <p:txBody>
          <a:bodyPr/>
          <a:lstStyle/>
          <a:p>
            <a:pPr>
              <a:lnSpc>
                <a:spcPct val="90000"/>
              </a:lnSpc>
              <a:buFontTx/>
              <a:buNone/>
            </a:pPr>
            <a:r>
              <a:rPr lang="en-US" sz="2800"/>
              <a:t>Remnant of 3 embryonic pouches of synovial membrane which remain in the knee as excessive synovial material.  </a:t>
            </a:r>
          </a:p>
          <a:p>
            <a:pPr>
              <a:lnSpc>
                <a:spcPct val="90000"/>
              </a:lnSpc>
              <a:buFontTx/>
              <a:buNone/>
            </a:pPr>
            <a:endParaRPr lang="en-US" sz="2800"/>
          </a:p>
          <a:p>
            <a:pPr>
              <a:lnSpc>
                <a:spcPct val="90000"/>
              </a:lnSpc>
              <a:buFontTx/>
              <a:buNone/>
            </a:pPr>
            <a:r>
              <a:rPr lang="en-US" sz="2800"/>
              <a:t>Medial plica is the most symptomatic .  </a:t>
            </a:r>
          </a:p>
          <a:p>
            <a:pPr>
              <a:lnSpc>
                <a:spcPct val="90000"/>
              </a:lnSpc>
              <a:buFontTx/>
              <a:buNone/>
            </a:pPr>
            <a:endParaRPr lang="en-US" sz="2800"/>
          </a:p>
          <a:p>
            <a:pPr>
              <a:lnSpc>
                <a:spcPct val="90000"/>
              </a:lnSpc>
              <a:buFontTx/>
              <a:buNone/>
            </a:pPr>
            <a:r>
              <a:rPr lang="en-US" sz="2800"/>
              <a:t>Will tighten during knee flexion and cause a change in the normal mechanics of the patellofemoral joint.</a:t>
            </a:r>
          </a:p>
          <a:p>
            <a:pPr>
              <a:lnSpc>
                <a:spcPct val="90000"/>
              </a:lnSpc>
              <a:buFontTx/>
              <a:buNone/>
            </a:pPr>
            <a:r>
              <a:rPr lang="en-US" sz="2800"/>
              <a:t>          </a:t>
            </a:r>
          </a:p>
        </p:txBody>
      </p:sp>
      <p:sp>
        <p:nvSpPr>
          <p:cNvPr id="4" name="Slide Number Placeholder 3"/>
          <p:cNvSpPr>
            <a:spLocks noGrp="1"/>
          </p:cNvSpPr>
          <p:nvPr>
            <p:ph type="sldNum" sz="quarter" idx="12"/>
          </p:nvPr>
        </p:nvSpPr>
        <p:spPr/>
        <p:txBody>
          <a:bodyPr/>
          <a:lstStyle/>
          <a:p>
            <a:fld id="{6E60B240-677C-48C8-B4EA-90F7266CBCE6}" type="slidenum">
              <a:rPr lang="en-US" smtClean="0"/>
              <a:pPr/>
              <a:t>112</a:t>
            </a:fld>
            <a:endParaRPr lang="en-US"/>
          </a:p>
        </p:txBody>
      </p:sp>
    </p:spTree>
    <p:extLst>
      <p:ext uri="{BB962C8B-B14F-4D97-AF65-F5344CB8AC3E}">
        <p14:creationId xmlns:p14="http://schemas.microsoft.com/office/powerpoint/2010/main" val="1240783988"/>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endParaRPr lang="en-US"/>
          </a:p>
        </p:txBody>
      </p:sp>
      <p:sp>
        <p:nvSpPr>
          <p:cNvPr id="92163" name="Rectangle 3"/>
          <p:cNvSpPr>
            <a:spLocks noGrp="1" noChangeArrowheads="1"/>
          </p:cNvSpPr>
          <p:nvPr>
            <p:ph type="body" sz="half" idx="1"/>
          </p:nvPr>
        </p:nvSpPr>
        <p:spPr>
          <a:xfrm>
            <a:off x="304800" y="1828800"/>
            <a:ext cx="3962400" cy="4572000"/>
          </a:xfrm>
        </p:spPr>
        <p:txBody>
          <a:bodyPr>
            <a:normAutofit fontScale="92500" lnSpcReduction="10000"/>
          </a:bodyPr>
          <a:lstStyle/>
          <a:p>
            <a:pPr>
              <a:lnSpc>
                <a:spcPct val="80000"/>
              </a:lnSpc>
            </a:pPr>
            <a:r>
              <a:rPr lang="en-US" sz="2400" dirty="0"/>
              <a:t>Example: like a fine lace curtain  </a:t>
            </a:r>
          </a:p>
          <a:p>
            <a:pPr>
              <a:lnSpc>
                <a:spcPct val="80000"/>
              </a:lnSpc>
            </a:pPr>
            <a:endParaRPr lang="en-US" sz="2400" dirty="0" smtClean="0"/>
          </a:p>
          <a:p>
            <a:pPr>
              <a:lnSpc>
                <a:spcPct val="80000"/>
              </a:lnSpc>
            </a:pPr>
            <a:r>
              <a:rPr lang="en-US" sz="2400" dirty="0" smtClean="0"/>
              <a:t>Probably </a:t>
            </a:r>
            <a:r>
              <a:rPr lang="en-US" sz="2400" dirty="0"/>
              <a:t>causes no symptoms, </a:t>
            </a:r>
          </a:p>
          <a:p>
            <a:pPr>
              <a:lnSpc>
                <a:spcPct val="80000"/>
              </a:lnSpc>
            </a:pPr>
            <a:endParaRPr lang="en-US" sz="2400" dirty="0" smtClean="0"/>
          </a:p>
          <a:p>
            <a:pPr>
              <a:lnSpc>
                <a:spcPct val="80000"/>
              </a:lnSpc>
            </a:pPr>
            <a:r>
              <a:rPr lang="en-US" sz="2400" dirty="0" smtClean="0"/>
              <a:t>Although </a:t>
            </a:r>
            <a:r>
              <a:rPr lang="en-US" sz="2400" dirty="0"/>
              <a:t>the elastic edge may bow-string over the bone of the femur when the leg bends and straightens </a:t>
            </a:r>
          </a:p>
          <a:p>
            <a:pPr>
              <a:lnSpc>
                <a:spcPct val="80000"/>
              </a:lnSpc>
            </a:pPr>
            <a:endParaRPr lang="en-US" sz="2400" dirty="0" smtClean="0"/>
          </a:p>
          <a:p>
            <a:pPr>
              <a:lnSpc>
                <a:spcPct val="80000"/>
              </a:lnSpc>
            </a:pPr>
            <a:r>
              <a:rPr lang="en-US" sz="2400" dirty="0" smtClean="0"/>
              <a:t>Should </a:t>
            </a:r>
            <a:r>
              <a:rPr lang="en-US" sz="2400" dirty="0"/>
              <a:t>there be an injury affecting the plica, however, the edge can thicken and then cause regular symptoms of a 'catching' pain at particular joint positions. </a:t>
            </a:r>
          </a:p>
        </p:txBody>
      </p:sp>
      <p:sp>
        <p:nvSpPr>
          <p:cNvPr id="92164" name="Rectangle 4"/>
          <p:cNvSpPr>
            <a:spLocks noGrp="1" noChangeArrowheads="1"/>
          </p:cNvSpPr>
          <p:nvPr>
            <p:ph sz="half" idx="2"/>
          </p:nvPr>
        </p:nvSpPr>
        <p:spPr/>
        <p:txBody>
          <a:bodyPr/>
          <a:lstStyle/>
          <a:p>
            <a:pPr>
              <a:lnSpc>
                <a:spcPct val="80000"/>
              </a:lnSpc>
            </a:pPr>
            <a:endParaRPr lang="en-US" sz="2400"/>
          </a:p>
        </p:txBody>
      </p:sp>
      <p:pic>
        <p:nvPicPr>
          <p:cNvPr id="92165" name="Picture 5" descr="Plica_00055"/>
          <p:cNvPicPr>
            <a:picLocks noChangeAspect="1" noChangeArrowheads="1"/>
          </p:cNvPicPr>
          <p:nvPr/>
        </p:nvPicPr>
        <p:blipFill>
          <a:blip r:embed="rId2" cstate="print"/>
          <a:srcRect/>
          <a:stretch>
            <a:fillRect/>
          </a:stretch>
        </p:blipFill>
        <p:spPr bwMode="auto">
          <a:xfrm>
            <a:off x="4572000" y="1600200"/>
            <a:ext cx="4038600" cy="4495800"/>
          </a:xfrm>
          <a:prstGeom prst="rect">
            <a:avLst/>
          </a:prstGeom>
          <a:noFill/>
        </p:spPr>
      </p:pic>
      <p:sp>
        <p:nvSpPr>
          <p:cNvPr id="7" name="Slide Number Placeholder 6"/>
          <p:cNvSpPr>
            <a:spLocks noGrp="1"/>
          </p:cNvSpPr>
          <p:nvPr>
            <p:ph type="sldNum" sz="quarter" idx="12"/>
          </p:nvPr>
        </p:nvSpPr>
        <p:spPr/>
        <p:txBody>
          <a:bodyPr/>
          <a:lstStyle/>
          <a:p>
            <a:fld id="{E7DA7323-33FA-4FB3-A815-703BA6809A0F}" type="slidenum">
              <a:rPr lang="en-US" smtClean="0"/>
              <a:pPr/>
              <a:t>113</a:t>
            </a:fld>
            <a:endParaRPr lang="en-US"/>
          </a:p>
        </p:txBody>
      </p:sp>
    </p:spTree>
    <p:extLst>
      <p:ext uri="{BB962C8B-B14F-4D97-AF65-F5344CB8AC3E}">
        <p14:creationId xmlns:p14="http://schemas.microsoft.com/office/powerpoint/2010/main" val="617618246"/>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304800" y="533400"/>
            <a:ext cx="8229600" cy="1066800"/>
          </a:xfrm>
        </p:spPr>
        <p:txBody>
          <a:bodyPr/>
          <a:lstStyle/>
          <a:p>
            <a:r>
              <a:rPr lang="en-US" dirty="0"/>
              <a:t>Examples of Synovial </a:t>
            </a:r>
            <a:r>
              <a:rPr lang="en-US" dirty="0" err="1"/>
              <a:t>Plica</a:t>
            </a:r>
            <a:endParaRPr lang="en-US" dirty="0"/>
          </a:p>
        </p:txBody>
      </p:sp>
      <p:sp>
        <p:nvSpPr>
          <p:cNvPr id="93187" name="Rectangle 3"/>
          <p:cNvSpPr>
            <a:spLocks noGrp="1" noChangeArrowheads="1"/>
          </p:cNvSpPr>
          <p:nvPr>
            <p:ph sz="half" idx="1"/>
          </p:nvPr>
        </p:nvSpPr>
        <p:spPr/>
        <p:txBody>
          <a:bodyPr/>
          <a:lstStyle/>
          <a:p>
            <a:endParaRPr lang="en-US"/>
          </a:p>
        </p:txBody>
      </p:sp>
      <p:sp>
        <p:nvSpPr>
          <p:cNvPr id="93188" name="Rectangle 4"/>
          <p:cNvSpPr>
            <a:spLocks noGrp="1" noChangeArrowheads="1"/>
          </p:cNvSpPr>
          <p:nvPr>
            <p:ph sz="half" idx="2"/>
          </p:nvPr>
        </p:nvSpPr>
        <p:spPr/>
        <p:txBody>
          <a:bodyPr/>
          <a:lstStyle/>
          <a:p>
            <a:endParaRPr lang="en-US"/>
          </a:p>
        </p:txBody>
      </p:sp>
      <p:pic>
        <p:nvPicPr>
          <p:cNvPr id="93189" name="Picture 5" descr="Plica_00530"/>
          <p:cNvPicPr>
            <a:picLocks noChangeAspect="1" noChangeArrowheads="1"/>
          </p:cNvPicPr>
          <p:nvPr/>
        </p:nvPicPr>
        <p:blipFill>
          <a:blip r:embed="rId2" cstate="print"/>
          <a:srcRect/>
          <a:stretch>
            <a:fillRect/>
          </a:stretch>
        </p:blipFill>
        <p:spPr bwMode="auto">
          <a:xfrm>
            <a:off x="4724400" y="1600200"/>
            <a:ext cx="3962400" cy="4572000"/>
          </a:xfrm>
          <a:prstGeom prst="rect">
            <a:avLst/>
          </a:prstGeom>
          <a:noFill/>
        </p:spPr>
      </p:pic>
      <p:pic>
        <p:nvPicPr>
          <p:cNvPr id="93190" name="Picture 6" descr="Plica_00025"/>
          <p:cNvPicPr>
            <a:picLocks noChangeAspect="1" noChangeArrowheads="1"/>
          </p:cNvPicPr>
          <p:nvPr/>
        </p:nvPicPr>
        <p:blipFill>
          <a:blip r:embed="rId3" cstate="print"/>
          <a:srcRect/>
          <a:stretch>
            <a:fillRect/>
          </a:stretch>
        </p:blipFill>
        <p:spPr bwMode="auto">
          <a:xfrm>
            <a:off x="381000" y="1828800"/>
            <a:ext cx="4038600" cy="4495800"/>
          </a:xfrm>
          <a:prstGeom prst="rect">
            <a:avLst/>
          </a:prstGeom>
          <a:noFill/>
        </p:spPr>
      </p:pic>
      <p:sp>
        <p:nvSpPr>
          <p:cNvPr id="8" name="Slide Number Placeholder 7"/>
          <p:cNvSpPr>
            <a:spLocks noGrp="1"/>
          </p:cNvSpPr>
          <p:nvPr>
            <p:ph type="sldNum" sz="quarter" idx="12"/>
          </p:nvPr>
        </p:nvSpPr>
        <p:spPr/>
        <p:txBody>
          <a:bodyPr/>
          <a:lstStyle/>
          <a:p>
            <a:fld id="{6E60B240-677C-48C8-B4EA-90F7266CBCE6}" type="slidenum">
              <a:rPr lang="en-US" smtClean="0"/>
              <a:pPr/>
              <a:t>114</a:t>
            </a:fld>
            <a:endParaRPr lang="en-US"/>
          </a:p>
        </p:txBody>
      </p:sp>
    </p:spTree>
    <p:extLst>
      <p:ext uri="{BB962C8B-B14F-4D97-AF65-F5344CB8AC3E}">
        <p14:creationId xmlns:p14="http://schemas.microsoft.com/office/powerpoint/2010/main" val="3980121028"/>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en-US" dirty="0" smtClean="0"/>
              <a:t>SX </a:t>
            </a:r>
            <a:r>
              <a:rPr lang="en-US" dirty="0"/>
              <a:t>and Signs:</a:t>
            </a:r>
          </a:p>
        </p:txBody>
      </p:sp>
      <p:sp>
        <p:nvSpPr>
          <p:cNvPr id="94211" name="Rectangle 3"/>
          <p:cNvSpPr>
            <a:spLocks noGrp="1" noChangeArrowheads="1"/>
          </p:cNvSpPr>
          <p:nvPr>
            <p:ph idx="1"/>
          </p:nvPr>
        </p:nvSpPr>
        <p:spPr/>
        <p:txBody>
          <a:bodyPr/>
          <a:lstStyle/>
          <a:p>
            <a:pPr>
              <a:lnSpc>
                <a:spcPct val="90000"/>
              </a:lnSpc>
              <a:buFontTx/>
              <a:buNone/>
            </a:pPr>
            <a:r>
              <a:rPr lang="en-US" sz="2800"/>
              <a:t>Sx:  Similar to patellofemoral pain syndromes.  </a:t>
            </a:r>
          </a:p>
          <a:p>
            <a:pPr lvl="1">
              <a:lnSpc>
                <a:spcPct val="90000"/>
              </a:lnSpc>
            </a:pPr>
            <a:r>
              <a:rPr lang="en-US" sz="2400"/>
              <a:t>Pain in the medial aspect of the knee  joint</a:t>
            </a:r>
          </a:p>
          <a:p>
            <a:pPr lvl="1">
              <a:lnSpc>
                <a:spcPct val="90000"/>
              </a:lnSpc>
            </a:pPr>
            <a:r>
              <a:rPr lang="en-US" sz="2400"/>
              <a:t>Clicking  </a:t>
            </a:r>
          </a:p>
          <a:p>
            <a:pPr lvl="1">
              <a:lnSpc>
                <a:spcPct val="90000"/>
              </a:lnSpc>
            </a:pPr>
            <a:r>
              <a:rPr lang="en-US" sz="2400"/>
              <a:t>Intermittent locking sensation on medial side </a:t>
            </a:r>
          </a:p>
          <a:p>
            <a:pPr lvl="1">
              <a:lnSpc>
                <a:spcPct val="90000"/>
              </a:lnSpc>
            </a:pPr>
            <a:r>
              <a:rPr lang="en-US" sz="2400"/>
              <a:t>Generalized weakness  </a:t>
            </a:r>
          </a:p>
          <a:p>
            <a:pPr lvl="1">
              <a:lnSpc>
                <a:spcPct val="90000"/>
              </a:lnSpc>
            </a:pPr>
            <a:r>
              <a:rPr lang="en-US" sz="2400"/>
              <a:t>Reports of joint instability </a:t>
            </a:r>
          </a:p>
          <a:p>
            <a:pPr lvl="1">
              <a:lnSpc>
                <a:spcPct val="90000"/>
              </a:lnSpc>
            </a:pPr>
            <a:r>
              <a:rPr lang="en-US" sz="2400"/>
              <a:t>Classic symptom is an inability to sit for prolonged periods of time</a:t>
            </a:r>
          </a:p>
          <a:p>
            <a:pPr>
              <a:lnSpc>
                <a:spcPct val="90000"/>
              </a:lnSpc>
              <a:buFontTx/>
              <a:buNone/>
            </a:pPr>
            <a:r>
              <a:rPr lang="en-US" sz="2800"/>
              <a:t>Signs:  must rule out meniscus and ligamentous injuries, bone injuries, radiographs, MRI, CT scans</a:t>
            </a:r>
          </a:p>
        </p:txBody>
      </p:sp>
      <p:sp>
        <p:nvSpPr>
          <p:cNvPr id="4" name="Slide Number Placeholder 3"/>
          <p:cNvSpPr>
            <a:spLocks noGrp="1"/>
          </p:cNvSpPr>
          <p:nvPr>
            <p:ph type="sldNum" sz="quarter" idx="12"/>
          </p:nvPr>
        </p:nvSpPr>
        <p:spPr/>
        <p:txBody>
          <a:bodyPr/>
          <a:lstStyle/>
          <a:p>
            <a:fld id="{6E60B240-677C-48C8-B4EA-90F7266CBCE6}" type="slidenum">
              <a:rPr lang="en-US" smtClean="0"/>
              <a:pPr/>
              <a:t>115</a:t>
            </a:fld>
            <a:endParaRPr lang="en-US"/>
          </a:p>
        </p:txBody>
      </p:sp>
    </p:spTree>
    <p:extLst>
      <p:ext uri="{BB962C8B-B14F-4D97-AF65-F5344CB8AC3E}">
        <p14:creationId xmlns:p14="http://schemas.microsoft.com/office/powerpoint/2010/main" val="606778061"/>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US" dirty="0" smtClean="0"/>
              <a:t>RX</a:t>
            </a:r>
            <a:endParaRPr lang="en-US" dirty="0"/>
          </a:p>
        </p:txBody>
      </p:sp>
      <p:sp>
        <p:nvSpPr>
          <p:cNvPr id="95235" name="Rectangle 3"/>
          <p:cNvSpPr>
            <a:spLocks noGrp="1" noChangeArrowheads="1"/>
          </p:cNvSpPr>
          <p:nvPr>
            <p:ph idx="1"/>
          </p:nvPr>
        </p:nvSpPr>
        <p:spPr/>
        <p:txBody>
          <a:bodyPr/>
          <a:lstStyle/>
          <a:p>
            <a:r>
              <a:rPr lang="en-US"/>
              <a:t>Conservative treatment with NSAIDS </a:t>
            </a:r>
          </a:p>
          <a:p>
            <a:r>
              <a:rPr lang="en-US"/>
              <a:t>Modalities </a:t>
            </a:r>
          </a:p>
          <a:p>
            <a:r>
              <a:rPr lang="en-US"/>
              <a:t>Exercise </a:t>
            </a:r>
          </a:p>
          <a:p>
            <a:r>
              <a:rPr lang="en-US"/>
              <a:t>May use transverse friction massage</a:t>
            </a:r>
          </a:p>
        </p:txBody>
      </p:sp>
      <p:sp>
        <p:nvSpPr>
          <p:cNvPr id="4" name="Slide Number Placeholder 3"/>
          <p:cNvSpPr>
            <a:spLocks noGrp="1"/>
          </p:cNvSpPr>
          <p:nvPr>
            <p:ph type="sldNum" sz="quarter" idx="12"/>
          </p:nvPr>
        </p:nvSpPr>
        <p:spPr/>
        <p:txBody>
          <a:bodyPr/>
          <a:lstStyle/>
          <a:p>
            <a:fld id="{6E60B240-677C-48C8-B4EA-90F7266CBCE6}" type="slidenum">
              <a:rPr lang="en-US" smtClean="0"/>
              <a:pPr/>
              <a:t>116</a:t>
            </a:fld>
            <a:endParaRPr lang="en-US"/>
          </a:p>
        </p:txBody>
      </p:sp>
    </p:spTree>
    <p:extLst>
      <p:ext uri="{BB962C8B-B14F-4D97-AF65-F5344CB8AC3E}">
        <p14:creationId xmlns:p14="http://schemas.microsoft.com/office/powerpoint/2010/main" val="2165122351"/>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dirty="0" smtClean="0"/>
              <a:t>Bursitis</a:t>
            </a:r>
            <a:endParaRPr lang="en-US" dirty="0"/>
          </a:p>
        </p:txBody>
      </p:sp>
      <p:sp>
        <p:nvSpPr>
          <p:cNvPr id="96259" name="Rectangle 3"/>
          <p:cNvSpPr>
            <a:spLocks noGrp="1" noChangeArrowheads="1"/>
          </p:cNvSpPr>
          <p:nvPr>
            <p:ph idx="1"/>
          </p:nvPr>
        </p:nvSpPr>
        <p:spPr/>
        <p:txBody>
          <a:bodyPr/>
          <a:lstStyle/>
          <a:p>
            <a:pPr marL="609600" indent="-609600">
              <a:buNone/>
            </a:pPr>
            <a:r>
              <a:rPr lang="en-US" dirty="0" err="1" smtClean="0"/>
              <a:t>Prepatellar</a:t>
            </a:r>
            <a:r>
              <a:rPr lang="en-US" dirty="0" smtClean="0"/>
              <a:t> </a:t>
            </a:r>
            <a:r>
              <a:rPr lang="en-US" dirty="0"/>
              <a:t>Bursitis:  injury through direct    </a:t>
            </a:r>
          </a:p>
          <a:p>
            <a:pPr marL="609600" indent="-609600">
              <a:buFontTx/>
              <a:buNone/>
            </a:pPr>
            <a:r>
              <a:rPr lang="en-US" dirty="0"/>
              <a:t>	trauma or chronic irritation such as                prolonged kneeling.</a:t>
            </a:r>
          </a:p>
          <a:p>
            <a:pPr marL="609600" indent="-609600">
              <a:buFontTx/>
              <a:buNone/>
            </a:pPr>
            <a:r>
              <a:rPr lang="en-US" dirty="0"/>
              <a:t>	</a:t>
            </a:r>
          </a:p>
        </p:txBody>
      </p:sp>
      <p:sp>
        <p:nvSpPr>
          <p:cNvPr id="4" name="Slide Number Placeholder 3"/>
          <p:cNvSpPr>
            <a:spLocks noGrp="1"/>
          </p:cNvSpPr>
          <p:nvPr>
            <p:ph type="sldNum" sz="quarter" idx="12"/>
          </p:nvPr>
        </p:nvSpPr>
        <p:spPr/>
        <p:txBody>
          <a:bodyPr/>
          <a:lstStyle/>
          <a:p>
            <a:fld id="{6E60B240-677C-48C8-B4EA-90F7266CBCE6}" type="slidenum">
              <a:rPr lang="en-US" smtClean="0"/>
              <a:pPr/>
              <a:t>117</a:t>
            </a:fld>
            <a:endParaRPr lang="en-US"/>
          </a:p>
        </p:txBody>
      </p:sp>
    </p:spTree>
    <p:extLst>
      <p:ext uri="{BB962C8B-B14F-4D97-AF65-F5344CB8AC3E}">
        <p14:creationId xmlns:p14="http://schemas.microsoft.com/office/powerpoint/2010/main" val="2340788268"/>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US"/>
              <a:t>SX and Signs</a:t>
            </a:r>
          </a:p>
        </p:txBody>
      </p:sp>
      <p:sp>
        <p:nvSpPr>
          <p:cNvPr id="97283" name="Rectangle 3"/>
          <p:cNvSpPr>
            <a:spLocks noGrp="1" noChangeArrowheads="1"/>
          </p:cNvSpPr>
          <p:nvPr>
            <p:ph idx="1"/>
          </p:nvPr>
        </p:nvSpPr>
        <p:spPr/>
        <p:txBody>
          <a:bodyPr/>
          <a:lstStyle/>
          <a:p>
            <a:pPr marL="609600" indent="-609600">
              <a:lnSpc>
                <a:spcPct val="90000"/>
              </a:lnSpc>
              <a:buNone/>
            </a:pPr>
            <a:r>
              <a:rPr lang="en-US" dirty="0"/>
              <a:t>SX:  </a:t>
            </a:r>
          </a:p>
          <a:p>
            <a:pPr marL="990600" lvl="1" indent="-533400">
              <a:lnSpc>
                <a:spcPct val="90000"/>
              </a:lnSpc>
            </a:pPr>
            <a:r>
              <a:rPr lang="en-US" dirty="0"/>
              <a:t>Localized pain and swelling in the bursa</a:t>
            </a:r>
          </a:p>
          <a:p>
            <a:pPr marL="990600" lvl="1" indent="-533400">
              <a:lnSpc>
                <a:spcPct val="90000"/>
              </a:lnSpc>
            </a:pPr>
            <a:r>
              <a:rPr lang="en-US" dirty="0"/>
              <a:t>Tenderness to palpation</a:t>
            </a:r>
          </a:p>
          <a:p>
            <a:pPr marL="609600" indent="-609600">
              <a:lnSpc>
                <a:spcPct val="90000"/>
              </a:lnSpc>
              <a:buNone/>
            </a:pPr>
            <a:r>
              <a:rPr lang="en-US" dirty="0"/>
              <a:t>Signs:  </a:t>
            </a:r>
          </a:p>
          <a:p>
            <a:pPr marL="990600" lvl="1" indent="-533400">
              <a:lnSpc>
                <a:spcPct val="90000"/>
              </a:lnSpc>
            </a:pPr>
            <a:r>
              <a:rPr lang="en-US" dirty="0"/>
              <a:t>Swelling of the bursa </a:t>
            </a:r>
          </a:p>
          <a:p>
            <a:pPr marL="990600" lvl="1" indent="-533400">
              <a:lnSpc>
                <a:spcPct val="90000"/>
              </a:lnSpc>
            </a:pPr>
            <a:r>
              <a:rPr lang="en-US" dirty="0"/>
              <a:t>Warm to touch </a:t>
            </a:r>
          </a:p>
          <a:p>
            <a:pPr marL="990600" lvl="1" indent="-533400">
              <a:lnSpc>
                <a:spcPct val="90000"/>
              </a:lnSpc>
            </a:pPr>
            <a:r>
              <a:rPr lang="en-US" dirty="0"/>
              <a:t>Redness </a:t>
            </a:r>
          </a:p>
          <a:p>
            <a:pPr marL="990600" lvl="1" indent="-533400">
              <a:lnSpc>
                <a:spcPct val="90000"/>
              </a:lnSpc>
            </a:pPr>
            <a:r>
              <a:rPr lang="en-US" dirty="0"/>
              <a:t>Slight loss of knee flexion </a:t>
            </a:r>
          </a:p>
          <a:p>
            <a:pPr marL="990600" lvl="1" indent="-533400">
              <a:lnSpc>
                <a:spcPct val="90000"/>
              </a:lnSpc>
            </a:pPr>
            <a:r>
              <a:rPr lang="en-US" dirty="0"/>
              <a:t>Strong but painful resisted knee extension</a:t>
            </a:r>
          </a:p>
          <a:p>
            <a:pPr marL="609600" indent="-609600">
              <a:lnSpc>
                <a:spcPct val="90000"/>
              </a:lnSpc>
            </a:pPr>
            <a:endParaRPr lang="en-US" dirty="0"/>
          </a:p>
        </p:txBody>
      </p:sp>
      <p:sp>
        <p:nvSpPr>
          <p:cNvPr id="4" name="Slide Number Placeholder 3"/>
          <p:cNvSpPr>
            <a:spLocks noGrp="1"/>
          </p:cNvSpPr>
          <p:nvPr>
            <p:ph type="sldNum" sz="quarter" idx="12"/>
          </p:nvPr>
        </p:nvSpPr>
        <p:spPr/>
        <p:txBody>
          <a:bodyPr/>
          <a:lstStyle/>
          <a:p>
            <a:fld id="{6E60B240-677C-48C8-B4EA-90F7266CBCE6}" type="slidenum">
              <a:rPr lang="en-US" smtClean="0"/>
              <a:pPr/>
              <a:t>118</a:t>
            </a:fld>
            <a:endParaRPr lang="en-US"/>
          </a:p>
        </p:txBody>
      </p:sp>
    </p:spTree>
    <p:extLst>
      <p:ext uri="{BB962C8B-B14F-4D97-AF65-F5344CB8AC3E}">
        <p14:creationId xmlns:p14="http://schemas.microsoft.com/office/powerpoint/2010/main" val="2543429879"/>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US" dirty="0"/>
              <a:t> </a:t>
            </a:r>
            <a:r>
              <a:rPr lang="en-US" dirty="0" smtClean="0"/>
              <a:t>RX</a:t>
            </a:r>
            <a:r>
              <a:rPr lang="en-US" dirty="0"/>
              <a:t>: </a:t>
            </a:r>
          </a:p>
        </p:txBody>
      </p:sp>
      <p:sp>
        <p:nvSpPr>
          <p:cNvPr id="98307" name="Rectangle 3"/>
          <p:cNvSpPr>
            <a:spLocks noGrp="1" noChangeArrowheads="1"/>
          </p:cNvSpPr>
          <p:nvPr>
            <p:ph idx="1"/>
          </p:nvPr>
        </p:nvSpPr>
        <p:spPr/>
        <p:txBody>
          <a:bodyPr/>
          <a:lstStyle/>
          <a:p>
            <a:r>
              <a:rPr lang="en-US"/>
              <a:t>Pain and edema control</a:t>
            </a:r>
          </a:p>
          <a:p>
            <a:r>
              <a:rPr lang="en-US"/>
              <a:t>Anti-inflammatories</a:t>
            </a:r>
          </a:p>
          <a:p>
            <a:r>
              <a:rPr lang="en-US"/>
              <a:t>Modalities in treatment</a:t>
            </a:r>
          </a:p>
          <a:p>
            <a:r>
              <a:rPr lang="en-US"/>
              <a:t>May inject corticosteroids or drain bursa</a:t>
            </a:r>
          </a:p>
          <a:p>
            <a:pPr>
              <a:buFontTx/>
              <a:buNone/>
            </a:pPr>
            <a:r>
              <a:rPr lang="en-US"/>
              <a:t>          </a:t>
            </a:r>
          </a:p>
        </p:txBody>
      </p:sp>
      <p:sp>
        <p:nvSpPr>
          <p:cNvPr id="4" name="Slide Number Placeholder 3"/>
          <p:cNvSpPr>
            <a:spLocks noGrp="1"/>
          </p:cNvSpPr>
          <p:nvPr>
            <p:ph type="sldNum" sz="quarter" idx="12"/>
          </p:nvPr>
        </p:nvSpPr>
        <p:spPr/>
        <p:txBody>
          <a:bodyPr/>
          <a:lstStyle/>
          <a:p>
            <a:fld id="{6E60B240-677C-48C8-B4EA-90F7266CBCE6}" type="slidenum">
              <a:rPr lang="en-US" smtClean="0"/>
              <a:pPr/>
              <a:t>119</a:t>
            </a:fld>
            <a:endParaRPr lang="en-US"/>
          </a:p>
        </p:txBody>
      </p:sp>
    </p:spTree>
    <p:extLst>
      <p:ext uri="{BB962C8B-B14F-4D97-AF65-F5344CB8AC3E}">
        <p14:creationId xmlns:p14="http://schemas.microsoft.com/office/powerpoint/2010/main" val="35508271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endParaRPr lang="en-US"/>
          </a:p>
        </p:txBody>
      </p:sp>
      <p:sp>
        <p:nvSpPr>
          <p:cNvPr id="11267" name="Rectangle 3"/>
          <p:cNvSpPr>
            <a:spLocks noGrp="1" noChangeArrowheads="1"/>
          </p:cNvSpPr>
          <p:nvPr>
            <p:ph type="body" sz="half" idx="1"/>
          </p:nvPr>
        </p:nvSpPr>
        <p:spPr>
          <a:xfrm>
            <a:off x="381000" y="1905000"/>
            <a:ext cx="3440113" cy="4114800"/>
          </a:xfrm>
        </p:spPr>
        <p:txBody>
          <a:bodyPr>
            <a:normAutofit fontScale="92500" lnSpcReduction="10000"/>
          </a:bodyPr>
          <a:lstStyle/>
          <a:p>
            <a:r>
              <a:rPr lang="en-US" sz="2400"/>
              <a:t>Hohl Type III:  a displaced vertical split fracture with depression at the lateral plateau, caused by a combination of valgus and axial forces                                                    and often associated with a proximal fibula fracture.</a:t>
            </a:r>
          </a:p>
          <a:p>
            <a:endParaRPr lang="en-US" sz="2400"/>
          </a:p>
          <a:p>
            <a:r>
              <a:rPr lang="en-US" sz="2400"/>
              <a:t>Schatzker Type II:  Split with lateral depression</a:t>
            </a:r>
          </a:p>
          <a:p>
            <a:endParaRPr lang="en-US" sz="2400"/>
          </a:p>
        </p:txBody>
      </p:sp>
      <p:sp>
        <p:nvSpPr>
          <p:cNvPr id="11268" name="Rectangle 4"/>
          <p:cNvSpPr>
            <a:spLocks noGrp="1" noChangeArrowheads="1"/>
          </p:cNvSpPr>
          <p:nvPr>
            <p:ph sz="half" idx="2"/>
          </p:nvPr>
        </p:nvSpPr>
        <p:spPr/>
        <p:txBody>
          <a:bodyPr/>
          <a:lstStyle/>
          <a:p>
            <a:endParaRPr lang="en-US" sz="2400"/>
          </a:p>
        </p:txBody>
      </p:sp>
      <p:pic>
        <p:nvPicPr>
          <p:cNvPr id="11269" name="Picture 5" descr="mso33B7C"/>
          <p:cNvPicPr>
            <a:picLocks noChangeAspect="1" noChangeArrowheads="1"/>
          </p:cNvPicPr>
          <p:nvPr/>
        </p:nvPicPr>
        <p:blipFill>
          <a:blip r:embed="rId2" cstate="print"/>
          <a:srcRect/>
          <a:stretch>
            <a:fillRect/>
          </a:stretch>
        </p:blipFill>
        <p:spPr bwMode="auto">
          <a:xfrm>
            <a:off x="4572000" y="1524000"/>
            <a:ext cx="4114800" cy="4648200"/>
          </a:xfrm>
          <a:prstGeom prst="rect">
            <a:avLst/>
          </a:prstGeom>
          <a:noFill/>
        </p:spPr>
      </p:pic>
      <p:sp>
        <p:nvSpPr>
          <p:cNvPr id="6" name="Slide Number Placeholder 5"/>
          <p:cNvSpPr>
            <a:spLocks noGrp="1"/>
          </p:cNvSpPr>
          <p:nvPr>
            <p:ph type="sldNum" sz="quarter" idx="12"/>
          </p:nvPr>
        </p:nvSpPr>
        <p:spPr/>
        <p:txBody>
          <a:bodyPr/>
          <a:lstStyle/>
          <a:p>
            <a:fld id="{E7DA7323-33FA-4FB3-A815-703BA6809A0F}" type="slidenum">
              <a:rPr lang="en-US" smtClean="0"/>
              <a:pPr/>
              <a:t>12</a:t>
            </a:fld>
            <a:endParaRPr lang="en-US"/>
          </a:p>
        </p:txBody>
      </p:sp>
    </p:spTree>
    <p:extLst>
      <p:ext uri="{BB962C8B-B14F-4D97-AF65-F5344CB8AC3E}">
        <p14:creationId xmlns:p14="http://schemas.microsoft.com/office/powerpoint/2010/main" val="100729687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dirty="0" smtClean="0"/>
              <a:t>Bakers </a:t>
            </a:r>
            <a:r>
              <a:rPr lang="en-US" dirty="0"/>
              <a:t>Cyst:</a:t>
            </a:r>
          </a:p>
        </p:txBody>
      </p:sp>
      <p:sp>
        <p:nvSpPr>
          <p:cNvPr id="99331" name="Rectangle 3"/>
          <p:cNvSpPr>
            <a:spLocks noGrp="1" noChangeArrowheads="1"/>
          </p:cNvSpPr>
          <p:nvPr>
            <p:ph idx="1"/>
          </p:nvPr>
        </p:nvSpPr>
        <p:spPr/>
        <p:txBody>
          <a:bodyPr/>
          <a:lstStyle/>
          <a:p>
            <a:pPr marL="457200" indent="-457200">
              <a:lnSpc>
                <a:spcPct val="90000"/>
              </a:lnSpc>
              <a:buFontTx/>
              <a:buNone/>
            </a:pPr>
            <a:r>
              <a:rPr lang="en-US" sz="2400"/>
              <a:t>Definition:  any form of synovial herniation or bursitis involving the posterior aspect of the knee.  Often occurs in conjunction with an intra-articular derangement at the knee such as a meniscal tear or ACL injury</a:t>
            </a:r>
          </a:p>
          <a:p>
            <a:pPr marL="457200" indent="-457200">
              <a:lnSpc>
                <a:spcPct val="90000"/>
              </a:lnSpc>
              <a:buFontTx/>
              <a:buNone/>
            </a:pPr>
            <a:endParaRPr lang="en-US" sz="2400"/>
          </a:p>
          <a:p>
            <a:pPr marL="457200" indent="-457200">
              <a:lnSpc>
                <a:spcPct val="90000"/>
              </a:lnSpc>
              <a:buFontTx/>
              <a:buNone/>
            </a:pPr>
            <a:r>
              <a:rPr lang="en-US" sz="2400"/>
              <a:t>	a.  SX:  mass behind the knee that may or may not be 	tender</a:t>
            </a:r>
          </a:p>
          <a:p>
            <a:pPr marL="457200" indent="-457200">
              <a:lnSpc>
                <a:spcPct val="90000"/>
              </a:lnSpc>
              <a:buFontTx/>
              <a:buNone/>
            </a:pPr>
            <a:r>
              <a:rPr lang="en-US" sz="2400"/>
              <a:t>     b.  Signs:  well defined, edematous mass on the 	posterior aspect of the knee</a:t>
            </a:r>
          </a:p>
          <a:p>
            <a:pPr marL="457200" indent="-457200">
              <a:lnSpc>
                <a:spcPct val="90000"/>
              </a:lnSpc>
              <a:buFontTx/>
              <a:buNone/>
            </a:pPr>
            <a:r>
              <a:rPr lang="en-US" sz="2400"/>
              <a:t>     c.  When present, must rule out an internal 	derangement.</a:t>
            </a:r>
          </a:p>
          <a:p>
            <a:pPr marL="457200" indent="-457200">
              <a:lnSpc>
                <a:spcPct val="90000"/>
              </a:lnSpc>
              <a:buFontTx/>
              <a:buNone/>
            </a:pPr>
            <a:r>
              <a:rPr lang="en-US" sz="2400"/>
              <a:t>          </a:t>
            </a:r>
          </a:p>
        </p:txBody>
      </p:sp>
      <p:sp>
        <p:nvSpPr>
          <p:cNvPr id="4" name="Slide Number Placeholder 3"/>
          <p:cNvSpPr>
            <a:spLocks noGrp="1"/>
          </p:cNvSpPr>
          <p:nvPr>
            <p:ph type="sldNum" sz="quarter" idx="12"/>
          </p:nvPr>
        </p:nvSpPr>
        <p:spPr/>
        <p:txBody>
          <a:bodyPr/>
          <a:lstStyle/>
          <a:p>
            <a:fld id="{6E60B240-677C-48C8-B4EA-90F7266CBCE6}" type="slidenum">
              <a:rPr lang="en-US" smtClean="0"/>
              <a:pPr/>
              <a:t>120</a:t>
            </a:fld>
            <a:endParaRPr lang="en-US"/>
          </a:p>
        </p:txBody>
      </p:sp>
    </p:spTree>
    <p:extLst>
      <p:ext uri="{BB962C8B-B14F-4D97-AF65-F5344CB8AC3E}">
        <p14:creationId xmlns:p14="http://schemas.microsoft.com/office/powerpoint/2010/main" val="1735321287"/>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457200" y="609600"/>
            <a:ext cx="8229600" cy="1066800"/>
          </a:xfrm>
        </p:spPr>
        <p:txBody>
          <a:bodyPr/>
          <a:lstStyle/>
          <a:p>
            <a:r>
              <a:rPr lang="en-US" dirty="0"/>
              <a:t>Images of Baker’s Cyst</a:t>
            </a:r>
          </a:p>
        </p:txBody>
      </p:sp>
      <p:sp>
        <p:nvSpPr>
          <p:cNvPr id="100355" name="Rectangle 3"/>
          <p:cNvSpPr>
            <a:spLocks noGrp="1" noChangeArrowheads="1"/>
          </p:cNvSpPr>
          <p:nvPr>
            <p:ph sz="half" idx="1"/>
          </p:nvPr>
        </p:nvSpPr>
        <p:spPr/>
        <p:txBody>
          <a:bodyPr/>
          <a:lstStyle/>
          <a:p>
            <a:endParaRPr lang="en-US"/>
          </a:p>
        </p:txBody>
      </p:sp>
      <p:sp>
        <p:nvSpPr>
          <p:cNvPr id="100356" name="Rectangle 4"/>
          <p:cNvSpPr>
            <a:spLocks noGrp="1" noChangeArrowheads="1"/>
          </p:cNvSpPr>
          <p:nvPr>
            <p:ph sz="half" idx="2"/>
          </p:nvPr>
        </p:nvSpPr>
        <p:spPr/>
        <p:txBody>
          <a:bodyPr/>
          <a:lstStyle/>
          <a:p>
            <a:endParaRPr lang="en-US"/>
          </a:p>
        </p:txBody>
      </p:sp>
      <p:pic>
        <p:nvPicPr>
          <p:cNvPr id="100357" name="Picture 5" descr="img6_captioned"/>
          <p:cNvPicPr>
            <a:picLocks noChangeAspect="1" noChangeArrowheads="1"/>
          </p:cNvPicPr>
          <p:nvPr/>
        </p:nvPicPr>
        <p:blipFill>
          <a:blip r:embed="rId2" cstate="print"/>
          <a:srcRect/>
          <a:stretch>
            <a:fillRect/>
          </a:stretch>
        </p:blipFill>
        <p:spPr bwMode="auto">
          <a:xfrm>
            <a:off x="4648200" y="1600200"/>
            <a:ext cx="4038600" cy="4495800"/>
          </a:xfrm>
          <a:prstGeom prst="rect">
            <a:avLst/>
          </a:prstGeom>
          <a:noFill/>
        </p:spPr>
      </p:pic>
      <p:sp>
        <p:nvSpPr>
          <p:cNvPr id="100358" name="Text Box 6"/>
          <p:cNvSpPr txBox="1">
            <a:spLocks noChangeArrowheads="1"/>
          </p:cNvSpPr>
          <p:nvPr/>
        </p:nvSpPr>
        <p:spPr bwMode="auto">
          <a:xfrm>
            <a:off x="4937125" y="6284913"/>
            <a:ext cx="3232150" cy="366712"/>
          </a:xfrm>
          <a:prstGeom prst="rect">
            <a:avLst/>
          </a:prstGeom>
          <a:noFill/>
          <a:ln w="9525">
            <a:noFill/>
            <a:miter lim="800000"/>
            <a:headEnd/>
            <a:tailEnd/>
          </a:ln>
          <a:effectLst/>
        </p:spPr>
        <p:txBody>
          <a:bodyPr wrap="none">
            <a:spAutoFit/>
          </a:bodyPr>
          <a:lstStyle/>
          <a:p>
            <a:r>
              <a:rPr lang="en-US"/>
              <a:t>www3.americanradiology.com</a:t>
            </a:r>
          </a:p>
        </p:txBody>
      </p:sp>
      <p:pic>
        <p:nvPicPr>
          <p:cNvPr id="100359" name="Picture 7" descr="Baker's Cyst: Illustration"/>
          <p:cNvPicPr>
            <a:picLocks noChangeAspect="1" noChangeArrowheads="1"/>
          </p:cNvPicPr>
          <p:nvPr/>
        </p:nvPicPr>
        <p:blipFill>
          <a:blip r:embed="rId3" cstate="print"/>
          <a:srcRect/>
          <a:stretch>
            <a:fillRect/>
          </a:stretch>
        </p:blipFill>
        <p:spPr bwMode="auto">
          <a:xfrm>
            <a:off x="457200" y="1828800"/>
            <a:ext cx="4038600" cy="4648200"/>
          </a:xfrm>
          <a:prstGeom prst="rect">
            <a:avLst/>
          </a:prstGeom>
          <a:noFill/>
        </p:spPr>
      </p:pic>
      <p:sp>
        <p:nvSpPr>
          <p:cNvPr id="100360" name="Text Box 8"/>
          <p:cNvSpPr txBox="1">
            <a:spLocks noChangeArrowheads="1"/>
          </p:cNvSpPr>
          <p:nvPr/>
        </p:nvSpPr>
        <p:spPr bwMode="auto">
          <a:xfrm>
            <a:off x="1066800" y="6491288"/>
            <a:ext cx="2305050" cy="366712"/>
          </a:xfrm>
          <a:prstGeom prst="rect">
            <a:avLst/>
          </a:prstGeom>
          <a:noFill/>
          <a:ln w="9525">
            <a:noFill/>
            <a:miter lim="800000"/>
            <a:headEnd/>
            <a:tailEnd/>
          </a:ln>
          <a:effectLst/>
        </p:spPr>
        <p:txBody>
          <a:bodyPr wrap="none">
            <a:spAutoFit/>
          </a:bodyPr>
          <a:lstStyle/>
          <a:p>
            <a:r>
              <a:rPr lang="en-US"/>
              <a:t>www.med.umich.edu</a:t>
            </a:r>
          </a:p>
        </p:txBody>
      </p:sp>
      <p:sp>
        <p:nvSpPr>
          <p:cNvPr id="9" name="Slide Number Placeholder 8"/>
          <p:cNvSpPr>
            <a:spLocks noGrp="1"/>
          </p:cNvSpPr>
          <p:nvPr>
            <p:ph type="sldNum" sz="quarter" idx="12"/>
          </p:nvPr>
        </p:nvSpPr>
        <p:spPr/>
        <p:txBody>
          <a:bodyPr/>
          <a:lstStyle/>
          <a:p>
            <a:fld id="{6E60B240-677C-48C8-B4EA-90F7266CBCE6}" type="slidenum">
              <a:rPr lang="en-US" smtClean="0"/>
              <a:pPr/>
              <a:t>121</a:t>
            </a:fld>
            <a:endParaRPr lang="en-US"/>
          </a:p>
        </p:txBody>
      </p:sp>
    </p:spTree>
    <p:extLst>
      <p:ext uri="{BB962C8B-B14F-4D97-AF65-F5344CB8AC3E}">
        <p14:creationId xmlns:p14="http://schemas.microsoft.com/office/powerpoint/2010/main" val="375126001"/>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en-US" dirty="0" err="1" smtClean="0"/>
              <a:t>Pes</a:t>
            </a:r>
            <a:r>
              <a:rPr lang="en-US" dirty="0" smtClean="0"/>
              <a:t> </a:t>
            </a:r>
            <a:r>
              <a:rPr lang="en-US" dirty="0"/>
              <a:t>Anserine Bursitis</a:t>
            </a:r>
          </a:p>
        </p:txBody>
      </p:sp>
      <p:sp>
        <p:nvSpPr>
          <p:cNvPr id="101379" name="Rectangle 3"/>
          <p:cNvSpPr>
            <a:spLocks noGrp="1" noChangeArrowheads="1"/>
          </p:cNvSpPr>
          <p:nvPr>
            <p:ph idx="1"/>
          </p:nvPr>
        </p:nvSpPr>
        <p:spPr/>
        <p:txBody>
          <a:bodyPr/>
          <a:lstStyle/>
          <a:p>
            <a:pPr marL="609600" indent="-609600">
              <a:lnSpc>
                <a:spcPct val="90000"/>
              </a:lnSpc>
              <a:buFontTx/>
              <a:buNone/>
            </a:pPr>
            <a:r>
              <a:rPr lang="en-US"/>
              <a:t>Definition:  follows a traumatic injury or unaccustomed WB exercise</a:t>
            </a:r>
          </a:p>
          <a:p>
            <a:pPr marL="609600" indent="-609600">
              <a:lnSpc>
                <a:spcPct val="90000"/>
              </a:lnSpc>
              <a:buFontTx/>
              <a:buNone/>
            </a:pPr>
            <a:r>
              <a:rPr lang="en-US"/>
              <a:t>SX:  Medial knee pain</a:t>
            </a:r>
          </a:p>
          <a:p>
            <a:pPr marL="990600" lvl="1" indent="-533400">
              <a:lnSpc>
                <a:spcPct val="90000"/>
              </a:lnSpc>
            </a:pPr>
            <a:r>
              <a:rPr lang="en-US"/>
              <a:t>Aching at rest</a:t>
            </a:r>
          </a:p>
          <a:p>
            <a:pPr marL="990600" lvl="1" indent="-533400">
              <a:lnSpc>
                <a:spcPct val="90000"/>
              </a:lnSpc>
            </a:pPr>
            <a:r>
              <a:rPr lang="en-US"/>
              <a:t>Swelling may be present on medial 	     aspect of knee</a:t>
            </a:r>
          </a:p>
          <a:p>
            <a:pPr marL="609600" indent="-609600">
              <a:lnSpc>
                <a:spcPct val="90000"/>
              </a:lnSpc>
              <a:buFontTx/>
              <a:buNone/>
            </a:pPr>
            <a:r>
              <a:rPr lang="en-US"/>
              <a:t>Signs:  </a:t>
            </a:r>
          </a:p>
          <a:p>
            <a:pPr marL="990600" lvl="1" indent="-533400">
              <a:lnSpc>
                <a:spcPct val="90000"/>
              </a:lnSpc>
            </a:pPr>
            <a:r>
              <a:rPr lang="en-US"/>
              <a:t>Tenderness to palpation</a:t>
            </a:r>
          </a:p>
          <a:p>
            <a:pPr marL="990600" lvl="1" indent="-533400">
              <a:lnSpc>
                <a:spcPct val="90000"/>
              </a:lnSpc>
            </a:pPr>
            <a:r>
              <a:rPr lang="en-US"/>
              <a:t>Pain with resisted flexion</a:t>
            </a:r>
          </a:p>
        </p:txBody>
      </p:sp>
      <p:sp>
        <p:nvSpPr>
          <p:cNvPr id="4" name="Slide Number Placeholder 3"/>
          <p:cNvSpPr>
            <a:spLocks noGrp="1"/>
          </p:cNvSpPr>
          <p:nvPr>
            <p:ph type="sldNum" sz="quarter" idx="12"/>
          </p:nvPr>
        </p:nvSpPr>
        <p:spPr/>
        <p:txBody>
          <a:bodyPr/>
          <a:lstStyle/>
          <a:p>
            <a:fld id="{6E60B240-677C-48C8-B4EA-90F7266CBCE6}" type="slidenum">
              <a:rPr lang="en-US" smtClean="0"/>
              <a:pPr/>
              <a:t>122</a:t>
            </a:fld>
            <a:endParaRPr lang="en-US"/>
          </a:p>
        </p:txBody>
      </p:sp>
    </p:spTree>
    <p:extLst>
      <p:ext uri="{BB962C8B-B14F-4D97-AF65-F5344CB8AC3E}">
        <p14:creationId xmlns:p14="http://schemas.microsoft.com/office/powerpoint/2010/main" val="1724544235"/>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fontAlgn="auto">
              <a:spcAft>
                <a:spcPts val="0"/>
              </a:spcAft>
              <a:defRPr/>
            </a:pPr>
            <a:r>
              <a:rPr lang="en-US" dirty="0" smtClean="0"/>
              <a:t>Common Imaging</a:t>
            </a:r>
            <a:endParaRPr lang="en-US" dirty="0"/>
          </a:p>
        </p:txBody>
      </p:sp>
      <p:sp>
        <p:nvSpPr>
          <p:cNvPr id="16386" name="Content Placeholder 3"/>
          <p:cNvSpPr>
            <a:spLocks noGrp="1"/>
          </p:cNvSpPr>
          <p:nvPr>
            <p:ph sz="half" idx="1"/>
          </p:nvPr>
        </p:nvSpPr>
        <p:spPr/>
        <p:txBody>
          <a:bodyPr/>
          <a:lstStyle/>
          <a:p>
            <a:r>
              <a:rPr lang="en-US" smtClean="0"/>
              <a:t>Anteroposterior View</a:t>
            </a:r>
          </a:p>
          <a:p>
            <a:r>
              <a:rPr lang="en-US" smtClean="0"/>
              <a:t>Lateral View</a:t>
            </a:r>
          </a:p>
          <a:p>
            <a:r>
              <a:rPr lang="en-US" smtClean="0"/>
              <a:t>Sunrise View of the Patella</a:t>
            </a:r>
          </a:p>
          <a:p>
            <a:r>
              <a:rPr lang="en-US" smtClean="0"/>
              <a:t>Tunnel View of the Knee</a:t>
            </a:r>
          </a:p>
        </p:txBody>
      </p:sp>
      <p:sp>
        <p:nvSpPr>
          <p:cNvPr id="16387" name="Content Placeholder 4"/>
          <p:cNvSpPr>
            <a:spLocks noGrp="1"/>
          </p:cNvSpPr>
          <p:nvPr>
            <p:ph sz="half" idx="2"/>
          </p:nvPr>
        </p:nvSpPr>
        <p:spPr/>
        <p:txBody>
          <a:bodyPr/>
          <a:lstStyle/>
          <a:p>
            <a:r>
              <a:rPr lang="en-US" smtClean="0"/>
              <a:t>MRI </a:t>
            </a:r>
          </a:p>
          <a:p>
            <a:pPr lvl="1"/>
            <a:r>
              <a:rPr lang="en-US" smtClean="0"/>
              <a:t>Meniscus Imaging</a:t>
            </a:r>
          </a:p>
          <a:p>
            <a:pPr lvl="1"/>
            <a:r>
              <a:rPr lang="en-US" smtClean="0"/>
              <a:t>ACL Imaging</a:t>
            </a:r>
          </a:p>
          <a:p>
            <a:pPr lvl="1"/>
            <a:r>
              <a:rPr lang="en-US" smtClean="0"/>
              <a:t>PCL Imaging</a:t>
            </a:r>
          </a:p>
          <a:p>
            <a:pPr lvl="1">
              <a:buFont typeface="Wingdings 2" pitchFamily="18" charset="2"/>
              <a:buNone/>
            </a:pPr>
            <a:endParaRPr lang="en-US" smtClean="0"/>
          </a:p>
        </p:txBody>
      </p:sp>
      <p:sp>
        <p:nvSpPr>
          <p:cNvPr id="5" name="Slide Number Placeholder 4"/>
          <p:cNvSpPr>
            <a:spLocks noGrp="1"/>
          </p:cNvSpPr>
          <p:nvPr>
            <p:ph type="sldNum" sz="quarter" idx="12"/>
          </p:nvPr>
        </p:nvSpPr>
        <p:spPr/>
        <p:txBody>
          <a:bodyPr/>
          <a:lstStyle/>
          <a:p>
            <a:fld id="{6E60B240-677C-48C8-B4EA-90F7266CBCE6}" type="slidenum">
              <a:rPr lang="en-US" smtClean="0"/>
              <a:pPr/>
              <a:t>123</a:t>
            </a:fld>
            <a:endParaRPr lang="en-US"/>
          </a:p>
        </p:txBody>
      </p:sp>
    </p:spTree>
    <p:extLst>
      <p:ext uri="{BB962C8B-B14F-4D97-AF65-F5344CB8AC3E}">
        <p14:creationId xmlns:p14="http://schemas.microsoft.com/office/powerpoint/2010/main" val="963709047"/>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en-US" sz="3200" b="1" dirty="0" smtClean="0"/>
              <a:t>RADIOGRAPHIC </a:t>
            </a:r>
            <a:r>
              <a:rPr lang="en-US" sz="3200" b="1" dirty="0"/>
              <a:t>EXAMINATION OF THE KNEE AND PATELLA</a:t>
            </a:r>
          </a:p>
        </p:txBody>
      </p:sp>
      <p:sp>
        <p:nvSpPr>
          <p:cNvPr id="111619" name="Rectangle 3"/>
          <p:cNvSpPr>
            <a:spLocks noGrp="1" noChangeArrowheads="1"/>
          </p:cNvSpPr>
          <p:nvPr>
            <p:ph idx="1"/>
          </p:nvPr>
        </p:nvSpPr>
        <p:spPr/>
        <p:txBody>
          <a:bodyPr/>
          <a:lstStyle/>
          <a:p>
            <a:pPr marL="609600" indent="-609600">
              <a:lnSpc>
                <a:spcPct val="90000"/>
              </a:lnSpc>
              <a:buNone/>
            </a:pPr>
            <a:r>
              <a:rPr lang="en-US" sz="2800" dirty="0" err="1"/>
              <a:t>Anteroposterior</a:t>
            </a:r>
            <a:r>
              <a:rPr lang="en-US" sz="2800" dirty="0"/>
              <a:t> view:  Important to do weight bearing if possible. </a:t>
            </a:r>
          </a:p>
          <a:p>
            <a:pPr marL="609600" indent="-609600">
              <a:lnSpc>
                <a:spcPct val="90000"/>
              </a:lnSpc>
              <a:buFontTx/>
              <a:buNone/>
            </a:pPr>
            <a:r>
              <a:rPr lang="en-US" sz="2800" dirty="0"/>
              <a:t> </a:t>
            </a:r>
          </a:p>
          <a:p>
            <a:pPr marL="609600" indent="-609600">
              <a:lnSpc>
                <a:spcPct val="90000"/>
              </a:lnSpc>
              <a:buFontTx/>
              <a:buNone/>
            </a:pPr>
            <a:r>
              <a:rPr lang="en-US" sz="2800" dirty="0" smtClean="0"/>
              <a:t>Either </a:t>
            </a:r>
            <a:r>
              <a:rPr lang="en-US" sz="2800" dirty="0"/>
              <a:t>way, you should note if the </a:t>
            </a:r>
            <a:r>
              <a:rPr lang="en-US" sz="2800" dirty="0" smtClean="0"/>
              <a:t>x-rays were </a:t>
            </a:r>
            <a:r>
              <a:rPr lang="en-US" sz="2800" dirty="0"/>
              <a:t>taken in standing </a:t>
            </a:r>
            <a:r>
              <a:rPr lang="en-US" sz="2800" dirty="0" smtClean="0"/>
              <a:t>or while </a:t>
            </a:r>
            <a:r>
              <a:rPr lang="en-US" sz="2800" dirty="0"/>
              <a:t>lying supine.</a:t>
            </a:r>
          </a:p>
          <a:p>
            <a:pPr marL="609600" indent="-609600">
              <a:lnSpc>
                <a:spcPct val="90000"/>
              </a:lnSpc>
              <a:buFontTx/>
              <a:buNone/>
            </a:pPr>
            <a:r>
              <a:rPr lang="en-US" sz="2400" dirty="0"/>
              <a:t>        </a:t>
            </a:r>
          </a:p>
          <a:p>
            <a:pPr marL="609600" indent="-609600">
              <a:lnSpc>
                <a:spcPct val="90000"/>
              </a:lnSpc>
              <a:buFontTx/>
              <a:buNone/>
            </a:pPr>
            <a:r>
              <a:rPr lang="en-US" sz="2400" dirty="0"/>
              <a:t> 	       </a:t>
            </a:r>
          </a:p>
          <a:p>
            <a:pPr marL="609600" indent="-609600">
              <a:lnSpc>
                <a:spcPct val="90000"/>
              </a:lnSpc>
              <a:buFontTx/>
              <a:buNone/>
            </a:pPr>
            <a:r>
              <a:rPr lang="en-US" sz="2400" dirty="0"/>
              <a:t> 	</a:t>
            </a:r>
          </a:p>
        </p:txBody>
      </p:sp>
      <p:sp>
        <p:nvSpPr>
          <p:cNvPr id="4" name="Slide Number Placeholder 3"/>
          <p:cNvSpPr>
            <a:spLocks noGrp="1"/>
          </p:cNvSpPr>
          <p:nvPr>
            <p:ph type="sldNum" sz="quarter" idx="12"/>
          </p:nvPr>
        </p:nvSpPr>
        <p:spPr/>
        <p:txBody>
          <a:bodyPr/>
          <a:lstStyle/>
          <a:p>
            <a:fld id="{6E60B240-677C-48C8-B4EA-90F7266CBCE6}" type="slidenum">
              <a:rPr lang="en-US" smtClean="0"/>
              <a:pPr/>
              <a:t>124</a:t>
            </a:fld>
            <a:endParaRPr lang="en-US"/>
          </a:p>
        </p:txBody>
      </p:sp>
    </p:spTree>
    <p:extLst>
      <p:ext uri="{BB962C8B-B14F-4D97-AF65-F5344CB8AC3E}">
        <p14:creationId xmlns:p14="http://schemas.microsoft.com/office/powerpoint/2010/main" val="202173056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23" name="Rectangle 7"/>
          <p:cNvSpPr>
            <a:spLocks noGrp="1" noChangeArrowheads="1"/>
          </p:cNvSpPr>
          <p:nvPr>
            <p:ph type="title"/>
          </p:nvPr>
        </p:nvSpPr>
        <p:spPr/>
        <p:txBody>
          <a:bodyPr>
            <a:normAutofit fontScale="90000"/>
          </a:bodyPr>
          <a:lstStyle/>
          <a:p>
            <a:pPr fontAlgn="auto">
              <a:spcAft>
                <a:spcPts val="0"/>
              </a:spcAft>
              <a:defRPr/>
            </a:pPr>
            <a:r>
              <a:rPr lang="en-US" dirty="0" smtClean="0"/>
              <a:t>Alignment:</a:t>
            </a:r>
            <a:br>
              <a:rPr lang="en-US" dirty="0" smtClean="0"/>
            </a:br>
            <a:r>
              <a:rPr lang="en-US" dirty="0" smtClean="0"/>
              <a:t>Identify the following structures</a:t>
            </a:r>
            <a:endParaRPr lang="en-US" dirty="0"/>
          </a:p>
        </p:txBody>
      </p:sp>
      <p:sp>
        <p:nvSpPr>
          <p:cNvPr id="18435" name="Rectangle 8"/>
          <p:cNvSpPr>
            <a:spLocks noGrp="1" noChangeArrowheads="1"/>
          </p:cNvSpPr>
          <p:nvPr>
            <p:ph type="body" sz="half" idx="1"/>
          </p:nvPr>
        </p:nvSpPr>
        <p:spPr>
          <a:xfrm>
            <a:off x="685800" y="1981200"/>
            <a:ext cx="4114800" cy="4114800"/>
          </a:xfrm>
        </p:spPr>
        <p:txBody>
          <a:bodyPr/>
          <a:lstStyle/>
          <a:p>
            <a:r>
              <a:rPr lang="en-US" sz="2800" smtClean="0"/>
              <a:t>distal femur </a:t>
            </a:r>
          </a:p>
          <a:p>
            <a:r>
              <a:rPr lang="en-US" sz="2800" smtClean="0"/>
              <a:t>medial and lateral condyles </a:t>
            </a:r>
          </a:p>
          <a:p>
            <a:r>
              <a:rPr lang="en-US" sz="2800" smtClean="0"/>
              <a:t>the proximal tibia</a:t>
            </a:r>
          </a:p>
          <a:p>
            <a:r>
              <a:rPr lang="en-US" sz="2800" smtClean="0"/>
              <a:t>fibula </a:t>
            </a:r>
          </a:p>
          <a:p>
            <a:r>
              <a:rPr lang="en-US" sz="2800" smtClean="0"/>
              <a:t>the patella superimposed over the distal femur</a:t>
            </a:r>
          </a:p>
          <a:p>
            <a:endParaRPr lang="en-US" sz="2800" smtClean="0"/>
          </a:p>
        </p:txBody>
      </p:sp>
      <p:pic>
        <p:nvPicPr>
          <p:cNvPr id="18436" name="Picture 4" descr="KneeAPRight"/>
          <p:cNvPicPr>
            <a:picLocks noGrp="1" noChangeAspect="1" noChangeArrowheads="1"/>
          </p:cNvPicPr>
          <p:nvPr>
            <p:ph sz="half" idx="2"/>
          </p:nvPr>
        </p:nvPicPr>
        <p:blipFill>
          <a:blip r:embed="rId2" cstate="print"/>
          <a:srcRect/>
          <a:stretch>
            <a:fillRect/>
          </a:stretch>
        </p:blipFill>
        <p:spPr>
          <a:xfrm>
            <a:off x="5251450" y="1981200"/>
            <a:ext cx="2603500" cy="4114800"/>
          </a:xfrm>
        </p:spPr>
      </p:pic>
      <p:sp>
        <p:nvSpPr>
          <p:cNvPr id="5" name="Slide Number Placeholder 4"/>
          <p:cNvSpPr>
            <a:spLocks noGrp="1"/>
          </p:cNvSpPr>
          <p:nvPr>
            <p:ph type="sldNum" sz="quarter" idx="12"/>
          </p:nvPr>
        </p:nvSpPr>
        <p:spPr/>
        <p:txBody>
          <a:bodyPr/>
          <a:lstStyle/>
          <a:p>
            <a:fld id="{E7DA7323-33FA-4FB3-A815-703BA6809A0F}" type="slidenum">
              <a:rPr lang="en-US" smtClean="0"/>
              <a:pPr/>
              <a:t>125</a:t>
            </a:fld>
            <a:endParaRPr lang="en-US"/>
          </a:p>
        </p:txBody>
      </p:sp>
    </p:spTree>
    <p:extLst>
      <p:ext uri="{BB962C8B-B14F-4D97-AF65-F5344CB8AC3E}">
        <p14:creationId xmlns:p14="http://schemas.microsoft.com/office/powerpoint/2010/main" val="992344222"/>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endParaRPr lang="en-US"/>
          </a:p>
        </p:txBody>
      </p:sp>
      <p:sp>
        <p:nvSpPr>
          <p:cNvPr id="113667" name="Rectangle 3"/>
          <p:cNvSpPr>
            <a:spLocks noGrp="1" noChangeArrowheads="1"/>
          </p:cNvSpPr>
          <p:nvPr>
            <p:ph type="body" sz="half" idx="1"/>
          </p:nvPr>
        </p:nvSpPr>
        <p:spPr>
          <a:xfrm>
            <a:off x="457200" y="1600200"/>
            <a:ext cx="4033838" cy="4525963"/>
          </a:xfrm>
        </p:spPr>
        <p:txBody>
          <a:bodyPr/>
          <a:lstStyle/>
          <a:p>
            <a:pPr>
              <a:buFontTx/>
              <a:buNone/>
            </a:pPr>
            <a:r>
              <a:rPr lang="en-US" sz="2800" dirty="0" smtClean="0"/>
              <a:t>Look </a:t>
            </a:r>
            <a:r>
              <a:rPr lang="en-US" sz="2800" dirty="0"/>
              <a:t>at joint space for the tibia and femur, well defined in both medial and lateral views</a:t>
            </a:r>
          </a:p>
        </p:txBody>
      </p:sp>
      <p:pic>
        <p:nvPicPr>
          <p:cNvPr id="113668" name="Picture 4" descr="KneeAPRightLabelled"/>
          <p:cNvPicPr>
            <a:picLocks noGrp="1" noChangeAspect="1" noChangeArrowheads="1"/>
          </p:cNvPicPr>
          <p:nvPr>
            <p:ph sz="half" idx="2"/>
          </p:nvPr>
        </p:nvPicPr>
        <p:blipFill>
          <a:blip r:embed="rId2" cstate="print"/>
          <a:stretch>
            <a:fillRect/>
          </a:stretch>
        </p:blipFill>
        <p:spPr>
          <a:xfrm>
            <a:off x="5235107" y="1600200"/>
            <a:ext cx="2864785" cy="4525963"/>
          </a:xfrm>
          <a:noFill/>
          <a:ln/>
        </p:spPr>
      </p:pic>
      <p:sp>
        <p:nvSpPr>
          <p:cNvPr id="5" name="Slide Number Placeholder 4"/>
          <p:cNvSpPr>
            <a:spLocks noGrp="1"/>
          </p:cNvSpPr>
          <p:nvPr>
            <p:ph type="sldNum" sz="quarter" idx="12"/>
          </p:nvPr>
        </p:nvSpPr>
        <p:spPr/>
        <p:txBody>
          <a:bodyPr/>
          <a:lstStyle/>
          <a:p>
            <a:fld id="{E7DA7323-33FA-4FB3-A815-703BA6809A0F}" type="slidenum">
              <a:rPr lang="en-US" smtClean="0"/>
              <a:pPr/>
              <a:t>126</a:t>
            </a:fld>
            <a:endParaRPr lang="en-US"/>
          </a:p>
        </p:txBody>
      </p:sp>
    </p:spTree>
    <p:extLst>
      <p:ext uri="{BB962C8B-B14F-4D97-AF65-F5344CB8AC3E}">
        <p14:creationId xmlns:p14="http://schemas.microsoft.com/office/powerpoint/2010/main" val="29320966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 </a:t>
            </a:r>
            <a:endParaRPr lang="en-US" dirty="0"/>
          </a:p>
        </p:txBody>
      </p:sp>
      <p:sp>
        <p:nvSpPr>
          <p:cNvPr id="3" name="Text Placeholder 2"/>
          <p:cNvSpPr>
            <a:spLocks noGrp="1"/>
          </p:cNvSpPr>
          <p:nvPr>
            <p:ph type="body" sz="half" idx="1"/>
          </p:nvPr>
        </p:nvSpPr>
        <p:spPr/>
        <p:txBody>
          <a:bodyPr rtlCol="0">
            <a:normAutofit/>
          </a:bodyPr>
          <a:lstStyle/>
          <a:p>
            <a:pPr fontAlgn="auto">
              <a:spcAft>
                <a:spcPts val="0"/>
              </a:spcAft>
              <a:defRPr/>
            </a:pPr>
            <a:r>
              <a:rPr lang="en-US" dirty="0" smtClean="0"/>
              <a:t>Normal knee: slight </a:t>
            </a:r>
            <a:r>
              <a:rPr lang="en-US" dirty="0" err="1" smtClean="0"/>
              <a:t>valgus</a:t>
            </a:r>
            <a:r>
              <a:rPr lang="en-US" dirty="0" smtClean="0"/>
              <a:t> alignment</a:t>
            </a:r>
          </a:p>
          <a:p>
            <a:pPr fontAlgn="auto">
              <a:spcAft>
                <a:spcPts val="0"/>
              </a:spcAft>
              <a:defRPr/>
            </a:pPr>
            <a:r>
              <a:rPr lang="en-US" dirty="0" smtClean="0"/>
              <a:t>Medial and lateral joint spaces should be equal</a:t>
            </a:r>
          </a:p>
          <a:p>
            <a:pPr fontAlgn="auto">
              <a:spcAft>
                <a:spcPts val="0"/>
              </a:spcAft>
              <a:defRPr/>
            </a:pPr>
            <a:r>
              <a:rPr lang="en-US" dirty="0" smtClean="0"/>
              <a:t>Femoral </a:t>
            </a:r>
            <a:r>
              <a:rPr lang="en-US" dirty="0" err="1" smtClean="0"/>
              <a:t>condyles</a:t>
            </a:r>
            <a:r>
              <a:rPr lang="en-US" dirty="0" smtClean="0"/>
              <a:t> should be aligned with the </a:t>
            </a:r>
            <a:r>
              <a:rPr lang="en-US" dirty="0" err="1" smtClean="0"/>
              <a:t>tibial</a:t>
            </a:r>
            <a:r>
              <a:rPr lang="en-US" dirty="0" smtClean="0"/>
              <a:t> plateaus</a:t>
            </a:r>
            <a:endParaRPr lang="en-US" dirty="0"/>
          </a:p>
        </p:txBody>
      </p:sp>
      <p:sp>
        <p:nvSpPr>
          <p:cNvPr id="4" name="Content Placeholder 3"/>
          <p:cNvSpPr>
            <a:spLocks noGrp="1"/>
          </p:cNvSpPr>
          <p:nvPr>
            <p:ph sz="half" idx="2"/>
          </p:nvPr>
        </p:nvSpPr>
        <p:spPr/>
        <p:txBody>
          <a:bodyPr rtlCol="0">
            <a:normAutofit/>
          </a:bodyPr>
          <a:lstStyle/>
          <a:p>
            <a:pPr fontAlgn="auto">
              <a:spcAft>
                <a:spcPts val="0"/>
              </a:spcAft>
              <a:defRPr/>
            </a:pPr>
            <a:r>
              <a:rPr lang="en-US" dirty="0" smtClean="0"/>
              <a:t>Increase in </a:t>
            </a:r>
            <a:r>
              <a:rPr lang="en-US" dirty="0" err="1" smtClean="0"/>
              <a:t>valgus</a:t>
            </a:r>
            <a:r>
              <a:rPr lang="en-US" dirty="0" smtClean="0"/>
              <a:t> or a </a:t>
            </a:r>
            <a:r>
              <a:rPr lang="en-US" dirty="0" err="1" smtClean="0"/>
              <a:t>varus</a:t>
            </a:r>
            <a:r>
              <a:rPr lang="en-US" dirty="0" smtClean="0"/>
              <a:t> mal-alignment will increase stress on medial or lateral compartment, resulting in </a:t>
            </a:r>
            <a:r>
              <a:rPr lang="en-US" dirty="0" err="1" smtClean="0"/>
              <a:t>sclerosing</a:t>
            </a:r>
            <a:r>
              <a:rPr lang="en-US" dirty="0" smtClean="0"/>
              <a:t> of the femoral </a:t>
            </a:r>
            <a:r>
              <a:rPr lang="en-US" dirty="0" err="1" smtClean="0"/>
              <a:t>condyle</a:t>
            </a:r>
            <a:r>
              <a:rPr lang="en-US" dirty="0" smtClean="0"/>
              <a:t> and </a:t>
            </a:r>
            <a:r>
              <a:rPr lang="en-US" dirty="0" err="1" smtClean="0"/>
              <a:t>tibial</a:t>
            </a:r>
            <a:r>
              <a:rPr lang="en-US" dirty="0" smtClean="0"/>
              <a:t> plateau</a:t>
            </a:r>
            <a:endParaRPr lang="en-US" dirty="0"/>
          </a:p>
        </p:txBody>
      </p:sp>
      <p:sp>
        <p:nvSpPr>
          <p:cNvPr id="5" name="Slide Number Placeholder 4"/>
          <p:cNvSpPr>
            <a:spLocks noGrp="1"/>
          </p:cNvSpPr>
          <p:nvPr>
            <p:ph type="sldNum" sz="quarter" idx="12"/>
          </p:nvPr>
        </p:nvSpPr>
        <p:spPr/>
        <p:txBody>
          <a:bodyPr/>
          <a:lstStyle/>
          <a:p>
            <a:fld id="{E7DA7323-33FA-4FB3-A815-703BA6809A0F}" type="slidenum">
              <a:rPr lang="en-US" smtClean="0"/>
              <a:pPr/>
              <a:t>127</a:t>
            </a:fld>
            <a:endParaRPr lang="en-US"/>
          </a:p>
        </p:txBody>
      </p:sp>
    </p:spTree>
    <p:extLst>
      <p:ext uri="{BB962C8B-B14F-4D97-AF65-F5344CB8AC3E}">
        <p14:creationId xmlns:p14="http://schemas.microsoft.com/office/powerpoint/2010/main" val="467883372"/>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228600" y="304800"/>
            <a:ext cx="8229600" cy="1143000"/>
          </a:xfrm>
        </p:spPr>
        <p:txBody>
          <a:bodyPr/>
          <a:lstStyle/>
          <a:p>
            <a:pPr algn="l" fontAlgn="auto">
              <a:spcAft>
                <a:spcPts val="0"/>
              </a:spcAft>
              <a:defRPr/>
            </a:pPr>
            <a:r>
              <a:rPr lang="en-US" sz="3200" u="sng" dirty="0" err="1" smtClean="0"/>
              <a:t>Anteroposterior</a:t>
            </a:r>
            <a:r>
              <a:rPr lang="en-US" sz="3200" u="sng" dirty="0" smtClean="0"/>
              <a:t> view: </a:t>
            </a:r>
            <a:endParaRPr lang="en-US" sz="3200" b="1" dirty="0"/>
          </a:p>
        </p:txBody>
      </p:sp>
      <p:sp>
        <p:nvSpPr>
          <p:cNvPr id="48131" name="Rectangle 3"/>
          <p:cNvSpPr>
            <a:spLocks noGrp="1" noChangeArrowheads="1"/>
          </p:cNvSpPr>
          <p:nvPr>
            <p:ph sz="half" idx="1"/>
          </p:nvPr>
        </p:nvSpPr>
        <p:spPr/>
        <p:txBody>
          <a:bodyPr rtlCol="0">
            <a:normAutofit/>
          </a:bodyPr>
          <a:lstStyle/>
          <a:p>
            <a:pPr marL="609600" indent="-609600" fontAlgn="auto">
              <a:lnSpc>
                <a:spcPct val="90000"/>
              </a:lnSpc>
              <a:spcAft>
                <a:spcPts val="0"/>
              </a:spcAft>
              <a:buFontTx/>
              <a:buNone/>
              <a:defRPr/>
            </a:pPr>
            <a:endParaRPr lang="en-US" dirty="0" smtClean="0"/>
          </a:p>
          <a:p>
            <a:pPr marL="609600" indent="-609600" fontAlgn="auto">
              <a:lnSpc>
                <a:spcPct val="90000"/>
              </a:lnSpc>
              <a:spcAft>
                <a:spcPts val="0"/>
              </a:spcAft>
              <a:buFontTx/>
              <a:buNone/>
              <a:defRPr/>
            </a:pPr>
            <a:r>
              <a:rPr lang="en-US" dirty="0" smtClean="0"/>
              <a:t>One of these is WB and one is N WB – how can you tell?</a:t>
            </a:r>
          </a:p>
          <a:p>
            <a:pPr marL="609600" indent="-609600" fontAlgn="auto">
              <a:lnSpc>
                <a:spcPct val="90000"/>
              </a:lnSpc>
              <a:spcAft>
                <a:spcPts val="0"/>
              </a:spcAft>
              <a:buFontTx/>
              <a:buNone/>
              <a:defRPr/>
            </a:pPr>
            <a:endParaRPr lang="en-US" dirty="0" smtClean="0"/>
          </a:p>
          <a:p>
            <a:pPr marL="609600" indent="-609600" fontAlgn="auto">
              <a:lnSpc>
                <a:spcPct val="90000"/>
              </a:lnSpc>
              <a:spcAft>
                <a:spcPts val="0"/>
              </a:spcAft>
              <a:buFontTx/>
              <a:buNone/>
              <a:defRPr/>
            </a:pPr>
            <a:r>
              <a:rPr lang="en-US" dirty="0" smtClean="0"/>
              <a:t>Look at the medial joint line on right leg especially</a:t>
            </a:r>
            <a:endParaRPr lang="en-US" dirty="0"/>
          </a:p>
          <a:p>
            <a:pPr marL="609600" indent="-609600" fontAlgn="auto">
              <a:lnSpc>
                <a:spcPct val="90000"/>
              </a:lnSpc>
              <a:spcAft>
                <a:spcPts val="0"/>
              </a:spcAft>
              <a:buFontTx/>
              <a:buNone/>
              <a:defRPr/>
            </a:pPr>
            <a:r>
              <a:rPr lang="en-US" sz="2400" dirty="0"/>
              <a:t>        </a:t>
            </a:r>
          </a:p>
          <a:p>
            <a:pPr marL="609600" indent="-609600" fontAlgn="auto">
              <a:lnSpc>
                <a:spcPct val="90000"/>
              </a:lnSpc>
              <a:spcAft>
                <a:spcPts val="0"/>
              </a:spcAft>
              <a:buFontTx/>
              <a:buNone/>
              <a:defRPr/>
            </a:pPr>
            <a:r>
              <a:rPr lang="en-US" sz="2400" dirty="0"/>
              <a:t> 	       </a:t>
            </a:r>
          </a:p>
          <a:p>
            <a:pPr marL="609600" indent="-609600" fontAlgn="auto">
              <a:lnSpc>
                <a:spcPct val="90000"/>
              </a:lnSpc>
              <a:spcAft>
                <a:spcPts val="0"/>
              </a:spcAft>
              <a:buFontTx/>
              <a:buNone/>
              <a:defRPr/>
            </a:pPr>
            <a:r>
              <a:rPr lang="en-US" sz="2400" dirty="0"/>
              <a:t> 	</a:t>
            </a:r>
          </a:p>
        </p:txBody>
      </p:sp>
      <p:pic>
        <p:nvPicPr>
          <p:cNvPr id="17412" name="Content Placeholder 6" descr="WB knee.jpg"/>
          <p:cNvPicPr>
            <a:picLocks noGrp="1" noChangeAspect="1"/>
          </p:cNvPicPr>
          <p:nvPr>
            <p:ph sz="half" idx="2"/>
          </p:nvPr>
        </p:nvPicPr>
        <p:blipFill>
          <a:blip r:embed="rId3" cstate="print"/>
          <a:stretch>
            <a:fillRect/>
          </a:stretch>
        </p:blipFill>
        <p:spPr>
          <a:xfrm>
            <a:off x="4648200" y="2886002"/>
            <a:ext cx="4038600" cy="3252934"/>
          </a:xfrm>
        </p:spPr>
      </p:pic>
      <p:pic>
        <p:nvPicPr>
          <p:cNvPr id="17413" name="Picture 7" descr="NWB knee.jpg"/>
          <p:cNvPicPr>
            <a:picLocks noChangeAspect="1"/>
          </p:cNvPicPr>
          <p:nvPr/>
        </p:nvPicPr>
        <p:blipFill>
          <a:blip r:embed="rId4" cstate="print"/>
          <a:srcRect/>
          <a:stretch>
            <a:fillRect/>
          </a:stretch>
        </p:blipFill>
        <p:spPr bwMode="auto">
          <a:xfrm>
            <a:off x="4800600" y="381000"/>
            <a:ext cx="3886200" cy="2994025"/>
          </a:xfrm>
          <a:prstGeom prst="rect">
            <a:avLst/>
          </a:prstGeom>
          <a:noFill/>
          <a:ln w="9525">
            <a:noFill/>
            <a:miter lim="800000"/>
            <a:headEnd/>
            <a:tailEnd/>
          </a:ln>
        </p:spPr>
      </p:pic>
      <p:sp>
        <p:nvSpPr>
          <p:cNvPr id="17414" name="TextBox 8"/>
          <p:cNvSpPr txBox="1">
            <a:spLocks noChangeArrowheads="1"/>
          </p:cNvSpPr>
          <p:nvPr/>
        </p:nvSpPr>
        <p:spPr bwMode="auto">
          <a:xfrm>
            <a:off x="5181600" y="838200"/>
            <a:ext cx="300038" cy="369888"/>
          </a:xfrm>
          <a:prstGeom prst="rect">
            <a:avLst/>
          </a:prstGeom>
          <a:noFill/>
          <a:ln w="9525">
            <a:noFill/>
            <a:miter lim="800000"/>
            <a:headEnd/>
            <a:tailEnd/>
          </a:ln>
        </p:spPr>
        <p:txBody>
          <a:bodyPr wrap="none">
            <a:spAutoFit/>
          </a:bodyPr>
          <a:lstStyle/>
          <a:p>
            <a:r>
              <a:rPr lang="en-US">
                <a:latin typeface="Gill Sans MT" pitchFamily="34" charset="0"/>
              </a:rPr>
              <a:t>1</a:t>
            </a:r>
          </a:p>
        </p:txBody>
      </p:sp>
      <p:sp>
        <p:nvSpPr>
          <p:cNvPr id="10" name="TextBox 9"/>
          <p:cNvSpPr txBox="1">
            <a:spLocks noChangeArrowheads="1"/>
          </p:cNvSpPr>
          <p:nvPr/>
        </p:nvSpPr>
        <p:spPr bwMode="auto">
          <a:xfrm>
            <a:off x="5181600" y="3810000"/>
            <a:ext cx="300038" cy="369888"/>
          </a:xfrm>
          <a:prstGeom prst="rect">
            <a:avLst/>
          </a:prstGeom>
          <a:noFill/>
          <a:ln w="9525">
            <a:noFill/>
            <a:miter lim="800000"/>
            <a:headEnd/>
            <a:tailEnd/>
          </a:ln>
        </p:spPr>
        <p:txBody>
          <a:bodyPr wrap="none">
            <a:spAutoFit/>
          </a:bodyPr>
          <a:lstStyle/>
          <a:p>
            <a:r>
              <a:rPr lang="en-US">
                <a:latin typeface="Gill Sans MT" pitchFamily="34" charset="0"/>
              </a:rPr>
              <a:t>2</a:t>
            </a:r>
          </a:p>
        </p:txBody>
      </p:sp>
      <p:sp>
        <p:nvSpPr>
          <p:cNvPr id="8" name="Slide Number Placeholder 7"/>
          <p:cNvSpPr>
            <a:spLocks noGrp="1"/>
          </p:cNvSpPr>
          <p:nvPr>
            <p:ph type="sldNum" sz="quarter" idx="12"/>
          </p:nvPr>
        </p:nvSpPr>
        <p:spPr/>
        <p:txBody>
          <a:bodyPr/>
          <a:lstStyle/>
          <a:p>
            <a:fld id="{6E60B240-677C-48C8-B4EA-90F7266CBCE6}" type="slidenum">
              <a:rPr lang="en-US" smtClean="0"/>
              <a:pPr/>
              <a:t>128</a:t>
            </a:fld>
            <a:endParaRPr lang="en-US"/>
          </a:p>
        </p:txBody>
      </p:sp>
    </p:spTree>
    <p:extLst>
      <p:ext uri="{BB962C8B-B14F-4D97-AF65-F5344CB8AC3E}">
        <p14:creationId xmlns:p14="http://schemas.microsoft.com/office/powerpoint/2010/main" val="4038670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AP: Bone Density </a:t>
            </a:r>
            <a:endParaRPr lang="en-US" dirty="0"/>
          </a:p>
        </p:txBody>
      </p:sp>
      <p:sp>
        <p:nvSpPr>
          <p:cNvPr id="3" name="Text Placeholder 2"/>
          <p:cNvSpPr>
            <a:spLocks noGrp="1"/>
          </p:cNvSpPr>
          <p:nvPr>
            <p:ph type="body" sz="half" idx="1"/>
          </p:nvPr>
        </p:nvSpPr>
        <p:spPr/>
        <p:txBody>
          <a:bodyPr rtlCol="0">
            <a:normAutofit lnSpcReduction="10000"/>
          </a:bodyPr>
          <a:lstStyle/>
          <a:p>
            <a:pPr fontAlgn="auto">
              <a:spcAft>
                <a:spcPts val="0"/>
              </a:spcAft>
              <a:defRPr/>
            </a:pPr>
            <a:r>
              <a:rPr lang="en-US" dirty="0" smtClean="0"/>
              <a:t>Abnormal bone density: may see </a:t>
            </a:r>
            <a:r>
              <a:rPr lang="en-US" dirty="0" err="1" smtClean="0"/>
              <a:t>Osteochondral</a:t>
            </a:r>
            <a:r>
              <a:rPr lang="en-US" dirty="0" smtClean="0"/>
              <a:t> defects (OCD) on medial or lateral </a:t>
            </a:r>
            <a:r>
              <a:rPr lang="en-US" dirty="0" err="1" smtClean="0"/>
              <a:t>condyles</a:t>
            </a:r>
            <a:r>
              <a:rPr lang="en-US" dirty="0" smtClean="0"/>
              <a:t> of the femur</a:t>
            </a:r>
          </a:p>
          <a:p>
            <a:pPr fontAlgn="auto">
              <a:spcAft>
                <a:spcPts val="0"/>
              </a:spcAft>
              <a:defRPr/>
            </a:pPr>
            <a:r>
              <a:rPr lang="en-US" dirty="0" smtClean="0"/>
              <a:t>Blue arrow points to a </a:t>
            </a:r>
            <a:r>
              <a:rPr lang="en-US" dirty="0" err="1" smtClean="0"/>
              <a:t>radioluscent</a:t>
            </a:r>
            <a:r>
              <a:rPr lang="en-US" dirty="0" smtClean="0"/>
              <a:t> </a:t>
            </a:r>
            <a:r>
              <a:rPr lang="en-US" dirty="0" err="1" smtClean="0"/>
              <a:t>cresent</a:t>
            </a:r>
            <a:r>
              <a:rPr lang="en-US" dirty="0" smtClean="0"/>
              <a:t> area on the knee: </a:t>
            </a:r>
            <a:r>
              <a:rPr lang="en-US" dirty="0" err="1" smtClean="0"/>
              <a:t>osteochondral</a:t>
            </a:r>
            <a:r>
              <a:rPr lang="en-US" dirty="0" smtClean="0"/>
              <a:t> </a:t>
            </a:r>
            <a:r>
              <a:rPr lang="en-US" dirty="0" err="1" smtClean="0"/>
              <a:t>dissecans</a:t>
            </a:r>
            <a:endParaRPr lang="en-US" dirty="0" smtClean="0"/>
          </a:p>
          <a:p>
            <a:pPr fontAlgn="auto">
              <a:spcAft>
                <a:spcPts val="0"/>
              </a:spcAft>
              <a:defRPr/>
            </a:pPr>
            <a:endParaRPr lang="en-US" dirty="0"/>
          </a:p>
        </p:txBody>
      </p:sp>
      <p:pic>
        <p:nvPicPr>
          <p:cNvPr id="20485" name="Content Placeholder 7" descr="radiograph osteochondral dessicans.jpg"/>
          <p:cNvPicPr>
            <a:picLocks noGrp="1" noChangeAspect="1"/>
          </p:cNvPicPr>
          <p:nvPr>
            <p:ph sz="half" idx="2"/>
          </p:nvPr>
        </p:nvPicPr>
        <p:blipFill>
          <a:blip r:embed="rId3" cstate="print"/>
          <a:srcRect/>
          <a:stretch>
            <a:fillRect/>
          </a:stretch>
        </p:blipFill>
        <p:spPr>
          <a:xfrm>
            <a:off x="4953000" y="1066800"/>
            <a:ext cx="3341688" cy="4114800"/>
          </a:xfrm>
        </p:spPr>
      </p:pic>
      <p:sp>
        <p:nvSpPr>
          <p:cNvPr id="20484" name="TextBox 5"/>
          <p:cNvSpPr txBox="1">
            <a:spLocks noChangeArrowheads="1"/>
          </p:cNvSpPr>
          <p:nvPr/>
        </p:nvSpPr>
        <p:spPr bwMode="auto">
          <a:xfrm>
            <a:off x="3733800" y="5715000"/>
            <a:ext cx="5218113" cy="369888"/>
          </a:xfrm>
          <a:prstGeom prst="rect">
            <a:avLst/>
          </a:prstGeom>
          <a:noFill/>
          <a:ln w="9525">
            <a:noFill/>
            <a:miter lim="800000"/>
            <a:headEnd/>
            <a:tailEnd/>
          </a:ln>
        </p:spPr>
        <p:txBody>
          <a:bodyPr wrap="none">
            <a:spAutoFit/>
          </a:bodyPr>
          <a:lstStyle/>
          <a:p>
            <a:r>
              <a:rPr lang="en-US">
                <a:latin typeface="Gill Sans MT" pitchFamily="34" charset="0"/>
                <a:hlinkClick r:id="rId4"/>
              </a:rPr>
              <a:t>www.learningradiology.com/archives06/COW%2022...</a:t>
            </a:r>
            <a:endParaRPr lang="en-US">
              <a:latin typeface="Gill Sans MT" pitchFamily="34" charset="0"/>
            </a:endParaRPr>
          </a:p>
        </p:txBody>
      </p:sp>
      <p:sp>
        <p:nvSpPr>
          <p:cNvPr id="6" name="Slide Number Placeholder 5"/>
          <p:cNvSpPr>
            <a:spLocks noGrp="1"/>
          </p:cNvSpPr>
          <p:nvPr>
            <p:ph type="sldNum" sz="quarter" idx="12"/>
          </p:nvPr>
        </p:nvSpPr>
        <p:spPr/>
        <p:txBody>
          <a:bodyPr/>
          <a:lstStyle/>
          <a:p>
            <a:fld id="{E7DA7323-33FA-4FB3-A815-703BA6809A0F}" type="slidenum">
              <a:rPr lang="en-US" smtClean="0"/>
              <a:pPr/>
              <a:t>129</a:t>
            </a:fld>
            <a:endParaRPr lang="en-US"/>
          </a:p>
        </p:txBody>
      </p:sp>
    </p:spTree>
    <p:extLst>
      <p:ext uri="{BB962C8B-B14F-4D97-AF65-F5344CB8AC3E}">
        <p14:creationId xmlns:p14="http://schemas.microsoft.com/office/powerpoint/2010/main" val="16252634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endParaRPr lang="en-US"/>
          </a:p>
        </p:txBody>
      </p:sp>
      <p:sp>
        <p:nvSpPr>
          <p:cNvPr id="12291" name="Rectangle 3"/>
          <p:cNvSpPr>
            <a:spLocks noGrp="1" noChangeArrowheads="1"/>
          </p:cNvSpPr>
          <p:nvPr>
            <p:ph type="body" sz="half" idx="1"/>
          </p:nvPr>
        </p:nvSpPr>
        <p:spPr>
          <a:xfrm>
            <a:off x="838200" y="1981200"/>
            <a:ext cx="3440113" cy="4114800"/>
          </a:xfrm>
        </p:spPr>
        <p:txBody>
          <a:bodyPr>
            <a:normAutofit fontScale="92500" lnSpcReduction="10000"/>
          </a:bodyPr>
          <a:lstStyle/>
          <a:p>
            <a:pPr>
              <a:lnSpc>
                <a:spcPct val="90000"/>
              </a:lnSpc>
            </a:pPr>
            <a:r>
              <a:rPr lang="en-US" sz="2800"/>
              <a:t>Hohl Type IV: a displaced depressed fracture of the medial plateau, caused by  varus and axial forces</a:t>
            </a:r>
          </a:p>
          <a:p>
            <a:pPr>
              <a:lnSpc>
                <a:spcPct val="90000"/>
              </a:lnSpc>
            </a:pPr>
            <a:endParaRPr lang="en-US" sz="2800"/>
          </a:p>
          <a:p>
            <a:pPr>
              <a:lnSpc>
                <a:spcPct val="90000"/>
              </a:lnSpc>
            </a:pPr>
            <a:r>
              <a:rPr lang="en-US" sz="2800"/>
              <a:t>Schatzker Type IV:  </a:t>
            </a:r>
          </a:p>
          <a:p>
            <a:pPr>
              <a:lnSpc>
                <a:spcPct val="90000"/>
              </a:lnSpc>
              <a:buFontTx/>
              <a:buNone/>
            </a:pPr>
            <a:r>
              <a:rPr lang="en-US" sz="2800"/>
              <a:t>	fractures of medial condyle </a:t>
            </a:r>
          </a:p>
          <a:p>
            <a:pPr>
              <a:lnSpc>
                <a:spcPct val="90000"/>
              </a:lnSpc>
              <a:buFontTx/>
              <a:buNone/>
            </a:pPr>
            <a:r>
              <a:rPr lang="en-US" sz="2800"/>
              <a:t>         </a:t>
            </a:r>
          </a:p>
          <a:p>
            <a:pPr>
              <a:lnSpc>
                <a:spcPct val="90000"/>
              </a:lnSpc>
            </a:pPr>
            <a:endParaRPr lang="en-US" sz="2800"/>
          </a:p>
        </p:txBody>
      </p:sp>
      <p:sp>
        <p:nvSpPr>
          <p:cNvPr id="12292" name="Rectangle 4"/>
          <p:cNvSpPr>
            <a:spLocks noGrp="1" noChangeArrowheads="1"/>
          </p:cNvSpPr>
          <p:nvPr>
            <p:ph sz="half" idx="2"/>
          </p:nvPr>
        </p:nvSpPr>
        <p:spPr/>
        <p:txBody>
          <a:bodyPr/>
          <a:lstStyle/>
          <a:p>
            <a:pPr>
              <a:lnSpc>
                <a:spcPct val="90000"/>
              </a:lnSpc>
            </a:pPr>
            <a:endParaRPr lang="en-US" sz="2800"/>
          </a:p>
        </p:txBody>
      </p:sp>
      <p:pic>
        <p:nvPicPr>
          <p:cNvPr id="12293" name="Picture 5" descr="msoACDED"/>
          <p:cNvPicPr>
            <a:picLocks noChangeAspect="1" noChangeArrowheads="1"/>
          </p:cNvPicPr>
          <p:nvPr/>
        </p:nvPicPr>
        <p:blipFill>
          <a:blip r:embed="rId2" cstate="print"/>
          <a:srcRect/>
          <a:stretch>
            <a:fillRect/>
          </a:stretch>
        </p:blipFill>
        <p:spPr bwMode="auto">
          <a:xfrm>
            <a:off x="4648200" y="1600200"/>
            <a:ext cx="4114800" cy="4572000"/>
          </a:xfrm>
          <a:prstGeom prst="rect">
            <a:avLst/>
          </a:prstGeom>
          <a:noFill/>
        </p:spPr>
      </p:pic>
      <p:sp>
        <p:nvSpPr>
          <p:cNvPr id="6" name="Slide Number Placeholder 5"/>
          <p:cNvSpPr>
            <a:spLocks noGrp="1"/>
          </p:cNvSpPr>
          <p:nvPr>
            <p:ph type="sldNum" sz="quarter" idx="12"/>
          </p:nvPr>
        </p:nvSpPr>
        <p:spPr/>
        <p:txBody>
          <a:bodyPr/>
          <a:lstStyle/>
          <a:p>
            <a:fld id="{E7DA7323-33FA-4FB3-A815-703BA6809A0F}" type="slidenum">
              <a:rPr lang="en-US" smtClean="0"/>
              <a:pPr/>
              <a:t>13</a:t>
            </a:fld>
            <a:endParaRPr lang="en-US"/>
          </a:p>
        </p:txBody>
      </p:sp>
    </p:spTree>
    <p:extLst>
      <p:ext uri="{BB962C8B-B14F-4D97-AF65-F5344CB8AC3E}">
        <p14:creationId xmlns:p14="http://schemas.microsoft.com/office/powerpoint/2010/main" val="131564496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Cartilage</a:t>
            </a:r>
            <a:endParaRPr lang="en-US" dirty="0"/>
          </a:p>
        </p:txBody>
      </p:sp>
      <p:sp>
        <p:nvSpPr>
          <p:cNvPr id="3" name="Text Placeholder 2"/>
          <p:cNvSpPr>
            <a:spLocks noGrp="1"/>
          </p:cNvSpPr>
          <p:nvPr>
            <p:ph type="body" sz="half" idx="1"/>
          </p:nvPr>
        </p:nvSpPr>
        <p:spPr/>
        <p:txBody>
          <a:bodyPr rtlCol="0">
            <a:normAutofit/>
          </a:bodyPr>
          <a:lstStyle/>
          <a:p>
            <a:pPr fontAlgn="auto">
              <a:spcAft>
                <a:spcPts val="0"/>
              </a:spcAft>
              <a:defRPr/>
            </a:pPr>
            <a:r>
              <a:rPr lang="en-US" dirty="0" smtClean="0"/>
              <a:t> Clear, wide joint space</a:t>
            </a:r>
          </a:p>
          <a:p>
            <a:pPr fontAlgn="auto">
              <a:spcAft>
                <a:spcPts val="0"/>
              </a:spcAft>
              <a:defRPr/>
            </a:pPr>
            <a:r>
              <a:rPr lang="en-US" dirty="0" smtClean="0"/>
              <a:t>Abnormal for there to be diminished space</a:t>
            </a:r>
          </a:p>
          <a:p>
            <a:pPr fontAlgn="auto">
              <a:spcAft>
                <a:spcPts val="0"/>
              </a:spcAft>
              <a:defRPr/>
            </a:pPr>
            <a:r>
              <a:rPr lang="en-US" dirty="0" smtClean="0"/>
              <a:t>Generally, one </a:t>
            </a:r>
            <a:r>
              <a:rPr lang="en-US" dirty="0" err="1" smtClean="0"/>
              <a:t>condyle</a:t>
            </a:r>
            <a:r>
              <a:rPr lang="en-US" dirty="0" smtClean="0"/>
              <a:t> is involved  first, then both in advanced stages of OA</a:t>
            </a:r>
            <a:endParaRPr lang="en-US" dirty="0"/>
          </a:p>
        </p:txBody>
      </p:sp>
      <p:sp>
        <p:nvSpPr>
          <p:cNvPr id="21508" name="Content Placeholder 3"/>
          <p:cNvSpPr>
            <a:spLocks noGrp="1"/>
          </p:cNvSpPr>
          <p:nvPr>
            <p:ph sz="half" idx="2"/>
          </p:nvPr>
        </p:nvSpPr>
        <p:spPr/>
        <p:txBody>
          <a:bodyPr/>
          <a:lstStyle/>
          <a:p>
            <a:r>
              <a:rPr lang="en-US" smtClean="0"/>
              <a:t>Bone on bone – absence of meniscus</a:t>
            </a:r>
          </a:p>
        </p:txBody>
      </p:sp>
      <p:sp>
        <p:nvSpPr>
          <p:cNvPr id="5" name="Slide Number Placeholder 4"/>
          <p:cNvSpPr>
            <a:spLocks noGrp="1"/>
          </p:cNvSpPr>
          <p:nvPr>
            <p:ph type="sldNum" sz="quarter" idx="12"/>
          </p:nvPr>
        </p:nvSpPr>
        <p:spPr/>
        <p:txBody>
          <a:bodyPr/>
          <a:lstStyle/>
          <a:p>
            <a:fld id="{E7DA7323-33FA-4FB3-A815-703BA6809A0F}" type="slidenum">
              <a:rPr lang="en-US" smtClean="0"/>
              <a:pPr/>
              <a:t>130</a:t>
            </a:fld>
            <a:endParaRPr lang="en-US"/>
          </a:p>
        </p:txBody>
      </p:sp>
    </p:spTree>
    <p:extLst>
      <p:ext uri="{BB962C8B-B14F-4D97-AF65-F5344CB8AC3E}">
        <p14:creationId xmlns:p14="http://schemas.microsoft.com/office/powerpoint/2010/main" val="3528064654"/>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r>
              <a:rPr lang="en-US" dirty="0" smtClean="0"/>
              <a:t>Lateral </a:t>
            </a:r>
            <a:r>
              <a:rPr lang="en-US" dirty="0"/>
              <a:t>View:</a:t>
            </a:r>
          </a:p>
        </p:txBody>
      </p:sp>
      <p:sp>
        <p:nvSpPr>
          <p:cNvPr id="114691" name="Rectangle 3"/>
          <p:cNvSpPr>
            <a:spLocks noGrp="1" noChangeArrowheads="1"/>
          </p:cNvSpPr>
          <p:nvPr>
            <p:ph type="body" sz="half" idx="1"/>
          </p:nvPr>
        </p:nvSpPr>
        <p:spPr>
          <a:xfrm>
            <a:off x="457200" y="1600200"/>
            <a:ext cx="4033838" cy="4525963"/>
          </a:xfrm>
        </p:spPr>
        <p:txBody>
          <a:bodyPr/>
          <a:lstStyle/>
          <a:p>
            <a:pPr>
              <a:buFontTx/>
              <a:buNone/>
            </a:pPr>
            <a:r>
              <a:rPr lang="en-US" sz="2800"/>
              <a:t>Views the patellofemoral joint in profile, knee is flexed anywhere's from 20 dg to 45 dg and the beam is directed from a medial to lateral direction.</a:t>
            </a:r>
          </a:p>
          <a:p>
            <a:pPr>
              <a:buFontTx/>
              <a:buNone/>
            </a:pPr>
            <a:endParaRPr lang="en-US" sz="2800"/>
          </a:p>
          <a:p>
            <a:pPr>
              <a:buFontTx/>
              <a:buNone/>
            </a:pPr>
            <a:endParaRPr lang="en-US" sz="2800"/>
          </a:p>
        </p:txBody>
      </p:sp>
      <p:pic>
        <p:nvPicPr>
          <p:cNvPr id="114692" name="Picture 4" descr="KneeLatRight"/>
          <p:cNvPicPr>
            <a:picLocks noGrp="1" noChangeAspect="1" noChangeArrowheads="1"/>
          </p:cNvPicPr>
          <p:nvPr>
            <p:ph sz="half" idx="2"/>
          </p:nvPr>
        </p:nvPicPr>
        <p:blipFill>
          <a:blip r:embed="rId2" cstate="print"/>
          <a:stretch>
            <a:fillRect/>
          </a:stretch>
        </p:blipFill>
        <p:spPr>
          <a:xfrm>
            <a:off x="5010867" y="1600200"/>
            <a:ext cx="3313265" cy="4525963"/>
          </a:xfrm>
          <a:noFill/>
          <a:ln/>
        </p:spPr>
      </p:pic>
      <p:sp>
        <p:nvSpPr>
          <p:cNvPr id="5" name="Slide Number Placeholder 4"/>
          <p:cNvSpPr>
            <a:spLocks noGrp="1"/>
          </p:cNvSpPr>
          <p:nvPr>
            <p:ph type="sldNum" sz="quarter" idx="12"/>
          </p:nvPr>
        </p:nvSpPr>
        <p:spPr/>
        <p:txBody>
          <a:bodyPr/>
          <a:lstStyle/>
          <a:p>
            <a:fld id="{E7DA7323-33FA-4FB3-A815-703BA6809A0F}" type="slidenum">
              <a:rPr lang="en-US" smtClean="0"/>
              <a:pPr/>
              <a:t>131</a:t>
            </a:fld>
            <a:endParaRPr lang="en-US"/>
          </a:p>
        </p:txBody>
      </p:sp>
    </p:spTree>
    <p:extLst>
      <p:ext uri="{BB962C8B-B14F-4D97-AF65-F5344CB8AC3E}">
        <p14:creationId xmlns:p14="http://schemas.microsoft.com/office/powerpoint/2010/main" val="60651757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endParaRPr lang="en-US"/>
          </a:p>
        </p:txBody>
      </p:sp>
      <p:sp>
        <p:nvSpPr>
          <p:cNvPr id="115715" name="Rectangle 3"/>
          <p:cNvSpPr>
            <a:spLocks noGrp="1" noChangeArrowheads="1"/>
          </p:cNvSpPr>
          <p:nvPr>
            <p:ph type="body" sz="half" idx="1"/>
          </p:nvPr>
        </p:nvSpPr>
        <p:spPr>
          <a:xfrm>
            <a:off x="457200" y="1600200"/>
            <a:ext cx="4033838" cy="4525963"/>
          </a:xfrm>
        </p:spPr>
        <p:txBody>
          <a:bodyPr/>
          <a:lstStyle/>
          <a:p>
            <a:pPr>
              <a:buFontTx/>
              <a:buNone/>
            </a:pPr>
            <a:r>
              <a:rPr lang="en-US" sz="2800" dirty="0" smtClean="0"/>
              <a:t>Look </a:t>
            </a:r>
            <a:r>
              <a:rPr lang="en-US" sz="2800" dirty="0"/>
              <a:t>for the relationship of the patella to the femur, can determine patella </a:t>
            </a:r>
            <a:r>
              <a:rPr lang="en-US" sz="2800" dirty="0" err="1"/>
              <a:t>alta</a:t>
            </a:r>
            <a:r>
              <a:rPr lang="en-US" sz="2800" dirty="0"/>
              <a:t> or patella </a:t>
            </a:r>
            <a:r>
              <a:rPr lang="en-US" sz="2800" dirty="0" err="1"/>
              <a:t>baja</a:t>
            </a:r>
            <a:endParaRPr lang="en-US" sz="2800" dirty="0"/>
          </a:p>
        </p:txBody>
      </p:sp>
      <p:pic>
        <p:nvPicPr>
          <p:cNvPr id="115716" name="Picture 4" descr="KneeLatRightLabelled"/>
          <p:cNvPicPr>
            <a:picLocks noGrp="1" noChangeAspect="1" noChangeArrowheads="1"/>
          </p:cNvPicPr>
          <p:nvPr>
            <p:ph sz="half" idx="2"/>
          </p:nvPr>
        </p:nvPicPr>
        <p:blipFill>
          <a:blip r:embed="rId2" cstate="print"/>
          <a:stretch>
            <a:fillRect/>
          </a:stretch>
        </p:blipFill>
        <p:spPr>
          <a:xfrm>
            <a:off x="5010867" y="1600200"/>
            <a:ext cx="3313265" cy="4525963"/>
          </a:xfrm>
          <a:noFill/>
          <a:ln/>
        </p:spPr>
      </p:pic>
      <p:sp>
        <p:nvSpPr>
          <p:cNvPr id="5" name="Slide Number Placeholder 4"/>
          <p:cNvSpPr>
            <a:spLocks noGrp="1"/>
          </p:cNvSpPr>
          <p:nvPr>
            <p:ph type="sldNum" sz="quarter" idx="12"/>
          </p:nvPr>
        </p:nvSpPr>
        <p:spPr/>
        <p:txBody>
          <a:bodyPr/>
          <a:lstStyle/>
          <a:p>
            <a:fld id="{E7DA7323-33FA-4FB3-A815-703BA6809A0F}" type="slidenum">
              <a:rPr lang="en-US" smtClean="0"/>
              <a:pPr/>
              <a:t>132</a:t>
            </a:fld>
            <a:endParaRPr lang="en-US"/>
          </a:p>
        </p:txBody>
      </p:sp>
    </p:spTree>
    <p:extLst>
      <p:ext uri="{BB962C8B-B14F-4D97-AF65-F5344CB8AC3E}">
        <p14:creationId xmlns:p14="http://schemas.microsoft.com/office/powerpoint/2010/main" val="1023558728"/>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4" name="Rectangle 8"/>
          <p:cNvSpPr>
            <a:spLocks noGrp="1" noChangeArrowheads="1"/>
          </p:cNvSpPr>
          <p:nvPr>
            <p:ph type="title"/>
          </p:nvPr>
        </p:nvSpPr>
        <p:spPr/>
        <p:txBody>
          <a:bodyPr/>
          <a:lstStyle/>
          <a:p>
            <a:pPr fontAlgn="auto">
              <a:spcAft>
                <a:spcPts val="0"/>
              </a:spcAft>
              <a:defRPr/>
            </a:pPr>
            <a:r>
              <a:rPr lang="en-US" dirty="0" err="1" smtClean="0"/>
              <a:t>Insall-Salvati</a:t>
            </a:r>
            <a:r>
              <a:rPr lang="en-US" dirty="0" smtClean="0"/>
              <a:t> Index:  PLR = PL/TL</a:t>
            </a:r>
            <a:endParaRPr lang="en-US" dirty="0"/>
          </a:p>
        </p:txBody>
      </p:sp>
      <p:sp>
        <p:nvSpPr>
          <p:cNvPr id="50179" name="Rectangle 3"/>
          <p:cNvSpPr>
            <a:spLocks noGrp="1" noChangeArrowheads="1"/>
          </p:cNvSpPr>
          <p:nvPr>
            <p:ph sz="half" idx="1"/>
          </p:nvPr>
        </p:nvSpPr>
        <p:spPr/>
        <p:txBody>
          <a:bodyPr rtlCol="0">
            <a:normAutofit/>
          </a:bodyPr>
          <a:lstStyle/>
          <a:p>
            <a:pPr marL="457200" indent="-457200" fontAlgn="auto">
              <a:spcAft>
                <a:spcPts val="0"/>
              </a:spcAft>
              <a:buFont typeface="Wingdings 2" pitchFamily="18" charset="2"/>
              <a:buNone/>
              <a:defRPr/>
            </a:pPr>
            <a:r>
              <a:rPr lang="en-US" dirty="0"/>
              <a:t>The length of the patella ligament is measured from its attachment at the patellar apex to the </a:t>
            </a:r>
            <a:r>
              <a:rPr lang="en-US" dirty="0" err="1"/>
              <a:t>tibial</a:t>
            </a:r>
            <a:r>
              <a:rPr lang="en-US" dirty="0"/>
              <a:t> </a:t>
            </a:r>
            <a:r>
              <a:rPr lang="en-US" dirty="0" err="1" smtClean="0"/>
              <a:t>tuberosity</a:t>
            </a:r>
            <a:r>
              <a:rPr lang="en-US" dirty="0" smtClean="0"/>
              <a:t> (TL) </a:t>
            </a:r>
            <a:r>
              <a:rPr lang="en-US" dirty="0"/>
              <a:t>and should equal the length of the patella </a:t>
            </a:r>
            <a:r>
              <a:rPr lang="en-US" dirty="0" smtClean="0"/>
              <a:t>(PL) from </a:t>
            </a:r>
            <a:r>
              <a:rPr lang="en-US" dirty="0"/>
              <a:t>the superior to the inferior poles.  </a:t>
            </a:r>
          </a:p>
          <a:p>
            <a:pPr marL="457200" indent="-457200" fontAlgn="auto">
              <a:spcAft>
                <a:spcPts val="0"/>
              </a:spcAft>
              <a:buFontTx/>
              <a:buNone/>
              <a:defRPr/>
            </a:pPr>
            <a:r>
              <a:rPr lang="en-US" dirty="0"/>
              <a:t>Variance greater than 20% indicates an </a:t>
            </a:r>
            <a:r>
              <a:rPr lang="fr-FR" dirty="0" err="1"/>
              <a:t>abnormal</a:t>
            </a:r>
            <a:r>
              <a:rPr lang="fr-FR" dirty="0"/>
              <a:t> </a:t>
            </a:r>
            <a:r>
              <a:rPr lang="fr-FR" dirty="0" err="1"/>
              <a:t>patella</a:t>
            </a:r>
            <a:r>
              <a:rPr lang="fr-FR" dirty="0"/>
              <a:t> position.</a:t>
            </a:r>
            <a:endParaRPr lang="en-US" dirty="0"/>
          </a:p>
          <a:p>
            <a:pPr marL="457200" indent="-457200" fontAlgn="auto">
              <a:spcAft>
                <a:spcPts val="0"/>
              </a:spcAft>
              <a:defRPr/>
            </a:pPr>
            <a:endParaRPr lang="en-US" dirty="0"/>
          </a:p>
          <a:p>
            <a:pPr marL="457200" indent="-457200" fontAlgn="auto">
              <a:spcAft>
                <a:spcPts val="0"/>
              </a:spcAft>
              <a:defRPr/>
            </a:pPr>
            <a:endParaRPr lang="en-US" dirty="0"/>
          </a:p>
        </p:txBody>
      </p:sp>
      <p:pic>
        <p:nvPicPr>
          <p:cNvPr id="26627" name="Content Placeholder 4" descr="angles of the knee.gif"/>
          <p:cNvPicPr>
            <a:picLocks noGrp="1" noChangeAspect="1"/>
          </p:cNvPicPr>
          <p:nvPr>
            <p:ph sz="half" idx="2"/>
          </p:nvPr>
        </p:nvPicPr>
        <p:blipFill>
          <a:blip r:embed="rId2" cstate="print"/>
          <a:srcRect r="50999" b="39604"/>
          <a:stretch>
            <a:fillRect/>
          </a:stretch>
        </p:blipFill>
        <p:spPr>
          <a:xfrm>
            <a:off x="5410200" y="1524000"/>
            <a:ext cx="3276600" cy="3200400"/>
          </a:xfrm>
        </p:spPr>
      </p:pic>
      <p:sp>
        <p:nvSpPr>
          <p:cNvPr id="26629" name="TextBox 6"/>
          <p:cNvSpPr txBox="1">
            <a:spLocks noChangeArrowheads="1"/>
          </p:cNvSpPr>
          <p:nvPr/>
        </p:nvSpPr>
        <p:spPr bwMode="auto">
          <a:xfrm>
            <a:off x="4724400" y="5181600"/>
            <a:ext cx="4173538" cy="646113"/>
          </a:xfrm>
          <a:prstGeom prst="rect">
            <a:avLst/>
          </a:prstGeom>
          <a:noFill/>
          <a:ln w="9525">
            <a:noFill/>
            <a:miter lim="800000"/>
            <a:headEnd/>
            <a:tailEnd/>
          </a:ln>
        </p:spPr>
        <p:txBody>
          <a:bodyPr wrap="none">
            <a:spAutoFit/>
          </a:bodyPr>
          <a:lstStyle/>
          <a:p>
            <a:r>
              <a:rPr lang="en-US">
                <a:latin typeface="Gill Sans MT" pitchFamily="34" charset="0"/>
                <a:hlinkClick r:id="rId3"/>
              </a:rPr>
              <a:t>www.medscape.com/viewarticle/553776_2</a:t>
            </a:r>
            <a:endParaRPr lang="en-US">
              <a:latin typeface="Gill Sans MT" pitchFamily="34" charset="0"/>
            </a:endParaRPr>
          </a:p>
          <a:p>
            <a:endParaRPr lang="en-US">
              <a:latin typeface="Gill Sans MT" pitchFamily="34" charset="0"/>
            </a:endParaRPr>
          </a:p>
        </p:txBody>
      </p:sp>
      <p:sp>
        <p:nvSpPr>
          <p:cNvPr id="11" name="Freeform 10"/>
          <p:cNvSpPr/>
          <p:nvPr/>
        </p:nvSpPr>
        <p:spPr>
          <a:xfrm>
            <a:off x="8678863" y="3276600"/>
            <a:ext cx="46037" cy="128588"/>
          </a:xfrm>
          <a:custGeom>
            <a:avLst/>
            <a:gdLst>
              <a:gd name="connsiteX0" fmla="*/ 7573 w 93298"/>
              <a:gd name="connsiteY0" fmla="*/ 0 h 156890"/>
              <a:gd name="connsiteX1" fmla="*/ 17098 w 93298"/>
              <a:gd name="connsiteY1" fmla="*/ 114300 h 156890"/>
              <a:gd name="connsiteX2" fmla="*/ 93298 w 93298"/>
              <a:gd name="connsiteY2" fmla="*/ 123825 h 156890"/>
            </a:gdLst>
            <a:ahLst/>
            <a:cxnLst>
              <a:cxn ang="0">
                <a:pos x="connsiteX0" y="connsiteY0"/>
              </a:cxn>
              <a:cxn ang="0">
                <a:pos x="connsiteX1" y="connsiteY1"/>
              </a:cxn>
              <a:cxn ang="0">
                <a:pos x="connsiteX2" y="connsiteY2"/>
              </a:cxn>
            </a:cxnLst>
            <a:rect l="l" t="t" r="r" b="b"/>
            <a:pathLst>
              <a:path w="93298" h="156890">
                <a:moveTo>
                  <a:pt x="7573" y="0"/>
                </a:moveTo>
                <a:cubicBezTo>
                  <a:pt x="10748" y="38100"/>
                  <a:pt x="0" y="80104"/>
                  <a:pt x="17098" y="114300"/>
                </a:cubicBezTo>
                <a:cubicBezTo>
                  <a:pt x="38393" y="156890"/>
                  <a:pt x="71345" y="134801"/>
                  <a:pt x="93298" y="123825"/>
                </a:cubicBez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7" name="Slide Number Placeholder 6"/>
          <p:cNvSpPr>
            <a:spLocks noGrp="1"/>
          </p:cNvSpPr>
          <p:nvPr>
            <p:ph type="sldNum" sz="quarter" idx="12"/>
          </p:nvPr>
        </p:nvSpPr>
        <p:spPr/>
        <p:txBody>
          <a:bodyPr/>
          <a:lstStyle/>
          <a:p>
            <a:fld id="{6E60B240-677C-48C8-B4EA-90F7266CBCE6}" type="slidenum">
              <a:rPr lang="en-US" smtClean="0"/>
              <a:pPr/>
              <a:t>133</a:t>
            </a:fld>
            <a:endParaRPr lang="en-US"/>
          </a:p>
        </p:txBody>
      </p:sp>
    </p:spTree>
    <p:extLst>
      <p:ext uri="{BB962C8B-B14F-4D97-AF65-F5344CB8AC3E}">
        <p14:creationId xmlns:p14="http://schemas.microsoft.com/office/powerpoint/2010/main" val="3178162151"/>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381000"/>
            <a:ext cx="8229600" cy="1066800"/>
          </a:xfrm>
        </p:spPr>
        <p:txBody>
          <a:bodyPr/>
          <a:lstStyle/>
          <a:p>
            <a:pPr fontAlgn="auto">
              <a:spcAft>
                <a:spcPts val="0"/>
              </a:spcAft>
              <a:defRPr/>
            </a:pPr>
            <a:r>
              <a:rPr lang="en-US" dirty="0" smtClean="0"/>
              <a:t>Lateral: Bone Density</a:t>
            </a:r>
            <a:endParaRPr lang="en-US" dirty="0"/>
          </a:p>
        </p:txBody>
      </p:sp>
      <p:sp>
        <p:nvSpPr>
          <p:cNvPr id="27650" name="Content Placeholder 1"/>
          <p:cNvSpPr>
            <a:spLocks noGrp="1"/>
          </p:cNvSpPr>
          <p:nvPr>
            <p:ph idx="1"/>
          </p:nvPr>
        </p:nvSpPr>
        <p:spPr>
          <a:xfrm>
            <a:off x="304800" y="2232025"/>
            <a:ext cx="8229600" cy="4625975"/>
          </a:xfrm>
        </p:spPr>
        <p:txBody>
          <a:bodyPr/>
          <a:lstStyle/>
          <a:p>
            <a:r>
              <a:rPr lang="en-US" dirty="0" smtClean="0"/>
              <a:t>Increase in density as the </a:t>
            </a:r>
            <a:r>
              <a:rPr lang="en-US" dirty="0" err="1" smtClean="0"/>
              <a:t>condyles</a:t>
            </a:r>
            <a:r>
              <a:rPr lang="en-US" dirty="0" smtClean="0"/>
              <a:t> are superimposed on each other</a:t>
            </a:r>
          </a:p>
          <a:p>
            <a:endParaRPr lang="en-US" dirty="0" smtClean="0"/>
          </a:p>
          <a:p>
            <a:r>
              <a:rPr lang="en-US" dirty="0" smtClean="0"/>
              <a:t>Medial </a:t>
            </a:r>
            <a:r>
              <a:rPr lang="en-US" dirty="0" err="1" smtClean="0"/>
              <a:t>condyle</a:t>
            </a:r>
            <a:r>
              <a:rPr lang="en-US" dirty="0" smtClean="0"/>
              <a:t> is larger and extends distally further than the lateral </a:t>
            </a:r>
            <a:r>
              <a:rPr lang="en-US" dirty="0" err="1" smtClean="0"/>
              <a:t>condyle</a:t>
            </a:r>
            <a:endParaRPr lang="en-US" dirty="0" smtClean="0"/>
          </a:p>
          <a:p>
            <a:endParaRPr lang="en-US" dirty="0" smtClean="0"/>
          </a:p>
          <a:p>
            <a:r>
              <a:rPr lang="en-US" dirty="0" smtClean="0"/>
              <a:t>Patella should be consistent in density</a:t>
            </a:r>
          </a:p>
        </p:txBody>
      </p:sp>
      <p:sp>
        <p:nvSpPr>
          <p:cNvPr id="4" name="Slide Number Placeholder 3"/>
          <p:cNvSpPr>
            <a:spLocks noGrp="1"/>
          </p:cNvSpPr>
          <p:nvPr>
            <p:ph type="sldNum" sz="quarter" idx="12"/>
          </p:nvPr>
        </p:nvSpPr>
        <p:spPr/>
        <p:txBody>
          <a:bodyPr/>
          <a:lstStyle/>
          <a:p>
            <a:fld id="{6E60B240-677C-48C8-B4EA-90F7266CBCE6}" type="slidenum">
              <a:rPr lang="en-US" smtClean="0"/>
              <a:pPr/>
              <a:t>134</a:t>
            </a:fld>
            <a:endParaRPr lang="en-US"/>
          </a:p>
        </p:txBody>
      </p:sp>
    </p:spTree>
    <p:extLst>
      <p:ext uri="{BB962C8B-B14F-4D97-AF65-F5344CB8AC3E}">
        <p14:creationId xmlns:p14="http://schemas.microsoft.com/office/powerpoint/2010/main" val="2399720701"/>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381000" y="609600"/>
            <a:ext cx="8229600" cy="1066800"/>
          </a:xfrm>
        </p:spPr>
        <p:txBody>
          <a:bodyPr/>
          <a:lstStyle/>
          <a:p>
            <a:pPr fontAlgn="auto">
              <a:spcAft>
                <a:spcPts val="0"/>
              </a:spcAft>
              <a:defRPr/>
            </a:pPr>
            <a:r>
              <a:rPr lang="en-US" dirty="0" smtClean="0"/>
              <a:t>Sunrise View or Skyline View </a:t>
            </a:r>
            <a:endParaRPr lang="en-US" dirty="0"/>
          </a:p>
        </p:txBody>
      </p:sp>
      <p:sp>
        <p:nvSpPr>
          <p:cNvPr id="52227" name="Rectangle 3"/>
          <p:cNvSpPr>
            <a:spLocks noGrp="1" noChangeArrowheads="1"/>
          </p:cNvSpPr>
          <p:nvPr>
            <p:ph sz="half" idx="1"/>
          </p:nvPr>
        </p:nvSpPr>
        <p:spPr/>
        <p:txBody>
          <a:bodyPr rtlCol="0">
            <a:normAutofit fontScale="62500" lnSpcReduction="20000"/>
          </a:bodyPr>
          <a:lstStyle/>
          <a:p>
            <a:pPr fontAlgn="auto">
              <a:spcAft>
                <a:spcPts val="0"/>
              </a:spcAft>
              <a:buFontTx/>
              <a:buNone/>
              <a:defRPr/>
            </a:pPr>
            <a:r>
              <a:rPr lang="en-US" sz="3400" dirty="0" smtClean="0"/>
              <a:t>Patella appears to be the sun, rising over the horizon</a:t>
            </a:r>
          </a:p>
          <a:p>
            <a:pPr fontAlgn="auto">
              <a:spcAft>
                <a:spcPts val="0"/>
              </a:spcAft>
              <a:buFontTx/>
              <a:buNone/>
              <a:defRPr/>
            </a:pPr>
            <a:endParaRPr lang="en-US" sz="3400" dirty="0" smtClean="0"/>
          </a:p>
          <a:p>
            <a:pPr fontAlgn="auto">
              <a:spcAft>
                <a:spcPts val="0"/>
              </a:spcAft>
              <a:buFontTx/>
              <a:buNone/>
              <a:defRPr/>
            </a:pPr>
            <a:r>
              <a:rPr lang="en-US" sz="3400" dirty="0" smtClean="0"/>
              <a:t>Axial </a:t>
            </a:r>
            <a:r>
              <a:rPr lang="en-US" sz="3400" dirty="0"/>
              <a:t>view of the </a:t>
            </a:r>
            <a:r>
              <a:rPr lang="en-US" sz="3400" dirty="0" err="1"/>
              <a:t>Patellofemoral</a:t>
            </a:r>
            <a:r>
              <a:rPr lang="en-US" sz="3400" dirty="0"/>
              <a:t> joint:  </a:t>
            </a:r>
            <a:r>
              <a:rPr lang="en-US" sz="3400" dirty="0" smtClean="0"/>
              <a:t>Gives </a:t>
            </a:r>
            <a:r>
              <a:rPr lang="en-US" sz="3400" dirty="0"/>
              <a:t>the </a:t>
            </a:r>
            <a:r>
              <a:rPr lang="en-US" sz="3400" dirty="0" err="1"/>
              <a:t>articular</a:t>
            </a:r>
            <a:r>
              <a:rPr lang="en-US" sz="3400" dirty="0"/>
              <a:t> surfaces of the patella and femur.</a:t>
            </a:r>
          </a:p>
          <a:p>
            <a:pPr fontAlgn="auto">
              <a:spcAft>
                <a:spcPts val="0"/>
              </a:spcAft>
              <a:buFontTx/>
              <a:buNone/>
              <a:defRPr/>
            </a:pPr>
            <a:endParaRPr lang="en-US" sz="3400" dirty="0" smtClean="0"/>
          </a:p>
          <a:p>
            <a:pPr fontAlgn="auto">
              <a:spcAft>
                <a:spcPts val="0"/>
              </a:spcAft>
              <a:buFontTx/>
              <a:buNone/>
              <a:defRPr/>
            </a:pPr>
            <a:r>
              <a:rPr lang="en-US" sz="3400" dirty="0" smtClean="0"/>
              <a:t>Medial </a:t>
            </a:r>
            <a:r>
              <a:rPr lang="en-US" sz="3400" dirty="0"/>
              <a:t>and lateral facets of the </a:t>
            </a:r>
            <a:r>
              <a:rPr lang="en-US" sz="3400" dirty="0" smtClean="0"/>
              <a:t>patella are visible</a:t>
            </a:r>
          </a:p>
          <a:p>
            <a:pPr fontAlgn="auto">
              <a:spcAft>
                <a:spcPts val="0"/>
              </a:spcAft>
              <a:buFontTx/>
              <a:buNone/>
              <a:defRPr/>
            </a:pPr>
            <a:endParaRPr lang="en-US" sz="3400" dirty="0" smtClean="0"/>
          </a:p>
          <a:p>
            <a:pPr fontAlgn="auto">
              <a:spcAft>
                <a:spcPts val="0"/>
              </a:spcAft>
              <a:buFontTx/>
              <a:buNone/>
              <a:defRPr/>
            </a:pPr>
            <a:r>
              <a:rPr lang="en-US" sz="3400" dirty="0" smtClean="0"/>
              <a:t>Alignment of the patella in relation to the femur – lateral, medial etc. </a:t>
            </a:r>
            <a:endParaRPr lang="en-US" sz="3400" dirty="0"/>
          </a:p>
          <a:p>
            <a:pPr fontAlgn="auto">
              <a:spcAft>
                <a:spcPts val="0"/>
              </a:spcAft>
              <a:buFontTx/>
              <a:buNone/>
              <a:defRPr/>
            </a:pPr>
            <a:r>
              <a:rPr lang="en-US" dirty="0"/>
              <a:t>      </a:t>
            </a:r>
          </a:p>
        </p:txBody>
      </p:sp>
      <p:pic>
        <p:nvPicPr>
          <p:cNvPr id="29699" name="Content Placeholder 4" descr="sunrise view.jpg"/>
          <p:cNvPicPr>
            <a:picLocks noGrp="1" noChangeAspect="1"/>
          </p:cNvPicPr>
          <p:nvPr>
            <p:ph sz="half" idx="2"/>
          </p:nvPr>
        </p:nvPicPr>
        <p:blipFill>
          <a:blip r:embed="rId2" cstate="print"/>
          <a:srcRect/>
          <a:stretch>
            <a:fillRect/>
          </a:stretch>
        </p:blipFill>
        <p:spPr>
          <a:xfrm>
            <a:off x="5562600" y="1828800"/>
            <a:ext cx="2187575" cy="1319213"/>
          </a:xfrm>
        </p:spPr>
      </p:pic>
      <p:sp>
        <p:nvSpPr>
          <p:cNvPr id="29701" name="TextBox 5"/>
          <p:cNvSpPr txBox="1">
            <a:spLocks noChangeArrowheads="1"/>
          </p:cNvSpPr>
          <p:nvPr/>
        </p:nvSpPr>
        <p:spPr bwMode="auto">
          <a:xfrm>
            <a:off x="5181600" y="3276600"/>
            <a:ext cx="3795713" cy="307975"/>
          </a:xfrm>
          <a:prstGeom prst="rect">
            <a:avLst/>
          </a:prstGeom>
          <a:noFill/>
          <a:ln w="9525">
            <a:noFill/>
            <a:miter lim="800000"/>
            <a:headEnd/>
            <a:tailEnd/>
          </a:ln>
        </p:spPr>
        <p:txBody>
          <a:bodyPr wrap="none">
            <a:spAutoFit/>
          </a:bodyPr>
          <a:lstStyle/>
          <a:p>
            <a:r>
              <a:rPr lang="en-US" sz="1400">
                <a:latin typeface="Gill Sans MT" pitchFamily="34" charset="0"/>
                <a:hlinkClick r:id="rId3"/>
              </a:rPr>
              <a:t>www.hawaii.edu/.../pediatrics/pemxray/v6c08.html</a:t>
            </a:r>
            <a:endParaRPr lang="en-US" sz="1400">
              <a:latin typeface="Gill Sans MT" pitchFamily="34" charset="0"/>
            </a:endParaRPr>
          </a:p>
        </p:txBody>
      </p:sp>
      <p:sp>
        <p:nvSpPr>
          <p:cNvPr id="6" name="Slide Number Placeholder 5"/>
          <p:cNvSpPr>
            <a:spLocks noGrp="1"/>
          </p:cNvSpPr>
          <p:nvPr>
            <p:ph type="sldNum" sz="quarter" idx="12"/>
          </p:nvPr>
        </p:nvSpPr>
        <p:spPr/>
        <p:txBody>
          <a:bodyPr/>
          <a:lstStyle/>
          <a:p>
            <a:fld id="{6E60B240-677C-48C8-B4EA-90F7266CBCE6}" type="slidenum">
              <a:rPr lang="en-US" smtClean="0"/>
              <a:pPr/>
              <a:t>135</a:t>
            </a:fld>
            <a:endParaRPr lang="en-US"/>
          </a:p>
        </p:txBody>
      </p:sp>
    </p:spTree>
    <p:extLst>
      <p:ext uri="{BB962C8B-B14F-4D97-AF65-F5344CB8AC3E}">
        <p14:creationId xmlns:p14="http://schemas.microsoft.com/office/powerpoint/2010/main" val="3827480439"/>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fontAlgn="auto">
              <a:spcAft>
                <a:spcPts val="0"/>
              </a:spcAft>
              <a:defRPr/>
            </a:pPr>
            <a:endParaRPr lang="en-US"/>
          </a:p>
        </p:txBody>
      </p:sp>
      <p:sp>
        <p:nvSpPr>
          <p:cNvPr id="53251" name="Rectangle 3"/>
          <p:cNvSpPr>
            <a:spLocks noGrp="1" noChangeArrowheads="1"/>
          </p:cNvSpPr>
          <p:nvPr>
            <p:ph sz="half" idx="1"/>
          </p:nvPr>
        </p:nvSpPr>
        <p:spPr/>
        <p:txBody>
          <a:bodyPr rtlCol="0">
            <a:normAutofit/>
          </a:bodyPr>
          <a:lstStyle/>
          <a:p>
            <a:pPr fontAlgn="auto">
              <a:spcAft>
                <a:spcPts val="0"/>
              </a:spcAft>
              <a:buFontTx/>
              <a:buNone/>
              <a:defRPr/>
            </a:pPr>
            <a:r>
              <a:rPr lang="en-US" dirty="0" smtClean="0"/>
              <a:t>Note </a:t>
            </a:r>
            <a:r>
              <a:rPr lang="en-US" dirty="0"/>
              <a:t>the </a:t>
            </a:r>
            <a:r>
              <a:rPr lang="en-US" dirty="0" err="1"/>
              <a:t>sulcus</a:t>
            </a:r>
            <a:r>
              <a:rPr lang="en-US" dirty="0"/>
              <a:t> </a:t>
            </a:r>
            <a:r>
              <a:rPr lang="en-US" dirty="0" smtClean="0"/>
              <a:t>angle of the femur:</a:t>
            </a:r>
          </a:p>
          <a:p>
            <a:pPr fontAlgn="auto">
              <a:spcAft>
                <a:spcPts val="0"/>
              </a:spcAft>
              <a:defRPr/>
            </a:pPr>
            <a:r>
              <a:rPr lang="en-US" dirty="0" smtClean="0"/>
              <a:t>normal </a:t>
            </a:r>
            <a:r>
              <a:rPr lang="en-US" dirty="0"/>
              <a:t>value of 138 degrees +/- 6 </a:t>
            </a:r>
            <a:r>
              <a:rPr lang="en-US" dirty="0" smtClean="0"/>
              <a:t>degrees</a:t>
            </a:r>
          </a:p>
          <a:p>
            <a:pPr fontAlgn="auto">
              <a:spcAft>
                <a:spcPts val="0"/>
              </a:spcAft>
              <a:defRPr/>
            </a:pPr>
            <a:r>
              <a:rPr lang="en-US" dirty="0" smtClean="0"/>
              <a:t>shallow </a:t>
            </a:r>
            <a:r>
              <a:rPr lang="en-US" dirty="0" err="1"/>
              <a:t>sulcus</a:t>
            </a:r>
            <a:r>
              <a:rPr lang="en-US" dirty="0"/>
              <a:t> angles (greater degree within the angle) have been associated with recurrent patellar dislocations.</a:t>
            </a:r>
          </a:p>
          <a:p>
            <a:pPr fontAlgn="auto">
              <a:spcAft>
                <a:spcPts val="0"/>
              </a:spcAft>
              <a:buFontTx/>
              <a:buNone/>
              <a:defRPr/>
            </a:pPr>
            <a:endParaRPr lang="en-US" dirty="0"/>
          </a:p>
          <a:p>
            <a:pPr fontAlgn="auto">
              <a:spcAft>
                <a:spcPts val="0"/>
              </a:spcAft>
              <a:defRPr/>
            </a:pPr>
            <a:endParaRPr lang="en-US" dirty="0"/>
          </a:p>
        </p:txBody>
      </p:sp>
      <p:pic>
        <p:nvPicPr>
          <p:cNvPr id="30723" name="Content Placeholder 5" descr="angles of the knee.gif"/>
          <p:cNvPicPr>
            <a:picLocks noGrp="1" noChangeAspect="1"/>
          </p:cNvPicPr>
          <p:nvPr>
            <p:ph sz="half" idx="2"/>
          </p:nvPr>
        </p:nvPicPr>
        <p:blipFill>
          <a:blip r:embed="rId2" cstate="print"/>
          <a:srcRect l="49001" t="5495" r="999" b="41563"/>
          <a:stretch>
            <a:fillRect/>
          </a:stretch>
        </p:blipFill>
        <p:spPr>
          <a:xfrm>
            <a:off x="5791200" y="2362200"/>
            <a:ext cx="1905000" cy="2057400"/>
          </a:xfrm>
        </p:spPr>
      </p:pic>
      <p:sp>
        <p:nvSpPr>
          <p:cNvPr id="30725" name="TextBox 6"/>
          <p:cNvSpPr txBox="1">
            <a:spLocks noChangeArrowheads="1"/>
          </p:cNvSpPr>
          <p:nvPr/>
        </p:nvSpPr>
        <p:spPr bwMode="auto">
          <a:xfrm>
            <a:off x="4800600" y="4876800"/>
            <a:ext cx="4173538" cy="369888"/>
          </a:xfrm>
          <a:prstGeom prst="rect">
            <a:avLst/>
          </a:prstGeom>
          <a:noFill/>
          <a:ln w="9525">
            <a:noFill/>
            <a:miter lim="800000"/>
            <a:headEnd/>
            <a:tailEnd/>
          </a:ln>
        </p:spPr>
        <p:txBody>
          <a:bodyPr wrap="none">
            <a:spAutoFit/>
          </a:bodyPr>
          <a:lstStyle/>
          <a:p>
            <a:r>
              <a:rPr lang="en-US">
                <a:latin typeface="Gill Sans MT" pitchFamily="34" charset="0"/>
                <a:hlinkClick r:id="rId3"/>
              </a:rPr>
              <a:t>www.medscape.com/viewarticle/553776_2</a:t>
            </a:r>
            <a:endParaRPr lang="en-US">
              <a:latin typeface="Gill Sans MT" pitchFamily="34" charset="0"/>
            </a:endParaRPr>
          </a:p>
        </p:txBody>
      </p:sp>
      <p:sp>
        <p:nvSpPr>
          <p:cNvPr id="6" name="Slide Number Placeholder 5"/>
          <p:cNvSpPr>
            <a:spLocks noGrp="1"/>
          </p:cNvSpPr>
          <p:nvPr>
            <p:ph type="sldNum" sz="quarter" idx="12"/>
          </p:nvPr>
        </p:nvSpPr>
        <p:spPr/>
        <p:txBody>
          <a:bodyPr/>
          <a:lstStyle/>
          <a:p>
            <a:fld id="{6E60B240-677C-48C8-B4EA-90F7266CBCE6}" type="slidenum">
              <a:rPr lang="en-US" smtClean="0"/>
              <a:pPr/>
              <a:t>136</a:t>
            </a:fld>
            <a:endParaRPr lang="en-US"/>
          </a:p>
        </p:txBody>
      </p:sp>
    </p:spTree>
    <p:extLst>
      <p:ext uri="{BB962C8B-B14F-4D97-AF65-F5344CB8AC3E}">
        <p14:creationId xmlns:p14="http://schemas.microsoft.com/office/powerpoint/2010/main" val="276034460"/>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fontAlgn="auto">
              <a:spcAft>
                <a:spcPts val="0"/>
              </a:spcAft>
              <a:defRPr/>
            </a:pPr>
            <a:endParaRPr lang="en-US"/>
          </a:p>
        </p:txBody>
      </p:sp>
      <p:sp>
        <p:nvSpPr>
          <p:cNvPr id="222211" name="Rectangle 3"/>
          <p:cNvSpPr>
            <a:spLocks noGrp="1" noChangeArrowheads="1"/>
          </p:cNvSpPr>
          <p:nvPr>
            <p:ph sz="half" idx="1"/>
          </p:nvPr>
        </p:nvSpPr>
        <p:spPr/>
        <p:txBody>
          <a:bodyPr rtlCol="0">
            <a:normAutofit/>
          </a:bodyPr>
          <a:lstStyle/>
          <a:p>
            <a:pPr fontAlgn="auto">
              <a:spcAft>
                <a:spcPts val="0"/>
              </a:spcAft>
              <a:defRPr/>
            </a:pPr>
            <a:r>
              <a:rPr lang="en-US" dirty="0" smtClean="0"/>
              <a:t>Note </a:t>
            </a:r>
            <a:r>
              <a:rPr lang="en-US" dirty="0"/>
              <a:t>the congruence angle which helps to define the position of the patella within the </a:t>
            </a:r>
            <a:r>
              <a:rPr lang="en-US" dirty="0" err="1"/>
              <a:t>inercondylar</a:t>
            </a:r>
            <a:r>
              <a:rPr lang="en-US" dirty="0"/>
              <a:t> </a:t>
            </a:r>
            <a:r>
              <a:rPr lang="en-US" dirty="0" err="1"/>
              <a:t>sulcus</a:t>
            </a:r>
            <a:r>
              <a:rPr lang="en-US" dirty="0"/>
              <a:t>. </a:t>
            </a:r>
            <a:endParaRPr lang="en-US" dirty="0" smtClean="0"/>
          </a:p>
          <a:p>
            <a:pPr fontAlgn="auto">
              <a:spcAft>
                <a:spcPts val="0"/>
              </a:spcAft>
              <a:defRPr/>
            </a:pPr>
            <a:r>
              <a:rPr lang="en-US" dirty="0" smtClean="0"/>
              <a:t>Normal </a:t>
            </a:r>
            <a:r>
              <a:rPr lang="en-US" dirty="0"/>
              <a:t>value is -6 degrees.  </a:t>
            </a:r>
            <a:endParaRPr lang="en-US" dirty="0" smtClean="0"/>
          </a:p>
          <a:p>
            <a:pPr fontAlgn="auto">
              <a:spcAft>
                <a:spcPts val="0"/>
              </a:spcAft>
              <a:defRPr/>
            </a:pPr>
            <a:r>
              <a:rPr lang="en-US" dirty="0" smtClean="0"/>
              <a:t>Congruence </a:t>
            </a:r>
            <a:r>
              <a:rPr lang="en-US" dirty="0"/>
              <a:t>value of +16 has been associated with lateral patellar </a:t>
            </a:r>
            <a:r>
              <a:rPr lang="en-US" dirty="0" err="1"/>
              <a:t>subluxation</a:t>
            </a:r>
            <a:endParaRPr lang="en-US" dirty="0"/>
          </a:p>
        </p:txBody>
      </p:sp>
      <p:pic>
        <p:nvPicPr>
          <p:cNvPr id="31747" name="Content Placeholder 5" descr="patellar-fig2.jpg"/>
          <p:cNvPicPr>
            <a:picLocks noGrp="1" noChangeAspect="1"/>
          </p:cNvPicPr>
          <p:nvPr>
            <p:ph sz="half" idx="2"/>
          </p:nvPr>
        </p:nvPicPr>
        <p:blipFill>
          <a:blip r:embed="rId2" cstate="print"/>
          <a:srcRect/>
          <a:stretch>
            <a:fillRect/>
          </a:stretch>
        </p:blipFill>
        <p:spPr>
          <a:xfrm>
            <a:off x="4572000" y="1676400"/>
            <a:ext cx="4038600" cy="2763838"/>
          </a:xfrm>
        </p:spPr>
      </p:pic>
      <p:sp>
        <p:nvSpPr>
          <p:cNvPr id="5" name="Slide Number Placeholder 4"/>
          <p:cNvSpPr>
            <a:spLocks noGrp="1"/>
          </p:cNvSpPr>
          <p:nvPr>
            <p:ph type="sldNum" sz="quarter" idx="12"/>
          </p:nvPr>
        </p:nvSpPr>
        <p:spPr/>
        <p:txBody>
          <a:bodyPr/>
          <a:lstStyle/>
          <a:p>
            <a:fld id="{6E60B240-677C-48C8-B4EA-90F7266CBCE6}" type="slidenum">
              <a:rPr lang="en-US" smtClean="0"/>
              <a:pPr/>
              <a:t>137</a:t>
            </a:fld>
            <a:endParaRPr lang="en-US"/>
          </a:p>
        </p:txBody>
      </p:sp>
    </p:spTree>
    <p:extLst>
      <p:ext uri="{BB962C8B-B14F-4D97-AF65-F5344CB8AC3E}">
        <p14:creationId xmlns:p14="http://schemas.microsoft.com/office/powerpoint/2010/main" val="3986875715"/>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fontAlgn="auto">
              <a:spcAft>
                <a:spcPts val="0"/>
              </a:spcAft>
              <a:defRPr/>
            </a:pPr>
            <a:endParaRPr lang="en-US"/>
          </a:p>
        </p:txBody>
      </p:sp>
      <p:sp>
        <p:nvSpPr>
          <p:cNvPr id="2" name="Content Placeholder 1"/>
          <p:cNvSpPr>
            <a:spLocks noGrp="1"/>
          </p:cNvSpPr>
          <p:nvPr>
            <p:ph idx="1"/>
          </p:nvPr>
        </p:nvSpPr>
        <p:spPr>
          <a:xfrm>
            <a:off x="457200" y="1500188"/>
            <a:ext cx="8229600" cy="4625975"/>
          </a:xfrm>
        </p:spPr>
        <p:txBody>
          <a:bodyPr rtlCol="0">
            <a:normAutofit fontScale="92500" lnSpcReduction="10000"/>
          </a:bodyPr>
          <a:lstStyle/>
          <a:p>
            <a:pPr fontAlgn="auto">
              <a:spcAft>
                <a:spcPts val="0"/>
              </a:spcAft>
              <a:defRPr/>
            </a:pPr>
            <a:r>
              <a:rPr lang="en-US" dirty="0" smtClean="0"/>
              <a:t>To measure the congruence angle: Find the highest point of the medial (B)and lateral (C) </a:t>
            </a:r>
            <a:r>
              <a:rPr lang="en-US" dirty="0" err="1" smtClean="0"/>
              <a:t>condyle</a:t>
            </a:r>
            <a:r>
              <a:rPr lang="en-US" dirty="0" smtClean="0"/>
              <a:t> and the lowest point of the </a:t>
            </a:r>
            <a:r>
              <a:rPr lang="en-US" dirty="0" err="1" smtClean="0"/>
              <a:t>intercondylar</a:t>
            </a:r>
            <a:r>
              <a:rPr lang="en-US" dirty="0" smtClean="0"/>
              <a:t> </a:t>
            </a:r>
            <a:r>
              <a:rPr lang="en-US" dirty="0" err="1" smtClean="0"/>
              <a:t>sulcus</a:t>
            </a:r>
            <a:r>
              <a:rPr lang="en-US" dirty="0" smtClean="0"/>
              <a:t> (A)</a:t>
            </a:r>
          </a:p>
          <a:p>
            <a:pPr fontAlgn="auto">
              <a:spcAft>
                <a:spcPts val="0"/>
              </a:spcAft>
              <a:defRPr/>
            </a:pPr>
            <a:r>
              <a:rPr lang="en-US" dirty="0" smtClean="0"/>
              <a:t>The angle BAC, is the </a:t>
            </a:r>
            <a:r>
              <a:rPr lang="en-US" dirty="0" err="1" smtClean="0"/>
              <a:t>sulcus</a:t>
            </a:r>
            <a:r>
              <a:rPr lang="en-US" dirty="0" smtClean="0"/>
              <a:t> angle. Bisect the </a:t>
            </a:r>
            <a:r>
              <a:rPr lang="en-US" dirty="0" err="1" smtClean="0"/>
              <a:t>sulcus</a:t>
            </a:r>
            <a:r>
              <a:rPr lang="en-US" dirty="0" smtClean="0"/>
              <a:t> angle to establish the zero reference line,  AO.</a:t>
            </a:r>
          </a:p>
          <a:p>
            <a:pPr fontAlgn="auto">
              <a:spcAft>
                <a:spcPts val="0"/>
              </a:spcAft>
              <a:defRPr/>
            </a:pPr>
            <a:r>
              <a:rPr lang="en-US" dirty="0" smtClean="0"/>
              <a:t>Find the lowest point on the </a:t>
            </a:r>
            <a:r>
              <a:rPr lang="en-US" dirty="0" err="1" smtClean="0"/>
              <a:t>articular</a:t>
            </a:r>
            <a:r>
              <a:rPr lang="en-US" dirty="0" smtClean="0"/>
              <a:t> edge of the patella (D)</a:t>
            </a:r>
          </a:p>
          <a:p>
            <a:pPr fontAlgn="auto">
              <a:spcAft>
                <a:spcPts val="0"/>
              </a:spcAft>
              <a:defRPr/>
            </a:pPr>
            <a:r>
              <a:rPr lang="en-US" dirty="0" smtClean="0"/>
              <a:t>Project line AD. </a:t>
            </a:r>
          </a:p>
          <a:p>
            <a:pPr fontAlgn="auto">
              <a:spcAft>
                <a:spcPts val="0"/>
              </a:spcAft>
              <a:defRPr/>
            </a:pPr>
            <a:r>
              <a:rPr lang="en-US" dirty="0" smtClean="0"/>
              <a:t>The angle DAO is the congruence angle.</a:t>
            </a:r>
          </a:p>
          <a:p>
            <a:pPr fontAlgn="auto">
              <a:spcAft>
                <a:spcPts val="0"/>
              </a:spcAft>
              <a:defRPr/>
            </a:pPr>
            <a:r>
              <a:rPr lang="en-US" dirty="0" smtClean="0"/>
              <a:t>All values medial to the zero reference line AO are designated as minus and those lateral as plus. Mean= -6 Degrees, standard deviation = 11 degrees. </a:t>
            </a:r>
            <a:endParaRPr lang="en-US" dirty="0"/>
          </a:p>
        </p:txBody>
      </p:sp>
      <p:sp>
        <p:nvSpPr>
          <p:cNvPr id="4" name="Slide Number Placeholder 3"/>
          <p:cNvSpPr>
            <a:spLocks noGrp="1"/>
          </p:cNvSpPr>
          <p:nvPr>
            <p:ph type="sldNum" sz="quarter" idx="12"/>
          </p:nvPr>
        </p:nvSpPr>
        <p:spPr/>
        <p:txBody>
          <a:bodyPr/>
          <a:lstStyle/>
          <a:p>
            <a:fld id="{6E60B240-677C-48C8-B4EA-90F7266CBCE6}" type="slidenum">
              <a:rPr lang="en-US" smtClean="0"/>
              <a:pPr/>
              <a:t>138</a:t>
            </a:fld>
            <a:endParaRPr lang="en-US"/>
          </a:p>
        </p:txBody>
      </p:sp>
    </p:spTree>
    <p:extLst>
      <p:ext uri="{BB962C8B-B14F-4D97-AF65-F5344CB8AC3E}">
        <p14:creationId xmlns:p14="http://schemas.microsoft.com/office/powerpoint/2010/main" val="1740476715"/>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normAutofit fontScale="90000"/>
          </a:bodyPr>
          <a:lstStyle/>
          <a:p>
            <a:r>
              <a:rPr lang="en-US" dirty="0" smtClean="0"/>
              <a:t>Other </a:t>
            </a:r>
            <a:r>
              <a:rPr lang="en-US" dirty="0"/>
              <a:t>Common Views:</a:t>
            </a:r>
            <a:br>
              <a:rPr lang="en-US" dirty="0"/>
            </a:br>
            <a:endParaRPr lang="en-US" dirty="0"/>
          </a:p>
        </p:txBody>
      </p:sp>
      <p:sp>
        <p:nvSpPr>
          <p:cNvPr id="117763" name="Rectangle 3"/>
          <p:cNvSpPr>
            <a:spLocks noGrp="1" noChangeArrowheads="1"/>
          </p:cNvSpPr>
          <p:nvPr>
            <p:ph type="body" sz="half" idx="1"/>
          </p:nvPr>
        </p:nvSpPr>
        <p:spPr>
          <a:xfrm>
            <a:off x="381000" y="1371600"/>
            <a:ext cx="4114800" cy="5257800"/>
          </a:xfrm>
        </p:spPr>
        <p:txBody>
          <a:bodyPr>
            <a:normAutofit lnSpcReduction="10000"/>
          </a:bodyPr>
          <a:lstStyle/>
          <a:p>
            <a:pPr>
              <a:buFontTx/>
              <a:buNone/>
            </a:pPr>
            <a:r>
              <a:rPr lang="en-US" sz="2800" u="sng" dirty="0" smtClean="0"/>
              <a:t>Axial </a:t>
            </a:r>
            <a:r>
              <a:rPr lang="en-US" sz="2800" u="sng" dirty="0"/>
              <a:t>or Tunnel view </a:t>
            </a:r>
            <a:r>
              <a:rPr lang="en-US" sz="2800" dirty="0"/>
              <a:t>of </a:t>
            </a:r>
            <a:r>
              <a:rPr lang="en-US" sz="2800" dirty="0" err="1"/>
              <a:t>Intracondylar</a:t>
            </a:r>
            <a:r>
              <a:rPr lang="en-US" sz="2800" dirty="0"/>
              <a:t> </a:t>
            </a:r>
            <a:r>
              <a:rPr lang="en-US" sz="2800" dirty="0" err="1"/>
              <a:t>fossa</a:t>
            </a:r>
            <a:r>
              <a:rPr lang="en-US" sz="2800" dirty="0"/>
              <a:t>:  Taken in a prone position, will view the </a:t>
            </a:r>
            <a:r>
              <a:rPr lang="en-US" sz="2800" dirty="0" err="1"/>
              <a:t>intercondylar</a:t>
            </a:r>
            <a:r>
              <a:rPr lang="en-US" sz="2800" dirty="0"/>
              <a:t> </a:t>
            </a:r>
            <a:r>
              <a:rPr lang="en-US" sz="2800" dirty="0" err="1"/>
              <a:t>fossa</a:t>
            </a:r>
            <a:r>
              <a:rPr lang="en-US" sz="2800" dirty="0"/>
              <a:t>, and the posterior aspects of the knee joint.</a:t>
            </a:r>
          </a:p>
          <a:p>
            <a:pPr>
              <a:buFontTx/>
              <a:buNone/>
            </a:pPr>
            <a:r>
              <a:rPr lang="en-US" sz="2800" dirty="0" smtClean="0"/>
              <a:t>x-ray </a:t>
            </a:r>
            <a:r>
              <a:rPr lang="en-US" sz="2800" dirty="0"/>
              <a:t>beam is projected in a posterior to anterior direction</a:t>
            </a:r>
          </a:p>
          <a:p>
            <a:pPr>
              <a:buFontTx/>
              <a:buNone/>
            </a:pPr>
            <a:r>
              <a:rPr lang="en-US" sz="2800" dirty="0"/>
              <a:t>          </a:t>
            </a:r>
          </a:p>
        </p:txBody>
      </p:sp>
      <p:pic>
        <p:nvPicPr>
          <p:cNvPr id="117764" name="Picture 4" descr="Tunnel view"/>
          <p:cNvPicPr>
            <a:picLocks noGrp="1" noChangeAspect="1" noChangeArrowheads="1"/>
          </p:cNvPicPr>
          <p:nvPr>
            <p:ph sz="half" idx="2"/>
          </p:nvPr>
        </p:nvPicPr>
        <p:blipFill>
          <a:blip r:embed="rId2" cstate="print"/>
          <a:stretch>
            <a:fillRect/>
          </a:stretch>
        </p:blipFill>
        <p:spPr>
          <a:xfrm>
            <a:off x="4974363" y="1600200"/>
            <a:ext cx="3386273" cy="4525963"/>
          </a:xfrm>
          <a:noFill/>
          <a:ln/>
        </p:spPr>
      </p:pic>
      <p:sp>
        <p:nvSpPr>
          <p:cNvPr id="117765" name="Text Box 5"/>
          <p:cNvSpPr txBox="1">
            <a:spLocks noChangeArrowheads="1"/>
          </p:cNvSpPr>
          <p:nvPr/>
        </p:nvSpPr>
        <p:spPr bwMode="auto">
          <a:xfrm>
            <a:off x="4708525" y="6284913"/>
            <a:ext cx="2138363" cy="457200"/>
          </a:xfrm>
          <a:prstGeom prst="rect">
            <a:avLst/>
          </a:prstGeom>
          <a:noFill/>
          <a:ln w="12700" cap="sq">
            <a:noFill/>
            <a:miter lim="800000"/>
            <a:headEnd type="none" w="sm" len="sm"/>
            <a:tailEnd type="none" w="sm" len="sm"/>
          </a:ln>
          <a:effectLst/>
        </p:spPr>
        <p:txBody>
          <a:bodyPr wrap="none">
            <a:spAutoFit/>
          </a:bodyPr>
          <a:lstStyle/>
          <a:p>
            <a:pPr eaLnBrk="0" hangingPunct="0"/>
            <a:r>
              <a:rPr lang="en-US" sz="1200">
                <a:latin typeface="Times New Roman" pitchFamily="18" charset="0"/>
              </a:rPr>
              <a:t>1,2 are intercondylar eminences</a:t>
            </a:r>
          </a:p>
          <a:p>
            <a:pPr eaLnBrk="0" hangingPunct="0"/>
            <a:r>
              <a:rPr lang="en-US" sz="1200">
                <a:latin typeface="Times New Roman" pitchFamily="18" charset="0"/>
              </a:rPr>
              <a:t>3,4 are tibial plateaus</a:t>
            </a:r>
          </a:p>
        </p:txBody>
      </p:sp>
      <p:sp>
        <p:nvSpPr>
          <p:cNvPr id="117766" name="Text Box 6"/>
          <p:cNvSpPr txBox="1">
            <a:spLocks noChangeArrowheads="1"/>
          </p:cNvSpPr>
          <p:nvPr/>
        </p:nvSpPr>
        <p:spPr bwMode="auto">
          <a:xfrm>
            <a:off x="4572000" y="1143000"/>
            <a:ext cx="3886200" cy="641350"/>
          </a:xfrm>
          <a:prstGeom prst="rect">
            <a:avLst/>
          </a:prstGeom>
          <a:noFill/>
          <a:ln w="12700" cap="sq">
            <a:noFill/>
            <a:miter lim="800000"/>
            <a:headEnd type="none" w="sm" len="sm"/>
            <a:tailEnd type="none" w="sm" len="sm"/>
          </a:ln>
          <a:effectLst/>
        </p:spPr>
        <p:txBody>
          <a:bodyPr>
            <a:spAutoFit/>
          </a:bodyPr>
          <a:lstStyle/>
          <a:p>
            <a:pPr eaLnBrk="0" hangingPunct="0"/>
            <a:r>
              <a:rPr lang="en-US">
                <a:latin typeface="Times New Roman" pitchFamily="18" charset="0"/>
              </a:rPr>
              <a:t>http://www.liv.ac.uk/HumanAnatomy/phd/mbchb/adolescent/knee2.html</a:t>
            </a:r>
          </a:p>
        </p:txBody>
      </p:sp>
      <p:sp>
        <p:nvSpPr>
          <p:cNvPr id="7" name="Slide Number Placeholder 6"/>
          <p:cNvSpPr>
            <a:spLocks noGrp="1"/>
          </p:cNvSpPr>
          <p:nvPr>
            <p:ph type="sldNum" sz="quarter" idx="12"/>
          </p:nvPr>
        </p:nvSpPr>
        <p:spPr/>
        <p:txBody>
          <a:bodyPr/>
          <a:lstStyle/>
          <a:p>
            <a:fld id="{E7DA7323-33FA-4FB3-A815-703BA6809A0F}" type="slidenum">
              <a:rPr lang="en-US" smtClean="0"/>
              <a:pPr/>
              <a:t>139</a:t>
            </a:fld>
            <a:endParaRPr lang="en-US"/>
          </a:p>
        </p:txBody>
      </p:sp>
    </p:spTree>
    <p:extLst>
      <p:ext uri="{BB962C8B-B14F-4D97-AF65-F5344CB8AC3E}">
        <p14:creationId xmlns:p14="http://schemas.microsoft.com/office/powerpoint/2010/main" val="9091680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endParaRPr lang="en-US"/>
          </a:p>
        </p:txBody>
      </p:sp>
      <p:sp>
        <p:nvSpPr>
          <p:cNvPr id="13315" name="Rectangle 3"/>
          <p:cNvSpPr>
            <a:spLocks noGrp="1" noChangeArrowheads="1"/>
          </p:cNvSpPr>
          <p:nvPr>
            <p:ph type="body" sz="half" idx="1"/>
          </p:nvPr>
        </p:nvSpPr>
        <p:spPr>
          <a:xfrm>
            <a:off x="533400" y="1905000"/>
            <a:ext cx="3440113" cy="4114800"/>
          </a:xfrm>
        </p:spPr>
        <p:txBody>
          <a:bodyPr>
            <a:normAutofit fontScale="92500"/>
          </a:bodyPr>
          <a:lstStyle/>
          <a:p>
            <a:pPr>
              <a:lnSpc>
                <a:spcPct val="90000"/>
              </a:lnSpc>
            </a:pPr>
            <a:r>
              <a:rPr lang="en-US" sz="2800"/>
              <a:t>Type V:  a vertical split fracture of the anterior or posterior aspect of the tibial plateau, caused by axial forces</a:t>
            </a:r>
          </a:p>
          <a:p>
            <a:pPr>
              <a:lnSpc>
                <a:spcPct val="90000"/>
              </a:lnSpc>
            </a:pPr>
            <a:r>
              <a:rPr lang="en-US" sz="2800"/>
              <a:t>Schatzker Type V:  Bicondylar fractures Continuity of metaphysis &amp; diaphysis maintained </a:t>
            </a:r>
          </a:p>
        </p:txBody>
      </p:sp>
      <p:sp>
        <p:nvSpPr>
          <p:cNvPr id="13316" name="Rectangle 4"/>
          <p:cNvSpPr>
            <a:spLocks noGrp="1" noChangeArrowheads="1"/>
          </p:cNvSpPr>
          <p:nvPr>
            <p:ph sz="half" idx="2"/>
          </p:nvPr>
        </p:nvSpPr>
        <p:spPr/>
        <p:txBody>
          <a:bodyPr/>
          <a:lstStyle/>
          <a:p>
            <a:pPr>
              <a:lnSpc>
                <a:spcPct val="90000"/>
              </a:lnSpc>
            </a:pPr>
            <a:endParaRPr lang="en-US" sz="2800"/>
          </a:p>
        </p:txBody>
      </p:sp>
      <p:pic>
        <p:nvPicPr>
          <p:cNvPr id="13317" name="Picture 5" descr="mso14702"/>
          <p:cNvPicPr>
            <a:picLocks noChangeAspect="1" noChangeArrowheads="1"/>
          </p:cNvPicPr>
          <p:nvPr/>
        </p:nvPicPr>
        <p:blipFill>
          <a:blip r:embed="rId2" cstate="print"/>
          <a:srcRect/>
          <a:stretch>
            <a:fillRect/>
          </a:stretch>
        </p:blipFill>
        <p:spPr bwMode="auto">
          <a:xfrm>
            <a:off x="4572000" y="1570038"/>
            <a:ext cx="4191000" cy="4602162"/>
          </a:xfrm>
          <a:prstGeom prst="rect">
            <a:avLst/>
          </a:prstGeom>
          <a:noFill/>
        </p:spPr>
      </p:pic>
      <p:sp>
        <p:nvSpPr>
          <p:cNvPr id="6" name="Slide Number Placeholder 5"/>
          <p:cNvSpPr>
            <a:spLocks noGrp="1"/>
          </p:cNvSpPr>
          <p:nvPr>
            <p:ph type="sldNum" sz="quarter" idx="12"/>
          </p:nvPr>
        </p:nvSpPr>
        <p:spPr/>
        <p:txBody>
          <a:bodyPr/>
          <a:lstStyle/>
          <a:p>
            <a:fld id="{E7DA7323-33FA-4FB3-A815-703BA6809A0F}" type="slidenum">
              <a:rPr lang="en-US" smtClean="0"/>
              <a:pPr/>
              <a:t>14</a:t>
            </a:fld>
            <a:endParaRPr lang="en-US"/>
          </a:p>
        </p:txBody>
      </p:sp>
    </p:spTree>
    <p:extLst>
      <p:ext uri="{BB962C8B-B14F-4D97-AF65-F5344CB8AC3E}">
        <p14:creationId xmlns:p14="http://schemas.microsoft.com/office/powerpoint/2010/main" val="237005992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533400"/>
            <a:ext cx="8229600" cy="1066800"/>
          </a:xfrm>
        </p:spPr>
        <p:txBody>
          <a:bodyPr/>
          <a:lstStyle/>
          <a:p>
            <a:pPr fontAlgn="auto">
              <a:spcAft>
                <a:spcPts val="0"/>
              </a:spcAft>
              <a:defRPr/>
            </a:pPr>
            <a:r>
              <a:rPr lang="en-US" dirty="0" smtClean="0"/>
              <a:t>MRI</a:t>
            </a:r>
            <a:endParaRPr lang="en-US" dirty="0"/>
          </a:p>
        </p:txBody>
      </p:sp>
      <p:sp>
        <p:nvSpPr>
          <p:cNvPr id="2" name="Content Placeholder 1"/>
          <p:cNvSpPr>
            <a:spLocks noGrp="1"/>
          </p:cNvSpPr>
          <p:nvPr>
            <p:ph idx="1"/>
          </p:nvPr>
        </p:nvSpPr>
        <p:spPr>
          <a:xfrm>
            <a:off x="457200" y="1752600"/>
            <a:ext cx="8229600" cy="4625975"/>
          </a:xfrm>
        </p:spPr>
        <p:txBody>
          <a:bodyPr rtlCol="0">
            <a:normAutofit/>
          </a:bodyPr>
          <a:lstStyle/>
          <a:p>
            <a:pPr fontAlgn="auto">
              <a:spcAft>
                <a:spcPts val="0"/>
              </a:spcAft>
              <a:defRPr/>
            </a:pPr>
            <a:r>
              <a:rPr lang="en-US" dirty="0" smtClean="0"/>
              <a:t>Knee joint MRI is one of the most frequently requested imaging study in musculoskeletal radiology</a:t>
            </a:r>
          </a:p>
          <a:p>
            <a:pPr fontAlgn="auto">
              <a:spcAft>
                <a:spcPts val="0"/>
              </a:spcAft>
              <a:defRPr/>
            </a:pPr>
            <a:r>
              <a:rPr lang="en-US" dirty="0" smtClean="0"/>
              <a:t>Comprehensive, non-invasive view of the meniscus, ACL, PCL, medial and lateral collateral ligaments</a:t>
            </a:r>
          </a:p>
          <a:p>
            <a:pPr fontAlgn="auto">
              <a:spcAft>
                <a:spcPts val="0"/>
              </a:spcAft>
              <a:defRPr/>
            </a:pPr>
            <a:r>
              <a:rPr lang="en-US" dirty="0" smtClean="0"/>
              <a:t>Sensitivity and Specificity of 90-95% for the meniscus and almost 100% for the </a:t>
            </a:r>
            <a:r>
              <a:rPr lang="en-US" dirty="0" err="1" smtClean="0"/>
              <a:t>cruciate</a:t>
            </a:r>
            <a:r>
              <a:rPr lang="en-US" dirty="0" smtClean="0"/>
              <a:t> ligaments.  (Helms, 2009)</a:t>
            </a:r>
            <a:endParaRPr lang="en-US" dirty="0"/>
          </a:p>
        </p:txBody>
      </p:sp>
      <p:sp>
        <p:nvSpPr>
          <p:cNvPr id="4" name="Slide Number Placeholder 3"/>
          <p:cNvSpPr>
            <a:spLocks noGrp="1"/>
          </p:cNvSpPr>
          <p:nvPr>
            <p:ph type="sldNum" sz="quarter" idx="12"/>
          </p:nvPr>
        </p:nvSpPr>
        <p:spPr/>
        <p:txBody>
          <a:bodyPr/>
          <a:lstStyle/>
          <a:p>
            <a:fld id="{6E60B240-677C-48C8-B4EA-90F7266CBCE6}" type="slidenum">
              <a:rPr lang="en-US" smtClean="0"/>
              <a:pPr/>
              <a:t>140</a:t>
            </a:fld>
            <a:endParaRPr lang="en-US"/>
          </a:p>
        </p:txBody>
      </p:sp>
    </p:spTree>
    <p:extLst>
      <p:ext uri="{BB962C8B-B14F-4D97-AF65-F5344CB8AC3E}">
        <p14:creationId xmlns:p14="http://schemas.microsoft.com/office/powerpoint/2010/main" val="1384110339"/>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fontAlgn="auto">
              <a:spcAft>
                <a:spcPts val="0"/>
              </a:spcAft>
              <a:defRPr/>
            </a:pPr>
            <a:r>
              <a:rPr lang="en-US" dirty="0" smtClean="0"/>
              <a:t>Images</a:t>
            </a:r>
            <a:endParaRPr lang="en-US" dirty="0"/>
          </a:p>
        </p:txBody>
      </p:sp>
      <p:sp>
        <p:nvSpPr>
          <p:cNvPr id="34818" name="Content Placeholder 3"/>
          <p:cNvSpPr>
            <a:spLocks noGrp="1"/>
          </p:cNvSpPr>
          <p:nvPr>
            <p:ph sz="half" idx="1"/>
          </p:nvPr>
        </p:nvSpPr>
        <p:spPr/>
        <p:txBody>
          <a:bodyPr/>
          <a:lstStyle/>
          <a:p>
            <a:r>
              <a:rPr lang="en-US" smtClean="0"/>
              <a:t>Sagittal Sequences give the most information on the knee</a:t>
            </a:r>
          </a:p>
          <a:p>
            <a:pPr lvl="1"/>
            <a:r>
              <a:rPr lang="en-US" smtClean="0"/>
              <a:t>Short TE will help with imaging the meniscus</a:t>
            </a:r>
          </a:p>
          <a:p>
            <a:pPr lvl="1"/>
            <a:r>
              <a:rPr lang="en-US" smtClean="0"/>
              <a:t>Fast Spin Echo – proton density (FSE-PD) do not produce acceptable images of the knee</a:t>
            </a:r>
          </a:p>
        </p:txBody>
      </p:sp>
      <p:sp>
        <p:nvSpPr>
          <p:cNvPr id="34819" name="Content Placeholder 4"/>
          <p:cNvSpPr>
            <a:spLocks noGrp="1"/>
          </p:cNvSpPr>
          <p:nvPr>
            <p:ph sz="half" idx="2"/>
          </p:nvPr>
        </p:nvSpPr>
        <p:spPr/>
        <p:txBody>
          <a:bodyPr/>
          <a:lstStyle/>
          <a:p>
            <a:r>
              <a:rPr lang="en-US" smtClean="0"/>
              <a:t>Fat suppression</a:t>
            </a:r>
          </a:p>
          <a:p>
            <a:pPr lvl="1"/>
            <a:r>
              <a:rPr lang="en-US" smtClean="0"/>
              <a:t>Makes the MRI image easier to view</a:t>
            </a:r>
          </a:p>
          <a:p>
            <a:pPr lvl="1"/>
            <a:r>
              <a:rPr lang="en-US" smtClean="0"/>
              <a:t>Allows the Meniscal tears to stand out easier than without the suppression.  </a:t>
            </a:r>
          </a:p>
        </p:txBody>
      </p:sp>
      <p:sp>
        <p:nvSpPr>
          <p:cNvPr id="5" name="Slide Number Placeholder 4"/>
          <p:cNvSpPr>
            <a:spLocks noGrp="1"/>
          </p:cNvSpPr>
          <p:nvPr>
            <p:ph type="sldNum" sz="quarter" idx="12"/>
          </p:nvPr>
        </p:nvSpPr>
        <p:spPr/>
        <p:txBody>
          <a:bodyPr/>
          <a:lstStyle/>
          <a:p>
            <a:fld id="{6E60B240-677C-48C8-B4EA-90F7266CBCE6}" type="slidenum">
              <a:rPr lang="en-US" smtClean="0"/>
              <a:pPr/>
              <a:t>141</a:t>
            </a:fld>
            <a:endParaRPr lang="en-US"/>
          </a:p>
        </p:txBody>
      </p:sp>
    </p:spTree>
    <p:extLst>
      <p:ext uri="{BB962C8B-B14F-4D97-AF65-F5344CB8AC3E}">
        <p14:creationId xmlns:p14="http://schemas.microsoft.com/office/powerpoint/2010/main" val="3005998845"/>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fontAlgn="auto">
              <a:spcAft>
                <a:spcPts val="0"/>
              </a:spcAft>
              <a:defRPr/>
            </a:pPr>
            <a:r>
              <a:rPr lang="en-US" dirty="0" smtClean="0"/>
              <a:t>MRI</a:t>
            </a:r>
            <a:endParaRPr lang="en-US" dirty="0"/>
          </a:p>
        </p:txBody>
      </p:sp>
      <p:sp>
        <p:nvSpPr>
          <p:cNvPr id="4" name="Content Placeholder 3"/>
          <p:cNvSpPr>
            <a:spLocks noGrp="1"/>
          </p:cNvSpPr>
          <p:nvPr>
            <p:ph sz="half" idx="1"/>
          </p:nvPr>
        </p:nvSpPr>
        <p:spPr/>
        <p:txBody>
          <a:bodyPr rtlCol="0">
            <a:normAutofit/>
          </a:bodyPr>
          <a:lstStyle/>
          <a:p>
            <a:pPr fontAlgn="auto">
              <a:spcAft>
                <a:spcPts val="0"/>
              </a:spcAft>
              <a:defRPr/>
            </a:pPr>
            <a:r>
              <a:rPr lang="en-US" dirty="0" smtClean="0"/>
              <a:t>Ligaments and Meniscus: image black whether it’s a T1 or T2 image.  </a:t>
            </a:r>
          </a:p>
          <a:p>
            <a:pPr fontAlgn="auto">
              <a:spcAft>
                <a:spcPts val="0"/>
              </a:spcAft>
              <a:defRPr/>
            </a:pPr>
            <a:r>
              <a:rPr lang="en-US" dirty="0" smtClean="0"/>
              <a:t>This MRI shows the meniscus as to triangular black blocks just under the femur.</a:t>
            </a:r>
          </a:p>
          <a:p>
            <a:pPr fontAlgn="auto">
              <a:spcAft>
                <a:spcPts val="0"/>
              </a:spcAft>
              <a:defRPr/>
            </a:pPr>
            <a:r>
              <a:rPr lang="en-US" dirty="0" smtClean="0"/>
              <a:t>The patella ligament (tendon) images black from patella to </a:t>
            </a:r>
            <a:r>
              <a:rPr lang="en-US" dirty="0" err="1" smtClean="0"/>
              <a:t>tibial</a:t>
            </a:r>
            <a:r>
              <a:rPr lang="en-US" dirty="0" smtClean="0"/>
              <a:t> tubercle.  </a:t>
            </a:r>
            <a:endParaRPr lang="en-US" dirty="0"/>
          </a:p>
        </p:txBody>
      </p:sp>
      <p:pic>
        <p:nvPicPr>
          <p:cNvPr id="35843" name="Content Placeholder 5" descr="MRI_Knee.jpg"/>
          <p:cNvPicPr>
            <a:picLocks noGrp="1" noChangeAspect="1"/>
          </p:cNvPicPr>
          <p:nvPr>
            <p:ph sz="half" idx="2"/>
          </p:nvPr>
        </p:nvPicPr>
        <p:blipFill>
          <a:blip r:embed="rId2" cstate="print"/>
          <a:srcRect/>
          <a:stretch>
            <a:fillRect/>
          </a:stretch>
        </p:blipFill>
        <p:spPr>
          <a:xfrm>
            <a:off x="4419600" y="1600200"/>
            <a:ext cx="4495800" cy="4038600"/>
          </a:xfrm>
        </p:spPr>
      </p:pic>
      <p:sp>
        <p:nvSpPr>
          <p:cNvPr id="35845" name="TextBox 6"/>
          <p:cNvSpPr txBox="1">
            <a:spLocks noChangeArrowheads="1"/>
          </p:cNvSpPr>
          <p:nvPr/>
        </p:nvSpPr>
        <p:spPr bwMode="auto">
          <a:xfrm>
            <a:off x="4953000" y="5638800"/>
            <a:ext cx="3624263" cy="369888"/>
          </a:xfrm>
          <a:prstGeom prst="rect">
            <a:avLst/>
          </a:prstGeom>
          <a:noFill/>
          <a:ln w="9525">
            <a:noFill/>
            <a:miter lim="800000"/>
            <a:headEnd/>
            <a:tailEnd/>
          </a:ln>
        </p:spPr>
        <p:txBody>
          <a:bodyPr wrap="none">
            <a:spAutoFit/>
          </a:bodyPr>
          <a:lstStyle/>
          <a:p>
            <a:r>
              <a:rPr lang="en-US">
                <a:latin typeface="Gill Sans MT" pitchFamily="34" charset="0"/>
                <a:hlinkClick r:id="rId3"/>
              </a:rPr>
              <a:t>http://www.fmh.org/body.cfm?id=152</a:t>
            </a:r>
            <a:endParaRPr lang="en-US">
              <a:latin typeface="Gill Sans MT" pitchFamily="34" charset="0"/>
            </a:endParaRPr>
          </a:p>
        </p:txBody>
      </p:sp>
      <p:sp>
        <p:nvSpPr>
          <p:cNvPr id="6" name="Slide Number Placeholder 5"/>
          <p:cNvSpPr>
            <a:spLocks noGrp="1"/>
          </p:cNvSpPr>
          <p:nvPr>
            <p:ph type="sldNum" sz="quarter" idx="12"/>
          </p:nvPr>
        </p:nvSpPr>
        <p:spPr/>
        <p:txBody>
          <a:bodyPr/>
          <a:lstStyle/>
          <a:p>
            <a:fld id="{6E60B240-677C-48C8-B4EA-90F7266CBCE6}" type="slidenum">
              <a:rPr lang="en-US" smtClean="0"/>
              <a:pPr/>
              <a:t>142</a:t>
            </a:fld>
            <a:endParaRPr lang="en-US"/>
          </a:p>
        </p:txBody>
      </p:sp>
    </p:spTree>
    <p:extLst>
      <p:ext uri="{BB962C8B-B14F-4D97-AF65-F5344CB8AC3E}">
        <p14:creationId xmlns:p14="http://schemas.microsoft.com/office/powerpoint/2010/main" val="3996919654"/>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fontAlgn="auto">
              <a:spcAft>
                <a:spcPts val="0"/>
              </a:spcAft>
              <a:defRPr/>
            </a:pPr>
            <a:r>
              <a:rPr lang="en-US" dirty="0" smtClean="0"/>
              <a:t>Meniscus</a:t>
            </a:r>
            <a:endParaRPr lang="en-US" dirty="0"/>
          </a:p>
        </p:txBody>
      </p:sp>
      <p:sp>
        <p:nvSpPr>
          <p:cNvPr id="2" name="Content Placeholder 1"/>
          <p:cNvSpPr>
            <a:spLocks noGrp="1"/>
          </p:cNvSpPr>
          <p:nvPr>
            <p:ph sz="half" idx="1"/>
          </p:nvPr>
        </p:nvSpPr>
        <p:spPr/>
        <p:txBody>
          <a:bodyPr rtlCol="0">
            <a:normAutofit fontScale="92500" lnSpcReduction="10000"/>
          </a:bodyPr>
          <a:lstStyle/>
          <a:p>
            <a:pPr fontAlgn="auto">
              <a:spcAft>
                <a:spcPts val="0"/>
              </a:spcAft>
              <a:defRPr/>
            </a:pPr>
            <a:r>
              <a:rPr lang="en-US" dirty="0" smtClean="0">
                <a:latin typeface="Arial" pitchFamily="34" charset="0"/>
                <a:cs typeface="Arial" pitchFamily="34" charset="0"/>
              </a:rPr>
              <a:t>A fat-suppressed proton density-weighted axial image through the knee</a:t>
            </a:r>
          </a:p>
          <a:p>
            <a:pPr fontAlgn="auto">
              <a:spcAft>
                <a:spcPts val="0"/>
              </a:spcAft>
              <a:defRPr/>
            </a:pPr>
            <a:endParaRPr lang="en-US" dirty="0" smtClean="0">
              <a:latin typeface="Arial" pitchFamily="34" charset="0"/>
              <a:cs typeface="Arial" pitchFamily="34" charset="0"/>
            </a:endParaRPr>
          </a:p>
          <a:p>
            <a:pPr fontAlgn="auto">
              <a:spcAft>
                <a:spcPts val="0"/>
              </a:spcAft>
              <a:defRPr/>
            </a:pPr>
            <a:r>
              <a:rPr lang="en-US" dirty="0" smtClean="0">
                <a:latin typeface="Arial" pitchFamily="34" charset="0"/>
                <a:cs typeface="Arial" pitchFamily="34" charset="0"/>
              </a:rPr>
              <a:t>Demonstrates the C-shaped menisci. </a:t>
            </a:r>
          </a:p>
          <a:p>
            <a:pPr fontAlgn="auto">
              <a:spcAft>
                <a:spcPts val="0"/>
              </a:spcAft>
              <a:defRPr/>
            </a:pPr>
            <a:endParaRPr lang="en-US" dirty="0" smtClean="0">
              <a:latin typeface="Arial" pitchFamily="34" charset="0"/>
              <a:cs typeface="Arial" pitchFamily="34" charset="0"/>
            </a:endParaRPr>
          </a:p>
          <a:p>
            <a:pPr fontAlgn="auto">
              <a:spcAft>
                <a:spcPts val="0"/>
              </a:spcAft>
              <a:defRPr/>
            </a:pPr>
            <a:r>
              <a:rPr lang="en-US" dirty="0" smtClean="0">
                <a:latin typeface="Arial" pitchFamily="34" charset="0"/>
                <a:cs typeface="Arial" pitchFamily="34" charset="0"/>
              </a:rPr>
              <a:t>Note the symmetrical shape of the lateral meniscus (red outline) and the asymmetry of the medial meniscus (blue outline), where the posterior horn (asterisk) is significantly larger than the anterior horn.</a:t>
            </a:r>
            <a:br>
              <a:rPr lang="en-US" dirty="0" smtClean="0">
                <a:latin typeface="Arial" pitchFamily="34" charset="0"/>
                <a:cs typeface="Arial" pitchFamily="34" charset="0"/>
              </a:rPr>
            </a:br>
            <a:endParaRPr lang="en-US" dirty="0">
              <a:latin typeface="Arial" pitchFamily="34" charset="0"/>
              <a:cs typeface="Arial" pitchFamily="34" charset="0"/>
            </a:endParaRPr>
          </a:p>
        </p:txBody>
      </p:sp>
      <p:pic>
        <p:nvPicPr>
          <p:cNvPr id="36867" name="Content Placeholder 4" descr="menisci.jpg"/>
          <p:cNvPicPr>
            <a:picLocks noGrp="1" noChangeAspect="1"/>
          </p:cNvPicPr>
          <p:nvPr>
            <p:ph sz="half" idx="2"/>
          </p:nvPr>
        </p:nvPicPr>
        <p:blipFill>
          <a:blip r:embed="rId2" cstate="print"/>
          <a:stretch>
            <a:fillRect/>
          </a:stretch>
        </p:blipFill>
        <p:spPr>
          <a:xfrm>
            <a:off x="4648200" y="3006648"/>
            <a:ext cx="4038600" cy="3011642"/>
          </a:xfrm>
        </p:spPr>
      </p:pic>
      <p:sp>
        <p:nvSpPr>
          <p:cNvPr id="36869" name="TextBox 5"/>
          <p:cNvSpPr txBox="1">
            <a:spLocks noChangeArrowheads="1"/>
          </p:cNvSpPr>
          <p:nvPr/>
        </p:nvSpPr>
        <p:spPr bwMode="auto">
          <a:xfrm>
            <a:off x="5257800" y="6019800"/>
            <a:ext cx="2976563" cy="369888"/>
          </a:xfrm>
          <a:prstGeom prst="rect">
            <a:avLst/>
          </a:prstGeom>
          <a:noFill/>
          <a:ln w="9525">
            <a:noFill/>
            <a:miter lim="800000"/>
            <a:headEnd/>
            <a:tailEnd/>
          </a:ln>
        </p:spPr>
        <p:txBody>
          <a:bodyPr wrap="none">
            <a:spAutoFit/>
          </a:bodyPr>
          <a:lstStyle/>
          <a:p>
            <a:r>
              <a:rPr lang="en-US">
                <a:latin typeface="Gill Sans MT" pitchFamily="34" charset="0"/>
                <a:hlinkClick r:id="rId3"/>
              </a:rPr>
              <a:t>www.radsource.us/clinic/0802</a:t>
            </a:r>
            <a:endParaRPr lang="en-US">
              <a:latin typeface="Gill Sans MT" pitchFamily="34" charset="0"/>
            </a:endParaRPr>
          </a:p>
        </p:txBody>
      </p:sp>
      <p:sp>
        <p:nvSpPr>
          <p:cNvPr id="6" name="Slide Number Placeholder 5"/>
          <p:cNvSpPr>
            <a:spLocks noGrp="1"/>
          </p:cNvSpPr>
          <p:nvPr>
            <p:ph type="sldNum" sz="quarter" idx="12"/>
          </p:nvPr>
        </p:nvSpPr>
        <p:spPr/>
        <p:txBody>
          <a:bodyPr/>
          <a:lstStyle/>
          <a:p>
            <a:fld id="{6E60B240-677C-48C8-B4EA-90F7266CBCE6}" type="slidenum">
              <a:rPr lang="en-US" smtClean="0"/>
              <a:pPr/>
              <a:t>143</a:t>
            </a:fld>
            <a:endParaRPr lang="en-US"/>
          </a:p>
        </p:txBody>
      </p:sp>
    </p:spTree>
    <p:extLst>
      <p:ext uri="{BB962C8B-B14F-4D97-AF65-F5344CB8AC3E}">
        <p14:creationId xmlns:p14="http://schemas.microsoft.com/office/powerpoint/2010/main" val="2502895019"/>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fontAlgn="auto">
              <a:spcAft>
                <a:spcPts val="0"/>
              </a:spcAft>
              <a:defRPr/>
            </a:pPr>
            <a:endParaRPr lang="en-US" dirty="0"/>
          </a:p>
        </p:txBody>
      </p:sp>
      <p:sp>
        <p:nvSpPr>
          <p:cNvPr id="2" name="Content Placeholder 1"/>
          <p:cNvSpPr>
            <a:spLocks noGrp="1"/>
          </p:cNvSpPr>
          <p:nvPr>
            <p:ph sz="half" idx="1"/>
          </p:nvPr>
        </p:nvSpPr>
        <p:spPr/>
        <p:txBody>
          <a:bodyPr rtlCol="0">
            <a:normAutofit lnSpcReduction="10000"/>
          </a:bodyPr>
          <a:lstStyle/>
          <a:p>
            <a:pPr fontAlgn="auto">
              <a:spcAft>
                <a:spcPts val="0"/>
              </a:spcAft>
              <a:defRPr/>
            </a:pPr>
            <a:r>
              <a:rPr lang="en-US" dirty="0" err="1" smtClean="0"/>
              <a:t>Sagittal</a:t>
            </a:r>
            <a:r>
              <a:rPr lang="en-US" dirty="0" smtClean="0"/>
              <a:t> fat-saturated proton density–weighted image:</a:t>
            </a:r>
          </a:p>
          <a:p>
            <a:pPr lvl="1" fontAlgn="auto">
              <a:spcAft>
                <a:spcPts val="0"/>
              </a:spcAft>
              <a:buClr>
                <a:schemeClr val="accent4"/>
              </a:buClr>
              <a:defRPr/>
            </a:pPr>
            <a:r>
              <a:rPr lang="en-US" dirty="0" smtClean="0"/>
              <a:t>Concave superior </a:t>
            </a:r>
            <a:r>
              <a:rPr lang="en-US" dirty="0" err="1" smtClean="0"/>
              <a:t>meniscal</a:t>
            </a:r>
            <a:r>
              <a:rPr lang="en-US" dirty="0" smtClean="0"/>
              <a:t> surface (arrows), which improves contact with the femoral </a:t>
            </a:r>
            <a:r>
              <a:rPr lang="en-US" dirty="0" err="1" smtClean="0"/>
              <a:t>epicondyles</a:t>
            </a:r>
            <a:r>
              <a:rPr lang="en-US" dirty="0" smtClean="0"/>
              <a:t>, and a flat undersurface, which improves contact with the </a:t>
            </a:r>
            <a:r>
              <a:rPr lang="en-US" dirty="0" err="1" smtClean="0"/>
              <a:t>tibial</a:t>
            </a:r>
            <a:r>
              <a:rPr lang="en-US" dirty="0" smtClean="0"/>
              <a:t> plateau. </a:t>
            </a:r>
          </a:p>
          <a:p>
            <a:pPr lvl="1" fontAlgn="auto">
              <a:spcAft>
                <a:spcPts val="0"/>
              </a:spcAft>
              <a:buClr>
                <a:schemeClr val="accent4"/>
              </a:buClr>
              <a:defRPr/>
            </a:pPr>
            <a:r>
              <a:rPr lang="en-US" dirty="0" smtClean="0"/>
              <a:t>The periphery (outer edges) is thicker than the central portion (arrowhead), allowing for firm attachment to the joint capsule. </a:t>
            </a:r>
          </a:p>
          <a:p>
            <a:pPr lvl="1" fontAlgn="auto">
              <a:spcAft>
                <a:spcPts val="0"/>
              </a:spcAft>
              <a:buClr>
                <a:schemeClr val="accent4"/>
              </a:buClr>
              <a:defRPr/>
            </a:pPr>
            <a:r>
              <a:rPr lang="en-US" dirty="0" smtClean="0"/>
              <a:t>Normal bow-tie appearance of the </a:t>
            </a:r>
            <a:r>
              <a:rPr lang="en-US" dirty="0" err="1" smtClean="0"/>
              <a:t>meniscal</a:t>
            </a:r>
            <a:r>
              <a:rPr lang="en-US" dirty="0" smtClean="0"/>
              <a:t> body.</a:t>
            </a:r>
            <a:endParaRPr lang="en-US" dirty="0"/>
          </a:p>
        </p:txBody>
      </p:sp>
      <p:pic>
        <p:nvPicPr>
          <p:cNvPr id="37891" name="Content Placeholder 4" descr="336139-399552-8846.jpg"/>
          <p:cNvPicPr>
            <a:picLocks noGrp="1" noChangeAspect="1"/>
          </p:cNvPicPr>
          <p:nvPr>
            <p:ph sz="half" idx="2"/>
          </p:nvPr>
        </p:nvPicPr>
        <p:blipFill>
          <a:blip r:embed="rId2" cstate="print"/>
          <a:stretch>
            <a:fillRect/>
          </a:stretch>
        </p:blipFill>
        <p:spPr>
          <a:xfrm>
            <a:off x="4779264" y="2651665"/>
            <a:ext cx="3776472" cy="3721608"/>
          </a:xfrm>
        </p:spPr>
      </p:pic>
      <p:sp>
        <p:nvSpPr>
          <p:cNvPr id="37893" name="Rectangle 5"/>
          <p:cNvSpPr>
            <a:spLocks noChangeArrowheads="1"/>
          </p:cNvSpPr>
          <p:nvPr/>
        </p:nvSpPr>
        <p:spPr bwMode="auto">
          <a:xfrm>
            <a:off x="4343400" y="5943600"/>
            <a:ext cx="4572000" cy="646113"/>
          </a:xfrm>
          <a:prstGeom prst="rect">
            <a:avLst/>
          </a:prstGeom>
          <a:noFill/>
          <a:ln w="9525">
            <a:noFill/>
            <a:miter lim="800000"/>
            <a:headEnd/>
            <a:tailEnd/>
          </a:ln>
        </p:spPr>
        <p:txBody>
          <a:bodyPr>
            <a:spAutoFit/>
          </a:bodyPr>
          <a:lstStyle/>
          <a:p>
            <a:r>
              <a:rPr lang="en-US">
                <a:latin typeface="Gill Sans MT" pitchFamily="34" charset="0"/>
                <a:hlinkClick r:id="rId3"/>
              </a:rPr>
              <a:t>http://emedicine.medscape.com/article/399552-overview</a:t>
            </a:r>
            <a:endParaRPr lang="en-US">
              <a:latin typeface="Gill Sans MT" pitchFamily="34" charset="0"/>
            </a:endParaRPr>
          </a:p>
        </p:txBody>
      </p:sp>
      <p:sp>
        <p:nvSpPr>
          <p:cNvPr id="6" name="Slide Number Placeholder 5"/>
          <p:cNvSpPr>
            <a:spLocks noGrp="1"/>
          </p:cNvSpPr>
          <p:nvPr>
            <p:ph type="sldNum" sz="quarter" idx="12"/>
          </p:nvPr>
        </p:nvSpPr>
        <p:spPr/>
        <p:txBody>
          <a:bodyPr/>
          <a:lstStyle/>
          <a:p>
            <a:fld id="{6E60B240-677C-48C8-B4EA-90F7266CBCE6}" type="slidenum">
              <a:rPr lang="en-US" smtClean="0"/>
              <a:pPr/>
              <a:t>144</a:t>
            </a:fld>
            <a:endParaRPr lang="en-US"/>
          </a:p>
        </p:txBody>
      </p:sp>
    </p:spTree>
    <p:extLst>
      <p:ext uri="{BB962C8B-B14F-4D97-AF65-F5344CB8AC3E}">
        <p14:creationId xmlns:p14="http://schemas.microsoft.com/office/powerpoint/2010/main" val="3956876253"/>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fontAlgn="auto">
              <a:spcAft>
                <a:spcPts val="0"/>
              </a:spcAft>
              <a:defRPr/>
            </a:pPr>
            <a:endParaRPr lang="en-US"/>
          </a:p>
        </p:txBody>
      </p:sp>
      <p:sp>
        <p:nvSpPr>
          <p:cNvPr id="2" name="Content Placeholder 1"/>
          <p:cNvSpPr>
            <a:spLocks noGrp="1"/>
          </p:cNvSpPr>
          <p:nvPr>
            <p:ph sz="half" idx="1"/>
          </p:nvPr>
        </p:nvSpPr>
        <p:spPr/>
        <p:txBody>
          <a:bodyPr rtlCol="0">
            <a:normAutofit fontScale="92500" lnSpcReduction="10000"/>
          </a:bodyPr>
          <a:lstStyle/>
          <a:p>
            <a:pPr fontAlgn="auto">
              <a:spcAft>
                <a:spcPts val="0"/>
              </a:spcAft>
              <a:defRPr/>
            </a:pPr>
            <a:r>
              <a:rPr lang="en-US" dirty="0" smtClean="0"/>
              <a:t>Coronal fat-saturated proton density–weighted image:  Posterior slice </a:t>
            </a:r>
          </a:p>
          <a:p>
            <a:pPr lvl="1" fontAlgn="auto">
              <a:spcAft>
                <a:spcPts val="0"/>
              </a:spcAft>
              <a:buClr>
                <a:schemeClr val="accent4"/>
              </a:buClr>
              <a:defRPr/>
            </a:pPr>
            <a:r>
              <a:rPr lang="en-US" dirty="0" smtClean="0"/>
              <a:t>Posterior horns of the medial and lateral menisci. The posterior horn of the medial meniscus (left arrow) is thicker than the posterior horn of the lateral meniscus (right arrow). </a:t>
            </a:r>
          </a:p>
          <a:p>
            <a:pPr lvl="1" fontAlgn="auto">
              <a:spcAft>
                <a:spcPts val="0"/>
              </a:spcAft>
              <a:buClr>
                <a:schemeClr val="accent4"/>
              </a:buClr>
              <a:defRPr/>
            </a:pPr>
            <a:r>
              <a:rPr lang="en-US" dirty="0" smtClean="0"/>
              <a:t>The medial portion of the posterior horn of the lateral meniscus (</a:t>
            </a:r>
            <a:r>
              <a:rPr lang="en-US" dirty="0" err="1" smtClean="0"/>
              <a:t>ie</a:t>
            </a:r>
            <a:r>
              <a:rPr lang="en-US" dirty="0" smtClean="0"/>
              <a:t>, the meniscus on top of the fibula) is directed upward obliquely, from a lateral to medial direction. This is its normal course.</a:t>
            </a:r>
            <a:endParaRPr lang="en-US" dirty="0"/>
          </a:p>
        </p:txBody>
      </p:sp>
      <p:pic>
        <p:nvPicPr>
          <p:cNvPr id="38915" name="Content Placeholder 4" descr="coronal view knee.jpg"/>
          <p:cNvPicPr>
            <a:picLocks noGrp="1" noChangeAspect="1"/>
          </p:cNvPicPr>
          <p:nvPr>
            <p:ph sz="half" idx="2"/>
          </p:nvPr>
        </p:nvPicPr>
        <p:blipFill>
          <a:blip r:embed="rId2" cstate="print"/>
          <a:stretch>
            <a:fillRect/>
          </a:stretch>
        </p:blipFill>
        <p:spPr>
          <a:xfrm>
            <a:off x="4648200" y="2283886"/>
            <a:ext cx="4038600" cy="4457166"/>
          </a:xfrm>
        </p:spPr>
      </p:pic>
      <p:sp>
        <p:nvSpPr>
          <p:cNvPr id="38917" name="Rectangle 5"/>
          <p:cNvSpPr>
            <a:spLocks noChangeArrowheads="1"/>
          </p:cNvSpPr>
          <p:nvPr/>
        </p:nvSpPr>
        <p:spPr bwMode="auto">
          <a:xfrm>
            <a:off x="4419600" y="6211888"/>
            <a:ext cx="4572000" cy="646112"/>
          </a:xfrm>
          <a:prstGeom prst="rect">
            <a:avLst/>
          </a:prstGeom>
          <a:noFill/>
          <a:ln w="9525">
            <a:noFill/>
            <a:miter lim="800000"/>
            <a:headEnd/>
            <a:tailEnd/>
          </a:ln>
        </p:spPr>
        <p:txBody>
          <a:bodyPr>
            <a:spAutoFit/>
          </a:bodyPr>
          <a:lstStyle/>
          <a:p>
            <a:r>
              <a:rPr lang="en-US">
                <a:latin typeface="Gill Sans MT" pitchFamily="34" charset="0"/>
                <a:hlinkClick r:id="rId3"/>
              </a:rPr>
              <a:t>http://emedicine.medscape.com/article/399552-overview</a:t>
            </a:r>
            <a:endParaRPr lang="en-US">
              <a:latin typeface="Gill Sans MT" pitchFamily="34" charset="0"/>
            </a:endParaRPr>
          </a:p>
        </p:txBody>
      </p:sp>
      <p:sp>
        <p:nvSpPr>
          <p:cNvPr id="6" name="Slide Number Placeholder 5"/>
          <p:cNvSpPr>
            <a:spLocks noGrp="1"/>
          </p:cNvSpPr>
          <p:nvPr>
            <p:ph type="sldNum" sz="quarter" idx="12"/>
          </p:nvPr>
        </p:nvSpPr>
        <p:spPr/>
        <p:txBody>
          <a:bodyPr/>
          <a:lstStyle/>
          <a:p>
            <a:fld id="{6E60B240-677C-48C8-B4EA-90F7266CBCE6}" type="slidenum">
              <a:rPr lang="en-US" smtClean="0"/>
              <a:pPr/>
              <a:t>145</a:t>
            </a:fld>
            <a:endParaRPr lang="en-US"/>
          </a:p>
        </p:txBody>
      </p:sp>
    </p:spTree>
    <p:extLst>
      <p:ext uri="{BB962C8B-B14F-4D97-AF65-F5344CB8AC3E}">
        <p14:creationId xmlns:p14="http://schemas.microsoft.com/office/powerpoint/2010/main" val="1193488605"/>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fontAlgn="auto">
              <a:spcAft>
                <a:spcPts val="0"/>
              </a:spcAft>
              <a:defRPr/>
            </a:pPr>
            <a:r>
              <a:rPr lang="en-US" dirty="0" smtClean="0"/>
              <a:t>Transverse (</a:t>
            </a:r>
            <a:r>
              <a:rPr lang="en-US" dirty="0" err="1" smtClean="0"/>
              <a:t>Intermeniscal</a:t>
            </a:r>
            <a:r>
              <a:rPr lang="en-US" dirty="0" smtClean="0"/>
              <a:t>) Ligament</a:t>
            </a:r>
            <a:endParaRPr lang="en-US" dirty="0"/>
          </a:p>
        </p:txBody>
      </p:sp>
      <p:sp>
        <p:nvSpPr>
          <p:cNvPr id="39938" name="Content Placeholder 1"/>
          <p:cNvSpPr>
            <a:spLocks noGrp="1"/>
          </p:cNvSpPr>
          <p:nvPr>
            <p:ph sz="half" idx="1"/>
          </p:nvPr>
        </p:nvSpPr>
        <p:spPr/>
        <p:txBody>
          <a:bodyPr/>
          <a:lstStyle/>
          <a:p>
            <a:r>
              <a:rPr lang="en-US" smtClean="0"/>
              <a:t>Axial fat-saturated proton density–weighted image</a:t>
            </a:r>
          </a:p>
          <a:p>
            <a:r>
              <a:rPr lang="en-US" smtClean="0"/>
              <a:t>Transverse (intermeniscal) ligament (arrows) connecting the anterior portions of the medial and lateral menisci</a:t>
            </a:r>
          </a:p>
        </p:txBody>
      </p:sp>
      <p:pic>
        <p:nvPicPr>
          <p:cNvPr id="39939" name="Content Placeholder 4" descr="axial fat saturated.jpg"/>
          <p:cNvPicPr>
            <a:picLocks noGrp="1" noChangeAspect="1"/>
          </p:cNvPicPr>
          <p:nvPr>
            <p:ph sz="half" idx="2"/>
          </p:nvPr>
        </p:nvPicPr>
        <p:blipFill>
          <a:blip r:embed="rId2" cstate="print"/>
          <a:stretch>
            <a:fillRect/>
          </a:stretch>
        </p:blipFill>
        <p:spPr>
          <a:xfrm>
            <a:off x="4648200" y="2821021"/>
            <a:ext cx="4038600" cy="3382896"/>
          </a:xfrm>
        </p:spPr>
      </p:pic>
      <p:sp>
        <p:nvSpPr>
          <p:cNvPr id="39941" name="Rectangle 5"/>
          <p:cNvSpPr>
            <a:spLocks noChangeArrowheads="1"/>
          </p:cNvSpPr>
          <p:nvPr/>
        </p:nvSpPr>
        <p:spPr bwMode="auto">
          <a:xfrm>
            <a:off x="4343400" y="5715000"/>
            <a:ext cx="4572000" cy="646113"/>
          </a:xfrm>
          <a:prstGeom prst="rect">
            <a:avLst/>
          </a:prstGeom>
          <a:noFill/>
          <a:ln w="9525">
            <a:noFill/>
            <a:miter lim="800000"/>
            <a:headEnd/>
            <a:tailEnd/>
          </a:ln>
        </p:spPr>
        <p:txBody>
          <a:bodyPr>
            <a:spAutoFit/>
          </a:bodyPr>
          <a:lstStyle/>
          <a:p>
            <a:r>
              <a:rPr lang="en-US">
                <a:latin typeface="Gill Sans MT" pitchFamily="34" charset="0"/>
                <a:hlinkClick r:id="rId3"/>
              </a:rPr>
              <a:t>http://emedicine.medscape.com/article/399552-overview</a:t>
            </a:r>
            <a:endParaRPr lang="en-US">
              <a:latin typeface="Gill Sans MT" pitchFamily="34" charset="0"/>
            </a:endParaRPr>
          </a:p>
        </p:txBody>
      </p:sp>
      <p:sp>
        <p:nvSpPr>
          <p:cNvPr id="6" name="Slide Number Placeholder 5"/>
          <p:cNvSpPr>
            <a:spLocks noGrp="1"/>
          </p:cNvSpPr>
          <p:nvPr>
            <p:ph type="sldNum" sz="quarter" idx="12"/>
          </p:nvPr>
        </p:nvSpPr>
        <p:spPr/>
        <p:txBody>
          <a:bodyPr/>
          <a:lstStyle/>
          <a:p>
            <a:fld id="{6E60B240-677C-48C8-B4EA-90F7266CBCE6}" type="slidenum">
              <a:rPr lang="en-US" smtClean="0"/>
              <a:pPr/>
              <a:t>146</a:t>
            </a:fld>
            <a:endParaRPr lang="en-US"/>
          </a:p>
        </p:txBody>
      </p:sp>
    </p:spTree>
    <p:extLst>
      <p:ext uri="{BB962C8B-B14F-4D97-AF65-F5344CB8AC3E}">
        <p14:creationId xmlns:p14="http://schemas.microsoft.com/office/powerpoint/2010/main" val="1357495261"/>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fontAlgn="auto">
              <a:spcAft>
                <a:spcPts val="0"/>
              </a:spcAft>
              <a:defRPr/>
            </a:pPr>
            <a:r>
              <a:rPr lang="en-US" dirty="0" smtClean="0"/>
              <a:t>The ligament of  </a:t>
            </a:r>
            <a:r>
              <a:rPr lang="en-US" dirty="0" err="1" smtClean="0"/>
              <a:t>Wrisberg</a:t>
            </a:r>
            <a:r>
              <a:rPr lang="en-US" dirty="0" smtClean="0"/>
              <a:t> </a:t>
            </a:r>
            <a:endParaRPr lang="en-US" dirty="0"/>
          </a:p>
        </p:txBody>
      </p:sp>
      <p:sp>
        <p:nvSpPr>
          <p:cNvPr id="40962" name="Content Placeholder 1"/>
          <p:cNvSpPr>
            <a:spLocks noGrp="1"/>
          </p:cNvSpPr>
          <p:nvPr>
            <p:ph sz="half" idx="1"/>
          </p:nvPr>
        </p:nvSpPr>
        <p:spPr/>
        <p:txBody>
          <a:bodyPr/>
          <a:lstStyle/>
          <a:p>
            <a:r>
              <a:rPr lang="en-US" smtClean="0"/>
              <a:t>Coronal proton density–weighted image </a:t>
            </a:r>
          </a:p>
          <a:p>
            <a:pPr lvl="1"/>
            <a:r>
              <a:rPr lang="en-US" smtClean="0"/>
              <a:t>originating from the posterior medial horn of the medial meniscus and passing obliquely upwards (arrow) to attach to the posterolateral aspect of the medial femoral epicondyle</a:t>
            </a:r>
          </a:p>
        </p:txBody>
      </p:sp>
      <p:pic>
        <p:nvPicPr>
          <p:cNvPr id="40963" name="Content Placeholder 4" descr="ligament of wiseburg.jpg"/>
          <p:cNvPicPr>
            <a:picLocks noGrp="1" noChangeAspect="1"/>
          </p:cNvPicPr>
          <p:nvPr>
            <p:ph sz="half" idx="2"/>
          </p:nvPr>
        </p:nvPicPr>
        <p:blipFill>
          <a:blip r:embed="rId2" cstate="print"/>
          <a:stretch>
            <a:fillRect/>
          </a:stretch>
        </p:blipFill>
        <p:spPr>
          <a:xfrm>
            <a:off x="4780334" y="3064669"/>
            <a:ext cx="3774332" cy="2895600"/>
          </a:xfrm>
        </p:spPr>
      </p:pic>
      <p:sp>
        <p:nvSpPr>
          <p:cNvPr id="40965" name="Rectangle 5"/>
          <p:cNvSpPr>
            <a:spLocks noChangeArrowheads="1"/>
          </p:cNvSpPr>
          <p:nvPr/>
        </p:nvSpPr>
        <p:spPr bwMode="auto">
          <a:xfrm>
            <a:off x="4343400" y="5562600"/>
            <a:ext cx="4572000" cy="646113"/>
          </a:xfrm>
          <a:prstGeom prst="rect">
            <a:avLst/>
          </a:prstGeom>
          <a:noFill/>
          <a:ln w="9525">
            <a:noFill/>
            <a:miter lim="800000"/>
            <a:headEnd/>
            <a:tailEnd/>
          </a:ln>
        </p:spPr>
        <p:txBody>
          <a:bodyPr>
            <a:spAutoFit/>
          </a:bodyPr>
          <a:lstStyle/>
          <a:p>
            <a:r>
              <a:rPr lang="en-US">
                <a:latin typeface="Gill Sans MT" pitchFamily="34" charset="0"/>
                <a:hlinkClick r:id="rId3"/>
              </a:rPr>
              <a:t>http://emedicine.medscape.com/article/399552-overview</a:t>
            </a:r>
            <a:endParaRPr lang="en-US">
              <a:latin typeface="Gill Sans MT" pitchFamily="34" charset="0"/>
            </a:endParaRPr>
          </a:p>
        </p:txBody>
      </p:sp>
      <p:sp>
        <p:nvSpPr>
          <p:cNvPr id="6" name="Slide Number Placeholder 5"/>
          <p:cNvSpPr>
            <a:spLocks noGrp="1"/>
          </p:cNvSpPr>
          <p:nvPr>
            <p:ph type="sldNum" sz="quarter" idx="12"/>
          </p:nvPr>
        </p:nvSpPr>
        <p:spPr/>
        <p:txBody>
          <a:bodyPr/>
          <a:lstStyle/>
          <a:p>
            <a:fld id="{6E60B240-677C-48C8-B4EA-90F7266CBCE6}" type="slidenum">
              <a:rPr lang="en-US" smtClean="0"/>
              <a:pPr/>
              <a:t>147</a:t>
            </a:fld>
            <a:endParaRPr lang="en-US"/>
          </a:p>
        </p:txBody>
      </p:sp>
    </p:spTree>
    <p:extLst>
      <p:ext uri="{BB962C8B-B14F-4D97-AF65-F5344CB8AC3E}">
        <p14:creationId xmlns:p14="http://schemas.microsoft.com/office/powerpoint/2010/main" val="186060428"/>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fontAlgn="auto">
              <a:spcAft>
                <a:spcPts val="0"/>
              </a:spcAft>
              <a:defRPr/>
            </a:pPr>
            <a:endParaRPr lang="en-US" dirty="0"/>
          </a:p>
        </p:txBody>
      </p:sp>
      <p:sp>
        <p:nvSpPr>
          <p:cNvPr id="2" name="Content Placeholder 1"/>
          <p:cNvSpPr>
            <a:spLocks noGrp="1"/>
          </p:cNvSpPr>
          <p:nvPr>
            <p:ph sz="half" idx="1"/>
          </p:nvPr>
        </p:nvSpPr>
        <p:spPr/>
        <p:txBody>
          <a:bodyPr rtlCol="0">
            <a:normAutofit fontScale="92500" lnSpcReduction="10000"/>
          </a:bodyPr>
          <a:lstStyle/>
          <a:p>
            <a:pPr fontAlgn="auto">
              <a:spcAft>
                <a:spcPts val="0"/>
              </a:spcAft>
              <a:defRPr/>
            </a:pPr>
            <a:r>
              <a:rPr lang="en-US" dirty="0" smtClean="0"/>
              <a:t>Coronal fat-saturated proton density–weighted image of the mid knee </a:t>
            </a:r>
          </a:p>
          <a:p>
            <a:pPr fontAlgn="auto">
              <a:spcAft>
                <a:spcPts val="0"/>
              </a:spcAft>
              <a:defRPr/>
            </a:pPr>
            <a:r>
              <a:rPr lang="en-US" dirty="0" smtClean="0"/>
              <a:t>Normal appearance of the body of the medial and lateral menisci. </a:t>
            </a:r>
          </a:p>
          <a:p>
            <a:pPr fontAlgn="auto">
              <a:spcAft>
                <a:spcPts val="0"/>
              </a:spcAft>
              <a:defRPr/>
            </a:pPr>
            <a:r>
              <a:rPr lang="en-US" dirty="0" smtClean="0"/>
              <a:t>The apices (inner portions) are the thinnest part of the meniscus and are more central in the knee joint. </a:t>
            </a:r>
          </a:p>
          <a:p>
            <a:pPr fontAlgn="auto">
              <a:spcAft>
                <a:spcPts val="0"/>
              </a:spcAft>
              <a:defRPr/>
            </a:pPr>
            <a:r>
              <a:rPr lang="en-US" dirty="0" smtClean="0"/>
              <a:t>The periphery, </a:t>
            </a:r>
            <a:r>
              <a:rPr lang="en-US" dirty="0" err="1" smtClean="0"/>
              <a:t>meniscal</a:t>
            </a:r>
            <a:r>
              <a:rPr lang="en-US" dirty="0" smtClean="0"/>
              <a:t> bases, outer portion (arrow and arrowhead) is the thickest part and contains the blood vessels supplying the meniscus.</a:t>
            </a:r>
            <a:endParaRPr lang="en-US" dirty="0"/>
          </a:p>
        </p:txBody>
      </p:sp>
      <p:pic>
        <p:nvPicPr>
          <p:cNvPr id="41987" name="Content Placeholder 4" descr="normal coronal view.jpg"/>
          <p:cNvPicPr>
            <a:picLocks noGrp="1" noChangeAspect="1"/>
          </p:cNvPicPr>
          <p:nvPr>
            <p:ph sz="half" idx="2"/>
          </p:nvPr>
        </p:nvPicPr>
        <p:blipFill>
          <a:blip r:embed="rId2" cstate="print"/>
          <a:stretch>
            <a:fillRect/>
          </a:stretch>
        </p:blipFill>
        <p:spPr>
          <a:xfrm>
            <a:off x="4648200" y="2685002"/>
            <a:ext cx="4038600" cy="3654933"/>
          </a:xfrm>
        </p:spPr>
      </p:pic>
      <p:sp>
        <p:nvSpPr>
          <p:cNvPr id="41989" name="Rectangle 5"/>
          <p:cNvSpPr>
            <a:spLocks noChangeArrowheads="1"/>
          </p:cNvSpPr>
          <p:nvPr/>
        </p:nvSpPr>
        <p:spPr bwMode="auto">
          <a:xfrm>
            <a:off x="4419600" y="5867400"/>
            <a:ext cx="4572000" cy="646113"/>
          </a:xfrm>
          <a:prstGeom prst="rect">
            <a:avLst/>
          </a:prstGeom>
          <a:noFill/>
          <a:ln w="9525">
            <a:noFill/>
            <a:miter lim="800000"/>
            <a:headEnd/>
            <a:tailEnd/>
          </a:ln>
        </p:spPr>
        <p:txBody>
          <a:bodyPr>
            <a:spAutoFit/>
          </a:bodyPr>
          <a:lstStyle/>
          <a:p>
            <a:r>
              <a:rPr lang="en-US">
                <a:latin typeface="Gill Sans MT" pitchFamily="34" charset="0"/>
                <a:hlinkClick r:id="rId3"/>
              </a:rPr>
              <a:t>http://emedicine.medscape.com/article/399552-overview</a:t>
            </a:r>
            <a:endParaRPr lang="en-US">
              <a:latin typeface="Gill Sans MT" pitchFamily="34" charset="0"/>
            </a:endParaRPr>
          </a:p>
        </p:txBody>
      </p:sp>
      <p:sp>
        <p:nvSpPr>
          <p:cNvPr id="6" name="Slide Number Placeholder 5"/>
          <p:cNvSpPr>
            <a:spLocks noGrp="1"/>
          </p:cNvSpPr>
          <p:nvPr>
            <p:ph type="sldNum" sz="quarter" idx="12"/>
          </p:nvPr>
        </p:nvSpPr>
        <p:spPr/>
        <p:txBody>
          <a:bodyPr/>
          <a:lstStyle/>
          <a:p>
            <a:fld id="{6E60B240-677C-48C8-B4EA-90F7266CBCE6}" type="slidenum">
              <a:rPr lang="en-US" smtClean="0"/>
              <a:pPr/>
              <a:t>148</a:t>
            </a:fld>
            <a:endParaRPr lang="en-US"/>
          </a:p>
        </p:txBody>
      </p:sp>
    </p:spTree>
    <p:extLst>
      <p:ext uri="{BB962C8B-B14F-4D97-AF65-F5344CB8AC3E}">
        <p14:creationId xmlns:p14="http://schemas.microsoft.com/office/powerpoint/2010/main" val="3520607045"/>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ACL  and PCL: Normal</a:t>
            </a:r>
            <a:endParaRPr lang="en-US" dirty="0"/>
          </a:p>
        </p:txBody>
      </p:sp>
      <p:pic>
        <p:nvPicPr>
          <p:cNvPr id="1026" name="Picture 2"/>
          <p:cNvPicPr>
            <a:picLocks noGrp="1" noChangeAspect="1" noChangeArrowheads="1"/>
          </p:cNvPicPr>
          <p:nvPr>
            <p:ph sz="half" idx="1"/>
          </p:nvPr>
        </p:nvPicPr>
        <p:blipFill>
          <a:blip r:embed="rId2" cstate="print"/>
          <a:srcRect/>
          <a:stretch>
            <a:fillRect/>
          </a:stretch>
        </p:blipFill>
        <p:spPr bwMode="auto">
          <a:xfrm>
            <a:off x="304800" y="2286000"/>
            <a:ext cx="5257800" cy="4038600"/>
          </a:xfrm>
          <a:prstGeom prst="rect">
            <a:avLst/>
          </a:prstGeom>
          <a:noFill/>
          <a:ln w="9525">
            <a:noFill/>
            <a:miter lim="800000"/>
            <a:headEnd/>
            <a:tailEnd/>
          </a:ln>
        </p:spPr>
      </p:pic>
      <p:sp>
        <p:nvSpPr>
          <p:cNvPr id="9" name="Content Placeholder 8"/>
          <p:cNvSpPr>
            <a:spLocks noGrp="1"/>
          </p:cNvSpPr>
          <p:nvPr>
            <p:ph sz="half" idx="2"/>
          </p:nvPr>
        </p:nvSpPr>
        <p:spPr/>
        <p:txBody>
          <a:bodyPr/>
          <a:lstStyle/>
          <a:p>
            <a:endParaRPr lang="en-US"/>
          </a:p>
        </p:txBody>
      </p:sp>
      <p:sp>
        <p:nvSpPr>
          <p:cNvPr id="11" name="TextBox 10"/>
          <p:cNvSpPr txBox="1"/>
          <p:nvPr/>
        </p:nvSpPr>
        <p:spPr>
          <a:xfrm>
            <a:off x="6324600" y="1981200"/>
            <a:ext cx="2977097" cy="3139321"/>
          </a:xfrm>
          <a:prstGeom prst="rect">
            <a:avLst/>
          </a:prstGeom>
          <a:noFill/>
        </p:spPr>
        <p:txBody>
          <a:bodyPr wrap="none" rtlCol="0">
            <a:spAutoFit/>
          </a:bodyPr>
          <a:lstStyle/>
          <a:p>
            <a:r>
              <a:rPr lang="en-US" dirty="0" smtClean="0"/>
              <a:t>Again, the ligaments  will</a:t>
            </a:r>
          </a:p>
          <a:p>
            <a:r>
              <a:rPr lang="en-US" dirty="0" smtClean="0"/>
              <a:t>Image darker on the MRI.</a:t>
            </a:r>
          </a:p>
          <a:p>
            <a:endParaRPr lang="en-US" dirty="0"/>
          </a:p>
          <a:p>
            <a:r>
              <a:rPr lang="en-US" dirty="0" smtClean="0"/>
              <a:t>Note the orientation of fibers</a:t>
            </a:r>
          </a:p>
          <a:p>
            <a:r>
              <a:rPr lang="en-US" dirty="0" smtClean="0"/>
              <a:t>When determining the </a:t>
            </a:r>
          </a:p>
          <a:p>
            <a:r>
              <a:rPr lang="en-US" dirty="0" smtClean="0"/>
              <a:t>Structure</a:t>
            </a:r>
          </a:p>
          <a:p>
            <a:endParaRPr lang="en-US" dirty="0"/>
          </a:p>
          <a:p>
            <a:r>
              <a:rPr lang="en-US" dirty="0" smtClean="0"/>
              <a:t>These two images are taken</a:t>
            </a:r>
          </a:p>
          <a:p>
            <a:r>
              <a:rPr lang="en-US" dirty="0" smtClean="0"/>
              <a:t>At different depths in order</a:t>
            </a:r>
          </a:p>
          <a:p>
            <a:r>
              <a:rPr lang="en-US" dirty="0" smtClean="0"/>
              <a:t>To see the ligaments this </a:t>
            </a:r>
          </a:p>
          <a:p>
            <a:r>
              <a:rPr lang="en-US" dirty="0" smtClean="0"/>
              <a:t>clearly</a:t>
            </a:r>
            <a:endParaRPr lang="en-US" dirty="0"/>
          </a:p>
        </p:txBody>
      </p:sp>
      <p:sp>
        <p:nvSpPr>
          <p:cNvPr id="6" name="Slide Number Placeholder 5"/>
          <p:cNvSpPr>
            <a:spLocks noGrp="1"/>
          </p:cNvSpPr>
          <p:nvPr>
            <p:ph type="sldNum" sz="quarter" idx="12"/>
          </p:nvPr>
        </p:nvSpPr>
        <p:spPr/>
        <p:txBody>
          <a:bodyPr/>
          <a:lstStyle/>
          <a:p>
            <a:fld id="{6E60B240-677C-48C8-B4EA-90F7266CBCE6}" type="slidenum">
              <a:rPr lang="en-US" smtClean="0"/>
              <a:pPr/>
              <a:t>149</a:t>
            </a:fld>
            <a:endParaRPr lang="en-US"/>
          </a:p>
        </p:txBody>
      </p:sp>
    </p:spTree>
    <p:extLst>
      <p:ext uri="{BB962C8B-B14F-4D97-AF65-F5344CB8AC3E}">
        <p14:creationId xmlns:p14="http://schemas.microsoft.com/office/powerpoint/2010/main" val="33658832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endParaRPr lang="en-US"/>
          </a:p>
        </p:txBody>
      </p:sp>
      <p:sp>
        <p:nvSpPr>
          <p:cNvPr id="14339" name="Rectangle 3"/>
          <p:cNvSpPr>
            <a:spLocks noGrp="1" noChangeArrowheads="1"/>
          </p:cNvSpPr>
          <p:nvPr>
            <p:ph type="body" sz="half" idx="1"/>
          </p:nvPr>
        </p:nvSpPr>
        <p:spPr>
          <a:xfrm>
            <a:off x="457200" y="1905000"/>
            <a:ext cx="3440113" cy="4114800"/>
          </a:xfrm>
        </p:spPr>
        <p:txBody>
          <a:bodyPr>
            <a:normAutofit fontScale="92500" lnSpcReduction="10000"/>
          </a:bodyPr>
          <a:lstStyle/>
          <a:p>
            <a:r>
              <a:rPr lang="en-US" sz="2400"/>
              <a:t>Hohl Type VI:  a displaced, comminuted fracture of both condyles, caused by axial forces, often associated with proximal fibula fractures</a:t>
            </a:r>
          </a:p>
          <a:p>
            <a:endParaRPr lang="en-US" sz="2400"/>
          </a:p>
          <a:p>
            <a:r>
              <a:rPr lang="en-US" sz="2400"/>
              <a:t>Schatzker Type VI: Dissociation of metaphysis &amp; diaphysis in addition to plateau </a:t>
            </a:r>
          </a:p>
          <a:p>
            <a:endParaRPr lang="en-US" sz="2400"/>
          </a:p>
        </p:txBody>
      </p:sp>
      <p:sp>
        <p:nvSpPr>
          <p:cNvPr id="14340" name="Rectangle 4"/>
          <p:cNvSpPr>
            <a:spLocks noGrp="1" noChangeArrowheads="1"/>
          </p:cNvSpPr>
          <p:nvPr>
            <p:ph sz="half" idx="2"/>
          </p:nvPr>
        </p:nvSpPr>
        <p:spPr/>
        <p:txBody>
          <a:bodyPr/>
          <a:lstStyle/>
          <a:p>
            <a:endParaRPr lang="en-US" sz="2400"/>
          </a:p>
        </p:txBody>
      </p:sp>
      <p:pic>
        <p:nvPicPr>
          <p:cNvPr id="14341" name="Picture 5" descr="msoCB8CB"/>
          <p:cNvPicPr>
            <a:picLocks noChangeAspect="1" noChangeArrowheads="1"/>
          </p:cNvPicPr>
          <p:nvPr/>
        </p:nvPicPr>
        <p:blipFill>
          <a:blip r:embed="rId2" cstate="print"/>
          <a:srcRect/>
          <a:stretch>
            <a:fillRect/>
          </a:stretch>
        </p:blipFill>
        <p:spPr bwMode="auto">
          <a:xfrm>
            <a:off x="4648200" y="1600200"/>
            <a:ext cx="4038600" cy="4572000"/>
          </a:xfrm>
          <a:prstGeom prst="rect">
            <a:avLst/>
          </a:prstGeom>
          <a:noFill/>
        </p:spPr>
      </p:pic>
      <p:sp>
        <p:nvSpPr>
          <p:cNvPr id="6" name="Slide Number Placeholder 5"/>
          <p:cNvSpPr>
            <a:spLocks noGrp="1"/>
          </p:cNvSpPr>
          <p:nvPr>
            <p:ph type="sldNum" sz="quarter" idx="12"/>
          </p:nvPr>
        </p:nvSpPr>
        <p:spPr/>
        <p:txBody>
          <a:bodyPr/>
          <a:lstStyle/>
          <a:p>
            <a:fld id="{E7DA7323-33FA-4FB3-A815-703BA6809A0F}" type="slidenum">
              <a:rPr lang="en-US" smtClean="0"/>
              <a:pPr/>
              <a:t>15</a:t>
            </a:fld>
            <a:endParaRPr lang="en-US"/>
          </a:p>
        </p:txBody>
      </p:sp>
    </p:spTree>
    <p:extLst>
      <p:ext uri="{BB962C8B-B14F-4D97-AF65-F5344CB8AC3E}">
        <p14:creationId xmlns:p14="http://schemas.microsoft.com/office/powerpoint/2010/main" val="2855723855"/>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ACL: Normal Views</a:t>
            </a:r>
            <a:endParaRPr lang="en-US" dirty="0"/>
          </a:p>
        </p:txBody>
      </p:sp>
      <p:pic>
        <p:nvPicPr>
          <p:cNvPr id="5" name="Content Placeholder 4" descr="normal ACL axial plane.jpg"/>
          <p:cNvPicPr>
            <a:picLocks noGrp="1" noChangeAspect="1"/>
          </p:cNvPicPr>
          <p:nvPr>
            <p:ph sz="half" idx="1"/>
          </p:nvPr>
        </p:nvPicPr>
        <p:blipFill>
          <a:blip r:embed="rId2" cstate="print"/>
          <a:stretch>
            <a:fillRect/>
          </a:stretch>
        </p:blipFill>
        <p:spPr>
          <a:xfrm>
            <a:off x="457200" y="2458453"/>
            <a:ext cx="4038600" cy="4108032"/>
          </a:xfrm>
        </p:spPr>
      </p:pic>
      <p:pic>
        <p:nvPicPr>
          <p:cNvPr id="6" name="Content Placeholder 5" descr="normal ACL coronal plane.jpg"/>
          <p:cNvPicPr>
            <a:picLocks noGrp="1" noChangeAspect="1"/>
          </p:cNvPicPr>
          <p:nvPr>
            <p:ph sz="half" idx="2"/>
          </p:nvPr>
        </p:nvPicPr>
        <p:blipFill>
          <a:blip r:embed="rId3" cstate="print"/>
          <a:stretch>
            <a:fillRect/>
          </a:stretch>
        </p:blipFill>
        <p:spPr>
          <a:xfrm>
            <a:off x="5505450" y="3242469"/>
            <a:ext cx="2324100" cy="2540000"/>
          </a:xfrm>
        </p:spPr>
      </p:pic>
      <p:sp>
        <p:nvSpPr>
          <p:cNvPr id="7" name="Slide Number Placeholder 6"/>
          <p:cNvSpPr>
            <a:spLocks noGrp="1"/>
          </p:cNvSpPr>
          <p:nvPr>
            <p:ph type="sldNum" sz="quarter" idx="12"/>
          </p:nvPr>
        </p:nvSpPr>
        <p:spPr/>
        <p:txBody>
          <a:bodyPr/>
          <a:lstStyle/>
          <a:p>
            <a:fld id="{6E60B240-677C-48C8-B4EA-90F7266CBCE6}" type="slidenum">
              <a:rPr lang="en-US" smtClean="0"/>
              <a:pPr/>
              <a:t>150</a:t>
            </a:fld>
            <a:endParaRPr lang="en-US"/>
          </a:p>
        </p:txBody>
      </p:sp>
    </p:spTree>
    <p:extLst>
      <p:ext uri="{BB962C8B-B14F-4D97-AF65-F5344CB8AC3E}">
        <p14:creationId xmlns:p14="http://schemas.microsoft.com/office/powerpoint/2010/main" val="38437548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Fractures </a:t>
            </a:r>
            <a:r>
              <a:rPr lang="en-US" dirty="0"/>
              <a:t>of the Patella</a:t>
            </a:r>
          </a:p>
        </p:txBody>
      </p:sp>
      <p:sp>
        <p:nvSpPr>
          <p:cNvPr id="16387" name="Rectangle 3"/>
          <p:cNvSpPr>
            <a:spLocks noGrp="1" noChangeArrowheads="1"/>
          </p:cNvSpPr>
          <p:nvPr>
            <p:ph idx="1"/>
          </p:nvPr>
        </p:nvSpPr>
        <p:spPr/>
        <p:txBody>
          <a:bodyPr>
            <a:normAutofit fontScale="92500" lnSpcReduction="20000"/>
          </a:bodyPr>
          <a:lstStyle/>
          <a:p>
            <a:pPr marL="533400" indent="-533400">
              <a:buFontTx/>
              <a:buNone/>
            </a:pPr>
            <a:r>
              <a:rPr lang="en-US" sz="2800" dirty="0" smtClean="0"/>
              <a:t>MOI</a:t>
            </a:r>
            <a:r>
              <a:rPr lang="en-US" sz="2800" dirty="0"/>
              <a:t>:  direct trauma from falls or blows or indirect trauma from tension forces</a:t>
            </a:r>
            <a:r>
              <a:rPr lang="en-US" sz="2800" dirty="0" smtClean="0"/>
              <a:t>.</a:t>
            </a:r>
          </a:p>
          <a:p>
            <a:pPr marL="533400" indent="-533400">
              <a:buFontTx/>
              <a:buNone/>
            </a:pPr>
            <a:r>
              <a:rPr lang="en-US" sz="2800" dirty="0" smtClean="0"/>
              <a:t>-change in force, action of muscle. </a:t>
            </a:r>
            <a:endParaRPr lang="en-US" sz="2800" dirty="0"/>
          </a:p>
          <a:p>
            <a:pPr marL="533400" indent="-533400">
              <a:buNone/>
            </a:pPr>
            <a:endParaRPr lang="en-US" sz="2800" dirty="0" smtClean="0"/>
          </a:p>
          <a:p>
            <a:pPr marL="533400" indent="-533400">
              <a:buNone/>
            </a:pPr>
            <a:r>
              <a:rPr lang="en-US" sz="2800" dirty="0" smtClean="0"/>
              <a:t>Direct </a:t>
            </a:r>
            <a:r>
              <a:rPr lang="en-US" sz="2800" dirty="0"/>
              <a:t>trauma:  </a:t>
            </a:r>
          </a:p>
          <a:p>
            <a:pPr marL="914400" lvl="1" indent="-457200"/>
            <a:r>
              <a:rPr lang="en-US" sz="2400" dirty="0"/>
              <a:t>P</a:t>
            </a:r>
            <a:r>
              <a:rPr lang="en-US" sz="2400" dirty="0" smtClean="0"/>
              <a:t>atella </a:t>
            </a:r>
            <a:r>
              <a:rPr lang="en-US" sz="2400" dirty="0"/>
              <a:t>fractures as it compresses against the femur.  </a:t>
            </a:r>
          </a:p>
          <a:p>
            <a:pPr marL="914400" lvl="1" indent="-457200"/>
            <a:r>
              <a:rPr lang="en-US" sz="2400" dirty="0"/>
              <a:t>Most frequent  pattern is a transverse linear fracture line through the mid-region of the bone.  </a:t>
            </a:r>
          </a:p>
          <a:p>
            <a:pPr marL="914400" lvl="1" indent="-457200"/>
            <a:r>
              <a:rPr lang="en-US" sz="2400" dirty="0"/>
              <a:t>Vertically oriented fractures and </a:t>
            </a:r>
            <a:r>
              <a:rPr lang="en-US" sz="2400" dirty="0" err="1"/>
              <a:t>comminution</a:t>
            </a:r>
            <a:r>
              <a:rPr lang="en-US" sz="2400" dirty="0"/>
              <a:t> are also seen.</a:t>
            </a:r>
          </a:p>
          <a:p>
            <a:pPr marL="533400" indent="-533400">
              <a:buNone/>
            </a:pPr>
            <a:endParaRPr lang="en-US" sz="2800" dirty="0" smtClean="0"/>
          </a:p>
          <a:p>
            <a:pPr marL="533400" indent="-533400">
              <a:buNone/>
            </a:pPr>
            <a:r>
              <a:rPr lang="en-US" sz="2800" dirty="0" smtClean="0"/>
              <a:t>Avulsion </a:t>
            </a:r>
            <a:r>
              <a:rPr lang="en-US" sz="2800" dirty="0"/>
              <a:t>fractures of the patella occur as a result of indirect trauma </a:t>
            </a:r>
          </a:p>
        </p:txBody>
      </p:sp>
      <p:sp>
        <p:nvSpPr>
          <p:cNvPr id="4" name="Slide Number Placeholder 3"/>
          <p:cNvSpPr>
            <a:spLocks noGrp="1"/>
          </p:cNvSpPr>
          <p:nvPr>
            <p:ph type="sldNum" sz="quarter" idx="12"/>
          </p:nvPr>
        </p:nvSpPr>
        <p:spPr/>
        <p:txBody>
          <a:bodyPr/>
          <a:lstStyle/>
          <a:p>
            <a:fld id="{6E60B240-677C-48C8-B4EA-90F7266CBCE6}" type="slidenum">
              <a:rPr lang="en-US" smtClean="0"/>
              <a:pPr/>
              <a:t>16</a:t>
            </a:fld>
            <a:endParaRPr lang="en-US"/>
          </a:p>
        </p:txBody>
      </p:sp>
    </p:spTree>
    <p:extLst>
      <p:ext uri="{BB962C8B-B14F-4D97-AF65-F5344CB8AC3E}">
        <p14:creationId xmlns:p14="http://schemas.microsoft.com/office/powerpoint/2010/main" val="1474256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a:t>Patellar </a:t>
            </a:r>
            <a:r>
              <a:rPr lang="en-US" dirty="0" smtClean="0"/>
              <a:t>Fracture Patterns</a:t>
            </a:r>
            <a:endParaRPr lang="en-US" dirty="0"/>
          </a:p>
        </p:txBody>
      </p:sp>
      <p:sp>
        <p:nvSpPr>
          <p:cNvPr id="17411" name="Rectangle 3"/>
          <p:cNvSpPr>
            <a:spLocks noGrp="1" noChangeArrowheads="1"/>
          </p:cNvSpPr>
          <p:nvPr>
            <p:ph idx="1"/>
          </p:nvPr>
        </p:nvSpPr>
        <p:spPr/>
        <p:txBody>
          <a:bodyPr/>
          <a:lstStyle/>
          <a:p>
            <a:endParaRPr lang="en-US"/>
          </a:p>
        </p:txBody>
      </p:sp>
      <p:pic>
        <p:nvPicPr>
          <p:cNvPr id="17412" name="Picture 4" descr="mso82EF9"/>
          <p:cNvPicPr>
            <a:picLocks noChangeAspect="1" noChangeArrowheads="1"/>
          </p:cNvPicPr>
          <p:nvPr/>
        </p:nvPicPr>
        <p:blipFill>
          <a:blip r:embed="rId2" cstate="print"/>
          <a:srcRect/>
          <a:stretch>
            <a:fillRect/>
          </a:stretch>
        </p:blipFill>
        <p:spPr bwMode="auto">
          <a:xfrm>
            <a:off x="457200" y="1524000"/>
            <a:ext cx="8229600" cy="4572000"/>
          </a:xfrm>
          <a:prstGeom prst="rect">
            <a:avLst/>
          </a:prstGeom>
          <a:noFill/>
        </p:spPr>
      </p:pic>
      <p:sp>
        <p:nvSpPr>
          <p:cNvPr id="5" name="Slide Number Placeholder 4"/>
          <p:cNvSpPr>
            <a:spLocks noGrp="1"/>
          </p:cNvSpPr>
          <p:nvPr>
            <p:ph type="sldNum" sz="quarter" idx="12"/>
          </p:nvPr>
        </p:nvSpPr>
        <p:spPr/>
        <p:txBody>
          <a:bodyPr/>
          <a:lstStyle/>
          <a:p>
            <a:fld id="{6E60B240-677C-48C8-B4EA-90F7266CBCE6}" type="slidenum">
              <a:rPr lang="en-US" smtClean="0"/>
              <a:pPr/>
              <a:t>17</a:t>
            </a:fld>
            <a:endParaRPr lang="en-US"/>
          </a:p>
        </p:txBody>
      </p:sp>
    </p:spTree>
    <p:extLst>
      <p:ext uri="{BB962C8B-B14F-4D97-AF65-F5344CB8AC3E}">
        <p14:creationId xmlns:p14="http://schemas.microsoft.com/office/powerpoint/2010/main" val="16859369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Patella Fractures</a:t>
            </a:r>
            <a:endParaRPr lang="en-US" dirty="0"/>
          </a:p>
        </p:txBody>
      </p:sp>
      <p:sp>
        <p:nvSpPr>
          <p:cNvPr id="8" name="Content Placeholder 7"/>
          <p:cNvSpPr>
            <a:spLocks noGrp="1"/>
          </p:cNvSpPr>
          <p:nvPr>
            <p:ph sz="half" idx="1"/>
          </p:nvPr>
        </p:nvSpPr>
        <p:spPr/>
        <p:txBody>
          <a:bodyPr/>
          <a:lstStyle/>
          <a:p>
            <a:r>
              <a:rPr lang="en-US" dirty="0" smtClean="0"/>
              <a:t>Patella fractures</a:t>
            </a:r>
          </a:p>
          <a:p>
            <a:pPr lvl="1"/>
            <a:r>
              <a:rPr lang="en-US" dirty="0" smtClean="0"/>
              <a:t>Lateral view</a:t>
            </a:r>
          </a:p>
          <a:p>
            <a:pPr lvl="1"/>
            <a:r>
              <a:rPr lang="en-US" dirty="0" smtClean="0"/>
              <a:t>AP view</a:t>
            </a:r>
          </a:p>
          <a:p>
            <a:pPr lvl="1"/>
            <a:r>
              <a:rPr lang="en-US" dirty="0" smtClean="0"/>
              <a:t>Sunrise view</a:t>
            </a:r>
          </a:p>
          <a:p>
            <a:pPr lvl="1"/>
            <a:endParaRPr lang="en-US" dirty="0" smtClean="0"/>
          </a:p>
          <a:p>
            <a:pPr lvl="1"/>
            <a:r>
              <a:rPr lang="en-US" dirty="0" smtClean="0"/>
              <a:t>Patella Alta</a:t>
            </a:r>
          </a:p>
          <a:p>
            <a:pPr lvl="1"/>
            <a:r>
              <a:rPr lang="en-US" dirty="0" smtClean="0"/>
              <a:t>Avulsion fracture of patella ligament </a:t>
            </a:r>
          </a:p>
        </p:txBody>
      </p:sp>
      <p:pic>
        <p:nvPicPr>
          <p:cNvPr id="12" name="Content Placeholder 11" descr="patella tendon rupture.jpg"/>
          <p:cNvPicPr>
            <a:picLocks noGrp="1" noChangeAspect="1"/>
          </p:cNvPicPr>
          <p:nvPr>
            <p:ph sz="half" idx="2"/>
          </p:nvPr>
        </p:nvPicPr>
        <p:blipFill>
          <a:blip r:embed="rId2" cstate="print"/>
          <a:stretch>
            <a:fillRect/>
          </a:stretch>
        </p:blipFill>
        <p:spPr>
          <a:xfrm>
            <a:off x="5029200" y="1066800"/>
            <a:ext cx="3394472" cy="4525962"/>
          </a:xfrm>
        </p:spPr>
      </p:pic>
      <p:sp>
        <p:nvSpPr>
          <p:cNvPr id="13" name="TextBox 12"/>
          <p:cNvSpPr txBox="1"/>
          <p:nvPr/>
        </p:nvSpPr>
        <p:spPr>
          <a:xfrm>
            <a:off x="4572000" y="5867400"/>
            <a:ext cx="4572000" cy="646331"/>
          </a:xfrm>
          <a:prstGeom prst="rect">
            <a:avLst/>
          </a:prstGeom>
          <a:noFill/>
        </p:spPr>
        <p:txBody>
          <a:bodyPr wrap="square" rtlCol="0">
            <a:spAutoFit/>
          </a:bodyPr>
          <a:lstStyle/>
          <a:p>
            <a:r>
              <a:rPr lang="en-US" dirty="0" smtClean="0"/>
              <a:t>http://emedicine.medscape.com/article/394270-overview</a:t>
            </a:r>
            <a:endParaRPr lang="en-US" dirty="0"/>
          </a:p>
        </p:txBody>
      </p:sp>
      <p:sp>
        <p:nvSpPr>
          <p:cNvPr id="6" name="Slide Number Placeholder 5"/>
          <p:cNvSpPr>
            <a:spLocks noGrp="1"/>
          </p:cNvSpPr>
          <p:nvPr>
            <p:ph type="sldNum" sz="quarter" idx="12"/>
          </p:nvPr>
        </p:nvSpPr>
        <p:spPr/>
        <p:txBody>
          <a:bodyPr/>
          <a:lstStyle/>
          <a:p>
            <a:fld id="{6E60B240-677C-48C8-B4EA-90F7266CBCE6}" type="slidenum">
              <a:rPr lang="en-US" smtClean="0"/>
              <a:pPr/>
              <a:t>18</a:t>
            </a:fld>
            <a:endParaRPr lang="en-US"/>
          </a:p>
        </p:txBody>
      </p:sp>
    </p:spTree>
    <p:extLst>
      <p:ext uri="{BB962C8B-B14F-4D97-AF65-F5344CB8AC3E}">
        <p14:creationId xmlns:p14="http://schemas.microsoft.com/office/powerpoint/2010/main" val="31628653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dirty="0"/>
          </a:p>
        </p:txBody>
      </p:sp>
      <p:pic>
        <p:nvPicPr>
          <p:cNvPr id="5" name="Content Placeholder 4" descr="displaced transverse fracture.jpg"/>
          <p:cNvPicPr>
            <a:picLocks noGrp="1" noChangeAspect="1"/>
          </p:cNvPicPr>
          <p:nvPr>
            <p:ph sz="half" idx="1"/>
          </p:nvPr>
        </p:nvPicPr>
        <p:blipFill>
          <a:blip r:embed="rId2" cstate="print"/>
          <a:stretch>
            <a:fillRect/>
          </a:stretch>
        </p:blipFill>
        <p:spPr>
          <a:xfrm>
            <a:off x="533400" y="2286000"/>
            <a:ext cx="3302000" cy="3733800"/>
          </a:xfrm>
        </p:spPr>
      </p:pic>
      <p:pic>
        <p:nvPicPr>
          <p:cNvPr id="6" name="Content Placeholder 5" descr="transverse patellar fracture.jpg"/>
          <p:cNvPicPr>
            <a:picLocks noGrp="1" noChangeAspect="1"/>
          </p:cNvPicPr>
          <p:nvPr>
            <p:ph sz="half" idx="2"/>
          </p:nvPr>
        </p:nvPicPr>
        <p:blipFill>
          <a:blip r:embed="rId3" cstate="print"/>
          <a:stretch>
            <a:fillRect/>
          </a:stretch>
        </p:blipFill>
        <p:spPr>
          <a:xfrm>
            <a:off x="4648200" y="2209800"/>
            <a:ext cx="4038600" cy="3733800"/>
          </a:xfrm>
        </p:spPr>
      </p:pic>
      <p:sp>
        <p:nvSpPr>
          <p:cNvPr id="7" name="TextBox 6"/>
          <p:cNvSpPr txBox="1"/>
          <p:nvPr/>
        </p:nvSpPr>
        <p:spPr>
          <a:xfrm>
            <a:off x="609600" y="1600200"/>
            <a:ext cx="6892400" cy="369332"/>
          </a:xfrm>
          <a:prstGeom prst="rect">
            <a:avLst/>
          </a:prstGeom>
          <a:noFill/>
        </p:spPr>
        <p:txBody>
          <a:bodyPr wrap="none" rtlCol="0">
            <a:spAutoFit/>
          </a:bodyPr>
          <a:lstStyle/>
          <a:p>
            <a:r>
              <a:rPr lang="en-US" dirty="0" smtClean="0"/>
              <a:t>AP and Lateral Views of the Displaced Transverse Fracture of the Patella</a:t>
            </a:r>
            <a:endParaRPr lang="en-US" dirty="0"/>
          </a:p>
        </p:txBody>
      </p:sp>
      <p:cxnSp>
        <p:nvCxnSpPr>
          <p:cNvPr id="9" name="Straight Arrow Connector 8"/>
          <p:cNvCxnSpPr/>
          <p:nvPr/>
        </p:nvCxnSpPr>
        <p:spPr>
          <a:xfrm rot="16200000" flipH="1">
            <a:off x="914400" y="1905000"/>
            <a:ext cx="6858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16200000" flipH="1">
            <a:off x="381000" y="2362200"/>
            <a:ext cx="182880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038600" y="6096000"/>
            <a:ext cx="4953000" cy="646331"/>
          </a:xfrm>
          <a:prstGeom prst="rect">
            <a:avLst/>
          </a:prstGeom>
          <a:noFill/>
        </p:spPr>
        <p:txBody>
          <a:bodyPr wrap="square" rtlCol="0">
            <a:spAutoFit/>
          </a:bodyPr>
          <a:lstStyle/>
          <a:p>
            <a:r>
              <a:rPr lang="en-US" dirty="0" smtClean="0"/>
              <a:t>http://emedicine.medscape.com/article/394270-overview</a:t>
            </a:r>
            <a:endParaRPr lang="en-US" dirty="0"/>
          </a:p>
        </p:txBody>
      </p:sp>
      <p:sp>
        <p:nvSpPr>
          <p:cNvPr id="10" name="Slide Number Placeholder 9"/>
          <p:cNvSpPr>
            <a:spLocks noGrp="1"/>
          </p:cNvSpPr>
          <p:nvPr>
            <p:ph type="sldNum" sz="quarter" idx="12"/>
          </p:nvPr>
        </p:nvSpPr>
        <p:spPr/>
        <p:txBody>
          <a:bodyPr/>
          <a:lstStyle/>
          <a:p>
            <a:fld id="{6E60B240-677C-48C8-B4EA-90F7266CBCE6}" type="slidenum">
              <a:rPr lang="en-US" smtClean="0"/>
              <a:pPr/>
              <a:t>19</a:t>
            </a:fld>
            <a:endParaRPr lang="en-US"/>
          </a:p>
        </p:txBody>
      </p:sp>
    </p:spTree>
    <p:extLst>
      <p:ext uri="{BB962C8B-B14F-4D97-AF65-F5344CB8AC3E}">
        <p14:creationId xmlns:p14="http://schemas.microsoft.com/office/powerpoint/2010/main" val="18318449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Fractures</a:t>
            </a:r>
            <a:endParaRPr lang="en-US" dirty="0"/>
          </a:p>
        </p:txBody>
      </p:sp>
      <p:sp>
        <p:nvSpPr>
          <p:cNvPr id="2" name="Content Placeholder 1"/>
          <p:cNvSpPr>
            <a:spLocks noGrp="1"/>
          </p:cNvSpPr>
          <p:nvPr>
            <p:ph idx="1"/>
          </p:nvPr>
        </p:nvSpPr>
        <p:spPr/>
        <p:txBody>
          <a:bodyPr>
            <a:normAutofit fontScale="85000" lnSpcReduction="10000"/>
          </a:bodyPr>
          <a:lstStyle/>
          <a:p>
            <a:r>
              <a:rPr lang="en-US" dirty="0" smtClean="0"/>
              <a:t>Knee Ottawa Rules</a:t>
            </a:r>
          </a:p>
          <a:p>
            <a:r>
              <a:rPr lang="en-US" dirty="0" smtClean="0"/>
              <a:t>A knee x-ray is only required for knee injury patients with any of these findings:</a:t>
            </a:r>
          </a:p>
          <a:p>
            <a:pPr lvl="1"/>
            <a:r>
              <a:rPr lang="en-US" dirty="0" smtClean="0"/>
              <a:t>age 55 or over </a:t>
            </a:r>
          </a:p>
          <a:p>
            <a:pPr lvl="1"/>
            <a:r>
              <a:rPr lang="en-US" dirty="0" smtClean="0"/>
              <a:t>isolated tenderness of the patella (no bone tenderness of the knee other than the patella) </a:t>
            </a:r>
          </a:p>
          <a:p>
            <a:pPr lvl="1"/>
            <a:r>
              <a:rPr lang="en-US" dirty="0" smtClean="0"/>
              <a:t>tenderness at the head of the fibula </a:t>
            </a:r>
          </a:p>
          <a:p>
            <a:pPr lvl="1"/>
            <a:r>
              <a:rPr lang="en-US" dirty="0" smtClean="0"/>
              <a:t>inability to flex to 90 degrees </a:t>
            </a:r>
          </a:p>
          <a:p>
            <a:pPr lvl="1"/>
            <a:r>
              <a:rPr lang="en-US" dirty="0" smtClean="0"/>
              <a:t>inability to weight bear both immediately and in the casualty department (4 steps - unable to transfer weight twice onto each lower limb regardless of limping). </a:t>
            </a:r>
          </a:p>
          <a:p>
            <a:endParaRPr lang="en-US" dirty="0"/>
          </a:p>
        </p:txBody>
      </p:sp>
      <p:sp>
        <p:nvSpPr>
          <p:cNvPr id="5" name="Slide Number Placeholder 4"/>
          <p:cNvSpPr>
            <a:spLocks noGrp="1"/>
          </p:cNvSpPr>
          <p:nvPr>
            <p:ph type="sldNum" sz="quarter" idx="12"/>
          </p:nvPr>
        </p:nvSpPr>
        <p:spPr/>
        <p:txBody>
          <a:bodyPr/>
          <a:lstStyle/>
          <a:p>
            <a:fld id="{6E60B240-677C-48C8-B4EA-90F7266CBCE6}" type="slidenum">
              <a:rPr lang="en-US" smtClean="0"/>
              <a:pPr/>
              <a:t>2</a:t>
            </a:fld>
            <a:endParaRPr lang="en-US"/>
          </a:p>
        </p:txBody>
      </p:sp>
    </p:spTree>
    <p:extLst>
      <p:ext uri="{BB962C8B-B14F-4D97-AF65-F5344CB8AC3E}">
        <p14:creationId xmlns:p14="http://schemas.microsoft.com/office/powerpoint/2010/main" val="7811186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dirty="0"/>
          </a:p>
        </p:txBody>
      </p:sp>
      <p:pic>
        <p:nvPicPr>
          <p:cNvPr id="5" name="Content Placeholder 4" descr="MRI patella dislocation.jpg"/>
          <p:cNvPicPr>
            <a:picLocks noGrp="1" noChangeAspect="1"/>
          </p:cNvPicPr>
          <p:nvPr>
            <p:ph sz="half" idx="1"/>
          </p:nvPr>
        </p:nvPicPr>
        <p:blipFill>
          <a:blip r:embed="rId2" cstate="print"/>
          <a:stretch>
            <a:fillRect/>
          </a:stretch>
        </p:blipFill>
        <p:spPr>
          <a:xfrm>
            <a:off x="457200" y="1600200"/>
            <a:ext cx="3810000" cy="2971800"/>
          </a:xfrm>
        </p:spPr>
      </p:pic>
      <p:pic>
        <p:nvPicPr>
          <p:cNvPr id="6" name="Content Placeholder 5" descr="MRI bipartite patella.jpg"/>
          <p:cNvPicPr>
            <a:picLocks noGrp="1" noChangeAspect="1"/>
          </p:cNvPicPr>
          <p:nvPr>
            <p:ph sz="half" idx="2"/>
          </p:nvPr>
        </p:nvPicPr>
        <p:blipFill>
          <a:blip r:embed="rId3" cstate="print"/>
          <a:stretch>
            <a:fillRect/>
          </a:stretch>
        </p:blipFill>
        <p:spPr>
          <a:xfrm>
            <a:off x="4572000" y="1600200"/>
            <a:ext cx="4038600" cy="2888721"/>
          </a:xfrm>
        </p:spPr>
      </p:pic>
      <p:sp>
        <p:nvSpPr>
          <p:cNvPr id="7" name="TextBox 6"/>
          <p:cNvSpPr txBox="1"/>
          <p:nvPr/>
        </p:nvSpPr>
        <p:spPr>
          <a:xfrm>
            <a:off x="457200" y="4648200"/>
            <a:ext cx="8291052" cy="1200329"/>
          </a:xfrm>
          <a:prstGeom prst="rect">
            <a:avLst/>
          </a:prstGeom>
          <a:noFill/>
        </p:spPr>
        <p:txBody>
          <a:bodyPr wrap="none" rtlCol="0">
            <a:spAutoFit/>
          </a:bodyPr>
          <a:lstStyle/>
          <a:p>
            <a:r>
              <a:rPr lang="en-US" dirty="0" smtClean="0"/>
              <a:t>Sunrise view: MRI  On the left is a patella dislocation, high signal intensity on </a:t>
            </a:r>
          </a:p>
          <a:p>
            <a:r>
              <a:rPr lang="en-US" dirty="0" smtClean="0"/>
              <a:t>the lateral side</a:t>
            </a:r>
          </a:p>
          <a:p>
            <a:endParaRPr lang="en-US" dirty="0" smtClean="0"/>
          </a:p>
          <a:p>
            <a:r>
              <a:rPr lang="en-US" dirty="0" smtClean="0"/>
              <a:t>View on the right is a bipartite patella.  Can be confused with a fractured patella</a:t>
            </a:r>
            <a:endParaRPr lang="en-US" dirty="0"/>
          </a:p>
        </p:txBody>
      </p:sp>
      <p:sp>
        <p:nvSpPr>
          <p:cNvPr id="8" name="TextBox 7"/>
          <p:cNvSpPr txBox="1"/>
          <p:nvPr/>
        </p:nvSpPr>
        <p:spPr>
          <a:xfrm>
            <a:off x="2514600" y="5943600"/>
            <a:ext cx="5465086" cy="369332"/>
          </a:xfrm>
          <a:prstGeom prst="rect">
            <a:avLst/>
          </a:prstGeom>
          <a:noFill/>
        </p:spPr>
        <p:txBody>
          <a:bodyPr wrap="none" rtlCol="0">
            <a:spAutoFit/>
          </a:bodyPr>
          <a:lstStyle/>
          <a:p>
            <a:r>
              <a:rPr lang="en-US" dirty="0" smtClean="0"/>
              <a:t>http://emedicine.medscape.com/article/394270-overview</a:t>
            </a:r>
            <a:endParaRPr lang="en-US" dirty="0"/>
          </a:p>
        </p:txBody>
      </p:sp>
      <p:sp>
        <p:nvSpPr>
          <p:cNvPr id="9" name="Slide Number Placeholder 8"/>
          <p:cNvSpPr>
            <a:spLocks noGrp="1"/>
          </p:cNvSpPr>
          <p:nvPr>
            <p:ph type="sldNum" sz="quarter" idx="12"/>
          </p:nvPr>
        </p:nvSpPr>
        <p:spPr/>
        <p:txBody>
          <a:bodyPr/>
          <a:lstStyle/>
          <a:p>
            <a:fld id="{6E60B240-677C-48C8-B4EA-90F7266CBCE6}" type="slidenum">
              <a:rPr lang="en-US" smtClean="0"/>
              <a:pPr/>
              <a:t>20</a:t>
            </a:fld>
            <a:endParaRPr lang="en-US"/>
          </a:p>
        </p:txBody>
      </p:sp>
    </p:spTree>
    <p:extLst>
      <p:ext uri="{BB962C8B-B14F-4D97-AF65-F5344CB8AC3E}">
        <p14:creationId xmlns:p14="http://schemas.microsoft.com/office/powerpoint/2010/main" val="7674406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ln>
            <a:solidFill>
              <a:srgbClr val="FF0000"/>
            </a:solidFill>
          </a:ln>
        </p:spPr>
        <p:txBody>
          <a:bodyPr/>
          <a:lstStyle/>
          <a:p>
            <a:endParaRPr lang="en-US" dirty="0"/>
          </a:p>
        </p:txBody>
      </p:sp>
      <p:sp>
        <p:nvSpPr>
          <p:cNvPr id="2" name="Content Placeholder 1"/>
          <p:cNvSpPr>
            <a:spLocks noGrp="1"/>
          </p:cNvSpPr>
          <p:nvPr>
            <p:ph sz="half" idx="1"/>
          </p:nvPr>
        </p:nvSpPr>
        <p:spPr/>
        <p:txBody>
          <a:bodyPr/>
          <a:lstStyle/>
          <a:p>
            <a:r>
              <a:rPr lang="en-US" dirty="0" smtClean="0"/>
              <a:t>Full thickness fissure of the patella </a:t>
            </a:r>
            <a:r>
              <a:rPr lang="en-US" dirty="0" err="1" smtClean="0"/>
              <a:t>articular</a:t>
            </a:r>
            <a:r>
              <a:rPr lang="en-US" dirty="0" smtClean="0"/>
              <a:t> cartilage</a:t>
            </a:r>
            <a:endParaRPr lang="en-US" dirty="0"/>
          </a:p>
        </p:txBody>
      </p:sp>
      <p:pic>
        <p:nvPicPr>
          <p:cNvPr id="5" name="Content Placeholder 4" descr="full thickness fissure of the patella articular cartilage.jpg"/>
          <p:cNvPicPr>
            <a:picLocks noGrp="1" noChangeAspect="1"/>
          </p:cNvPicPr>
          <p:nvPr>
            <p:ph sz="half" idx="2"/>
          </p:nvPr>
        </p:nvPicPr>
        <p:blipFill>
          <a:blip r:embed="rId2" cstate="print"/>
          <a:stretch>
            <a:fillRect/>
          </a:stretch>
        </p:blipFill>
        <p:spPr>
          <a:xfrm>
            <a:off x="4844091" y="2249488"/>
            <a:ext cx="3646818" cy="4525962"/>
          </a:xfrm>
        </p:spPr>
      </p:pic>
      <p:cxnSp>
        <p:nvCxnSpPr>
          <p:cNvPr id="7" name="Straight Arrow Connector 6"/>
          <p:cNvCxnSpPr/>
          <p:nvPr/>
        </p:nvCxnSpPr>
        <p:spPr>
          <a:xfrm flipV="1">
            <a:off x="2286000" y="2743200"/>
            <a:ext cx="33528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12"/>
          </p:nvPr>
        </p:nvSpPr>
        <p:spPr/>
        <p:txBody>
          <a:bodyPr/>
          <a:lstStyle/>
          <a:p>
            <a:fld id="{6E60B240-677C-48C8-B4EA-90F7266CBCE6}" type="slidenum">
              <a:rPr lang="en-US" smtClean="0"/>
              <a:pPr/>
              <a:t>21</a:t>
            </a:fld>
            <a:endParaRPr lang="en-US"/>
          </a:p>
        </p:txBody>
      </p:sp>
    </p:spTree>
    <p:extLst>
      <p:ext uri="{BB962C8B-B14F-4D97-AF65-F5344CB8AC3E}">
        <p14:creationId xmlns:p14="http://schemas.microsoft.com/office/powerpoint/2010/main" val="28701533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dirty="0"/>
          </a:p>
        </p:txBody>
      </p:sp>
      <p:sp>
        <p:nvSpPr>
          <p:cNvPr id="2" name="Content Placeholder 1"/>
          <p:cNvSpPr>
            <a:spLocks noGrp="1"/>
          </p:cNvSpPr>
          <p:nvPr>
            <p:ph sz="half" idx="1"/>
          </p:nvPr>
        </p:nvSpPr>
        <p:spPr/>
        <p:txBody>
          <a:bodyPr/>
          <a:lstStyle/>
          <a:p>
            <a:r>
              <a:rPr lang="en-US" dirty="0" smtClean="0"/>
              <a:t>Joint effusion</a:t>
            </a:r>
          </a:p>
          <a:p>
            <a:r>
              <a:rPr lang="en-US" dirty="0" smtClean="0"/>
              <a:t>Transverse View, fast spin echo T2-weighted fat saturated MR</a:t>
            </a:r>
          </a:p>
          <a:p>
            <a:endParaRPr lang="en-US" dirty="0" smtClean="0"/>
          </a:p>
          <a:p>
            <a:r>
              <a:rPr lang="en-US" dirty="0" smtClean="0"/>
              <a:t>Normal cartilage with joint effusion surrounding it</a:t>
            </a:r>
          </a:p>
          <a:p>
            <a:endParaRPr lang="en-US" dirty="0"/>
          </a:p>
        </p:txBody>
      </p:sp>
      <p:pic>
        <p:nvPicPr>
          <p:cNvPr id="5" name="Content Placeholder 4" descr="joint effusion.jpg"/>
          <p:cNvPicPr>
            <a:picLocks noGrp="1" noChangeAspect="1"/>
          </p:cNvPicPr>
          <p:nvPr>
            <p:ph sz="half" idx="2"/>
          </p:nvPr>
        </p:nvPicPr>
        <p:blipFill>
          <a:blip r:embed="rId2" cstate="print"/>
          <a:stretch>
            <a:fillRect/>
          </a:stretch>
        </p:blipFill>
        <p:spPr>
          <a:xfrm>
            <a:off x="4651389" y="2249488"/>
            <a:ext cx="4032221" cy="4525962"/>
          </a:xfrm>
        </p:spPr>
      </p:pic>
      <p:cxnSp>
        <p:nvCxnSpPr>
          <p:cNvPr id="7" name="Straight Arrow Connector 6"/>
          <p:cNvCxnSpPr/>
          <p:nvPr/>
        </p:nvCxnSpPr>
        <p:spPr>
          <a:xfrm>
            <a:off x="2590800" y="2514600"/>
            <a:ext cx="32766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2667000" y="3352800"/>
            <a:ext cx="2438400" cy="838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2743200" y="2819400"/>
            <a:ext cx="4572000" cy="13716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Slide Number Placeholder 7"/>
          <p:cNvSpPr>
            <a:spLocks noGrp="1"/>
          </p:cNvSpPr>
          <p:nvPr>
            <p:ph type="sldNum" sz="quarter" idx="12"/>
          </p:nvPr>
        </p:nvSpPr>
        <p:spPr/>
        <p:txBody>
          <a:bodyPr/>
          <a:lstStyle/>
          <a:p>
            <a:fld id="{6E60B240-677C-48C8-B4EA-90F7266CBCE6}" type="slidenum">
              <a:rPr lang="en-US" smtClean="0"/>
              <a:pPr/>
              <a:t>22</a:t>
            </a:fld>
            <a:endParaRPr lang="en-US"/>
          </a:p>
        </p:txBody>
      </p:sp>
    </p:spTree>
    <p:extLst>
      <p:ext uri="{BB962C8B-B14F-4D97-AF65-F5344CB8AC3E}">
        <p14:creationId xmlns:p14="http://schemas.microsoft.com/office/powerpoint/2010/main" val="3212335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11"/>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dirty="0" smtClean="0"/>
              <a:t>Joint </a:t>
            </a:r>
            <a:r>
              <a:rPr lang="en-US" dirty="0"/>
              <a:t>Dysfunctions of the Knee</a:t>
            </a:r>
          </a:p>
        </p:txBody>
      </p:sp>
      <p:sp>
        <p:nvSpPr>
          <p:cNvPr id="19459" name="Rectangle 3"/>
          <p:cNvSpPr>
            <a:spLocks noGrp="1" noChangeArrowheads="1"/>
          </p:cNvSpPr>
          <p:nvPr>
            <p:ph sz="half" idx="1"/>
          </p:nvPr>
        </p:nvSpPr>
        <p:spPr/>
        <p:txBody>
          <a:bodyPr>
            <a:normAutofit fontScale="70000" lnSpcReduction="20000"/>
          </a:bodyPr>
          <a:lstStyle/>
          <a:p>
            <a:pPr marL="609600" indent="-609600">
              <a:buFontTx/>
              <a:buAutoNum type="alphaUcPeriod"/>
            </a:pPr>
            <a:endParaRPr lang="en-US" dirty="0"/>
          </a:p>
          <a:p>
            <a:pPr marL="609600" indent="-609600">
              <a:buFontTx/>
              <a:buAutoNum type="alphaUcPeriod"/>
            </a:pPr>
            <a:endParaRPr lang="en-US" dirty="0"/>
          </a:p>
          <a:p>
            <a:pPr marL="609600" indent="-609600">
              <a:buNone/>
            </a:pPr>
            <a:r>
              <a:rPr lang="en-US" dirty="0"/>
              <a:t>Rheumatoid Arthritis:  discussed under wrist and </a:t>
            </a:r>
            <a:r>
              <a:rPr lang="en-US" dirty="0" smtClean="0"/>
              <a:t>hand</a:t>
            </a:r>
          </a:p>
          <a:p>
            <a:pPr marL="609600" indent="-609600">
              <a:buNone/>
            </a:pPr>
            <a:endParaRPr lang="en-GB" dirty="0" smtClean="0">
              <a:ea typeface="HG Mincho Light J"/>
              <a:cs typeface="HG Mincho Light J"/>
            </a:endParaRPr>
          </a:p>
          <a:p>
            <a:pPr marL="609600" indent="-609600">
              <a:buNone/>
            </a:pPr>
            <a:r>
              <a:rPr lang="en-GB" dirty="0" smtClean="0">
                <a:ea typeface="HG Mincho Light J"/>
                <a:cs typeface="HG Mincho Light J"/>
              </a:rPr>
              <a:t>Rheumatoid arthritis. </a:t>
            </a:r>
            <a:r>
              <a:rPr lang="en-GB" dirty="0" err="1" smtClean="0">
                <a:ea typeface="HG Mincho Light J"/>
                <a:cs typeface="HG Mincho Light J"/>
              </a:rPr>
              <a:t>Anteroposterior</a:t>
            </a:r>
            <a:r>
              <a:rPr lang="en-GB" dirty="0" smtClean="0">
                <a:ea typeface="HG Mincho Light J"/>
                <a:cs typeface="HG Mincho Light J"/>
              </a:rPr>
              <a:t> knee radiograph shows diffuse uniform joint space narrowing.</a:t>
            </a:r>
          </a:p>
          <a:p>
            <a:pPr marL="609600" indent="-609600">
              <a:buNone/>
            </a:pPr>
            <a:endParaRPr lang="en-GB" dirty="0">
              <a:ea typeface="HG Mincho Light J"/>
              <a:cs typeface="HG Mincho Light J"/>
            </a:endParaRPr>
          </a:p>
          <a:p>
            <a:pPr marL="609600" indent="-609600">
              <a:buNone/>
            </a:pPr>
            <a:r>
              <a:rPr lang="en-GB" dirty="0" smtClean="0">
                <a:ea typeface="HG Mincho Light J"/>
                <a:cs typeface="HG Mincho Light J"/>
              </a:rPr>
              <a:t>Bone on Bone, uniform narrowing. </a:t>
            </a:r>
          </a:p>
          <a:p>
            <a:pPr marL="609600" indent="-609600">
              <a:buNone/>
            </a:pPr>
            <a:endParaRPr lang="en-US" dirty="0"/>
          </a:p>
          <a:p>
            <a:pPr marL="609600" indent="-609600">
              <a:buFontTx/>
              <a:buAutoNum type="alphaUcPeriod"/>
            </a:pPr>
            <a:endParaRPr lang="en-US" dirty="0"/>
          </a:p>
          <a:p>
            <a:pPr marL="609600" indent="-609600">
              <a:buFontTx/>
              <a:buNone/>
            </a:pPr>
            <a:r>
              <a:rPr lang="en-US" dirty="0"/>
              <a:t>          </a:t>
            </a:r>
          </a:p>
        </p:txBody>
      </p:sp>
      <p:pic>
        <p:nvPicPr>
          <p:cNvPr id="5" name="Picture 3"/>
          <p:cNvPicPr>
            <a:picLocks noGrp="1" noChangeAspect="1" noChangeArrowheads="1"/>
          </p:cNvPicPr>
          <p:nvPr>
            <p:ph sz="half" idx="2"/>
          </p:nvPr>
        </p:nvPicPr>
        <p:blipFill>
          <a:blip r:embed="rId2" cstate="print"/>
          <a:stretch>
            <a:fillRect/>
          </a:stretch>
        </p:blipFill>
        <p:spPr bwMode="auto">
          <a:xfrm>
            <a:off x="4572000" y="2286000"/>
            <a:ext cx="4038600" cy="3688695"/>
          </a:xfrm>
          <a:prstGeom prst="rect">
            <a:avLst/>
          </a:prstGeom>
          <a:noFill/>
          <a:ln w="9525">
            <a:noFill/>
            <a:miter lim="800000"/>
            <a:headEnd/>
            <a:tailEnd/>
          </a:ln>
        </p:spPr>
      </p:pic>
      <p:sp>
        <p:nvSpPr>
          <p:cNvPr id="6" name="TextBox 5"/>
          <p:cNvSpPr txBox="1"/>
          <p:nvPr/>
        </p:nvSpPr>
        <p:spPr>
          <a:xfrm>
            <a:off x="4419600" y="6172201"/>
            <a:ext cx="4677178" cy="646331"/>
          </a:xfrm>
          <a:prstGeom prst="rect">
            <a:avLst/>
          </a:prstGeom>
          <a:noFill/>
        </p:spPr>
        <p:txBody>
          <a:bodyPr wrap="square" rtlCol="0">
            <a:spAutoFit/>
          </a:bodyPr>
          <a:lstStyle/>
          <a:p>
            <a:r>
              <a:rPr lang="en-GB" b="1" dirty="0" smtClean="0">
                <a:solidFill>
                  <a:srgbClr val="000000"/>
                </a:solidFill>
              </a:rPr>
              <a:t>Jacobson J A et al. Radiology 2008;248:737-747</a:t>
            </a:r>
          </a:p>
          <a:p>
            <a:endParaRPr lang="en-US" dirty="0"/>
          </a:p>
        </p:txBody>
      </p:sp>
      <p:sp>
        <p:nvSpPr>
          <p:cNvPr id="7" name="Slide Number Placeholder 6"/>
          <p:cNvSpPr>
            <a:spLocks noGrp="1"/>
          </p:cNvSpPr>
          <p:nvPr>
            <p:ph type="sldNum" sz="quarter" idx="12"/>
          </p:nvPr>
        </p:nvSpPr>
        <p:spPr/>
        <p:txBody>
          <a:bodyPr/>
          <a:lstStyle/>
          <a:p>
            <a:fld id="{6E60B240-677C-48C8-B4EA-90F7266CBCE6}" type="slidenum">
              <a:rPr lang="en-US" smtClean="0"/>
              <a:pPr/>
              <a:t>23</a:t>
            </a:fld>
            <a:endParaRPr lang="en-US"/>
          </a:p>
        </p:txBody>
      </p:sp>
    </p:spTree>
    <p:extLst>
      <p:ext uri="{BB962C8B-B14F-4D97-AF65-F5344CB8AC3E}">
        <p14:creationId xmlns:p14="http://schemas.microsoft.com/office/powerpoint/2010/main" val="32756687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dirty="0" err="1" smtClean="0"/>
              <a:t>Osteochondritis</a:t>
            </a:r>
            <a:r>
              <a:rPr lang="en-US" dirty="0" smtClean="0"/>
              <a:t> </a:t>
            </a:r>
            <a:r>
              <a:rPr lang="en-US" dirty="0" err="1" smtClean="0"/>
              <a:t>Dessicans</a:t>
            </a:r>
            <a:endParaRPr lang="en-US" dirty="0"/>
          </a:p>
        </p:txBody>
      </p:sp>
      <p:sp>
        <p:nvSpPr>
          <p:cNvPr id="23555" name="Rectangle 3"/>
          <p:cNvSpPr>
            <a:spLocks noGrp="1" noChangeArrowheads="1"/>
          </p:cNvSpPr>
          <p:nvPr>
            <p:ph idx="1"/>
          </p:nvPr>
        </p:nvSpPr>
        <p:spPr/>
        <p:txBody>
          <a:bodyPr/>
          <a:lstStyle/>
          <a:p>
            <a:pPr>
              <a:lnSpc>
                <a:spcPct val="90000"/>
              </a:lnSpc>
              <a:buFontTx/>
              <a:buNone/>
            </a:pPr>
            <a:r>
              <a:rPr lang="en-US" dirty="0"/>
              <a:t>Definition:  </a:t>
            </a:r>
            <a:r>
              <a:rPr lang="en-US" dirty="0" err="1"/>
              <a:t>avascular</a:t>
            </a:r>
            <a:r>
              <a:rPr lang="en-US" dirty="0"/>
              <a:t> necrosis of the </a:t>
            </a:r>
            <a:r>
              <a:rPr lang="en-US" dirty="0" err="1"/>
              <a:t>condylar</a:t>
            </a:r>
            <a:r>
              <a:rPr lang="en-US" dirty="0"/>
              <a:t> epiphysis of the femur</a:t>
            </a:r>
          </a:p>
          <a:p>
            <a:pPr>
              <a:lnSpc>
                <a:spcPct val="90000"/>
              </a:lnSpc>
              <a:buFontTx/>
              <a:buNone/>
            </a:pPr>
            <a:endParaRPr lang="en-US" dirty="0"/>
          </a:p>
          <a:p>
            <a:pPr>
              <a:lnSpc>
                <a:spcPct val="90000"/>
              </a:lnSpc>
              <a:buFontTx/>
              <a:buNone/>
            </a:pPr>
            <a:r>
              <a:rPr lang="en-US" u="sng" dirty="0" smtClean="0"/>
              <a:t>Medial </a:t>
            </a:r>
            <a:r>
              <a:rPr lang="en-US" u="sng" dirty="0"/>
              <a:t>femoral </a:t>
            </a:r>
            <a:r>
              <a:rPr lang="en-US" u="sng" dirty="0" err="1"/>
              <a:t>condyle</a:t>
            </a:r>
            <a:r>
              <a:rPr lang="en-US" u="sng" dirty="0"/>
              <a:t> </a:t>
            </a:r>
            <a:r>
              <a:rPr lang="en-US" dirty="0"/>
              <a:t>involved in 75% of the cases,  lateral </a:t>
            </a:r>
            <a:r>
              <a:rPr lang="en-US" dirty="0" err="1"/>
              <a:t>condyle</a:t>
            </a:r>
            <a:r>
              <a:rPr lang="en-US" dirty="0"/>
              <a:t> can also be affected, results in a </a:t>
            </a:r>
            <a:r>
              <a:rPr lang="en-US" dirty="0" err="1"/>
              <a:t>osteochondral</a:t>
            </a:r>
            <a:r>
              <a:rPr lang="en-US" dirty="0"/>
              <a:t> fracture</a:t>
            </a:r>
          </a:p>
          <a:p>
            <a:pPr>
              <a:lnSpc>
                <a:spcPct val="90000"/>
              </a:lnSpc>
              <a:buFontTx/>
              <a:buNone/>
            </a:pPr>
            <a:r>
              <a:rPr lang="en-US" dirty="0"/>
              <a:t>   </a:t>
            </a:r>
          </a:p>
          <a:p>
            <a:pPr>
              <a:lnSpc>
                <a:spcPct val="90000"/>
              </a:lnSpc>
              <a:buFontTx/>
              <a:buNone/>
            </a:pPr>
            <a:r>
              <a:rPr lang="en-US" dirty="0"/>
              <a:t>                </a:t>
            </a:r>
          </a:p>
        </p:txBody>
      </p:sp>
      <p:sp>
        <p:nvSpPr>
          <p:cNvPr id="4" name="Slide Number Placeholder 3"/>
          <p:cNvSpPr>
            <a:spLocks noGrp="1"/>
          </p:cNvSpPr>
          <p:nvPr>
            <p:ph type="sldNum" sz="quarter" idx="12"/>
          </p:nvPr>
        </p:nvSpPr>
        <p:spPr/>
        <p:txBody>
          <a:bodyPr/>
          <a:lstStyle/>
          <a:p>
            <a:fld id="{6E60B240-677C-48C8-B4EA-90F7266CBCE6}" type="slidenum">
              <a:rPr lang="en-US" smtClean="0"/>
              <a:pPr/>
              <a:t>24</a:t>
            </a:fld>
            <a:endParaRPr lang="en-US"/>
          </a:p>
        </p:txBody>
      </p:sp>
    </p:spTree>
    <p:extLst>
      <p:ext uri="{BB962C8B-B14F-4D97-AF65-F5344CB8AC3E}">
        <p14:creationId xmlns:p14="http://schemas.microsoft.com/office/powerpoint/2010/main" val="14796094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endParaRPr lang="en-US"/>
          </a:p>
        </p:txBody>
      </p:sp>
      <p:sp>
        <p:nvSpPr>
          <p:cNvPr id="24579" name="Rectangle 3"/>
          <p:cNvSpPr>
            <a:spLocks noGrp="1" noChangeArrowheads="1"/>
          </p:cNvSpPr>
          <p:nvPr>
            <p:ph idx="1"/>
          </p:nvPr>
        </p:nvSpPr>
        <p:spPr/>
        <p:txBody>
          <a:bodyPr/>
          <a:lstStyle/>
          <a:p>
            <a:pPr marL="609600" indent="-609600">
              <a:buNone/>
            </a:pPr>
            <a:r>
              <a:rPr lang="en-US" dirty="0"/>
              <a:t>Etiology:  traumatic </a:t>
            </a:r>
          </a:p>
          <a:p>
            <a:pPr marL="990600" lvl="1" indent="-533400"/>
            <a:r>
              <a:rPr lang="en-US" dirty="0"/>
              <a:t>Caused by impingement of the </a:t>
            </a:r>
            <a:r>
              <a:rPr lang="en-US" dirty="0" err="1"/>
              <a:t>tibial</a:t>
            </a:r>
            <a:r>
              <a:rPr lang="en-US" dirty="0"/>
              <a:t> spine on the femoral </a:t>
            </a:r>
            <a:r>
              <a:rPr lang="en-US" dirty="0" err="1"/>
              <a:t>condyle</a:t>
            </a:r>
            <a:r>
              <a:rPr lang="en-US" dirty="0"/>
              <a:t> </a:t>
            </a:r>
          </a:p>
          <a:p>
            <a:pPr marL="990600" lvl="1" indent="-533400"/>
            <a:r>
              <a:rPr lang="en-US" dirty="0"/>
              <a:t>Or a loss of circulation to the osseous tissue of the </a:t>
            </a:r>
            <a:r>
              <a:rPr lang="en-US" dirty="0" err="1"/>
              <a:t>epiphyseal</a:t>
            </a:r>
            <a:r>
              <a:rPr lang="en-US" dirty="0"/>
              <a:t> plate</a:t>
            </a:r>
          </a:p>
          <a:p>
            <a:pPr marL="990600" lvl="1" indent="-533400"/>
            <a:r>
              <a:rPr lang="en-US" dirty="0"/>
              <a:t>Or an </a:t>
            </a:r>
            <a:r>
              <a:rPr lang="en-US" u="sng" dirty="0"/>
              <a:t>avulsion</a:t>
            </a:r>
            <a:r>
              <a:rPr lang="en-US" dirty="0"/>
              <a:t> of the proximal attachment of the </a:t>
            </a:r>
            <a:r>
              <a:rPr lang="en-US" u="sng" dirty="0"/>
              <a:t>PCL</a:t>
            </a:r>
          </a:p>
          <a:p>
            <a:pPr marL="609600" indent="-609600"/>
            <a:endParaRPr lang="en-US" dirty="0"/>
          </a:p>
        </p:txBody>
      </p:sp>
      <p:sp>
        <p:nvSpPr>
          <p:cNvPr id="4" name="Slide Number Placeholder 3"/>
          <p:cNvSpPr>
            <a:spLocks noGrp="1"/>
          </p:cNvSpPr>
          <p:nvPr>
            <p:ph type="sldNum" sz="quarter" idx="12"/>
          </p:nvPr>
        </p:nvSpPr>
        <p:spPr/>
        <p:txBody>
          <a:bodyPr/>
          <a:lstStyle/>
          <a:p>
            <a:fld id="{6E60B240-677C-48C8-B4EA-90F7266CBCE6}" type="slidenum">
              <a:rPr lang="en-US" smtClean="0"/>
              <a:pPr/>
              <a:t>25</a:t>
            </a:fld>
            <a:endParaRPr lang="en-US"/>
          </a:p>
        </p:txBody>
      </p:sp>
    </p:spTree>
    <p:extLst>
      <p:ext uri="{BB962C8B-B14F-4D97-AF65-F5344CB8AC3E}">
        <p14:creationId xmlns:p14="http://schemas.microsoft.com/office/powerpoint/2010/main" val="26673353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endParaRPr lang="en-US"/>
          </a:p>
        </p:txBody>
      </p:sp>
      <p:sp>
        <p:nvSpPr>
          <p:cNvPr id="25603" name="Rectangle 3"/>
          <p:cNvSpPr>
            <a:spLocks noGrp="1" noChangeArrowheads="1"/>
          </p:cNvSpPr>
          <p:nvPr>
            <p:ph idx="1"/>
          </p:nvPr>
        </p:nvSpPr>
        <p:spPr/>
        <p:txBody>
          <a:bodyPr/>
          <a:lstStyle/>
          <a:p>
            <a:pPr>
              <a:lnSpc>
                <a:spcPct val="90000"/>
              </a:lnSpc>
            </a:pPr>
            <a:r>
              <a:rPr lang="en-US"/>
              <a:t>SX:  </a:t>
            </a:r>
          </a:p>
          <a:p>
            <a:pPr lvl="1">
              <a:lnSpc>
                <a:spcPct val="90000"/>
              </a:lnSpc>
            </a:pPr>
            <a:r>
              <a:rPr lang="en-US"/>
              <a:t>aching pain in the knee at rest </a:t>
            </a:r>
          </a:p>
          <a:p>
            <a:pPr lvl="1">
              <a:lnSpc>
                <a:spcPct val="90000"/>
              </a:lnSpc>
            </a:pPr>
            <a:r>
              <a:rPr lang="en-US"/>
              <a:t>worse with weight bearing activities</a:t>
            </a:r>
          </a:p>
          <a:p>
            <a:pPr lvl="1">
              <a:lnSpc>
                <a:spcPct val="90000"/>
              </a:lnSpc>
            </a:pPr>
            <a:r>
              <a:rPr lang="en-US"/>
              <a:t>insidious onset </a:t>
            </a:r>
          </a:p>
          <a:p>
            <a:pPr lvl="1">
              <a:lnSpc>
                <a:spcPct val="90000"/>
              </a:lnSpc>
            </a:pPr>
            <a:r>
              <a:rPr lang="en-US"/>
              <a:t>episodes of knee joint locking</a:t>
            </a:r>
          </a:p>
          <a:p>
            <a:pPr>
              <a:lnSpc>
                <a:spcPct val="90000"/>
              </a:lnSpc>
            </a:pPr>
            <a:r>
              <a:rPr lang="en-US"/>
              <a:t>Signs:  </a:t>
            </a:r>
          </a:p>
          <a:p>
            <a:pPr lvl="1">
              <a:lnSpc>
                <a:spcPct val="90000"/>
              </a:lnSpc>
            </a:pPr>
            <a:r>
              <a:rPr lang="en-US"/>
              <a:t>antalgic gait pattern </a:t>
            </a:r>
          </a:p>
          <a:p>
            <a:pPr lvl="1">
              <a:lnSpc>
                <a:spcPct val="90000"/>
              </a:lnSpc>
            </a:pPr>
            <a:r>
              <a:rPr lang="en-US"/>
              <a:t>knee joint effusion </a:t>
            </a:r>
          </a:p>
          <a:p>
            <a:pPr lvl="1">
              <a:lnSpc>
                <a:spcPct val="90000"/>
              </a:lnSpc>
            </a:pPr>
            <a:r>
              <a:rPr lang="en-US"/>
              <a:t>restriction in range of motion present</a:t>
            </a:r>
          </a:p>
        </p:txBody>
      </p:sp>
      <p:sp>
        <p:nvSpPr>
          <p:cNvPr id="4" name="Slide Number Placeholder 3"/>
          <p:cNvSpPr>
            <a:spLocks noGrp="1"/>
          </p:cNvSpPr>
          <p:nvPr>
            <p:ph type="sldNum" sz="quarter" idx="12"/>
          </p:nvPr>
        </p:nvSpPr>
        <p:spPr/>
        <p:txBody>
          <a:bodyPr/>
          <a:lstStyle/>
          <a:p>
            <a:fld id="{6E60B240-677C-48C8-B4EA-90F7266CBCE6}" type="slidenum">
              <a:rPr lang="en-US" smtClean="0"/>
              <a:pPr/>
              <a:t>26</a:t>
            </a:fld>
            <a:endParaRPr lang="en-US"/>
          </a:p>
        </p:txBody>
      </p:sp>
    </p:spTree>
    <p:extLst>
      <p:ext uri="{BB962C8B-B14F-4D97-AF65-F5344CB8AC3E}">
        <p14:creationId xmlns:p14="http://schemas.microsoft.com/office/powerpoint/2010/main" val="30755744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endParaRPr lang="en-US"/>
          </a:p>
        </p:txBody>
      </p:sp>
      <p:sp>
        <p:nvSpPr>
          <p:cNvPr id="26627" name="Rectangle 3"/>
          <p:cNvSpPr>
            <a:spLocks noGrp="1" noChangeArrowheads="1"/>
          </p:cNvSpPr>
          <p:nvPr>
            <p:ph idx="1"/>
          </p:nvPr>
        </p:nvSpPr>
        <p:spPr/>
        <p:txBody>
          <a:bodyPr/>
          <a:lstStyle/>
          <a:p>
            <a:r>
              <a:rPr lang="en-US"/>
              <a:t>Radiographs:  </a:t>
            </a:r>
          </a:p>
          <a:p>
            <a:pPr lvl="1"/>
            <a:r>
              <a:rPr lang="en-US"/>
              <a:t>AP, lateral, and tunnel will show a lesion that appears like a half moon defect on the subchondral bone</a:t>
            </a:r>
          </a:p>
          <a:p>
            <a:endParaRPr lang="en-US"/>
          </a:p>
          <a:p>
            <a:r>
              <a:rPr lang="en-US"/>
              <a:t>RX:  </a:t>
            </a:r>
          </a:p>
          <a:p>
            <a:pPr lvl="1"/>
            <a:r>
              <a:rPr lang="en-US"/>
              <a:t>Decrease or elimination of WB with immobilization </a:t>
            </a:r>
          </a:p>
          <a:p>
            <a:endParaRPr lang="en-US"/>
          </a:p>
        </p:txBody>
      </p:sp>
      <p:sp>
        <p:nvSpPr>
          <p:cNvPr id="4" name="Slide Number Placeholder 3"/>
          <p:cNvSpPr>
            <a:spLocks noGrp="1"/>
          </p:cNvSpPr>
          <p:nvPr>
            <p:ph type="sldNum" sz="quarter" idx="12"/>
          </p:nvPr>
        </p:nvSpPr>
        <p:spPr/>
        <p:txBody>
          <a:bodyPr/>
          <a:lstStyle/>
          <a:p>
            <a:fld id="{6E60B240-677C-48C8-B4EA-90F7266CBCE6}" type="slidenum">
              <a:rPr lang="en-US" smtClean="0"/>
              <a:pPr/>
              <a:t>27</a:t>
            </a:fld>
            <a:endParaRPr lang="en-US"/>
          </a:p>
        </p:txBody>
      </p:sp>
    </p:spTree>
    <p:extLst>
      <p:ext uri="{BB962C8B-B14F-4D97-AF65-F5344CB8AC3E}">
        <p14:creationId xmlns:p14="http://schemas.microsoft.com/office/powerpoint/2010/main" val="10191746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dirty="0" err="1" smtClean="0"/>
              <a:t>Osteonecrosis</a:t>
            </a:r>
            <a:r>
              <a:rPr lang="en-US" dirty="0"/>
              <a:t>: </a:t>
            </a:r>
          </a:p>
        </p:txBody>
      </p:sp>
      <p:sp>
        <p:nvSpPr>
          <p:cNvPr id="27651" name="Rectangle 3"/>
          <p:cNvSpPr>
            <a:spLocks noGrp="1" noChangeArrowheads="1"/>
          </p:cNvSpPr>
          <p:nvPr>
            <p:ph idx="1"/>
          </p:nvPr>
        </p:nvSpPr>
        <p:spPr/>
        <p:txBody>
          <a:bodyPr/>
          <a:lstStyle/>
          <a:p>
            <a:r>
              <a:rPr lang="en-US"/>
              <a:t>Avascular necrosis of the knee occurring in adults, </a:t>
            </a:r>
          </a:p>
          <a:p>
            <a:endParaRPr lang="en-US"/>
          </a:p>
          <a:p>
            <a:r>
              <a:rPr lang="en-US"/>
              <a:t>Typically women age 50 years or more.  </a:t>
            </a:r>
          </a:p>
          <a:p>
            <a:endParaRPr lang="en-US"/>
          </a:p>
          <a:p>
            <a:r>
              <a:rPr lang="en-US"/>
              <a:t>Medial compartment of the knee and femoral condyle more involved than tibial condyle.</a:t>
            </a:r>
          </a:p>
        </p:txBody>
      </p:sp>
      <p:sp>
        <p:nvSpPr>
          <p:cNvPr id="4" name="Slide Number Placeholder 3"/>
          <p:cNvSpPr>
            <a:spLocks noGrp="1"/>
          </p:cNvSpPr>
          <p:nvPr>
            <p:ph type="sldNum" sz="quarter" idx="12"/>
          </p:nvPr>
        </p:nvSpPr>
        <p:spPr/>
        <p:txBody>
          <a:bodyPr/>
          <a:lstStyle/>
          <a:p>
            <a:fld id="{6E60B240-677C-48C8-B4EA-90F7266CBCE6}" type="slidenum">
              <a:rPr lang="en-US" smtClean="0"/>
              <a:pPr/>
              <a:t>28</a:t>
            </a:fld>
            <a:endParaRPr lang="en-US"/>
          </a:p>
        </p:txBody>
      </p:sp>
    </p:spTree>
    <p:extLst>
      <p:ext uri="{BB962C8B-B14F-4D97-AF65-F5344CB8AC3E}">
        <p14:creationId xmlns:p14="http://schemas.microsoft.com/office/powerpoint/2010/main" val="8402984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1"/>
          <p:cNvSpPr txBox="1">
            <a:spLocks noChangeArrowheads="1"/>
          </p:cNvSpPr>
          <p:nvPr/>
        </p:nvSpPr>
        <p:spPr bwMode="auto">
          <a:xfrm>
            <a:off x="325438" y="381000"/>
            <a:ext cx="8494712" cy="537391"/>
          </a:xfrm>
          <a:prstGeom prst="rect">
            <a:avLst/>
          </a:prstGeom>
          <a:noFill/>
          <a:ln w="9525">
            <a:noFill/>
            <a:miter lim="800000"/>
            <a:headEnd/>
            <a:tailEnd/>
          </a:ln>
        </p:spPr>
        <p:txBody>
          <a:bodyPr wrap="square" lIns="0" tIns="0" rIns="0" bIns="0">
            <a:spAutoFit/>
          </a:bodyPr>
          <a:lstStyle/>
          <a:p>
            <a:pPr algn="ctr">
              <a:lnSpc>
                <a:spcPct val="97000"/>
              </a:lnSpc>
              <a:buClr>
                <a:srgbClr val="000000"/>
              </a:buClr>
              <a:buSzPct val="45000"/>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pPr>
            <a:r>
              <a:rPr lang="en-GB" sz="3600" dirty="0">
                <a:solidFill>
                  <a:srgbClr val="000000"/>
                </a:solidFill>
              </a:rPr>
              <a:t>Osteoarthritis.</a:t>
            </a:r>
          </a:p>
        </p:txBody>
      </p:sp>
      <p:pic>
        <p:nvPicPr>
          <p:cNvPr id="22531" name="Picture 2"/>
          <p:cNvPicPr>
            <a:picLocks noChangeAspect="1" noChangeArrowheads="1"/>
          </p:cNvPicPr>
          <p:nvPr/>
        </p:nvPicPr>
        <p:blipFill>
          <a:blip r:embed="rId3" cstate="print"/>
          <a:srcRect/>
          <a:stretch>
            <a:fillRect/>
          </a:stretch>
        </p:blipFill>
        <p:spPr bwMode="auto">
          <a:xfrm>
            <a:off x="5551488" y="6205538"/>
            <a:ext cx="1019175" cy="257175"/>
          </a:xfrm>
          <a:prstGeom prst="rect">
            <a:avLst/>
          </a:prstGeom>
          <a:noFill/>
          <a:ln w="9525">
            <a:noFill/>
            <a:miter lim="800000"/>
            <a:headEnd/>
            <a:tailEnd/>
          </a:ln>
        </p:spPr>
      </p:pic>
      <p:pic>
        <p:nvPicPr>
          <p:cNvPr id="22532" name="Picture 3"/>
          <p:cNvPicPr>
            <a:picLocks noChangeAspect="1" noChangeArrowheads="1"/>
          </p:cNvPicPr>
          <p:nvPr/>
        </p:nvPicPr>
        <p:blipFill>
          <a:blip r:embed="rId4" cstate="print"/>
          <a:srcRect/>
          <a:stretch>
            <a:fillRect/>
          </a:stretch>
        </p:blipFill>
        <p:spPr bwMode="auto">
          <a:xfrm>
            <a:off x="2149475" y="979488"/>
            <a:ext cx="4849813" cy="4894262"/>
          </a:xfrm>
          <a:prstGeom prst="rect">
            <a:avLst/>
          </a:prstGeom>
          <a:noFill/>
          <a:ln w="9525">
            <a:noFill/>
            <a:miter lim="800000"/>
            <a:headEnd/>
            <a:tailEnd/>
          </a:ln>
        </p:spPr>
      </p:pic>
      <p:sp>
        <p:nvSpPr>
          <p:cNvPr id="22533" name="Text Box 4"/>
          <p:cNvSpPr txBox="1">
            <a:spLocks noChangeArrowheads="1"/>
          </p:cNvSpPr>
          <p:nvPr/>
        </p:nvSpPr>
        <p:spPr bwMode="auto">
          <a:xfrm>
            <a:off x="2149475" y="5972175"/>
            <a:ext cx="3917950" cy="165100"/>
          </a:xfrm>
          <a:prstGeom prst="rect">
            <a:avLst/>
          </a:prstGeom>
          <a:noFill/>
          <a:ln w="9525">
            <a:noFill/>
            <a:miter lim="800000"/>
            <a:headEnd/>
            <a:tailEnd/>
          </a:ln>
        </p:spPr>
        <p:txBody>
          <a:bodyPr lIns="0" tIns="0" rIns="0" bIns="0">
            <a:spAutoFit/>
          </a:bodyPr>
          <a:lstStyle/>
          <a:p>
            <a:pPr>
              <a:lnSpc>
                <a:spcPct val="97000"/>
              </a:lnSpc>
              <a:buClr>
                <a:srgbClr val="000000"/>
              </a:buClr>
              <a:buSzPct val="45000"/>
              <a:tabLst>
                <a:tab pos="655638" algn="l"/>
                <a:tab pos="1312863" algn="l"/>
                <a:tab pos="1968500" algn="l"/>
                <a:tab pos="2625725" algn="l"/>
                <a:tab pos="3282950" algn="l"/>
              </a:tabLst>
            </a:pPr>
            <a:r>
              <a:rPr lang="en-GB" sz="1100" b="1">
                <a:solidFill>
                  <a:srgbClr val="000000"/>
                </a:solidFill>
              </a:rPr>
              <a:t>Jacobson J A et al. Radiology 2008;248:737-747</a:t>
            </a:r>
          </a:p>
        </p:txBody>
      </p:sp>
      <p:sp>
        <p:nvSpPr>
          <p:cNvPr id="22534" name="Text Box 5"/>
          <p:cNvSpPr txBox="1">
            <a:spLocks noChangeArrowheads="1"/>
          </p:cNvSpPr>
          <p:nvPr/>
        </p:nvSpPr>
        <p:spPr bwMode="auto">
          <a:xfrm>
            <a:off x="98425" y="6613525"/>
            <a:ext cx="4930775" cy="130175"/>
          </a:xfrm>
          <a:prstGeom prst="rect">
            <a:avLst/>
          </a:prstGeom>
          <a:noFill/>
          <a:ln w="9525">
            <a:noFill/>
            <a:miter lim="800000"/>
            <a:headEnd/>
            <a:tailEnd/>
          </a:ln>
        </p:spPr>
        <p:txBody>
          <a:bodyPr lIns="0" tIns="0" rIns="0" bIns="0">
            <a:spAutoFit/>
          </a:bodyPr>
          <a:lstStyle/>
          <a:p>
            <a:pPr marL="76200" indent="-76200">
              <a:lnSpc>
                <a:spcPct val="94000"/>
              </a:lnSpc>
              <a:spcBef>
                <a:spcPts val="413"/>
              </a:spcBef>
              <a:buClr>
                <a:srgbClr val="000000"/>
              </a:buClr>
              <a:buSzPct val="45000"/>
              <a:tabLst>
                <a:tab pos="655638" algn="l"/>
                <a:tab pos="1312863" algn="l"/>
                <a:tab pos="1968500" algn="l"/>
                <a:tab pos="2625725" algn="l"/>
                <a:tab pos="3282950" algn="l"/>
                <a:tab pos="3938588" algn="l"/>
                <a:tab pos="4595813" algn="l"/>
              </a:tabLst>
            </a:pPr>
            <a:r>
              <a:rPr lang="en-GB" sz="900">
                <a:solidFill>
                  <a:srgbClr val="000000"/>
                </a:solidFill>
              </a:rPr>
              <a:t>©2008 by Radiological Society of North America</a:t>
            </a:r>
          </a:p>
        </p:txBody>
      </p:sp>
      <p:sp>
        <p:nvSpPr>
          <p:cNvPr id="22535" name="TextBox 7"/>
          <p:cNvSpPr txBox="1">
            <a:spLocks noChangeArrowheads="1"/>
          </p:cNvSpPr>
          <p:nvPr/>
        </p:nvSpPr>
        <p:spPr bwMode="auto">
          <a:xfrm>
            <a:off x="228600" y="1066800"/>
            <a:ext cx="1752600" cy="3416300"/>
          </a:xfrm>
          <a:prstGeom prst="rect">
            <a:avLst/>
          </a:prstGeom>
          <a:noFill/>
          <a:ln w="9525">
            <a:noFill/>
            <a:miter lim="800000"/>
            <a:headEnd/>
            <a:tailEnd/>
          </a:ln>
        </p:spPr>
        <p:txBody>
          <a:bodyPr>
            <a:spAutoFit/>
          </a:bodyPr>
          <a:lstStyle/>
          <a:p>
            <a:r>
              <a:rPr lang="en-GB">
                <a:ea typeface="HG Mincho Light J"/>
                <a:cs typeface="HG Mincho Light J"/>
              </a:rPr>
              <a:t>Osteoarthritis: joint space narrowing, sclerosis, and osteophyte formation (arrow) predominately involving the medial compartment.</a:t>
            </a:r>
          </a:p>
          <a:p>
            <a:endParaRPr lang="en-US">
              <a:latin typeface="Gill Sans MT" pitchFamily="34" charset="0"/>
            </a:endParaRPr>
          </a:p>
        </p:txBody>
      </p:sp>
      <p:sp>
        <p:nvSpPr>
          <p:cNvPr id="8" name="Slide Number Placeholder 7"/>
          <p:cNvSpPr>
            <a:spLocks noGrp="1"/>
          </p:cNvSpPr>
          <p:nvPr>
            <p:ph type="sldNum" sz="quarter" idx="12"/>
          </p:nvPr>
        </p:nvSpPr>
        <p:spPr/>
        <p:txBody>
          <a:bodyPr/>
          <a:lstStyle/>
          <a:p>
            <a:fld id="{6E60B240-677C-48C8-B4EA-90F7266CBCE6}" type="slidenum">
              <a:rPr lang="en-US" smtClean="0"/>
              <a:pPr/>
              <a:t>29</a:t>
            </a:fld>
            <a:endParaRPr lang="en-US"/>
          </a:p>
        </p:txBody>
      </p:sp>
    </p:spTree>
    <p:extLst>
      <p:ext uri="{BB962C8B-B14F-4D97-AF65-F5344CB8AC3E}">
        <p14:creationId xmlns:p14="http://schemas.microsoft.com/office/powerpoint/2010/main" val="2755359779"/>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normAutofit fontScale="90000"/>
          </a:bodyPr>
          <a:lstStyle/>
          <a:p>
            <a:r>
              <a:rPr lang="en-US" sz="4000" dirty="0" smtClean="0"/>
              <a:t>FRACTURES </a:t>
            </a:r>
            <a:r>
              <a:rPr lang="en-US" sz="4000" dirty="0"/>
              <a:t>OF THE KNEE AND PATELLA</a:t>
            </a:r>
          </a:p>
        </p:txBody>
      </p:sp>
      <p:sp>
        <p:nvSpPr>
          <p:cNvPr id="4099" name="Rectangle 3"/>
          <p:cNvSpPr>
            <a:spLocks noGrp="1" noChangeArrowheads="1"/>
          </p:cNvSpPr>
          <p:nvPr>
            <p:ph idx="1"/>
          </p:nvPr>
        </p:nvSpPr>
        <p:spPr/>
        <p:txBody>
          <a:bodyPr>
            <a:normAutofit lnSpcReduction="10000"/>
          </a:bodyPr>
          <a:lstStyle/>
          <a:p>
            <a:pPr>
              <a:buFontTx/>
              <a:buNone/>
            </a:pPr>
            <a:r>
              <a:rPr lang="en-US" dirty="0" smtClean="0"/>
              <a:t>Fractures </a:t>
            </a:r>
            <a:r>
              <a:rPr lang="en-US" dirty="0"/>
              <a:t>of the Distal Femur</a:t>
            </a:r>
          </a:p>
          <a:p>
            <a:pPr>
              <a:buFontTx/>
              <a:buNone/>
            </a:pPr>
            <a:r>
              <a:rPr lang="en-US" dirty="0" smtClean="0"/>
              <a:t>	Classified </a:t>
            </a:r>
            <a:r>
              <a:rPr lang="en-US" dirty="0"/>
              <a:t>by location</a:t>
            </a:r>
          </a:p>
          <a:p>
            <a:pPr>
              <a:buFontTx/>
              <a:buNone/>
            </a:pPr>
            <a:r>
              <a:rPr lang="en-US" dirty="0"/>
              <a:t>	</a:t>
            </a:r>
            <a:r>
              <a:rPr lang="en-US" dirty="0" smtClean="0"/>
              <a:t>	</a:t>
            </a:r>
            <a:r>
              <a:rPr lang="en-US" u="sng" dirty="0" err="1" smtClean="0"/>
              <a:t>Supracondylar</a:t>
            </a:r>
            <a:r>
              <a:rPr lang="en-US" u="sng" dirty="0" smtClean="0"/>
              <a:t>:  </a:t>
            </a:r>
            <a:r>
              <a:rPr lang="en-US" dirty="0" smtClean="0"/>
              <a:t>occur </a:t>
            </a:r>
            <a:r>
              <a:rPr lang="en-US" dirty="0"/>
              <a:t>superior </a:t>
            </a:r>
          </a:p>
          <a:p>
            <a:pPr>
              <a:buFontTx/>
              <a:buNone/>
            </a:pPr>
            <a:r>
              <a:rPr lang="en-US" dirty="0"/>
              <a:t>                   to the femoral </a:t>
            </a:r>
            <a:r>
              <a:rPr lang="en-US" dirty="0" err="1"/>
              <a:t>condyles</a:t>
            </a:r>
            <a:r>
              <a:rPr lang="en-US" dirty="0"/>
              <a:t>. </a:t>
            </a:r>
            <a:endParaRPr lang="en-US" dirty="0" smtClean="0"/>
          </a:p>
          <a:p>
            <a:pPr>
              <a:buFontTx/>
              <a:buNone/>
            </a:pPr>
            <a:r>
              <a:rPr lang="en-US" dirty="0" smtClean="0"/>
              <a:t>			</a:t>
            </a:r>
          </a:p>
          <a:p>
            <a:pPr>
              <a:buFontTx/>
              <a:buNone/>
            </a:pPr>
            <a:r>
              <a:rPr lang="en-US" dirty="0" smtClean="0"/>
              <a:t>Common </a:t>
            </a:r>
            <a:r>
              <a:rPr lang="en-US" dirty="0"/>
              <a:t>patterns are </a:t>
            </a:r>
            <a:r>
              <a:rPr lang="en-US" dirty="0" smtClean="0"/>
              <a:t>comminuted, </a:t>
            </a:r>
          </a:p>
          <a:p>
            <a:pPr>
              <a:buFontTx/>
              <a:buNone/>
            </a:pPr>
            <a:r>
              <a:rPr lang="en-US" dirty="0" smtClean="0"/>
              <a:t>impaction</a:t>
            </a:r>
            <a:r>
              <a:rPr lang="en-US" dirty="0"/>
              <a:t>, linear, with or </a:t>
            </a:r>
            <a:r>
              <a:rPr lang="en-US" dirty="0" smtClean="0"/>
              <a:t>without </a:t>
            </a:r>
            <a:r>
              <a:rPr lang="en-US" dirty="0"/>
              <a:t>displacement</a:t>
            </a:r>
          </a:p>
          <a:p>
            <a:pPr>
              <a:buFontTx/>
              <a:buNone/>
            </a:pPr>
            <a:r>
              <a:rPr lang="en-US" dirty="0"/>
              <a:t>                </a:t>
            </a:r>
          </a:p>
        </p:txBody>
      </p:sp>
      <p:pic>
        <p:nvPicPr>
          <p:cNvPr id="4100" name="Picture 4" descr="mso90A33"/>
          <p:cNvPicPr>
            <a:picLocks noChangeAspect="1" noChangeArrowheads="1"/>
          </p:cNvPicPr>
          <p:nvPr/>
        </p:nvPicPr>
        <p:blipFill>
          <a:blip r:embed="rId2" cstate="print"/>
          <a:srcRect/>
          <a:stretch>
            <a:fillRect/>
          </a:stretch>
        </p:blipFill>
        <p:spPr bwMode="auto">
          <a:xfrm>
            <a:off x="6858000" y="1371600"/>
            <a:ext cx="1746250" cy="3048000"/>
          </a:xfrm>
          <a:prstGeom prst="rect">
            <a:avLst/>
          </a:prstGeom>
          <a:noFill/>
        </p:spPr>
      </p:pic>
      <p:sp>
        <p:nvSpPr>
          <p:cNvPr id="5" name="Slide Number Placeholder 4"/>
          <p:cNvSpPr>
            <a:spLocks noGrp="1"/>
          </p:cNvSpPr>
          <p:nvPr>
            <p:ph type="sldNum" sz="quarter" idx="12"/>
          </p:nvPr>
        </p:nvSpPr>
        <p:spPr/>
        <p:txBody>
          <a:bodyPr/>
          <a:lstStyle/>
          <a:p>
            <a:fld id="{6E60B240-677C-48C8-B4EA-90F7266CBCE6}" type="slidenum">
              <a:rPr lang="en-US" smtClean="0"/>
              <a:pPr/>
              <a:t>3</a:t>
            </a:fld>
            <a:endParaRPr lang="en-US"/>
          </a:p>
        </p:txBody>
      </p:sp>
    </p:spTree>
    <p:extLst>
      <p:ext uri="{BB962C8B-B14F-4D97-AF65-F5344CB8AC3E}">
        <p14:creationId xmlns:p14="http://schemas.microsoft.com/office/powerpoint/2010/main" val="257626233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DJD/OA of the knee</a:t>
            </a:r>
            <a:endParaRPr lang="en-US" dirty="0"/>
          </a:p>
        </p:txBody>
      </p:sp>
      <p:sp>
        <p:nvSpPr>
          <p:cNvPr id="2" name="Content Placeholder 1"/>
          <p:cNvSpPr>
            <a:spLocks noGrp="1"/>
          </p:cNvSpPr>
          <p:nvPr>
            <p:ph sz="half" idx="1"/>
          </p:nvPr>
        </p:nvSpPr>
        <p:spPr/>
        <p:txBody>
          <a:bodyPr/>
          <a:lstStyle/>
          <a:p>
            <a:r>
              <a:rPr lang="en-US" dirty="0" smtClean="0"/>
              <a:t>Standing AP view of the knee’s </a:t>
            </a:r>
          </a:p>
          <a:p>
            <a:pPr lvl="1"/>
            <a:r>
              <a:rPr lang="en-US" dirty="0" smtClean="0"/>
              <a:t>Weight Bearing Important. </a:t>
            </a:r>
          </a:p>
          <a:p>
            <a:r>
              <a:rPr lang="en-US" dirty="0" smtClean="0"/>
              <a:t>Typical finding is sharpening of the </a:t>
            </a:r>
            <a:r>
              <a:rPr lang="en-US" dirty="0" err="1" smtClean="0"/>
              <a:t>tibial</a:t>
            </a:r>
            <a:r>
              <a:rPr lang="en-US" dirty="0" smtClean="0"/>
              <a:t> spines </a:t>
            </a:r>
          </a:p>
          <a:p>
            <a:r>
              <a:rPr lang="en-US" dirty="0" smtClean="0"/>
              <a:t>Narrowing of the medial compartment</a:t>
            </a:r>
            <a:endParaRPr lang="en-US" dirty="0"/>
          </a:p>
        </p:txBody>
      </p:sp>
      <p:pic>
        <p:nvPicPr>
          <p:cNvPr id="5" name="Content Placeholder 4" descr="bilateral OA.jpg"/>
          <p:cNvPicPr>
            <a:picLocks noGrp="1" noChangeAspect="1"/>
          </p:cNvPicPr>
          <p:nvPr>
            <p:ph sz="half" idx="2"/>
          </p:nvPr>
        </p:nvPicPr>
        <p:blipFill>
          <a:blip r:embed="rId2" cstate="print"/>
          <a:stretch>
            <a:fillRect/>
          </a:stretch>
        </p:blipFill>
        <p:spPr>
          <a:xfrm>
            <a:off x="4648200" y="2931610"/>
            <a:ext cx="4038600" cy="3161717"/>
          </a:xfrm>
        </p:spPr>
      </p:pic>
      <p:sp>
        <p:nvSpPr>
          <p:cNvPr id="6" name="Slide Number Placeholder 5"/>
          <p:cNvSpPr>
            <a:spLocks noGrp="1"/>
          </p:cNvSpPr>
          <p:nvPr>
            <p:ph type="sldNum" sz="quarter" idx="12"/>
          </p:nvPr>
        </p:nvSpPr>
        <p:spPr/>
        <p:txBody>
          <a:bodyPr/>
          <a:lstStyle/>
          <a:p>
            <a:fld id="{6E60B240-677C-48C8-B4EA-90F7266CBCE6}" type="slidenum">
              <a:rPr lang="en-US" smtClean="0"/>
              <a:pPr/>
              <a:t>30</a:t>
            </a:fld>
            <a:endParaRPr lang="en-US"/>
          </a:p>
        </p:txBody>
      </p:sp>
    </p:spTree>
    <p:extLst>
      <p:ext uri="{BB962C8B-B14F-4D97-AF65-F5344CB8AC3E}">
        <p14:creationId xmlns:p14="http://schemas.microsoft.com/office/powerpoint/2010/main" val="31878239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2" name="Content Placeholder 1"/>
          <p:cNvSpPr>
            <a:spLocks noGrp="1"/>
          </p:cNvSpPr>
          <p:nvPr>
            <p:ph sz="half" idx="1"/>
          </p:nvPr>
        </p:nvSpPr>
        <p:spPr/>
        <p:txBody>
          <a:bodyPr/>
          <a:lstStyle/>
          <a:p>
            <a:r>
              <a:rPr lang="en-US" dirty="0" smtClean="0"/>
              <a:t>This view shows </a:t>
            </a:r>
            <a:r>
              <a:rPr lang="en-US" u="sng" dirty="0" err="1" smtClean="0"/>
              <a:t>osteophyte</a:t>
            </a:r>
            <a:r>
              <a:rPr lang="en-US" dirty="0" smtClean="0"/>
              <a:t> formation on the </a:t>
            </a:r>
            <a:r>
              <a:rPr lang="en-US" dirty="0" err="1" smtClean="0"/>
              <a:t>tibial</a:t>
            </a:r>
            <a:r>
              <a:rPr lang="en-US" dirty="0" smtClean="0"/>
              <a:t> plateau, medial side</a:t>
            </a:r>
          </a:p>
          <a:p>
            <a:r>
              <a:rPr lang="en-US" dirty="0" smtClean="0"/>
              <a:t>Narrowing of both the medial and lateral compartments, but </a:t>
            </a:r>
            <a:r>
              <a:rPr lang="en-US" u="sng" dirty="0" smtClean="0"/>
              <a:t>more</a:t>
            </a:r>
            <a:r>
              <a:rPr lang="en-US" dirty="0" smtClean="0"/>
              <a:t> on the </a:t>
            </a:r>
            <a:r>
              <a:rPr lang="en-US" u="sng" dirty="0" smtClean="0"/>
              <a:t>medial</a:t>
            </a:r>
            <a:r>
              <a:rPr lang="en-US" dirty="0" smtClean="0"/>
              <a:t>. </a:t>
            </a:r>
          </a:p>
          <a:p>
            <a:r>
              <a:rPr lang="en-US" dirty="0" smtClean="0"/>
              <a:t>More advanced OA</a:t>
            </a:r>
            <a:endParaRPr lang="en-US" dirty="0"/>
          </a:p>
        </p:txBody>
      </p:sp>
      <p:pic>
        <p:nvPicPr>
          <p:cNvPr id="5" name="Content Placeholder 4" descr="osteophytes.jpg"/>
          <p:cNvPicPr>
            <a:picLocks noGrp="1" noChangeAspect="1"/>
          </p:cNvPicPr>
          <p:nvPr>
            <p:ph sz="half" idx="2"/>
          </p:nvPr>
        </p:nvPicPr>
        <p:blipFill>
          <a:blip r:embed="rId2" cstate="print"/>
          <a:stretch>
            <a:fillRect/>
          </a:stretch>
        </p:blipFill>
        <p:spPr>
          <a:xfrm>
            <a:off x="4648200" y="2997994"/>
            <a:ext cx="4038600" cy="3028950"/>
          </a:xfrm>
        </p:spPr>
      </p:pic>
      <p:sp>
        <p:nvSpPr>
          <p:cNvPr id="6" name="Slide Number Placeholder 5"/>
          <p:cNvSpPr>
            <a:spLocks noGrp="1"/>
          </p:cNvSpPr>
          <p:nvPr>
            <p:ph type="sldNum" sz="quarter" idx="12"/>
          </p:nvPr>
        </p:nvSpPr>
        <p:spPr/>
        <p:txBody>
          <a:bodyPr/>
          <a:lstStyle/>
          <a:p>
            <a:fld id="{6E60B240-677C-48C8-B4EA-90F7266CBCE6}" type="slidenum">
              <a:rPr lang="en-US" smtClean="0"/>
              <a:pPr/>
              <a:t>31</a:t>
            </a:fld>
            <a:endParaRPr lang="en-US"/>
          </a:p>
        </p:txBody>
      </p:sp>
    </p:spTree>
    <p:extLst>
      <p:ext uri="{BB962C8B-B14F-4D97-AF65-F5344CB8AC3E}">
        <p14:creationId xmlns:p14="http://schemas.microsoft.com/office/powerpoint/2010/main" val="28844770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2" name="Content Placeholder 1"/>
          <p:cNvSpPr>
            <a:spLocks noGrp="1"/>
          </p:cNvSpPr>
          <p:nvPr>
            <p:ph sz="half" idx="1"/>
          </p:nvPr>
        </p:nvSpPr>
        <p:spPr/>
        <p:txBody>
          <a:bodyPr>
            <a:normAutofit fontScale="92500" lnSpcReduction="10000"/>
          </a:bodyPr>
          <a:lstStyle/>
          <a:p>
            <a:r>
              <a:rPr lang="en-US" dirty="0" err="1" smtClean="0"/>
              <a:t>Patello</a:t>
            </a:r>
            <a:r>
              <a:rPr lang="en-US" dirty="0" smtClean="0"/>
              <a:t> Femoral OA seen in a lateral view</a:t>
            </a:r>
          </a:p>
          <a:p>
            <a:r>
              <a:rPr lang="en-US" dirty="0" err="1" smtClean="0"/>
              <a:t>Patellofemoral</a:t>
            </a:r>
            <a:r>
              <a:rPr lang="en-US" dirty="0" smtClean="0"/>
              <a:t> compartment narrowing</a:t>
            </a:r>
          </a:p>
          <a:p>
            <a:r>
              <a:rPr lang="en-US" dirty="0" err="1" smtClean="0"/>
              <a:t>Osteophyte</a:t>
            </a:r>
            <a:r>
              <a:rPr lang="en-US" dirty="0" smtClean="0"/>
              <a:t> formation on both the superior and inferior aspect of the patella</a:t>
            </a:r>
          </a:p>
          <a:p>
            <a:r>
              <a:rPr lang="en-US" dirty="0" smtClean="0"/>
              <a:t>Try bending this knee</a:t>
            </a:r>
          </a:p>
          <a:p>
            <a:pPr lvl="1"/>
            <a:r>
              <a:rPr lang="en-US" dirty="0" smtClean="0"/>
              <a:t>Patella will have more pain in flexion (stairs) , but relief in extension </a:t>
            </a:r>
            <a:endParaRPr lang="en-US" dirty="0"/>
          </a:p>
        </p:txBody>
      </p:sp>
      <p:pic>
        <p:nvPicPr>
          <p:cNvPr id="5" name="Content Placeholder 4" descr="patellofemoral OA.jpg"/>
          <p:cNvPicPr>
            <a:picLocks noGrp="1" noChangeAspect="1"/>
          </p:cNvPicPr>
          <p:nvPr>
            <p:ph sz="half" idx="2"/>
          </p:nvPr>
        </p:nvPicPr>
        <p:blipFill>
          <a:blip r:embed="rId2" cstate="print"/>
          <a:stretch>
            <a:fillRect/>
          </a:stretch>
        </p:blipFill>
        <p:spPr>
          <a:xfrm>
            <a:off x="4648200" y="2997994"/>
            <a:ext cx="4038600" cy="3028950"/>
          </a:xfrm>
        </p:spPr>
      </p:pic>
      <p:sp>
        <p:nvSpPr>
          <p:cNvPr id="6" name="Slide Number Placeholder 5"/>
          <p:cNvSpPr>
            <a:spLocks noGrp="1"/>
          </p:cNvSpPr>
          <p:nvPr>
            <p:ph type="sldNum" sz="quarter" idx="12"/>
          </p:nvPr>
        </p:nvSpPr>
        <p:spPr/>
        <p:txBody>
          <a:bodyPr/>
          <a:lstStyle/>
          <a:p>
            <a:fld id="{6E60B240-677C-48C8-B4EA-90F7266CBCE6}" type="slidenum">
              <a:rPr lang="en-US" smtClean="0"/>
              <a:pPr/>
              <a:t>32</a:t>
            </a:fld>
            <a:endParaRPr lang="en-US"/>
          </a:p>
        </p:txBody>
      </p:sp>
    </p:spTree>
    <p:extLst>
      <p:ext uri="{BB962C8B-B14F-4D97-AF65-F5344CB8AC3E}">
        <p14:creationId xmlns:p14="http://schemas.microsoft.com/office/powerpoint/2010/main" val="18574000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sz="3600" dirty="0" smtClean="0"/>
              <a:t>Surgeries</a:t>
            </a:r>
            <a:r>
              <a:rPr lang="en-US" sz="3600" dirty="0"/>
              <a:t>: High </a:t>
            </a:r>
            <a:r>
              <a:rPr lang="en-US" sz="3600" dirty="0" err="1"/>
              <a:t>Tibial</a:t>
            </a:r>
            <a:r>
              <a:rPr lang="en-US" sz="3600" dirty="0"/>
              <a:t> </a:t>
            </a:r>
            <a:r>
              <a:rPr lang="en-US" sz="3600" dirty="0" err="1"/>
              <a:t>Ostotomy</a:t>
            </a:r>
            <a:endParaRPr lang="en-US" sz="3600" dirty="0"/>
          </a:p>
        </p:txBody>
      </p:sp>
      <p:sp>
        <p:nvSpPr>
          <p:cNvPr id="28675" name="Rectangle 3"/>
          <p:cNvSpPr>
            <a:spLocks noGrp="1" noChangeArrowheads="1"/>
          </p:cNvSpPr>
          <p:nvPr>
            <p:ph idx="1"/>
          </p:nvPr>
        </p:nvSpPr>
        <p:spPr/>
        <p:txBody>
          <a:bodyPr>
            <a:normAutofit lnSpcReduction="10000"/>
          </a:bodyPr>
          <a:lstStyle/>
          <a:p>
            <a:pPr>
              <a:buFontTx/>
              <a:buNone/>
            </a:pPr>
            <a:r>
              <a:rPr lang="en-US" dirty="0"/>
              <a:t>Occurs in patients with </a:t>
            </a:r>
            <a:r>
              <a:rPr lang="en-US" dirty="0" err="1"/>
              <a:t>unicompartmental</a:t>
            </a:r>
            <a:r>
              <a:rPr lang="en-US" dirty="0"/>
              <a:t> osteoarthritis.  </a:t>
            </a:r>
          </a:p>
          <a:p>
            <a:r>
              <a:rPr lang="en-US" dirty="0"/>
              <a:t>Usually the medial compartment with a </a:t>
            </a:r>
            <a:r>
              <a:rPr lang="en-US" dirty="0" err="1"/>
              <a:t>varus</a:t>
            </a:r>
            <a:r>
              <a:rPr lang="en-US" dirty="0"/>
              <a:t> deformity noted</a:t>
            </a:r>
            <a:r>
              <a:rPr lang="en-US" dirty="0" smtClean="0"/>
              <a:t>.</a:t>
            </a:r>
          </a:p>
          <a:p>
            <a:pPr lvl="1"/>
            <a:r>
              <a:rPr lang="en-US" dirty="0" smtClean="0"/>
              <a:t>New but effective. </a:t>
            </a:r>
            <a:endParaRPr lang="en-US" dirty="0"/>
          </a:p>
          <a:p>
            <a:pPr>
              <a:buFontTx/>
              <a:buNone/>
            </a:pPr>
            <a:endParaRPr lang="en-US" dirty="0"/>
          </a:p>
          <a:p>
            <a:pPr>
              <a:buFontTx/>
              <a:buNone/>
            </a:pPr>
            <a:r>
              <a:rPr lang="en-US" dirty="0" smtClean="0"/>
              <a:t>Patients </a:t>
            </a:r>
            <a:r>
              <a:rPr lang="en-US" dirty="0"/>
              <a:t>age is usually under 65 years of age, generally exclude patients with RA or other systemic diseases</a:t>
            </a:r>
          </a:p>
          <a:p>
            <a:pPr>
              <a:buFontTx/>
              <a:buNone/>
            </a:pPr>
            <a:endParaRPr lang="en-US" dirty="0"/>
          </a:p>
        </p:txBody>
      </p:sp>
      <p:sp>
        <p:nvSpPr>
          <p:cNvPr id="4" name="Slide Number Placeholder 3"/>
          <p:cNvSpPr>
            <a:spLocks noGrp="1"/>
          </p:cNvSpPr>
          <p:nvPr>
            <p:ph type="sldNum" sz="quarter" idx="12"/>
          </p:nvPr>
        </p:nvSpPr>
        <p:spPr/>
        <p:txBody>
          <a:bodyPr/>
          <a:lstStyle/>
          <a:p>
            <a:fld id="{6E60B240-677C-48C8-B4EA-90F7266CBCE6}" type="slidenum">
              <a:rPr lang="en-US" smtClean="0"/>
              <a:pPr/>
              <a:t>33</a:t>
            </a:fld>
            <a:endParaRPr lang="en-US"/>
          </a:p>
        </p:txBody>
      </p:sp>
    </p:spTree>
    <p:extLst>
      <p:ext uri="{BB962C8B-B14F-4D97-AF65-F5344CB8AC3E}">
        <p14:creationId xmlns:p14="http://schemas.microsoft.com/office/powerpoint/2010/main" val="25811568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smtClean="0"/>
              <a:t>Indications </a:t>
            </a:r>
            <a:r>
              <a:rPr lang="en-US" dirty="0"/>
              <a:t>for </a:t>
            </a:r>
            <a:r>
              <a:rPr lang="en-US" dirty="0" err="1"/>
              <a:t>Tibial</a:t>
            </a:r>
            <a:r>
              <a:rPr lang="en-US" dirty="0"/>
              <a:t> </a:t>
            </a:r>
            <a:r>
              <a:rPr lang="en-US" dirty="0" err="1"/>
              <a:t>Osteotomy</a:t>
            </a:r>
            <a:endParaRPr lang="en-US" dirty="0"/>
          </a:p>
        </p:txBody>
      </p:sp>
      <p:sp>
        <p:nvSpPr>
          <p:cNvPr id="29699" name="Rectangle 3"/>
          <p:cNvSpPr>
            <a:spLocks noGrp="1" noChangeArrowheads="1"/>
          </p:cNvSpPr>
          <p:nvPr>
            <p:ph idx="1"/>
          </p:nvPr>
        </p:nvSpPr>
        <p:spPr/>
        <p:txBody>
          <a:bodyPr/>
          <a:lstStyle/>
          <a:p>
            <a:r>
              <a:rPr lang="en-US" dirty="0"/>
              <a:t>Best results occur in patients under 50 years of age </a:t>
            </a:r>
          </a:p>
          <a:p>
            <a:r>
              <a:rPr lang="en-US" dirty="0"/>
              <a:t>Body mass index </a:t>
            </a:r>
            <a:r>
              <a:rPr lang="en-US" dirty="0" smtClean="0"/>
              <a:t>greater </a:t>
            </a:r>
            <a:r>
              <a:rPr lang="en-US" dirty="0"/>
              <a:t>than 25 kg per square </a:t>
            </a:r>
            <a:r>
              <a:rPr lang="en-US" dirty="0" smtClean="0"/>
              <a:t>meter?</a:t>
            </a:r>
            <a:endParaRPr lang="en-US" dirty="0"/>
          </a:p>
          <a:p>
            <a:r>
              <a:rPr lang="en-US" dirty="0"/>
              <a:t>Isolated medial compartment OA, </a:t>
            </a:r>
          </a:p>
          <a:p>
            <a:r>
              <a:rPr lang="en-US" dirty="0"/>
              <a:t>No lateral thrust at the knee, </a:t>
            </a:r>
          </a:p>
          <a:p>
            <a:r>
              <a:rPr lang="en-US" dirty="0"/>
              <a:t>A </a:t>
            </a:r>
            <a:r>
              <a:rPr lang="en-US" dirty="0" err="1"/>
              <a:t>varus</a:t>
            </a:r>
            <a:r>
              <a:rPr lang="en-US" dirty="0"/>
              <a:t> deformity less than 10 dg </a:t>
            </a:r>
          </a:p>
          <a:p>
            <a:r>
              <a:rPr lang="en-US" dirty="0"/>
              <a:t>Range of motion greater than 0 - 120 dg </a:t>
            </a:r>
          </a:p>
          <a:p>
            <a:endParaRPr lang="en-US" dirty="0"/>
          </a:p>
        </p:txBody>
      </p:sp>
      <p:sp>
        <p:nvSpPr>
          <p:cNvPr id="4" name="Slide Number Placeholder 3"/>
          <p:cNvSpPr>
            <a:spLocks noGrp="1"/>
          </p:cNvSpPr>
          <p:nvPr>
            <p:ph type="sldNum" sz="quarter" idx="12"/>
          </p:nvPr>
        </p:nvSpPr>
        <p:spPr/>
        <p:txBody>
          <a:bodyPr/>
          <a:lstStyle/>
          <a:p>
            <a:fld id="{6E60B240-677C-48C8-B4EA-90F7266CBCE6}" type="slidenum">
              <a:rPr lang="en-US" smtClean="0"/>
              <a:pPr/>
              <a:t>34</a:t>
            </a:fld>
            <a:endParaRPr lang="en-US"/>
          </a:p>
        </p:txBody>
      </p:sp>
    </p:spTree>
    <p:extLst>
      <p:ext uri="{BB962C8B-B14F-4D97-AF65-F5344CB8AC3E}">
        <p14:creationId xmlns:p14="http://schemas.microsoft.com/office/powerpoint/2010/main" val="206466548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dirty="0" smtClean="0"/>
              <a:t>Contradictions</a:t>
            </a:r>
            <a:endParaRPr lang="en-US" dirty="0"/>
          </a:p>
        </p:txBody>
      </p:sp>
      <p:sp>
        <p:nvSpPr>
          <p:cNvPr id="30723" name="Rectangle 3"/>
          <p:cNvSpPr>
            <a:spLocks noGrp="1" noChangeArrowheads="1"/>
          </p:cNvSpPr>
          <p:nvPr>
            <p:ph idx="1"/>
          </p:nvPr>
        </p:nvSpPr>
        <p:spPr/>
        <p:txBody>
          <a:bodyPr/>
          <a:lstStyle/>
          <a:p>
            <a:r>
              <a:rPr lang="en-US" dirty="0"/>
              <a:t>Inflammatory </a:t>
            </a:r>
            <a:r>
              <a:rPr lang="en-US" dirty="0" smtClean="0"/>
              <a:t>arthritis: RA, </a:t>
            </a:r>
            <a:r>
              <a:rPr lang="en-US" dirty="0" err="1" smtClean="0"/>
              <a:t>Sceriatic</a:t>
            </a:r>
            <a:r>
              <a:rPr lang="en-US" dirty="0" smtClean="0"/>
              <a:t> Arthritis</a:t>
            </a:r>
            <a:endParaRPr lang="en-US" dirty="0"/>
          </a:p>
          <a:p>
            <a:r>
              <a:rPr lang="en-US" dirty="0"/>
              <a:t>Significant ligamentous instability </a:t>
            </a:r>
          </a:p>
          <a:p>
            <a:r>
              <a:rPr lang="en-US" dirty="0"/>
              <a:t>Age greater than 70years </a:t>
            </a:r>
          </a:p>
          <a:p>
            <a:r>
              <a:rPr lang="en-US" dirty="0"/>
              <a:t>Severe </a:t>
            </a:r>
            <a:r>
              <a:rPr lang="en-US" dirty="0" err="1"/>
              <a:t>patellofemoral</a:t>
            </a:r>
            <a:r>
              <a:rPr lang="en-US" dirty="0"/>
              <a:t> arthritis </a:t>
            </a:r>
          </a:p>
          <a:p>
            <a:r>
              <a:rPr lang="en-US" dirty="0"/>
              <a:t>Flexion contracture greater than 15 </a:t>
            </a:r>
            <a:r>
              <a:rPr lang="en-US" dirty="0" smtClean="0"/>
              <a:t>dg</a:t>
            </a:r>
          </a:p>
          <a:p>
            <a:pPr lvl="1"/>
            <a:r>
              <a:rPr lang="en-US" dirty="0" smtClean="0"/>
              <a:t>Won’t get good contact, so bone won’t heal properly. </a:t>
            </a:r>
            <a:endParaRPr lang="en-US" dirty="0"/>
          </a:p>
          <a:p>
            <a:r>
              <a:rPr lang="en-US" dirty="0" err="1"/>
              <a:t>Varus</a:t>
            </a:r>
            <a:r>
              <a:rPr lang="en-US" dirty="0"/>
              <a:t> deformity greater than 15 dg</a:t>
            </a:r>
          </a:p>
        </p:txBody>
      </p:sp>
      <p:sp>
        <p:nvSpPr>
          <p:cNvPr id="4" name="Slide Number Placeholder 3"/>
          <p:cNvSpPr>
            <a:spLocks noGrp="1"/>
          </p:cNvSpPr>
          <p:nvPr>
            <p:ph type="sldNum" sz="quarter" idx="12"/>
          </p:nvPr>
        </p:nvSpPr>
        <p:spPr/>
        <p:txBody>
          <a:bodyPr/>
          <a:lstStyle/>
          <a:p>
            <a:fld id="{6E60B240-677C-48C8-B4EA-90F7266CBCE6}" type="slidenum">
              <a:rPr lang="en-US" smtClean="0"/>
              <a:pPr/>
              <a:t>35</a:t>
            </a:fld>
            <a:endParaRPr lang="en-US"/>
          </a:p>
        </p:txBody>
      </p:sp>
    </p:spTree>
    <p:extLst>
      <p:ext uri="{BB962C8B-B14F-4D97-AF65-F5344CB8AC3E}">
        <p14:creationId xmlns:p14="http://schemas.microsoft.com/office/powerpoint/2010/main" val="357357741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dirty="0" smtClean="0"/>
              <a:t>Technique</a:t>
            </a:r>
            <a:r>
              <a:rPr lang="en-US" dirty="0"/>
              <a:t>:  wedge resection</a:t>
            </a:r>
          </a:p>
        </p:txBody>
      </p:sp>
      <p:sp>
        <p:nvSpPr>
          <p:cNvPr id="31747" name="Rectangle 3"/>
          <p:cNvSpPr>
            <a:spLocks noGrp="1" noChangeArrowheads="1"/>
          </p:cNvSpPr>
          <p:nvPr>
            <p:ph type="body" sz="half" idx="1"/>
          </p:nvPr>
        </p:nvSpPr>
        <p:spPr/>
        <p:txBody>
          <a:bodyPr/>
          <a:lstStyle/>
          <a:p>
            <a:pPr>
              <a:buFontTx/>
              <a:buNone/>
            </a:pPr>
            <a:endParaRPr lang="en-US" sz="2800"/>
          </a:p>
          <a:p>
            <a:pPr>
              <a:buFontTx/>
              <a:buNone/>
            </a:pPr>
            <a:endParaRPr lang="en-US" sz="2800"/>
          </a:p>
          <a:p>
            <a:endParaRPr lang="en-US" sz="2800"/>
          </a:p>
        </p:txBody>
      </p:sp>
      <p:pic>
        <p:nvPicPr>
          <p:cNvPr id="31748" name="Picture 4" descr="hto1a">
            <a:hlinkClick r:id="rId3"/>
          </p:cNvPr>
          <p:cNvPicPr>
            <a:picLocks noGrp="1" noChangeAspect="1" noChangeArrowheads="1"/>
          </p:cNvPicPr>
          <p:nvPr>
            <p:ph sz="quarter" idx="2"/>
          </p:nvPr>
        </p:nvPicPr>
        <p:blipFill>
          <a:blip r:embed="rId4" cstate="print"/>
          <a:srcRect/>
          <a:stretch>
            <a:fillRect/>
          </a:stretch>
        </p:blipFill>
        <p:spPr>
          <a:xfrm>
            <a:off x="685800" y="2209800"/>
            <a:ext cx="3352800" cy="3657600"/>
          </a:xfrm>
          <a:ln/>
        </p:spPr>
      </p:pic>
      <p:pic>
        <p:nvPicPr>
          <p:cNvPr id="31749" name="Picture 5" descr="hto1a">
            <a:hlinkClick r:id="rId5"/>
          </p:cNvPr>
          <p:cNvPicPr>
            <a:picLocks noGrp="1" noChangeAspect="1" noChangeArrowheads="1"/>
          </p:cNvPicPr>
          <p:nvPr>
            <p:ph sz="quarter" idx="3"/>
          </p:nvPr>
        </p:nvPicPr>
        <p:blipFill>
          <a:blip r:embed="rId6" cstate="print"/>
          <a:srcRect/>
          <a:stretch>
            <a:fillRect/>
          </a:stretch>
        </p:blipFill>
        <p:spPr>
          <a:xfrm>
            <a:off x="4648200" y="2209800"/>
            <a:ext cx="3505200" cy="3657600"/>
          </a:xfrm>
          <a:ln/>
        </p:spPr>
      </p:pic>
      <p:sp>
        <p:nvSpPr>
          <p:cNvPr id="7" name="Slide Number Placeholder 6"/>
          <p:cNvSpPr>
            <a:spLocks noGrp="1"/>
          </p:cNvSpPr>
          <p:nvPr>
            <p:ph type="sldNum" sz="quarter" idx="12"/>
          </p:nvPr>
        </p:nvSpPr>
        <p:spPr/>
        <p:txBody>
          <a:bodyPr/>
          <a:lstStyle/>
          <a:p>
            <a:fld id="{9E6B52AB-E0F1-421F-BDC0-51CD2460C6DE}" type="slidenum">
              <a:rPr lang="en-US" smtClean="0"/>
              <a:pPr/>
              <a:t>36</a:t>
            </a:fld>
            <a:endParaRPr lang="en-US"/>
          </a:p>
        </p:txBody>
      </p:sp>
    </p:spTree>
    <p:extLst>
      <p:ext uri="{BB962C8B-B14F-4D97-AF65-F5344CB8AC3E}">
        <p14:creationId xmlns:p14="http://schemas.microsoft.com/office/powerpoint/2010/main" val="39314543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dirty="0" smtClean="0"/>
              <a:t>Goal </a:t>
            </a:r>
            <a:r>
              <a:rPr lang="en-US" dirty="0"/>
              <a:t>of Surgery:</a:t>
            </a:r>
          </a:p>
        </p:txBody>
      </p:sp>
      <p:sp>
        <p:nvSpPr>
          <p:cNvPr id="32771" name="Rectangle 3"/>
          <p:cNvSpPr>
            <a:spLocks noGrp="1" noChangeArrowheads="1"/>
          </p:cNvSpPr>
          <p:nvPr>
            <p:ph idx="1"/>
          </p:nvPr>
        </p:nvSpPr>
        <p:spPr/>
        <p:txBody>
          <a:bodyPr/>
          <a:lstStyle/>
          <a:p>
            <a:r>
              <a:rPr lang="en-US"/>
              <a:t>Realign the weight bearing axis so that the pressure on the tibial plateau is shifted laterally into the area of the intercondylar eminence and the tibial spines rather than the medial condyle</a:t>
            </a:r>
          </a:p>
        </p:txBody>
      </p:sp>
      <p:sp>
        <p:nvSpPr>
          <p:cNvPr id="4" name="Slide Number Placeholder 3"/>
          <p:cNvSpPr>
            <a:spLocks noGrp="1"/>
          </p:cNvSpPr>
          <p:nvPr>
            <p:ph type="sldNum" sz="quarter" idx="12"/>
          </p:nvPr>
        </p:nvSpPr>
        <p:spPr/>
        <p:txBody>
          <a:bodyPr/>
          <a:lstStyle/>
          <a:p>
            <a:fld id="{6E60B240-677C-48C8-B4EA-90F7266CBCE6}" type="slidenum">
              <a:rPr lang="en-US" smtClean="0"/>
              <a:pPr/>
              <a:t>37</a:t>
            </a:fld>
            <a:endParaRPr lang="en-US"/>
          </a:p>
        </p:txBody>
      </p:sp>
    </p:spTree>
    <p:extLst>
      <p:ext uri="{BB962C8B-B14F-4D97-AF65-F5344CB8AC3E}">
        <p14:creationId xmlns:p14="http://schemas.microsoft.com/office/powerpoint/2010/main" val="5975237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Unicompartmental replacement</a:t>
            </a:r>
          </a:p>
        </p:txBody>
      </p:sp>
      <p:sp>
        <p:nvSpPr>
          <p:cNvPr id="33795" name="Rectangle 3"/>
          <p:cNvSpPr>
            <a:spLocks noGrp="1" noChangeArrowheads="1"/>
          </p:cNvSpPr>
          <p:nvPr>
            <p:ph type="body" sz="half" idx="1"/>
          </p:nvPr>
        </p:nvSpPr>
        <p:spPr>
          <a:xfrm>
            <a:off x="0" y="1600200"/>
            <a:ext cx="4495800" cy="4525963"/>
          </a:xfrm>
        </p:spPr>
        <p:txBody>
          <a:bodyPr>
            <a:normAutofit lnSpcReduction="10000"/>
          </a:bodyPr>
          <a:lstStyle/>
          <a:p>
            <a:r>
              <a:rPr lang="en-US" sz="2800" dirty="0"/>
              <a:t>Replace only one part of the knee but maintain the natural joint/bony surfaces on the other part.  </a:t>
            </a:r>
            <a:endParaRPr lang="en-US" sz="2800" dirty="0" smtClean="0"/>
          </a:p>
          <a:p>
            <a:pPr lvl="1"/>
            <a:r>
              <a:rPr lang="en-US" sz="2400" dirty="0" smtClean="0"/>
              <a:t>Used when ACL surgery fails</a:t>
            </a:r>
            <a:endParaRPr lang="en-US" sz="2400" dirty="0"/>
          </a:p>
          <a:p>
            <a:r>
              <a:rPr lang="en-US" sz="2800" dirty="0"/>
              <a:t>Generally will replace the medial compartment.  </a:t>
            </a:r>
          </a:p>
          <a:p>
            <a:r>
              <a:rPr lang="en-US" sz="2800" dirty="0"/>
              <a:t>To function successfully, the anterior cruciate ligament needs to remain intact</a:t>
            </a:r>
          </a:p>
        </p:txBody>
      </p:sp>
      <p:sp>
        <p:nvSpPr>
          <p:cNvPr id="33796" name="Rectangle 4"/>
          <p:cNvSpPr>
            <a:spLocks noGrp="1" noChangeArrowheads="1"/>
          </p:cNvSpPr>
          <p:nvPr>
            <p:ph sz="half" idx="2"/>
          </p:nvPr>
        </p:nvSpPr>
        <p:spPr/>
        <p:txBody>
          <a:bodyPr/>
          <a:lstStyle/>
          <a:p>
            <a:endParaRPr lang="en-US" sz="2800"/>
          </a:p>
        </p:txBody>
      </p:sp>
      <p:pic>
        <p:nvPicPr>
          <p:cNvPr id="33797" name="Picture 5" descr="uni1a">
            <a:hlinkClick r:id="rId2"/>
          </p:cNvPr>
          <p:cNvPicPr>
            <a:picLocks noChangeAspect="1" noChangeArrowheads="1"/>
          </p:cNvPicPr>
          <p:nvPr/>
        </p:nvPicPr>
        <p:blipFill>
          <a:blip r:embed="rId3" cstate="print"/>
          <a:srcRect/>
          <a:stretch>
            <a:fillRect/>
          </a:stretch>
        </p:blipFill>
        <p:spPr bwMode="auto">
          <a:xfrm>
            <a:off x="4724400" y="1600200"/>
            <a:ext cx="3962400" cy="4495800"/>
          </a:xfrm>
          <a:prstGeom prst="rect">
            <a:avLst/>
          </a:prstGeom>
          <a:noFill/>
        </p:spPr>
      </p:pic>
      <p:sp>
        <p:nvSpPr>
          <p:cNvPr id="7" name="Slide Number Placeholder 6"/>
          <p:cNvSpPr>
            <a:spLocks noGrp="1"/>
          </p:cNvSpPr>
          <p:nvPr>
            <p:ph type="sldNum" sz="quarter" idx="12"/>
          </p:nvPr>
        </p:nvSpPr>
        <p:spPr/>
        <p:txBody>
          <a:bodyPr/>
          <a:lstStyle/>
          <a:p>
            <a:fld id="{E7DA7323-33FA-4FB3-A815-703BA6809A0F}" type="slidenum">
              <a:rPr lang="en-US" smtClean="0"/>
              <a:pPr/>
              <a:t>38</a:t>
            </a:fld>
            <a:endParaRPr lang="en-US"/>
          </a:p>
        </p:txBody>
      </p:sp>
    </p:spTree>
    <p:extLst>
      <p:ext uri="{BB962C8B-B14F-4D97-AF65-F5344CB8AC3E}">
        <p14:creationId xmlns:p14="http://schemas.microsoft.com/office/powerpoint/2010/main" val="404422187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normAutofit fontScale="90000"/>
          </a:bodyPr>
          <a:lstStyle/>
          <a:p>
            <a:r>
              <a:rPr lang="en-US"/>
              <a:t> Total Knee Replacement</a:t>
            </a:r>
            <a:br>
              <a:rPr lang="en-US"/>
            </a:br>
            <a:endParaRPr lang="en-US"/>
          </a:p>
        </p:txBody>
      </p:sp>
      <p:sp>
        <p:nvSpPr>
          <p:cNvPr id="34819" name="Rectangle 3"/>
          <p:cNvSpPr>
            <a:spLocks noGrp="1" noChangeArrowheads="1"/>
          </p:cNvSpPr>
          <p:nvPr>
            <p:ph idx="1"/>
          </p:nvPr>
        </p:nvSpPr>
        <p:spPr/>
        <p:txBody>
          <a:bodyPr/>
          <a:lstStyle/>
          <a:p>
            <a:pPr>
              <a:lnSpc>
                <a:spcPct val="90000"/>
              </a:lnSpc>
              <a:buFontTx/>
              <a:buNone/>
            </a:pPr>
            <a:r>
              <a:rPr lang="en-US" sz="2400" dirty="0" smtClean="0"/>
              <a:t>Indications</a:t>
            </a:r>
            <a:r>
              <a:rPr lang="en-US" sz="2400" dirty="0"/>
              <a:t>:</a:t>
            </a:r>
          </a:p>
          <a:p>
            <a:pPr>
              <a:lnSpc>
                <a:spcPct val="90000"/>
              </a:lnSpc>
              <a:buFontTx/>
              <a:buNone/>
            </a:pPr>
            <a:r>
              <a:rPr lang="en-US" sz="2400" dirty="0"/>
              <a:t>     a.  Chronically disabling degenerative knee pain</a:t>
            </a:r>
          </a:p>
          <a:p>
            <a:pPr>
              <a:lnSpc>
                <a:spcPct val="90000"/>
              </a:lnSpc>
              <a:buFontTx/>
              <a:buNone/>
            </a:pPr>
            <a:r>
              <a:rPr lang="en-US" sz="2400" dirty="0"/>
              <a:t>     b.  Failed conservative measures</a:t>
            </a:r>
          </a:p>
          <a:p>
            <a:pPr>
              <a:lnSpc>
                <a:spcPct val="90000"/>
              </a:lnSpc>
              <a:buFontTx/>
              <a:buNone/>
            </a:pPr>
            <a:endParaRPr lang="en-US" sz="2400" dirty="0"/>
          </a:p>
          <a:p>
            <a:pPr>
              <a:lnSpc>
                <a:spcPct val="90000"/>
              </a:lnSpc>
              <a:buFontTx/>
              <a:buNone/>
            </a:pPr>
            <a:r>
              <a:rPr lang="en-US" sz="2400" dirty="0" smtClean="0"/>
              <a:t>Contradictions</a:t>
            </a:r>
            <a:r>
              <a:rPr lang="en-US" sz="2400" dirty="0"/>
              <a:t>:</a:t>
            </a:r>
          </a:p>
          <a:p>
            <a:pPr>
              <a:lnSpc>
                <a:spcPct val="90000"/>
              </a:lnSpc>
              <a:buFontTx/>
              <a:buNone/>
            </a:pPr>
            <a:r>
              <a:rPr lang="en-US" sz="2400" dirty="0"/>
              <a:t>     a.  Acute infection elsewhere in body</a:t>
            </a:r>
          </a:p>
          <a:p>
            <a:pPr>
              <a:lnSpc>
                <a:spcPct val="90000"/>
              </a:lnSpc>
              <a:buFontTx/>
              <a:buNone/>
            </a:pPr>
            <a:r>
              <a:rPr lang="en-US" sz="2400" dirty="0"/>
              <a:t>     b.  Charcot </a:t>
            </a:r>
            <a:r>
              <a:rPr lang="en-US" sz="2400" dirty="0" err="1"/>
              <a:t>arthropathy</a:t>
            </a:r>
            <a:r>
              <a:rPr lang="en-US" sz="2400" dirty="0"/>
              <a:t> or absence of sensation in the</a:t>
            </a:r>
          </a:p>
          <a:p>
            <a:pPr>
              <a:lnSpc>
                <a:spcPct val="90000"/>
              </a:lnSpc>
              <a:buFontTx/>
              <a:buNone/>
            </a:pPr>
            <a:r>
              <a:rPr lang="en-US" sz="2400" dirty="0"/>
              <a:t>		 joint</a:t>
            </a:r>
          </a:p>
          <a:p>
            <a:pPr>
              <a:lnSpc>
                <a:spcPct val="90000"/>
              </a:lnSpc>
              <a:buFontTx/>
              <a:buNone/>
            </a:pPr>
            <a:r>
              <a:rPr lang="en-US" sz="2400" dirty="0"/>
              <a:t>     c.  Infection within the joint</a:t>
            </a:r>
          </a:p>
          <a:p>
            <a:pPr>
              <a:lnSpc>
                <a:spcPct val="90000"/>
              </a:lnSpc>
              <a:buFontTx/>
              <a:buNone/>
            </a:pPr>
            <a:r>
              <a:rPr lang="en-US" sz="2400" dirty="0"/>
              <a:t>     d.  Severe spasticity associated with contractures.</a:t>
            </a:r>
          </a:p>
          <a:p>
            <a:pPr>
              <a:lnSpc>
                <a:spcPct val="90000"/>
              </a:lnSpc>
              <a:buFontTx/>
              <a:buNone/>
            </a:pPr>
            <a:r>
              <a:rPr lang="en-US" sz="2400" dirty="0"/>
              <a:t>          </a:t>
            </a:r>
          </a:p>
        </p:txBody>
      </p:sp>
      <p:sp>
        <p:nvSpPr>
          <p:cNvPr id="4" name="Slide Number Placeholder 3"/>
          <p:cNvSpPr>
            <a:spLocks noGrp="1"/>
          </p:cNvSpPr>
          <p:nvPr>
            <p:ph type="sldNum" sz="quarter" idx="12"/>
          </p:nvPr>
        </p:nvSpPr>
        <p:spPr/>
        <p:txBody>
          <a:bodyPr/>
          <a:lstStyle/>
          <a:p>
            <a:fld id="{6E60B240-677C-48C8-B4EA-90F7266CBCE6}" type="slidenum">
              <a:rPr lang="en-US" smtClean="0"/>
              <a:pPr/>
              <a:t>39</a:t>
            </a:fld>
            <a:endParaRPr lang="en-US"/>
          </a:p>
        </p:txBody>
      </p:sp>
    </p:spTree>
    <p:extLst>
      <p:ext uri="{BB962C8B-B14F-4D97-AF65-F5344CB8AC3E}">
        <p14:creationId xmlns:p14="http://schemas.microsoft.com/office/powerpoint/2010/main" val="16044071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dirty="0" err="1" smtClean="0"/>
              <a:t>Intercondylar</a:t>
            </a:r>
            <a:r>
              <a:rPr lang="en-US" dirty="0"/>
              <a:t>:</a:t>
            </a:r>
          </a:p>
        </p:txBody>
      </p:sp>
      <p:sp>
        <p:nvSpPr>
          <p:cNvPr id="5123" name="Rectangle 3"/>
          <p:cNvSpPr>
            <a:spLocks noGrp="1" noChangeArrowheads="1"/>
          </p:cNvSpPr>
          <p:nvPr>
            <p:ph type="body" sz="half" idx="1"/>
          </p:nvPr>
        </p:nvSpPr>
        <p:spPr>
          <a:xfrm>
            <a:off x="838200" y="1905000"/>
            <a:ext cx="3440113" cy="4114800"/>
          </a:xfrm>
        </p:spPr>
        <p:txBody>
          <a:bodyPr>
            <a:normAutofit lnSpcReduction="10000"/>
          </a:bodyPr>
          <a:lstStyle/>
          <a:p>
            <a:pPr>
              <a:buFontTx/>
              <a:buNone/>
            </a:pPr>
            <a:r>
              <a:rPr lang="en-US" sz="2800"/>
              <a:t>Occurs between the medial and lateral femoral condyles.  </a:t>
            </a:r>
          </a:p>
          <a:p>
            <a:pPr>
              <a:buFontTx/>
              <a:buNone/>
            </a:pPr>
            <a:r>
              <a:rPr lang="en-US" sz="2800"/>
              <a:t>Fracture pattern is commonly called a "Y" fracture.  </a:t>
            </a:r>
          </a:p>
          <a:p>
            <a:pPr>
              <a:buFontTx/>
              <a:buNone/>
            </a:pPr>
            <a:r>
              <a:rPr lang="en-US" sz="2800"/>
              <a:t>Condyles split apart from each other and from the shaft of the femur.</a:t>
            </a:r>
          </a:p>
          <a:p>
            <a:pPr>
              <a:buFontTx/>
              <a:buNone/>
            </a:pPr>
            <a:endParaRPr lang="en-US" sz="2800"/>
          </a:p>
        </p:txBody>
      </p:sp>
      <p:sp>
        <p:nvSpPr>
          <p:cNvPr id="5124" name="Rectangle 4"/>
          <p:cNvSpPr>
            <a:spLocks noGrp="1" noChangeArrowheads="1"/>
          </p:cNvSpPr>
          <p:nvPr>
            <p:ph sz="half" idx="2"/>
          </p:nvPr>
        </p:nvSpPr>
        <p:spPr/>
        <p:txBody>
          <a:bodyPr/>
          <a:lstStyle/>
          <a:p>
            <a:pPr>
              <a:lnSpc>
                <a:spcPct val="90000"/>
              </a:lnSpc>
            </a:pPr>
            <a:endParaRPr lang="en-US" sz="2800"/>
          </a:p>
        </p:txBody>
      </p:sp>
      <p:pic>
        <p:nvPicPr>
          <p:cNvPr id="5125" name="Picture 5" descr="mso24DA0"/>
          <p:cNvPicPr>
            <a:picLocks noChangeAspect="1" noChangeArrowheads="1"/>
          </p:cNvPicPr>
          <p:nvPr/>
        </p:nvPicPr>
        <p:blipFill>
          <a:blip r:embed="rId2" cstate="print"/>
          <a:srcRect/>
          <a:stretch>
            <a:fillRect/>
          </a:stretch>
        </p:blipFill>
        <p:spPr bwMode="auto">
          <a:xfrm>
            <a:off x="4648200" y="1600200"/>
            <a:ext cx="4038600" cy="4495800"/>
          </a:xfrm>
          <a:prstGeom prst="rect">
            <a:avLst/>
          </a:prstGeom>
          <a:noFill/>
        </p:spPr>
      </p:pic>
      <p:sp>
        <p:nvSpPr>
          <p:cNvPr id="6" name="Slide Number Placeholder 5"/>
          <p:cNvSpPr>
            <a:spLocks noGrp="1"/>
          </p:cNvSpPr>
          <p:nvPr>
            <p:ph type="sldNum" sz="quarter" idx="12"/>
          </p:nvPr>
        </p:nvSpPr>
        <p:spPr/>
        <p:txBody>
          <a:bodyPr/>
          <a:lstStyle/>
          <a:p>
            <a:fld id="{E7DA7323-33FA-4FB3-A815-703BA6809A0F}" type="slidenum">
              <a:rPr lang="en-US" smtClean="0"/>
              <a:pPr/>
              <a:t>4</a:t>
            </a:fld>
            <a:endParaRPr lang="en-US"/>
          </a:p>
        </p:txBody>
      </p:sp>
    </p:spTree>
    <p:extLst>
      <p:ext uri="{BB962C8B-B14F-4D97-AF65-F5344CB8AC3E}">
        <p14:creationId xmlns:p14="http://schemas.microsoft.com/office/powerpoint/2010/main" val="11329827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endParaRPr lang="en-US"/>
          </a:p>
        </p:txBody>
      </p:sp>
      <p:sp>
        <p:nvSpPr>
          <p:cNvPr id="35843" name="Rectangle 3"/>
          <p:cNvSpPr>
            <a:spLocks noGrp="1" noChangeArrowheads="1"/>
          </p:cNvSpPr>
          <p:nvPr>
            <p:ph idx="1"/>
          </p:nvPr>
        </p:nvSpPr>
        <p:spPr/>
        <p:txBody>
          <a:bodyPr/>
          <a:lstStyle/>
          <a:p>
            <a:pPr marL="609600" indent="-609600">
              <a:buNone/>
            </a:pPr>
            <a:r>
              <a:rPr lang="fr-FR" dirty="0"/>
              <a:t>Relative contra indications</a:t>
            </a:r>
          </a:p>
          <a:p>
            <a:pPr marL="609600" indent="-609600">
              <a:buFontTx/>
              <a:buNone/>
            </a:pPr>
            <a:r>
              <a:rPr lang="fr-FR" dirty="0"/>
              <a:t>     a.  S</a:t>
            </a:r>
            <a:r>
              <a:rPr lang="en-US" dirty="0" err="1"/>
              <a:t>everely</a:t>
            </a:r>
            <a:r>
              <a:rPr lang="en-US" dirty="0"/>
              <a:t> demented or bedridden 	 	  </a:t>
            </a:r>
            <a:r>
              <a:rPr lang="en-US" dirty="0" smtClean="0"/>
              <a:t>patients (unless needed for transfers) </a:t>
            </a:r>
            <a:endParaRPr lang="en-US" dirty="0"/>
          </a:p>
          <a:p>
            <a:pPr marL="609600" indent="-609600">
              <a:buFontTx/>
              <a:buNone/>
            </a:pPr>
            <a:r>
              <a:rPr lang="en-US" dirty="0"/>
              <a:t>     b.  </a:t>
            </a:r>
            <a:r>
              <a:rPr lang="en-US" dirty="0" smtClean="0"/>
              <a:t>Osteoporosis (depends on bone density of femur and tibia)</a:t>
            </a:r>
            <a:endParaRPr lang="en-US" dirty="0"/>
          </a:p>
          <a:p>
            <a:pPr marL="609600" indent="-609600">
              <a:buFontTx/>
              <a:buNone/>
            </a:pPr>
            <a:r>
              <a:rPr lang="en-US" dirty="0"/>
              <a:t>     c.  Significant peripheral vascular </a:t>
            </a:r>
            <a:r>
              <a:rPr lang="en-US" dirty="0" smtClean="0"/>
              <a:t>disease (if it won’t heal) </a:t>
            </a:r>
            <a:endParaRPr lang="en-US" dirty="0"/>
          </a:p>
          <a:p>
            <a:pPr marL="609600" indent="-609600"/>
            <a:endParaRPr lang="en-US" dirty="0"/>
          </a:p>
        </p:txBody>
      </p:sp>
      <p:sp>
        <p:nvSpPr>
          <p:cNvPr id="4" name="Slide Number Placeholder 3"/>
          <p:cNvSpPr>
            <a:spLocks noGrp="1"/>
          </p:cNvSpPr>
          <p:nvPr>
            <p:ph type="sldNum" sz="quarter" idx="12"/>
          </p:nvPr>
        </p:nvSpPr>
        <p:spPr/>
        <p:txBody>
          <a:bodyPr/>
          <a:lstStyle/>
          <a:p>
            <a:fld id="{6E60B240-677C-48C8-B4EA-90F7266CBCE6}" type="slidenum">
              <a:rPr lang="en-US" smtClean="0"/>
              <a:pPr/>
              <a:t>40</a:t>
            </a:fld>
            <a:endParaRPr lang="en-US"/>
          </a:p>
        </p:txBody>
      </p:sp>
    </p:spTree>
    <p:extLst>
      <p:ext uri="{BB962C8B-B14F-4D97-AF65-F5344CB8AC3E}">
        <p14:creationId xmlns:p14="http://schemas.microsoft.com/office/powerpoint/2010/main" val="22299332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dirty="0" smtClean="0"/>
              <a:t>Prosthetic </a:t>
            </a:r>
            <a:r>
              <a:rPr lang="en-US" dirty="0"/>
              <a:t>Devices</a:t>
            </a:r>
          </a:p>
        </p:txBody>
      </p:sp>
      <p:sp>
        <p:nvSpPr>
          <p:cNvPr id="36867" name="Rectangle 3"/>
          <p:cNvSpPr>
            <a:spLocks noGrp="1" noChangeArrowheads="1"/>
          </p:cNvSpPr>
          <p:nvPr>
            <p:ph idx="1"/>
          </p:nvPr>
        </p:nvSpPr>
        <p:spPr/>
        <p:txBody>
          <a:bodyPr/>
          <a:lstStyle/>
          <a:p>
            <a:pPr>
              <a:buFontTx/>
              <a:buNone/>
            </a:pPr>
            <a:r>
              <a:rPr lang="en-US" sz="2800" dirty="0"/>
              <a:t>Classified as constrained, semi-constrained, or minimally constrained</a:t>
            </a:r>
          </a:p>
          <a:p>
            <a:pPr>
              <a:buFontTx/>
              <a:buNone/>
            </a:pPr>
            <a:r>
              <a:rPr lang="en-US" sz="2800" dirty="0"/>
              <a:t>                </a:t>
            </a:r>
          </a:p>
          <a:p>
            <a:pPr>
              <a:buFontTx/>
              <a:buNone/>
            </a:pPr>
            <a:r>
              <a:rPr lang="en-US" sz="2800" u="sng" dirty="0" smtClean="0"/>
              <a:t>constrained</a:t>
            </a:r>
            <a:r>
              <a:rPr lang="en-US" sz="2800" u="sng" dirty="0"/>
              <a:t>:  </a:t>
            </a:r>
            <a:r>
              <a:rPr lang="en-US" sz="2800" dirty="0"/>
              <a:t>actually hinges, knee doesn't function as a simple hinge though </a:t>
            </a:r>
            <a:r>
              <a:rPr lang="en-US" sz="2800" dirty="0" smtClean="0"/>
              <a:t>and these </a:t>
            </a:r>
            <a:r>
              <a:rPr lang="en-US" sz="2800" dirty="0"/>
              <a:t>prostheses have a high failure rate, reserved for the patients with severe instability problems or severe deformities</a:t>
            </a:r>
          </a:p>
          <a:p>
            <a:pPr>
              <a:buFontTx/>
              <a:buNone/>
            </a:pPr>
            <a:r>
              <a:rPr lang="en-US" sz="2800" dirty="0"/>
              <a:t>                </a:t>
            </a:r>
          </a:p>
        </p:txBody>
      </p:sp>
      <p:sp>
        <p:nvSpPr>
          <p:cNvPr id="4" name="Slide Number Placeholder 3"/>
          <p:cNvSpPr>
            <a:spLocks noGrp="1"/>
          </p:cNvSpPr>
          <p:nvPr>
            <p:ph type="sldNum" sz="quarter" idx="12"/>
          </p:nvPr>
        </p:nvSpPr>
        <p:spPr/>
        <p:txBody>
          <a:bodyPr/>
          <a:lstStyle/>
          <a:p>
            <a:fld id="{6E60B240-677C-48C8-B4EA-90F7266CBCE6}" type="slidenum">
              <a:rPr lang="en-US" smtClean="0"/>
              <a:pPr/>
              <a:t>41</a:t>
            </a:fld>
            <a:endParaRPr lang="en-US"/>
          </a:p>
        </p:txBody>
      </p:sp>
    </p:spTree>
    <p:extLst>
      <p:ext uri="{BB962C8B-B14F-4D97-AF65-F5344CB8AC3E}">
        <p14:creationId xmlns:p14="http://schemas.microsoft.com/office/powerpoint/2010/main" val="329293971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dirty="0" smtClean="0"/>
              <a:t>Semi-constrained</a:t>
            </a:r>
            <a:endParaRPr lang="en-US" dirty="0"/>
          </a:p>
        </p:txBody>
      </p:sp>
      <p:sp>
        <p:nvSpPr>
          <p:cNvPr id="37891" name="Rectangle 3"/>
          <p:cNvSpPr>
            <a:spLocks noGrp="1" noChangeArrowheads="1"/>
          </p:cNvSpPr>
          <p:nvPr>
            <p:ph idx="1"/>
          </p:nvPr>
        </p:nvSpPr>
        <p:spPr/>
        <p:txBody>
          <a:bodyPr/>
          <a:lstStyle/>
          <a:p>
            <a:pPr>
              <a:lnSpc>
                <a:spcPct val="90000"/>
              </a:lnSpc>
            </a:pPr>
            <a:r>
              <a:rPr lang="en-US"/>
              <a:t>Posterior cruciate ligament is absent or taken out as a result of the surgery. </a:t>
            </a:r>
          </a:p>
          <a:p>
            <a:pPr>
              <a:lnSpc>
                <a:spcPct val="90000"/>
              </a:lnSpc>
            </a:pPr>
            <a:endParaRPr lang="en-US"/>
          </a:p>
          <a:p>
            <a:pPr>
              <a:lnSpc>
                <a:spcPct val="90000"/>
              </a:lnSpc>
            </a:pPr>
            <a:r>
              <a:rPr lang="en-US"/>
              <a:t>This is designed to prevent subluxation or dislocation of the tibiofemoral joint resulting from the absence of the ligaments. </a:t>
            </a:r>
          </a:p>
          <a:p>
            <a:pPr>
              <a:lnSpc>
                <a:spcPct val="90000"/>
              </a:lnSpc>
            </a:pPr>
            <a:endParaRPr lang="en-US"/>
          </a:p>
          <a:p>
            <a:pPr>
              <a:lnSpc>
                <a:spcPct val="90000"/>
              </a:lnSpc>
              <a:buFontTx/>
              <a:buNone/>
            </a:pPr>
            <a:r>
              <a:rPr lang="en-US"/>
              <a:t>               </a:t>
            </a:r>
          </a:p>
          <a:p>
            <a:pPr>
              <a:lnSpc>
                <a:spcPct val="90000"/>
              </a:lnSpc>
            </a:pPr>
            <a:endParaRPr lang="en-US"/>
          </a:p>
        </p:txBody>
      </p:sp>
      <p:sp>
        <p:nvSpPr>
          <p:cNvPr id="4" name="Slide Number Placeholder 3"/>
          <p:cNvSpPr>
            <a:spLocks noGrp="1"/>
          </p:cNvSpPr>
          <p:nvPr>
            <p:ph type="sldNum" sz="quarter" idx="12"/>
          </p:nvPr>
        </p:nvSpPr>
        <p:spPr/>
        <p:txBody>
          <a:bodyPr/>
          <a:lstStyle/>
          <a:p>
            <a:fld id="{6E60B240-677C-48C8-B4EA-90F7266CBCE6}" type="slidenum">
              <a:rPr lang="en-US" smtClean="0"/>
              <a:pPr/>
              <a:t>42</a:t>
            </a:fld>
            <a:endParaRPr lang="en-US"/>
          </a:p>
        </p:txBody>
      </p:sp>
    </p:spTree>
    <p:extLst>
      <p:ext uri="{BB962C8B-B14F-4D97-AF65-F5344CB8AC3E}">
        <p14:creationId xmlns:p14="http://schemas.microsoft.com/office/powerpoint/2010/main" val="69410258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normAutofit fontScale="90000"/>
          </a:bodyPr>
          <a:lstStyle/>
          <a:p>
            <a:r>
              <a:rPr lang="en-US" sz="3600"/>
              <a:t>Advantages and Disadvantages of the Preserving the PCL</a:t>
            </a:r>
          </a:p>
        </p:txBody>
      </p:sp>
      <p:sp>
        <p:nvSpPr>
          <p:cNvPr id="38915" name="Rectangle 3"/>
          <p:cNvSpPr>
            <a:spLocks noGrp="1" noChangeArrowheads="1"/>
          </p:cNvSpPr>
          <p:nvPr>
            <p:ph idx="1"/>
          </p:nvPr>
        </p:nvSpPr>
        <p:spPr/>
        <p:txBody>
          <a:bodyPr/>
          <a:lstStyle/>
          <a:p>
            <a:pPr>
              <a:lnSpc>
                <a:spcPct val="90000"/>
              </a:lnSpc>
            </a:pPr>
            <a:r>
              <a:rPr lang="en-US" sz="2800"/>
              <a:t>Advantages</a:t>
            </a:r>
          </a:p>
          <a:p>
            <a:pPr lvl="1">
              <a:lnSpc>
                <a:spcPct val="90000"/>
              </a:lnSpc>
            </a:pPr>
            <a:r>
              <a:rPr lang="en-US" sz="2400"/>
              <a:t>restores more normal knee kinematics </a:t>
            </a:r>
          </a:p>
          <a:p>
            <a:pPr lvl="1">
              <a:lnSpc>
                <a:spcPct val="90000"/>
              </a:lnSpc>
            </a:pPr>
            <a:r>
              <a:rPr lang="en-US" sz="2400"/>
              <a:t>more  normal stair climbing abilities </a:t>
            </a:r>
          </a:p>
          <a:p>
            <a:pPr>
              <a:lnSpc>
                <a:spcPct val="90000"/>
              </a:lnSpc>
            </a:pPr>
            <a:endParaRPr lang="en-US" sz="2800"/>
          </a:p>
          <a:p>
            <a:pPr>
              <a:lnSpc>
                <a:spcPct val="90000"/>
              </a:lnSpc>
            </a:pPr>
            <a:r>
              <a:rPr lang="en-US" sz="2800"/>
              <a:t>Disadvantages </a:t>
            </a:r>
          </a:p>
          <a:p>
            <a:pPr lvl="1">
              <a:lnSpc>
                <a:spcPct val="90000"/>
              </a:lnSpc>
            </a:pPr>
            <a:r>
              <a:rPr lang="en-US" sz="2400"/>
              <a:t>excessive rollback of femur on tibia if PCL is too tight </a:t>
            </a:r>
          </a:p>
          <a:p>
            <a:pPr lvl="1">
              <a:lnSpc>
                <a:spcPct val="90000"/>
              </a:lnSpc>
            </a:pPr>
            <a:r>
              <a:rPr lang="en-US" sz="2400"/>
              <a:t>difficult to reproduce the preoperative joint line </a:t>
            </a:r>
          </a:p>
          <a:p>
            <a:pPr lvl="1">
              <a:lnSpc>
                <a:spcPct val="90000"/>
              </a:lnSpc>
            </a:pPr>
            <a:r>
              <a:rPr lang="en-US" sz="2400"/>
              <a:t>ligament length more difficult to balance with the collateral ligaments </a:t>
            </a:r>
          </a:p>
          <a:p>
            <a:pPr lvl="1">
              <a:lnSpc>
                <a:spcPct val="90000"/>
              </a:lnSpc>
            </a:pPr>
            <a:r>
              <a:rPr lang="en-US" sz="2400"/>
              <a:t>more difficult to correct large flexion contractures</a:t>
            </a:r>
          </a:p>
        </p:txBody>
      </p:sp>
      <p:sp>
        <p:nvSpPr>
          <p:cNvPr id="4" name="Slide Number Placeholder 3"/>
          <p:cNvSpPr>
            <a:spLocks noGrp="1"/>
          </p:cNvSpPr>
          <p:nvPr>
            <p:ph type="sldNum" sz="quarter" idx="12"/>
          </p:nvPr>
        </p:nvSpPr>
        <p:spPr/>
        <p:txBody>
          <a:bodyPr/>
          <a:lstStyle/>
          <a:p>
            <a:fld id="{6E60B240-677C-48C8-B4EA-90F7266CBCE6}" type="slidenum">
              <a:rPr lang="en-US" smtClean="0"/>
              <a:pPr/>
              <a:t>43</a:t>
            </a:fld>
            <a:endParaRPr lang="en-US"/>
          </a:p>
        </p:txBody>
      </p:sp>
    </p:spTree>
    <p:extLst>
      <p:ext uri="{BB962C8B-B14F-4D97-AF65-F5344CB8AC3E}">
        <p14:creationId xmlns:p14="http://schemas.microsoft.com/office/powerpoint/2010/main" val="7330472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dirty="0" smtClean="0"/>
              <a:t>Minimal </a:t>
            </a:r>
            <a:r>
              <a:rPr lang="en-US" dirty="0"/>
              <a:t>constrained:</a:t>
            </a:r>
          </a:p>
        </p:txBody>
      </p:sp>
      <p:sp>
        <p:nvSpPr>
          <p:cNvPr id="39939" name="Rectangle 3"/>
          <p:cNvSpPr>
            <a:spLocks noGrp="1" noChangeArrowheads="1"/>
          </p:cNvSpPr>
          <p:nvPr>
            <p:ph idx="1"/>
          </p:nvPr>
        </p:nvSpPr>
        <p:spPr/>
        <p:txBody>
          <a:bodyPr/>
          <a:lstStyle/>
          <a:p>
            <a:r>
              <a:rPr lang="en-US" dirty="0"/>
              <a:t>Reproduces the anatomical contours of the knee </a:t>
            </a:r>
          </a:p>
          <a:p>
            <a:endParaRPr lang="en-US" dirty="0"/>
          </a:p>
          <a:p>
            <a:r>
              <a:rPr lang="en-US" dirty="0"/>
              <a:t>Relies heavily on soft tissue to provide joint </a:t>
            </a:r>
            <a:r>
              <a:rPr lang="en-US" dirty="0" smtClean="0"/>
              <a:t>stability</a:t>
            </a:r>
          </a:p>
          <a:p>
            <a:endParaRPr lang="en-US" dirty="0"/>
          </a:p>
          <a:p>
            <a:pPr lvl="1"/>
            <a:r>
              <a:rPr lang="en-US" dirty="0" smtClean="0"/>
              <a:t>Usually done with younger individuals, so can freely do activities. </a:t>
            </a:r>
            <a:endParaRPr lang="en-US" dirty="0"/>
          </a:p>
          <a:p>
            <a:endParaRPr lang="en-US" dirty="0"/>
          </a:p>
        </p:txBody>
      </p:sp>
      <p:sp>
        <p:nvSpPr>
          <p:cNvPr id="4" name="Slide Number Placeholder 3"/>
          <p:cNvSpPr>
            <a:spLocks noGrp="1"/>
          </p:cNvSpPr>
          <p:nvPr>
            <p:ph type="sldNum" sz="quarter" idx="12"/>
          </p:nvPr>
        </p:nvSpPr>
        <p:spPr/>
        <p:txBody>
          <a:bodyPr/>
          <a:lstStyle/>
          <a:p>
            <a:fld id="{6E60B240-677C-48C8-B4EA-90F7266CBCE6}" type="slidenum">
              <a:rPr lang="en-US" smtClean="0"/>
              <a:pPr/>
              <a:t>44</a:t>
            </a:fld>
            <a:endParaRPr lang="en-US"/>
          </a:p>
        </p:txBody>
      </p:sp>
    </p:spTree>
    <p:extLst>
      <p:ext uri="{BB962C8B-B14F-4D97-AF65-F5344CB8AC3E}">
        <p14:creationId xmlns:p14="http://schemas.microsoft.com/office/powerpoint/2010/main" val="58003445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t>Surgical Preparation</a:t>
            </a:r>
          </a:p>
        </p:txBody>
      </p:sp>
      <p:sp>
        <p:nvSpPr>
          <p:cNvPr id="40963" name="Rectangle 3"/>
          <p:cNvSpPr>
            <a:spLocks noGrp="1" noChangeArrowheads="1"/>
          </p:cNvSpPr>
          <p:nvPr>
            <p:ph type="body" sz="half" idx="1"/>
          </p:nvPr>
        </p:nvSpPr>
        <p:spPr/>
        <p:txBody>
          <a:bodyPr/>
          <a:lstStyle/>
          <a:p>
            <a:endParaRPr lang="en-US" sz="2800"/>
          </a:p>
        </p:txBody>
      </p:sp>
      <p:sp>
        <p:nvSpPr>
          <p:cNvPr id="40964" name="Rectangle 4"/>
          <p:cNvSpPr>
            <a:spLocks noGrp="1" noChangeArrowheads="1"/>
          </p:cNvSpPr>
          <p:nvPr>
            <p:ph sz="half" idx="2"/>
          </p:nvPr>
        </p:nvSpPr>
        <p:spPr/>
        <p:txBody>
          <a:bodyPr/>
          <a:lstStyle/>
          <a:p>
            <a:endParaRPr lang="en-US" sz="2800"/>
          </a:p>
        </p:txBody>
      </p:sp>
      <p:pic>
        <p:nvPicPr>
          <p:cNvPr id="40965" name="Picture 5" descr="tkkr1a">
            <a:hlinkClick r:id="rId2"/>
          </p:cNvPr>
          <p:cNvPicPr>
            <a:picLocks noChangeAspect="1" noChangeArrowheads="1"/>
          </p:cNvPicPr>
          <p:nvPr/>
        </p:nvPicPr>
        <p:blipFill>
          <a:blip r:embed="rId3" cstate="print"/>
          <a:srcRect/>
          <a:stretch>
            <a:fillRect/>
          </a:stretch>
        </p:blipFill>
        <p:spPr bwMode="auto">
          <a:xfrm>
            <a:off x="457200" y="1676400"/>
            <a:ext cx="4114800" cy="4495800"/>
          </a:xfrm>
          <a:prstGeom prst="rect">
            <a:avLst/>
          </a:prstGeom>
          <a:noFill/>
        </p:spPr>
      </p:pic>
      <p:pic>
        <p:nvPicPr>
          <p:cNvPr id="40966" name="Picture 6" descr="tkr11a">
            <a:hlinkClick r:id="rId4"/>
          </p:cNvPr>
          <p:cNvPicPr>
            <a:picLocks noChangeAspect="1" noChangeArrowheads="1"/>
          </p:cNvPicPr>
          <p:nvPr/>
        </p:nvPicPr>
        <p:blipFill>
          <a:blip r:embed="rId5" cstate="print"/>
          <a:srcRect/>
          <a:stretch>
            <a:fillRect/>
          </a:stretch>
        </p:blipFill>
        <p:spPr bwMode="auto">
          <a:xfrm>
            <a:off x="4724400" y="1524000"/>
            <a:ext cx="4038600" cy="4572000"/>
          </a:xfrm>
          <a:prstGeom prst="rect">
            <a:avLst/>
          </a:prstGeom>
          <a:noFill/>
        </p:spPr>
      </p:pic>
      <p:sp>
        <p:nvSpPr>
          <p:cNvPr id="8" name="Slide Number Placeholder 7"/>
          <p:cNvSpPr>
            <a:spLocks noGrp="1"/>
          </p:cNvSpPr>
          <p:nvPr>
            <p:ph type="sldNum" sz="quarter" idx="12"/>
          </p:nvPr>
        </p:nvSpPr>
        <p:spPr/>
        <p:txBody>
          <a:bodyPr/>
          <a:lstStyle/>
          <a:p>
            <a:fld id="{E7DA7323-33FA-4FB3-A815-703BA6809A0F}" type="slidenum">
              <a:rPr lang="en-US" smtClean="0"/>
              <a:pPr/>
              <a:t>45</a:t>
            </a:fld>
            <a:endParaRPr lang="en-US"/>
          </a:p>
        </p:txBody>
      </p:sp>
    </p:spTree>
    <p:extLst>
      <p:ext uri="{BB962C8B-B14F-4D97-AF65-F5344CB8AC3E}">
        <p14:creationId xmlns:p14="http://schemas.microsoft.com/office/powerpoint/2010/main" val="40425128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dirty="0" smtClean="0"/>
              <a:t>TKR Rehab: “joint camp”</a:t>
            </a:r>
            <a:endParaRPr lang="en-US" dirty="0"/>
          </a:p>
        </p:txBody>
      </p:sp>
      <p:sp>
        <p:nvSpPr>
          <p:cNvPr id="41987" name="Rectangle 3"/>
          <p:cNvSpPr>
            <a:spLocks noGrp="1" noChangeArrowheads="1"/>
          </p:cNvSpPr>
          <p:nvPr>
            <p:ph idx="1"/>
          </p:nvPr>
        </p:nvSpPr>
        <p:spPr/>
        <p:txBody>
          <a:bodyPr/>
          <a:lstStyle/>
          <a:p>
            <a:pPr marL="609600" indent="-609600">
              <a:lnSpc>
                <a:spcPct val="80000"/>
              </a:lnSpc>
              <a:buNone/>
            </a:pPr>
            <a:r>
              <a:rPr lang="en-US" sz="2800" dirty="0"/>
              <a:t>Goal of a TKR is to provide patient with a stable, pain-free knee joint with a functional range of </a:t>
            </a:r>
            <a:r>
              <a:rPr lang="en-US" sz="2800" dirty="0" smtClean="0"/>
              <a:t>motion</a:t>
            </a:r>
          </a:p>
          <a:p>
            <a:pPr marL="609600" indent="-609600">
              <a:lnSpc>
                <a:spcPct val="80000"/>
              </a:lnSpc>
              <a:buNone/>
            </a:pPr>
            <a:r>
              <a:rPr lang="en-US" sz="2800" dirty="0"/>
              <a:t>	</a:t>
            </a:r>
            <a:r>
              <a:rPr lang="en-US" sz="2800" dirty="0" smtClean="0"/>
              <a:t>-Usually there for 4 days or less. </a:t>
            </a:r>
            <a:endParaRPr lang="en-US" sz="2800" dirty="0"/>
          </a:p>
          <a:p>
            <a:pPr marL="609600" indent="-609600">
              <a:lnSpc>
                <a:spcPct val="80000"/>
              </a:lnSpc>
              <a:buFontTx/>
              <a:buNone/>
            </a:pPr>
            <a:endParaRPr lang="en-US" sz="2800" dirty="0"/>
          </a:p>
          <a:p>
            <a:pPr marL="609600" indent="-609600">
              <a:lnSpc>
                <a:spcPct val="80000"/>
              </a:lnSpc>
              <a:buNone/>
            </a:pPr>
            <a:r>
              <a:rPr lang="en-US" sz="2800" dirty="0"/>
              <a:t>Postoperative Problems:  knee stiffness which can lead to </a:t>
            </a:r>
            <a:r>
              <a:rPr lang="en-US" sz="2800" dirty="0" smtClean="0"/>
              <a:t>adhesions=work on flexion. </a:t>
            </a:r>
            <a:endParaRPr lang="en-US" sz="2800" dirty="0"/>
          </a:p>
          <a:p>
            <a:pPr marL="609600" indent="-609600">
              <a:lnSpc>
                <a:spcPct val="80000"/>
              </a:lnSpc>
              <a:buFontTx/>
              <a:buAutoNum type="arabicPeriod" startAt="6"/>
            </a:pPr>
            <a:endParaRPr lang="en-US" sz="2800" dirty="0"/>
          </a:p>
          <a:p>
            <a:pPr marL="609600" indent="-609600">
              <a:lnSpc>
                <a:spcPct val="80000"/>
              </a:lnSpc>
              <a:buFontTx/>
              <a:buNone/>
            </a:pPr>
            <a:r>
              <a:rPr lang="en-US" sz="2800" dirty="0" smtClean="0"/>
              <a:t>Functional </a:t>
            </a:r>
            <a:r>
              <a:rPr lang="en-US" sz="2800" dirty="0"/>
              <a:t>considerations:  need at least 90 dg of flexion to be able to do most ADL's and greater than 90 dg's is needed to go from a sitting to a standing position.</a:t>
            </a:r>
          </a:p>
        </p:txBody>
      </p:sp>
      <p:sp>
        <p:nvSpPr>
          <p:cNvPr id="4" name="Slide Number Placeholder 3"/>
          <p:cNvSpPr>
            <a:spLocks noGrp="1"/>
          </p:cNvSpPr>
          <p:nvPr>
            <p:ph type="sldNum" sz="quarter" idx="12"/>
          </p:nvPr>
        </p:nvSpPr>
        <p:spPr/>
        <p:txBody>
          <a:bodyPr/>
          <a:lstStyle/>
          <a:p>
            <a:fld id="{6E60B240-677C-48C8-B4EA-90F7266CBCE6}" type="slidenum">
              <a:rPr lang="en-US" smtClean="0"/>
              <a:pPr/>
              <a:t>46</a:t>
            </a:fld>
            <a:endParaRPr lang="en-US"/>
          </a:p>
        </p:txBody>
      </p:sp>
    </p:spTree>
    <p:extLst>
      <p:ext uri="{BB962C8B-B14F-4D97-AF65-F5344CB8AC3E}">
        <p14:creationId xmlns:p14="http://schemas.microsoft.com/office/powerpoint/2010/main" val="149091191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normAutofit fontScale="90000"/>
          </a:bodyPr>
          <a:lstStyle/>
          <a:p>
            <a:r>
              <a:rPr lang="en-US" dirty="0" err="1" smtClean="0"/>
              <a:t>Patellofemoral</a:t>
            </a:r>
            <a:r>
              <a:rPr lang="en-US" dirty="0" smtClean="0"/>
              <a:t> </a:t>
            </a:r>
            <a:r>
              <a:rPr lang="en-US" dirty="0"/>
              <a:t>Dysfunctions:</a:t>
            </a:r>
            <a:br>
              <a:rPr lang="en-US" dirty="0"/>
            </a:br>
            <a:endParaRPr lang="en-US" dirty="0"/>
          </a:p>
        </p:txBody>
      </p:sp>
      <p:sp>
        <p:nvSpPr>
          <p:cNvPr id="43011" name="Rectangle 3"/>
          <p:cNvSpPr>
            <a:spLocks noGrp="1" noChangeArrowheads="1"/>
          </p:cNvSpPr>
          <p:nvPr>
            <p:ph idx="1"/>
          </p:nvPr>
        </p:nvSpPr>
        <p:spPr/>
        <p:txBody>
          <a:bodyPr/>
          <a:lstStyle/>
          <a:p>
            <a:pPr marL="381000" indent="-381000">
              <a:lnSpc>
                <a:spcPct val="90000"/>
              </a:lnSpc>
              <a:buFontTx/>
              <a:buNone/>
            </a:pPr>
            <a:r>
              <a:rPr lang="en-US" u="sng" dirty="0" smtClean="0"/>
              <a:t>Patella </a:t>
            </a:r>
            <a:r>
              <a:rPr lang="en-US" u="sng" dirty="0"/>
              <a:t>Instabilities</a:t>
            </a:r>
          </a:p>
          <a:p>
            <a:pPr marL="381000" indent="-381000">
              <a:lnSpc>
                <a:spcPct val="90000"/>
              </a:lnSpc>
              <a:buFontTx/>
              <a:buAutoNum type="alphaLcPeriod"/>
            </a:pPr>
            <a:endParaRPr lang="en-US" dirty="0"/>
          </a:p>
          <a:p>
            <a:pPr marL="381000" indent="-381000">
              <a:lnSpc>
                <a:spcPct val="90000"/>
              </a:lnSpc>
              <a:buNone/>
            </a:pPr>
            <a:r>
              <a:rPr lang="en-US" dirty="0" smtClean="0"/>
              <a:t>	Patella </a:t>
            </a:r>
            <a:r>
              <a:rPr lang="en-US" dirty="0"/>
              <a:t>Dislocation:  associated with an excessive lateral pull of the </a:t>
            </a:r>
            <a:r>
              <a:rPr lang="en-US" b="1" dirty="0" err="1"/>
              <a:t>vastus</a:t>
            </a:r>
            <a:r>
              <a:rPr lang="en-US" b="1" dirty="0"/>
              <a:t>  </a:t>
            </a:r>
            <a:r>
              <a:rPr lang="en-US" b="1" dirty="0" err="1" smtClean="0"/>
              <a:t>lateralis</a:t>
            </a:r>
            <a:r>
              <a:rPr lang="en-US" b="1" dirty="0" smtClean="0"/>
              <a:t> </a:t>
            </a:r>
            <a:r>
              <a:rPr lang="en-US" dirty="0"/>
              <a:t>and IT band</a:t>
            </a:r>
          </a:p>
          <a:p>
            <a:pPr marL="381000" indent="-381000">
              <a:lnSpc>
                <a:spcPct val="90000"/>
              </a:lnSpc>
              <a:buFontTx/>
              <a:buNone/>
            </a:pPr>
            <a:r>
              <a:rPr lang="en-US" dirty="0"/>
              <a:t>   </a:t>
            </a:r>
          </a:p>
          <a:p>
            <a:pPr marL="381000" indent="-381000">
              <a:lnSpc>
                <a:spcPct val="90000"/>
              </a:lnSpc>
              <a:buFontTx/>
              <a:buNone/>
            </a:pPr>
            <a:r>
              <a:rPr lang="en-US" dirty="0"/>
              <a:t>MOI:  acute trauma or twisting force with a combination of flexing femur, externally rotating femur while foot is planted</a:t>
            </a:r>
          </a:p>
        </p:txBody>
      </p:sp>
      <p:sp>
        <p:nvSpPr>
          <p:cNvPr id="4" name="Slide Number Placeholder 3"/>
          <p:cNvSpPr>
            <a:spLocks noGrp="1"/>
          </p:cNvSpPr>
          <p:nvPr>
            <p:ph type="sldNum" sz="quarter" idx="12"/>
          </p:nvPr>
        </p:nvSpPr>
        <p:spPr/>
        <p:txBody>
          <a:bodyPr/>
          <a:lstStyle/>
          <a:p>
            <a:fld id="{6E60B240-677C-48C8-B4EA-90F7266CBCE6}" type="slidenum">
              <a:rPr lang="en-US" smtClean="0"/>
              <a:pPr/>
              <a:t>47</a:t>
            </a:fld>
            <a:endParaRPr lang="en-US"/>
          </a:p>
        </p:txBody>
      </p:sp>
    </p:spTree>
    <p:extLst>
      <p:ext uri="{BB962C8B-B14F-4D97-AF65-F5344CB8AC3E}">
        <p14:creationId xmlns:p14="http://schemas.microsoft.com/office/powerpoint/2010/main" val="339095770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endParaRPr lang="en-US"/>
          </a:p>
        </p:txBody>
      </p:sp>
      <p:sp>
        <p:nvSpPr>
          <p:cNvPr id="44035" name="Rectangle 3"/>
          <p:cNvSpPr>
            <a:spLocks noGrp="1" noChangeArrowheads="1"/>
          </p:cNvSpPr>
          <p:nvPr>
            <p:ph type="body" sz="half" idx="1"/>
          </p:nvPr>
        </p:nvSpPr>
        <p:spPr/>
        <p:txBody>
          <a:bodyPr/>
          <a:lstStyle/>
          <a:p>
            <a:pPr>
              <a:buFontTx/>
              <a:buNone/>
            </a:pPr>
            <a:r>
              <a:rPr lang="en-US" sz="2800" dirty="0" smtClean="0"/>
              <a:t>	</a:t>
            </a:r>
            <a:r>
              <a:rPr lang="en-US" sz="2800" u="sng" dirty="0" err="1" smtClean="0"/>
              <a:t>Subluxation</a:t>
            </a:r>
            <a:r>
              <a:rPr lang="en-US" sz="2800" u="sng" dirty="0" smtClean="0"/>
              <a:t> </a:t>
            </a:r>
            <a:r>
              <a:rPr lang="en-US" sz="2800" dirty="0"/>
              <a:t>of the Patella:  same  </a:t>
            </a:r>
          </a:p>
          <a:p>
            <a:pPr>
              <a:buFontTx/>
              <a:buNone/>
            </a:pPr>
            <a:r>
              <a:rPr lang="en-US" sz="2800" dirty="0"/>
              <a:t>	 mechanisms as a dislocation</a:t>
            </a:r>
          </a:p>
          <a:p>
            <a:endParaRPr lang="en-US" sz="2800" dirty="0"/>
          </a:p>
        </p:txBody>
      </p:sp>
      <p:pic>
        <p:nvPicPr>
          <p:cNvPr id="44038" name="Picture 6" descr="patd1"/>
          <p:cNvPicPr>
            <a:picLocks noGrp="1" noChangeAspect="1" noChangeArrowheads="1"/>
          </p:cNvPicPr>
          <p:nvPr>
            <p:ph sz="quarter" idx="2"/>
          </p:nvPr>
        </p:nvPicPr>
        <p:blipFill>
          <a:blip r:embed="rId2" cstate="print"/>
          <a:stretch>
            <a:fillRect/>
          </a:stretch>
        </p:blipFill>
        <p:spPr>
          <a:xfrm>
            <a:off x="5323840" y="1877854"/>
            <a:ext cx="2687320" cy="1630680"/>
          </a:xfrm>
        </p:spPr>
      </p:pic>
      <p:sp>
        <p:nvSpPr>
          <p:cNvPr id="44036" name="Rectangle 4"/>
          <p:cNvSpPr>
            <a:spLocks noGrp="1" noChangeArrowheads="1"/>
          </p:cNvSpPr>
          <p:nvPr>
            <p:ph sz="quarter" idx="3"/>
          </p:nvPr>
        </p:nvSpPr>
        <p:spPr/>
        <p:txBody>
          <a:bodyPr/>
          <a:lstStyle/>
          <a:p>
            <a:r>
              <a:rPr lang="en-US" sz="2400" dirty="0" smtClean="0"/>
              <a:t>Patella should mirror the condylar divot. Shifted slightly like seen is a subluxation. Over more would be a dislocation.</a:t>
            </a:r>
            <a:endParaRPr lang="en-US" sz="2400" dirty="0"/>
          </a:p>
        </p:txBody>
      </p:sp>
      <p:pic>
        <p:nvPicPr>
          <p:cNvPr id="44037" name="Picture 5" descr="padis1a">
            <a:hlinkClick r:id="rId3"/>
          </p:cNvPr>
          <p:cNvPicPr>
            <a:picLocks noChangeAspect="1" noChangeArrowheads="1"/>
          </p:cNvPicPr>
          <p:nvPr/>
        </p:nvPicPr>
        <p:blipFill>
          <a:blip r:embed="rId4" cstate="print"/>
          <a:srcRect/>
          <a:stretch>
            <a:fillRect/>
          </a:stretch>
        </p:blipFill>
        <p:spPr bwMode="auto">
          <a:xfrm>
            <a:off x="4724400" y="1600200"/>
            <a:ext cx="4038600" cy="2143125"/>
          </a:xfrm>
          <a:prstGeom prst="rect">
            <a:avLst/>
          </a:prstGeom>
          <a:noFill/>
        </p:spPr>
      </p:pic>
      <p:sp>
        <p:nvSpPr>
          <p:cNvPr id="8" name="Slide Number Placeholder 7"/>
          <p:cNvSpPr>
            <a:spLocks noGrp="1"/>
          </p:cNvSpPr>
          <p:nvPr>
            <p:ph type="sldNum" sz="quarter" idx="12"/>
          </p:nvPr>
        </p:nvSpPr>
        <p:spPr/>
        <p:txBody>
          <a:bodyPr/>
          <a:lstStyle/>
          <a:p>
            <a:fld id="{9E6B52AB-E0F1-421F-BDC0-51CD2460C6DE}" type="slidenum">
              <a:rPr lang="en-US" smtClean="0"/>
              <a:pPr/>
              <a:t>48</a:t>
            </a:fld>
            <a:endParaRPr lang="en-US"/>
          </a:p>
        </p:txBody>
      </p:sp>
    </p:spTree>
    <p:extLst>
      <p:ext uri="{BB962C8B-B14F-4D97-AF65-F5344CB8AC3E}">
        <p14:creationId xmlns:p14="http://schemas.microsoft.com/office/powerpoint/2010/main" val="22347122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normAutofit fontScale="90000"/>
          </a:bodyPr>
          <a:lstStyle/>
          <a:p>
            <a:r>
              <a:rPr lang="en-US" sz="3600" dirty="0" smtClean="0"/>
              <a:t>Factors </a:t>
            </a:r>
            <a:r>
              <a:rPr lang="en-US" sz="3600" dirty="0"/>
              <a:t>which predispose a patient to </a:t>
            </a:r>
            <a:r>
              <a:rPr lang="en-US" sz="3600" dirty="0" err="1"/>
              <a:t>subluxation</a:t>
            </a:r>
            <a:r>
              <a:rPr lang="en-US" sz="3600" dirty="0"/>
              <a:t> or dislocation:</a:t>
            </a:r>
          </a:p>
        </p:txBody>
      </p:sp>
      <p:sp>
        <p:nvSpPr>
          <p:cNvPr id="45059" name="Rectangle 3"/>
          <p:cNvSpPr>
            <a:spLocks noGrp="1" noChangeArrowheads="1"/>
          </p:cNvSpPr>
          <p:nvPr>
            <p:ph idx="1"/>
          </p:nvPr>
        </p:nvSpPr>
        <p:spPr/>
        <p:txBody>
          <a:bodyPr>
            <a:normAutofit fontScale="85000" lnSpcReduction="10000"/>
          </a:bodyPr>
          <a:lstStyle/>
          <a:p>
            <a:pPr marL="609600" indent="-609600">
              <a:lnSpc>
                <a:spcPct val="90000"/>
              </a:lnSpc>
              <a:buFontTx/>
              <a:buNone/>
            </a:pPr>
            <a:r>
              <a:rPr lang="en-US" sz="2800" dirty="0"/>
              <a:t>1)  Q angle greater than </a:t>
            </a:r>
            <a:r>
              <a:rPr lang="en-US" sz="2800" u="sng" dirty="0"/>
              <a:t>20 </a:t>
            </a:r>
            <a:r>
              <a:rPr lang="en-US" sz="2800" u="sng" dirty="0" smtClean="0"/>
              <a:t>dg</a:t>
            </a:r>
            <a:endParaRPr lang="en-US" sz="2800" dirty="0"/>
          </a:p>
          <a:p>
            <a:pPr marL="609600" indent="-609600">
              <a:lnSpc>
                <a:spcPct val="90000"/>
              </a:lnSpc>
              <a:buFontTx/>
              <a:buNone/>
            </a:pPr>
            <a:r>
              <a:rPr lang="en-US" sz="2800" dirty="0"/>
              <a:t>2)  Excessive   </a:t>
            </a:r>
            <a:r>
              <a:rPr lang="en-US" sz="2800" u="sng" dirty="0"/>
              <a:t>external </a:t>
            </a:r>
            <a:r>
              <a:rPr lang="en-US" sz="2800" dirty="0"/>
              <a:t>rotation of </a:t>
            </a:r>
            <a:r>
              <a:rPr lang="en-US" sz="2800" dirty="0" smtClean="0"/>
              <a:t>tibia (in prone) </a:t>
            </a:r>
            <a:endParaRPr lang="en-US" sz="2800" dirty="0"/>
          </a:p>
          <a:p>
            <a:pPr marL="609600" indent="-609600">
              <a:lnSpc>
                <a:spcPct val="90000"/>
              </a:lnSpc>
              <a:buFontTx/>
              <a:buNone/>
            </a:pPr>
            <a:r>
              <a:rPr lang="en-US" sz="2800" dirty="0"/>
              <a:t>3)  Increased internal rotation of the </a:t>
            </a:r>
            <a:r>
              <a:rPr lang="en-US" sz="2800" dirty="0" smtClean="0"/>
              <a:t>femur (stand behind and look at medial hamstrings coming at you that’s IR of femur) </a:t>
            </a:r>
            <a:endParaRPr lang="en-US" sz="2800" dirty="0"/>
          </a:p>
          <a:p>
            <a:pPr marL="609600" indent="-609600">
              <a:lnSpc>
                <a:spcPct val="90000"/>
              </a:lnSpc>
              <a:buFontTx/>
              <a:buNone/>
            </a:pPr>
            <a:r>
              <a:rPr lang="en-US" sz="2800" dirty="0"/>
              <a:t>4)  Patella </a:t>
            </a:r>
            <a:r>
              <a:rPr lang="en-US" sz="2800" dirty="0" err="1"/>
              <a:t>alta</a:t>
            </a:r>
            <a:r>
              <a:rPr lang="en-US" sz="2800" dirty="0"/>
              <a:t> </a:t>
            </a:r>
            <a:r>
              <a:rPr lang="en-US" sz="2800" dirty="0" smtClean="0"/>
              <a:t>–(high patella) </a:t>
            </a:r>
            <a:r>
              <a:rPr lang="en-US" sz="2800" dirty="0"/>
              <a:t>considered most </a:t>
            </a:r>
            <a:r>
              <a:rPr lang="en-US" sz="2800" dirty="0" smtClean="0"/>
              <a:t>important, tape measure=if length of patella is shorter than distance from the posterior apex to tibia tuberosity. </a:t>
            </a:r>
            <a:endParaRPr lang="en-US" sz="2800" dirty="0"/>
          </a:p>
          <a:p>
            <a:pPr marL="609600" indent="-609600">
              <a:lnSpc>
                <a:spcPct val="90000"/>
              </a:lnSpc>
              <a:buFontTx/>
              <a:buNone/>
            </a:pPr>
            <a:r>
              <a:rPr lang="en-US" sz="2800" dirty="0"/>
              <a:t>5)  Shallow </a:t>
            </a:r>
            <a:r>
              <a:rPr lang="en-US" sz="2800" dirty="0" err="1"/>
              <a:t>trochlear</a:t>
            </a:r>
            <a:r>
              <a:rPr lang="en-US" sz="2800" dirty="0"/>
              <a:t> groove  </a:t>
            </a:r>
          </a:p>
          <a:p>
            <a:pPr marL="609600" indent="-609600">
              <a:lnSpc>
                <a:spcPct val="90000"/>
              </a:lnSpc>
              <a:buFontTx/>
              <a:buNone/>
            </a:pPr>
            <a:r>
              <a:rPr lang="en-US" sz="2800" dirty="0"/>
              <a:t>6)  Small flat patella</a:t>
            </a:r>
          </a:p>
          <a:p>
            <a:pPr marL="609600" indent="-609600">
              <a:lnSpc>
                <a:spcPct val="90000"/>
              </a:lnSpc>
              <a:buFontTx/>
              <a:buNone/>
            </a:pPr>
            <a:r>
              <a:rPr lang="en-US" sz="2800" dirty="0"/>
              <a:t>7)  Atrophy of </a:t>
            </a:r>
            <a:r>
              <a:rPr lang="en-US" sz="2800" dirty="0" err="1"/>
              <a:t>vastus</a:t>
            </a:r>
            <a:r>
              <a:rPr lang="en-US" sz="2800" dirty="0"/>
              <a:t> </a:t>
            </a:r>
            <a:r>
              <a:rPr lang="en-US" sz="2800" dirty="0" err="1"/>
              <a:t>medialis</a:t>
            </a:r>
            <a:r>
              <a:rPr lang="en-US" sz="2800" dirty="0"/>
              <a:t> </a:t>
            </a:r>
            <a:r>
              <a:rPr lang="en-US" sz="2800" dirty="0" smtClean="0"/>
              <a:t>(hold patella, then do a quad set, see where it is pulled, usually lateral) </a:t>
            </a:r>
            <a:endParaRPr lang="en-US" sz="2800" dirty="0"/>
          </a:p>
          <a:p>
            <a:pPr marL="609600" indent="-609600">
              <a:lnSpc>
                <a:spcPct val="90000"/>
              </a:lnSpc>
              <a:buFontTx/>
              <a:buNone/>
            </a:pPr>
            <a:r>
              <a:rPr lang="en-US" sz="2800" dirty="0"/>
              <a:t>8)  Muscle imbalance/weakness relative to</a:t>
            </a:r>
          </a:p>
          <a:p>
            <a:pPr marL="609600" indent="-609600">
              <a:lnSpc>
                <a:spcPct val="90000"/>
              </a:lnSpc>
              <a:buFontTx/>
              <a:buNone/>
            </a:pPr>
            <a:r>
              <a:rPr lang="en-US" sz="2800" dirty="0"/>
              <a:t>	  the </a:t>
            </a:r>
            <a:r>
              <a:rPr lang="en-US" sz="2800" dirty="0" err="1"/>
              <a:t>vastus</a:t>
            </a:r>
            <a:r>
              <a:rPr lang="en-US" sz="2800" dirty="0"/>
              <a:t> </a:t>
            </a:r>
            <a:r>
              <a:rPr lang="en-US" sz="2800" dirty="0" err="1"/>
              <a:t>lateralis</a:t>
            </a:r>
            <a:endParaRPr lang="en-US" sz="2800" dirty="0"/>
          </a:p>
          <a:p>
            <a:pPr marL="609600" indent="-609600">
              <a:lnSpc>
                <a:spcPct val="90000"/>
              </a:lnSpc>
              <a:buFontTx/>
              <a:buNone/>
            </a:pPr>
            <a:endParaRPr lang="en-US" sz="2800" dirty="0"/>
          </a:p>
          <a:p>
            <a:pPr marL="609600" indent="-609600">
              <a:lnSpc>
                <a:spcPct val="90000"/>
              </a:lnSpc>
            </a:pPr>
            <a:endParaRPr lang="en-US" sz="2800" dirty="0"/>
          </a:p>
        </p:txBody>
      </p:sp>
      <p:sp>
        <p:nvSpPr>
          <p:cNvPr id="4" name="Slide Number Placeholder 3"/>
          <p:cNvSpPr>
            <a:spLocks noGrp="1"/>
          </p:cNvSpPr>
          <p:nvPr>
            <p:ph type="sldNum" sz="quarter" idx="12"/>
          </p:nvPr>
        </p:nvSpPr>
        <p:spPr/>
        <p:txBody>
          <a:bodyPr/>
          <a:lstStyle/>
          <a:p>
            <a:fld id="{6E60B240-677C-48C8-B4EA-90F7266CBCE6}" type="slidenum">
              <a:rPr lang="en-US" smtClean="0"/>
              <a:pPr/>
              <a:t>49</a:t>
            </a:fld>
            <a:endParaRPr lang="en-US"/>
          </a:p>
        </p:txBody>
      </p:sp>
    </p:spTree>
    <p:extLst>
      <p:ext uri="{BB962C8B-B14F-4D97-AF65-F5344CB8AC3E}">
        <p14:creationId xmlns:p14="http://schemas.microsoft.com/office/powerpoint/2010/main" val="34207379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err="1" smtClean="0"/>
              <a:t>Condylar</a:t>
            </a:r>
            <a:endParaRPr lang="en-US" dirty="0"/>
          </a:p>
        </p:txBody>
      </p:sp>
      <p:sp>
        <p:nvSpPr>
          <p:cNvPr id="6147" name="Rectangle 3"/>
          <p:cNvSpPr>
            <a:spLocks noGrp="1" noChangeArrowheads="1"/>
          </p:cNvSpPr>
          <p:nvPr>
            <p:ph type="body" sz="half" idx="1"/>
          </p:nvPr>
        </p:nvSpPr>
        <p:spPr/>
        <p:txBody>
          <a:bodyPr/>
          <a:lstStyle/>
          <a:p>
            <a:pPr>
              <a:buFontTx/>
              <a:buNone/>
            </a:pPr>
            <a:r>
              <a:rPr lang="en-US" sz="2800"/>
              <a:t>Usually linear and involves only one femoral condyle</a:t>
            </a:r>
          </a:p>
          <a:p>
            <a:endParaRPr lang="en-US" sz="2800"/>
          </a:p>
          <a:p>
            <a:endParaRPr lang="en-US" sz="2800"/>
          </a:p>
        </p:txBody>
      </p:sp>
      <p:sp>
        <p:nvSpPr>
          <p:cNvPr id="6148" name="Rectangle 4"/>
          <p:cNvSpPr>
            <a:spLocks noGrp="1" noChangeArrowheads="1"/>
          </p:cNvSpPr>
          <p:nvPr>
            <p:ph sz="half" idx="2"/>
          </p:nvPr>
        </p:nvSpPr>
        <p:spPr/>
        <p:txBody>
          <a:bodyPr/>
          <a:lstStyle/>
          <a:p>
            <a:endParaRPr lang="en-US" sz="2800"/>
          </a:p>
        </p:txBody>
      </p:sp>
      <p:pic>
        <p:nvPicPr>
          <p:cNvPr id="6149" name="Picture 5" descr="mso1B021"/>
          <p:cNvPicPr>
            <a:picLocks noChangeAspect="1" noChangeArrowheads="1"/>
          </p:cNvPicPr>
          <p:nvPr/>
        </p:nvPicPr>
        <p:blipFill>
          <a:blip r:embed="rId3" cstate="print"/>
          <a:srcRect/>
          <a:stretch>
            <a:fillRect/>
          </a:stretch>
        </p:blipFill>
        <p:spPr bwMode="auto">
          <a:xfrm>
            <a:off x="4648200" y="1600200"/>
            <a:ext cx="4038600" cy="4572000"/>
          </a:xfrm>
          <a:prstGeom prst="rect">
            <a:avLst/>
          </a:prstGeom>
          <a:noFill/>
        </p:spPr>
      </p:pic>
      <p:sp>
        <p:nvSpPr>
          <p:cNvPr id="6" name="Slide Number Placeholder 5"/>
          <p:cNvSpPr>
            <a:spLocks noGrp="1"/>
          </p:cNvSpPr>
          <p:nvPr>
            <p:ph type="sldNum" sz="quarter" idx="12"/>
          </p:nvPr>
        </p:nvSpPr>
        <p:spPr/>
        <p:txBody>
          <a:bodyPr/>
          <a:lstStyle/>
          <a:p>
            <a:fld id="{E7DA7323-33FA-4FB3-A815-703BA6809A0F}" type="slidenum">
              <a:rPr lang="en-US" smtClean="0"/>
              <a:pPr/>
              <a:t>5</a:t>
            </a:fld>
            <a:endParaRPr lang="en-US"/>
          </a:p>
        </p:txBody>
      </p:sp>
    </p:spTree>
    <p:extLst>
      <p:ext uri="{BB962C8B-B14F-4D97-AF65-F5344CB8AC3E}">
        <p14:creationId xmlns:p14="http://schemas.microsoft.com/office/powerpoint/2010/main" val="223215507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dirty="0" smtClean="0"/>
              <a:t>SX </a:t>
            </a:r>
            <a:r>
              <a:rPr lang="en-US" dirty="0"/>
              <a:t>and Signs</a:t>
            </a:r>
          </a:p>
        </p:txBody>
      </p:sp>
      <p:sp>
        <p:nvSpPr>
          <p:cNvPr id="46083" name="Rectangle 3"/>
          <p:cNvSpPr>
            <a:spLocks noGrp="1" noChangeArrowheads="1"/>
          </p:cNvSpPr>
          <p:nvPr>
            <p:ph idx="1"/>
          </p:nvPr>
        </p:nvSpPr>
        <p:spPr/>
        <p:txBody>
          <a:bodyPr/>
          <a:lstStyle/>
          <a:p>
            <a:pPr>
              <a:buFontTx/>
              <a:buNone/>
            </a:pPr>
            <a:r>
              <a:rPr lang="en-US" dirty="0"/>
              <a:t>SX:  </a:t>
            </a:r>
          </a:p>
          <a:p>
            <a:pPr lvl="1"/>
            <a:r>
              <a:rPr lang="en-US" dirty="0"/>
              <a:t>onset occurs with sudden activity valgus </a:t>
            </a:r>
          </a:p>
          <a:p>
            <a:pPr lvl="1"/>
            <a:r>
              <a:rPr lang="en-US" dirty="0"/>
              <a:t>external rotation force</a:t>
            </a:r>
          </a:p>
          <a:p>
            <a:pPr>
              <a:buFontTx/>
              <a:buNone/>
            </a:pPr>
            <a:r>
              <a:rPr lang="en-US" dirty="0"/>
              <a:t>Signs:  </a:t>
            </a:r>
          </a:p>
          <a:p>
            <a:pPr lvl="1"/>
            <a:r>
              <a:rPr lang="en-US" dirty="0" err="1" smtClean="0"/>
              <a:t>Hemarthrosis</a:t>
            </a:r>
            <a:r>
              <a:rPr lang="en-US" dirty="0" smtClean="0"/>
              <a:t> </a:t>
            </a:r>
            <a:r>
              <a:rPr lang="en-US" dirty="0" smtClean="0"/>
              <a:t>-bleeding into joint.</a:t>
            </a:r>
            <a:endParaRPr lang="en-US" dirty="0"/>
          </a:p>
          <a:p>
            <a:pPr lvl="1"/>
            <a:r>
              <a:rPr lang="en-US" dirty="0"/>
              <a:t>tenderness to palpate </a:t>
            </a:r>
          </a:p>
          <a:p>
            <a:pPr lvl="1"/>
            <a:r>
              <a:rPr lang="en-US" dirty="0"/>
              <a:t>apprehension to lateral patella joint movement</a:t>
            </a:r>
          </a:p>
        </p:txBody>
      </p:sp>
      <p:sp>
        <p:nvSpPr>
          <p:cNvPr id="4" name="Slide Number Placeholder 3"/>
          <p:cNvSpPr>
            <a:spLocks noGrp="1"/>
          </p:cNvSpPr>
          <p:nvPr>
            <p:ph type="sldNum" sz="quarter" idx="12"/>
          </p:nvPr>
        </p:nvSpPr>
        <p:spPr/>
        <p:txBody>
          <a:bodyPr/>
          <a:lstStyle/>
          <a:p>
            <a:fld id="{6E60B240-677C-48C8-B4EA-90F7266CBCE6}" type="slidenum">
              <a:rPr lang="en-US" smtClean="0"/>
              <a:pPr/>
              <a:t>50</a:t>
            </a:fld>
            <a:endParaRPr lang="en-US"/>
          </a:p>
        </p:txBody>
      </p:sp>
    </p:spTree>
    <p:extLst>
      <p:ext uri="{BB962C8B-B14F-4D97-AF65-F5344CB8AC3E}">
        <p14:creationId xmlns:p14="http://schemas.microsoft.com/office/powerpoint/2010/main" val="119205885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dirty="0" err="1" smtClean="0"/>
              <a:t>Chondromalacia</a:t>
            </a:r>
            <a:r>
              <a:rPr lang="en-US" dirty="0" smtClean="0"/>
              <a:t> </a:t>
            </a:r>
            <a:r>
              <a:rPr lang="en-US" dirty="0"/>
              <a:t>Patella</a:t>
            </a:r>
          </a:p>
        </p:txBody>
      </p:sp>
      <p:sp>
        <p:nvSpPr>
          <p:cNvPr id="47107" name="Rectangle 3"/>
          <p:cNvSpPr>
            <a:spLocks noGrp="1" noChangeArrowheads="1"/>
          </p:cNvSpPr>
          <p:nvPr>
            <p:ph idx="1"/>
          </p:nvPr>
        </p:nvSpPr>
        <p:spPr/>
        <p:txBody>
          <a:bodyPr/>
          <a:lstStyle/>
          <a:p>
            <a:pPr marL="609600" indent="-609600">
              <a:lnSpc>
                <a:spcPct val="90000"/>
              </a:lnSpc>
            </a:pPr>
            <a:r>
              <a:rPr lang="en-US" dirty="0" err="1"/>
              <a:t>Patellofemoral</a:t>
            </a:r>
            <a:r>
              <a:rPr lang="en-US" dirty="0"/>
              <a:t> tracking dysfunctions:  new </a:t>
            </a:r>
            <a:r>
              <a:rPr lang="en-US" dirty="0" smtClean="0"/>
              <a:t>term (to make it seem less chronic) </a:t>
            </a:r>
            <a:endParaRPr lang="en-US" dirty="0"/>
          </a:p>
          <a:p>
            <a:pPr marL="609600" indent="-609600">
              <a:lnSpc>
                <a:spcPct val="90000"/>
              </a:lnSpc>
              <a:buFontTx/>
              <a:buAutoNum type="alphaLcPeriod"/>
            </a:pPr>
            <a:endParaRPr lang="en-US" dirty="0"/>
          </a:p>
          <a:p>
            <a:pPr marL="609600" indent="-609600">
              <a:lnSpc>
                <a:spcPct val="90000"/>
              </a:lnSpc>
              <a:buNone/>
            </a:pPr>
            <a:r>
              <a:rPr lang="en-US" dirty="0"/>
              <a:t>Progressive </a:t>
            </a:r>
            <a:r>
              <a:rPr lang="en-US" u="sng" dirty="0"/>
              <a:t>softening</a:t>
            </a:r>
            <a:r>
              <a:rPr lang="en-US" dirty="0"/>
              <a:t>, fibrillation and finally degeneration </a:t>
            </a:r>
            <a:r>
              <a:rPr lang="en-US" u="sng" dirty="0"/>
              <a:t>of the articular cartilage </a:t>
            </a:r>
            <a:r>
              <a:rPr lang="en-US" dirty="0"/>
              <a:t>on the underside of the </a:t>
            </a:r>
            <a:r>
              <a:rPr lang="en-US" dirty="0" smtClean="0"/>
              <a:t>patella</a:t>
            </a:r>
            <a:endParaRPr lang="en-US" dirty="0"/>
          </a:p>
          <a:p>
            <a:pPr marL="609600" indent="-609600">
              <a:lnSpc>
                <a:spcPct val="90000"/>
              </a:lnSpc>
              <a:buFontTx/>
              <a:buNone/>
            </a:pPr>
            <a:r>
              <a:rPr lang="en-US" dirty="0" smtClean="0"/>
              <a:t>	-Seen with younger girls (13-15)</a:t>
            </a:r>
            <a:endParaRPr lang="en-US" dirty="0"/>
          </a:p>
          <a:p>
            <a:pPr marL="609600" indent="-609600">
              <a:lnSpc>
                <a:spcPct val="90000"/>
              </a:lnSpc>
              <a:buFontTx/>
              <a:buNone/>
            </a:pPr>
            <a:r>
              <a:rPr lang="en-US" dirty="0" smtClean="0"/>
              <a:t>Overuse </a:t>
            </a:r>
            <a:r>
              <a:rPr lang="en-US" dirty="0"/>
              <a:t>syndrome with altered patellar biomechanics occurring.</a:t>
            </a:r>
          </a:p>
        </p:txBody>
      </p:sp>
      <p:sp>
        <p:nvSpPr>
          <p:cNvPr id="4" name="Slide Number Placeholder 3"/>
          <p:cNvSpPr>
            <a:spLocks noGrp="1"/>
          </p:cNvSpPr>
          <p:nvPr>
            <p:ph type="sldNum" sz="quarter" idx="12"/>
          </p:nvPr>
        </p:nvSpPr>
        <p:spPr/>
        <p:txBody>
          <a:bodyPr/>
          <a:lstStyle/>
          <a:p>
            <a:fld id="{6E60B240-677C-48C8-B4EA-90F7266CBCE6}" type="slidenum">
              <a:rPr lang="en-US" smtClean="0"/>
              <a:pPr/>
              <a:t>51</a:t>
            </a:fld>
            <a:endParaRPr lang="en-US"/>
          </a:p>
        </p:txBody>
      </p:sp>
    </p:spTree>
    <p:extLst>
      <p:ext uri="{BB962C8B-B14F-4D97-AF65-F5344CB8AC3E}">
        <p14:creationId xmlns:p14="http://schemas.microsoft.com/office/powerpoint/2010/main" val="362503095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dirty="0" err="1" smtClean="0"/>
              <a:t>Chondromalacia</a:t>
            </a:r>
            <a:r>
              <a:rPr lang="en-US" dirty="0" smtClean="0"/>
              <a:t>= </a:t>
            </a:r>
            <a:endParaRPr lang="en-US" dirty="0"/>
          </a:p>
        </p:txBody>
      </p:sp>
      <p:sp>
        <p:nvSpPr>
          <p:cNvPr id="48131" name="Rectangle 3"/>
          <p:cNvSpPr>
            <a:spLocks noGrp="1" noChangeArrowheads="1"/>
          </p:cNvSpPr>
          <p:nvPr>
            <p:ph type="body" sz="half" idx="1"/>
          </p:nvPr>
        </p:nvSpPr>
        <p:spPr/>
        <p:txBody>
          <a:bodyPr>
            <a:normAutofit lnSpcReduction="10000"/>
          </a:bodyPr>
          <a:lstStyle/>
          <a:p>
            <a:pPr>
              <a:buFontTx/>
              <a:buNone/>
            </a:pPr>
            <a:r>
              <a:rPr lang="en-US" sz="2800" dirty="0" smtClean="0"/>
              <a:t>SX</a:t>
            </a:r>
            <a:r>
              <a:rPr lang="en-US" sz="2800" dirty="0"/>
              <a:t>:  </a:t>
            </a:r>
            <a:r>
              <a:rPr lang="en-US" sz="2800" dirty="0" err="1"/>
              <a:t>retropatellar</a:t>
            </a:r>
            <a:r>
              <a:rPr lang="en-US" sz="2800" dirty="0"/>
              <a:t> pain described as </a:t>
            </a:r>
            <a:r>
              <a:rPr lang="en-US" sz="2800" dirty="0" smtClean="0"/>
              <a:t>aching with sitting. </a:t>
            </a:r>
            <a:endParaRPr lang="en-US" sz="2800" dirty="0"/>
          </a:p>
          <a:p>
            <a:pPr>
              <a:buFontTx/>
              <a:buNone/>
            </a:pPr>
            <a:r>
              <a:rPr lang="en-US" sz="2800" dirty="0"/>
              <a:t>    </a:t>
            </a:r>
          </a:p>
          <a:p>
            <a:pPr>
              <a:buFontTx/>
              <a:buNone/>
            </a:pPr>
            <a:r>
              <a:rPr lang="en-US" sz="2800" dirty="0"/>
              <a:t>Signs:  + movie goers </a:t>
            </a:r>
            <a:r>
              <a:rPr lang="en-US" sz="2800" dirty="0" smtClean="0"/>
              <a:t>sign (forced into full knee flexion for a long period of time), </a:t>
            </a:r>
            <a:r>
              <a:rPr lang="en-US" sz="2800" dirty="0"/>
              <a:t>+ full knee flexion </a:t>
            </a:r>
            <a:r>
              <a:rPr lang="en-US" sz="2800" dirty="0" smtClean="0"/>
              <a:t>test (takes 30 to 60 seconds for achy pain to start) </a:t>
            </a:r>
            <a:endParaRPr lang="en-US" sz="2800" dirty="0"/>
          </a:p>
          <a:p>
            <a:endParaRPr lang="en-US" sz="2800" dirty="0"/>
          </a:p>
        </p:txBody>
      </p:sp>
      <p:sp>
        <p:nvSpPr>
          <p:cNvPr id="48132" name="Rectangle 4"/>
          <p:cNvSpPr>
            <a:spLocks noGrp="1" noChangeArrowheads="1"/>
          </p:cNvSpPr>
          <p:nvPr>
            <p:ph sz="half" idx="2"/>
          </p:nvPr>
        </p:nvSpPr>
        <p:spPr/>
        <p:txBody>
          <a:bodyPr/>
          <a:lstStyle/>
          <a:p>
            <a:endParaRPr lang="en-US" sz="2800"/>
          </a:p>
        </p:txBody>
      </p:sp>
      <p:pic>
        <p:nvPicPr>
          <p:cNvPr id="48133" name="Picture 5" descr="mso503A9"/>
          <p:cNvPicPr>
            <a:picLocks noChangeAspect="1" noChangeArrowheads="1"/>
          </p:cNvPicPr>
          <p:nvPr/>
        </p:nvPicPr>
        <p:blipFill>
          <a:blip r:embed="rId2" cstate="print"/>
          <a:srcRect/>
          <a:stretch>
            <a:fillRect/>
          </a:stretch>
        </p:blipFill>
        <p:spPr bwMode="auto">
          <a:xfrm>
            <a:off x="4572000" y="1600200"/>
            <a:ext cx="4191000" cy="4495800"/>
          </a:xfrm>
          <a:prstGeom prst="rect">
            <a:avLst/>
          </a:prstGeom>
          <a:noFill/>
        </p:spPr>
      </p:pic>
      <p:sp>
        <p:nvSpPr>
          <p:cNvPr id="7" name="Slide Number Placeholder 6"/>
          <p:cNvSpPr>
            <a:spLocks noGrp="1"/>
          </p:cNvSpPr>
          <p:nvPr>
            <p:ph type="sldNum" sz="quarter" idx="12"/>
          </p:nvPr>
        </p:nvSpPr>
        <p:spPr/>
        <p:txBody>
          <a:bodyPr/>
          <a:lstStyle/>
          <a:p>
            <a:fld id="{E7DA7323-33FA-4FB3-A815-703BA6809A0F}" type="slidenum">
              <a:rPr lang="en-US" smtClean="0"/>
              <a:pPr/>
              <a:t>52</a:t>
            </a:fld>
            <a:endParaRPr lang="en-US"/>
          </a:p>
        </p:txBody>
      </p:sp>
    </p:spTree>
    <p:extLst>
      <p:ext uri="{BB962C8B-B14F-4D97-AF65-F5344CB8AC3E}">
        <p14:creationId xmlns:p14="http://schemas.microsoft.com/office/powerpoint/2010/main" val="290899744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b="1"/>
              <a:t>Stages: I - IV</a:t>
            </a:r>
          </a:p>
        </p:txBody>
      </p:sp>
      <p:sp>
        <p:nvSpPr>
          <p:cNvPr id="49155" name="Rectangle 3"/>
          <p:cNvSpPr>
            <a:spLocks noGrp="1" noChangeArrowheads="1"/>
          </p:cNvSpPr>
          <p:nvPr>
            <p:ph idx="1"/>
          </p:nvPr>
        </p:nvSpPr>
        <p:spPr/>
        <p:txBody>
          <a:bodyPr>
            <a:normAutofit fontScale="85000" lnSpcReduction="10000"/>
          </a:bodyPr>
          <a:lstStyle/>
          <a:p>
            <a:pPr>
              <a:buNone/>
            </a:pPr>
            <a:r>
              <a:rPr lang="en-US" dirty="0"/>
              <a:t>I: swelling and softening of the cartilage</a:t>
            </a:r>
          </a:p>
          <a:p>
            <a:pPr>
              <a:buNone/>
            </a:pPr>
            <a:endParaRPr lang="en-US" dirty="0" smtClean="0"/>
          </a:p>
          <a:p>
            <a:pPr>
              <a:buNone/>
            </a:pPr>
            <a:r>
              <a:rPr lang="en-US" dirty="0" smtClean="0"/>
              <a:t>II</a:t>
            </a:r>
            <a:r>
              <a:rPr lang="en-US" dirty="0"/>
              <a:t>: fissuring w/in the softened areas</a:t>
            </a:r>
          </a:p>
          <a:p>
            <a:pPr>
              <a:buNone/>
            </a:pPr>
            <a:endParaRPr lang="en-US" dirty="0" smtClean="0"/>
          </a:p>
          <a:p>
            <a:pPr>
              <a:buNone/>
            </a:pPr>
            <a:r>
              <a:rPr lang="en-US" dirty="0" smtClean="0"/>
              <a:t>III</a:t>
            </a:r>
            <a:r>
              <a:rPr lang="en-US" dirty="0"/>
              <a:t>: </a:t>
            </a:r>
            <a:r>
              <a:rPr lang="en-US" dirty="0" err="1"/>
              <a:t>fasciclations</a:t>
            </a:r>
            <a:r>
              <a:rPr lang="en-US" dirty="0"/>
              <a:t> of </a:t>
            </a:r>
            <a:r>
              <a:rPr lang="en-US" dirty="0" err="1"/>
              <a:t>articular</a:t>
            </a:r>
            <a:r>
              <a:rPr lang="en-US" dirty="0"/>
              <a:t> cartilage almost to level of </a:t>
            </a:r>
            <a:r>
              <a:rPr lang="en-US" dirty="0" err="1"/>
              <a:t>subchondral</a:t>
            </a:r>
            <a:r>
              <a:rPr lang="en-US" dirty="0"/>
              <a:t> </a:t>
            </a:r>
            <a:r>
              <a:rPr lang="en-US" dirty="0" smtClean="0"/>
              <a:t>bone</a:t>
            </a:r>
          </a:p>
          <a:p>
            <a:pPr>
              <a:buNone/>
            </a:pPr>
            <a:endParaRPr lang="en-US" dirty="0" smtClean="0"/>
          </a:p>
          <a:p>
            <a:pPr>
              <a:buNone/>
            </a:pPr>
            <a:r>
              <a:rPr lang="en-US" dirty="0" smtClean="0"/>
              <a:t>IV</a:t>
            </a:r>
            <a:r>
              <a:rPr lang="en-US" dirty="0"/>
              <a:t>: destruction of cartilage w/ </a:t>
            </a:r>
            <a:r>
              <a:rPr lang="en-US" dirty="0" err="1"/>
              <a:t>subchondral</a:t>
            </a:r>
            <a:r>
              <a:rPr lang="en-US" dirty="0"/>
              <a:t> bone exposed</a:t>
            </a:r>
          </a:p>
          <a:p>
            <a:pPr lvl="1"/>
            <a:r>
              <a:rPr lang="en-US" dirty="0" err="1"/>
              <a:t>Histologically</a:t>
            </a:r>
            <a:r>
              <a:rPr lang="en-US" dirty="0"/>
              <a:t> Stage IV is virtually indistinguishable from DJD</a:t>
            </a:r>
          </a:p>
        </p:txBody>
      </p:sp>
      <p:sp>
        <p:nvSpPr>
          <p:cNvPr id="4" name="Slide Number Placeholder 3"/>
          <p:cNvSpPr>
            <a:spLocks noGrp="1"/>
          </p:cNvSpPr>
          <p:nvPr>
            <p:ph type="sldNum" sz="quarter" idx="12"/>
          </p:nvPr>
        </p:nvSpPr>
        <p:spPr/>
        <p:txBody>
          <a:bodyPr/>
          <a:lstStyle/>
          <a:p>
            <a:fld id="{6E60B240-677C-48C8-B4EA-90F7266CBCE6}" type="slidenum">
              <a:rPr lang="en-US" smtClean="0"/>
              <a:pPr/>
              <a:t>53</a:t>
            </a:fld>
            <a:endParaRPr lang="en-US"/>
          </a:p>
        </p:txBody>
      </p:sp>
    </p:spTree>
    <p:extLst>
      <p:ext uri="{BB962C8B-B14F-4D97-AF65-F5344CB8AC3E}">
        <p14:creationId xmlns:p14="http://schemas.microsoft.com/office/powerpoint/2010/main" val="250597037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endParaRPr lang="en-US"/>
          </a:p>
        </p:txBody>
      </p:sp>
      <p:sp>
        <p:nvSpPr>
          <p:cNvPr id="50179" name="Rectangle 3"/>
          <p:cNvSpPr>
            <a:spLocks noGrp="1" noChangeArrowheads="1"/>
          </p:cNvSpPr>
          <p:nvPr>
            <p:ph idx="1"/>
          </p:nvPr>
        </p:nvSpPr>
        <p:spPr>
          <a:xfrm>
            <a:off x="457200" y="1447800"/>
            <a:ext cx="8229600" cy="4525963"/>
          </a:xfrm>
        </p:spPr>
        <p:txBody>
          <a:bodyPr/>
          <a:lstStyle/>
          <a:p>
            <a:endParaRPr lang="en-US"/>
          </a:p>
        </p:txBody>
      </p:sp>
      <p:pic>
        <p:nvPicPr>
          <p:cNvPr id="50180" name="Picture 4" descr="msoF0726"/>
          <p:cNvPicPr>
            <a:picLocks noChangeAspect="1" noChangeArrowheads="1"/>
          </p:cNvPicPr>
          <p:nvPr/>
        </p:nvPicPr>
        <p:blipFill>
          <a:blip r:embed="rId2" cstate="print"/>
          <a:srcRect/>
          <a:stretch>
            <a:fillRect/>
          </a:stretch>
        </p:blipFill>
        <p:spPr bwMode="auto">
          <a:xfrm>
            <a:off x="457200" y="304800"/>
            <a:ext cx="8229600" cy="5486400"/>
          </a:xfrm>
          <a:prstGeom prst="rect">
            <a:avLst/>
          </a:prstGeom>
          <a:noFill/>
        </p:spPr>
      </p:pic>
      <p:sp>
        <p:nvSpPr>
          <p:cNvPr id="6" name="Slide Number Placeholder 5"/>
          <p:cNvSpPr>
            <a:spLocks noGrp="1"/>
          </p:cNvSpPr>
          <p:nvPr>
            <p:ph type="sldNum" sz="quarter" idx="12"/>
          </p:nvPr>
        </p:nvSpPr>
        <p:spPr/>
        <p:txBody>
          <a:bodyPr/>
          <a:lstStyle/>
          <a:p>
            <a:fld id="{6E60B240-677C-48C8-B4EA-90F7266CBCE6}" type="slidenum">
              <a:rPr lang="en-US" smtClean="0"/>
              <a:pPr/>
              <a:t>54</a:t>
            </a:fld>
            <a:endParaRPr lang="en-US"/>
          </a:p>
        </p:txBody>
      </p:sp>
    </p:spTree>
    <p:extLst>
      <p:ext uri="{BB962C8B-B14F-4D97-AF65-F5344CB8AC3E}">
        <p14:creationId xmlns:p14="http://schemas.microsoft.com/office/powerpoint/2010/main" val="145374476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dirty="0" smtClean="0"/>
              <a:t>Larsen-Johansson's </a:t>
            </a:r>
            <a:r>
              <a:rPr lang="en-US" dirty="0"/>
              <a:t>Disease</a:t>
            </a:r>
          </a:p>
        </p:txBody>
      </p:sp>
      <p:sp>
        <p:nvSpPr>
          <p:cNvPr id="51203" name="Rectangle 3"/>
          <p:cNvSpPr>
            <a:spLocks noGrp="1" noChangeArrowheads="1"/>
          </p:cNvSpPr>
          <p:nvPr>
            <p:ph type="body" sz="half" idx="1"/>
          </p:nvPr>
        </p:nvSpPr>
        <p:spPr/>
        <p:txBody>
          <a:bodyPr/>
          <a:lstStyle/>
          <a:p>
            <a:pPr>
              <a:buFontTx/>
              <a:buNone/>
            </a:pPr>
            <a:r>
              <a:rPr lang="en-US" sz="2800" dirty="0" smtClean="0"/>
              <a:t>Necrosis </a:t>
            </a:r>
            <a:r>
              <a:rPr lang="en-US" sz="2800" dirty="0"/>
              <a:t>of the patella poles</a:t>
            </a:r>
          </a:p>
          <a:p>
            <a:pPr lvl="1"/>
            <a:r>
              <a:rPr lang="en-US" sz="2400" dirty="0"/>
              <a:t>occurs in children 8-13 years of age</a:t>
            </a:r>
          </a:p>
          <a:p>
            <a:pPr>
              <a:buFontTx/>
              <a:buNone/>
            </a:pPr>
            <a:r>
              <a:rPr lang="en-US" sz="2800" dirty="0" smtClean="0"/>
              <a:t>etiology </a:t>
            </a:r>
            <a:r>
              <a:rPr lang="en-US" sz="2800" dirty="0" err="1"/>
              <a:t>unkown</a:t>
            </a:r>
            <a:r>
              <a:rPr lang="en-US" sz="2800" dirty="0"/>
              <a:t>, insidious onset</a:t>
            </a:r>
          </a:p>
          <a:p>
            <a:pPr>
              <a:buFontTx/>
              <a:buNone/>
            </a:pPr>
            <a:endParaRPr lang="en-US" sz="2800" dirty="0"/>
          </a:p>
        </p:txBody>
      </p:sp>
      <p:sp>
        <p:nvSpPr>
          <p:cNvPr id="51204" name="Rectangle 4"/>
          <p:cNvSpPr>
            <a:spLocks noGrp="1" noChangeArrowheads="1"/>
          </p:cNvSpPr>
          <p:nvPr>
            <p:ph sz="half" idx="2"/>
          </p:nvPr>
        </p:nvSpPr>
        <p:spPr/>
        <p:txBody>
          <a:bodyPr/>
          <a:lstStyle/>
          <a:p>
            <a:endParaRPr lang="en-US" sz="2800"/>
          </a:p>
        </p:txBody>
      </p:sp>
      <p:pic>
        <p:nvPicPr>
          <p:cNvPr id="51205" name="Picture 5" descr="jpk1"/>
          <p:cNvPicPr>
            <a:picLocks noChangeAspect="1" noChangeArrowheads="1"/>
          </p:cNvPicPr>
          <p:nvPr/>
        </p:nvPicPr>
        <p:blipFill>
          <a:blip r:embed="rId2" cstate="print"/>
          <a:srcRect/>
          <a:stretch>
            <a:fillRect/>
          </a:stretch>
        </p:blipFill>
        <p:spPr bwMode="auto">
          <a:xfrm>
            <a:off x="4572000" y="1600200"/>
            <a:ext cx="4286250" cy="4572000"/>
          </a:xfrm>
          <a:prstGeom prst="rect">
            <a:avLst/>
          </a:prstGeom>
          <a:noFill/>
        </p:spPr>
      </p:pic>
      <p:sp>
        <p:nvSpPr>
          <p:cNvPr id="7" name="Slide Number Placeholder 6"/>
          <p:cNvSpPr>
            <a:spLocks noGrp="1"/>
          </p:cNvSpPr>
          <p:nvPr>
            <p:ph type="sldNum" sz="quarter" idx="12"/>
          </p:nvPr>
        </p:nvSpPr>
        <p:spPr/>
        <p:txBody>
          <a:bodyPr/>
          <a:lstStyle/>
          <a:p>
            <a:fld id="{E7DA7323-33FA-4FB3-A815-703BA6809A0F}" type="slidenum">
              <a:rPr lang="en-US" smtClean="0"/>
              <a:pPr/>
              <a:t>55</a:t>
            </a:fld>
            <a:endParaRPr lang="en-US"/>
          </a:p>
        </p:txBody>
      </p:sp>
    </p:spTree>
    <p:extLst>
      <p:ext uri="{BB962C8B-B14F-4D97-AF65-F5344CB8AC3E}">
        <p14:creationId xmlns:p14="http://schemas.microsoft.com/office/powerpoint/2010/main" val="66242842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dirty="0" smtClean="0"/>
              <a:t>SX </a:t>
            </a:r>
            <a:r>
              <a:rPr lang="en-US" dirty="0"/>
              <a:t>and Signs</a:t>
            </a:r>
          </a:p>
        </p:txBody>
      </p:sp>
      <p:sp>
        <p:nvSpPr>
          <p:cNvPr id="52227" name="Rectangle 3"/>
          <p:cNvSpPr>
            <a:spLocks noGrp="1" noChangeArrowheads="1"/>
          </p:cNvSpPr>
          <p:nvPr>
            <p:ph idx="1"/>
          </p:nvPr>
        </p:nvSpPr>
        <p:spPr/>
        <p:txBody>
          <a:bodyPr/>
          <a:lstStyle/>
          <a:p>
            <a:pPr>
              <a:lnSpc>
                <a:spcPct val="90000"/>
              </a:lnSpc>
              <a:buFontTx/>
              <a:buNone/>
            </a:pPr>
            <a:r>
              <a:rPr lang="en-US" sz="2800"/>
              <a:t>SX:  </a:t>
            </a:r>
          </a:p>
          <a:p>
            <a:pPr lvl="1">
              <a:lnSpc>
                <a:spcPct val="90000"/>
              </a:lnSpc>
            </a:pPr>
            <a:r>
              <a:rPr lang="en-US" sz="2400"/>
              <a:t>pain with resisted extension of the knee,  </a:t>
            </a:r>
          </a:p>
          <a:p>
            <a:pPr lvl="1">
              <a:lnSpc>
                <a:spcPct val="90000"/>
              </a:lnSpc>
            </a:pPr>
            <a:r>
              <a:rPr lang="en-US" sz="2400"/>
              <a:t>pain with kneeling, </a:t>
            </a:r>
          </a:p>
          <a:p>
            <a:pPr lvl="1">
              <a:lnSpc>
                <a:spcPct val="90000"/>
              </a:lnSpc>
            </a:pPr>
            <a:r>
              <a:rPr lang="en-US" sz="2400"/>
              <a:t>pain with activity</a:t>
            </a:r>
          </a:p>
          <a:p>
            <a:pPr>
              <a:lnSpc>
                <a:spcPct val="90000"/>
              </a:lnSpc>
              <a:buFontTx/>
              <a:buNone/>
            </a:pPr>
            <a:r>
              <a:rPr lang="en-US" sz="2800"/>
              <a:t>Signs:  </a:t>
            </a:r>
          </a:p>
          <a:p>
            <a:pPr lvl="1">
              <a:lnSpc>
                <a:spcPct val="90000"/>
              </a:lnSpc>
            </a:pPr>
            <a:r>
              <a:rPr lang="en-US" sz="2400"/>
              <a:t>swelling and tenderness to palpation over the inferior pole of the patella</a:t>
            </a:r>
          </a:p>
          <a:p>
            <a:pPr>
              <a:lnSpc>
                <a:spcPct val="90000"/>
              </a:lnSpc>
              <a:buFontTx/>
              <a:buNone/>
            </a:pPr>
            <a:endParaRPr lang="en-US" sz="2800"/>
          </a:p>
          <a:p>
            <a:pPr>
              <a:lnSpc>
                <a:spcPct val="90000"/>
              </a:lnSpc>
              <a:buFontTx/>
              <a:buNone/>
            </a:pPr>
            <a:r>
              <a:rPr lang="en-US" sz="2800"/>
              <a:t>X-ray: may or may not show fragmentation of the bone near the affected pole</a:t>
            </a:r>
          </a:p>
        </p:txBody>
      </p:sp>
      <p:sp>
        <p:nvSpPr>
          <p:cNvPr id="4" name="Slide Number Placeholder 3"/>
          <p:cNvSpPr>
            <a:spLocks noGrp="1"/>
          </p:cNvSpPr>
          <p:nvPr>
            <p:ph type="sldNum" sz="quarter" idx="12"/>
          </p:nvPr>
        </p:nvSpPr>
        <p:spPr/>
        <p:txBody>
          <a:bodyPr/>
          <a:lstStyle/>
          <a:p>
            <a:fld id="{6E60B240-677C-48C8-B4EA-90F7266CBCE6}" type="slidenum">
              <a:rPr lang="en-US" smtClean="0"/>
              <a:pPr/>
              <a:t>56</a:t>
            </a:fld>
            <a:endParaRPr lang="en-US"/>
          </a:p>
        </p:txBody>
      </p:sp>
    </p:spTree>
    <p:extLst>
      <p:ext uri="{BB962C8B-B14F-4D97-AF65-F5344CB8AC3E}">
        <p14:creationId xmlns:p14="http://schemas.microsoft.com/office/powerpoint/2010/main" val="311158704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ormAutofit fontScale="90000"/>
          </a:bodyPr>
          <a:lstStyle/>
          <a:p>
            <a:r>
              <a:rPr lang="en-US" dirty="0" err="1" smtClean="0"/>
              <a:t>Musculotendinous</a:t>
            </a:r>
            <a:r>
              <a:rPr lang="en-US" dirty="0" smtClean="0"/>
              <a:t> </a:t>
            </a:r>
            <a:r>
              <a:rPr lang="en-US" dirty="0"/>
              <a:t>Dysfunctions of the Knee</a:t>
            </a:r>
          </a:p>
        </p:txBody>
      </p:sp>
      <p:sp>
        <p:nvSpPr>
          <p:cNvPr id="53251" name="Rectangle 3"/>
          <p:cNvSpPr>
            <a:spLocks noGrp="1" noChangeArrowheads="1"/>
          </p:cNvSpPr>
          <p:nvPr>
            <p:ph type="body" sz="half" idx="1"/>
          </p:nvPr>
        </p:nvSpPr>
        <p:spPr>
          <a:xfrm>
            <a:off x="76200" y="1600200"/>
            <a:ext cx="4419600" cy="4525963"/>
          </a:xfrm>
        </p:spPr>
        <p:txBody>
          <a:bodyPr>
            <a:normAutofit fontScale="85000" lnSpcReduction="20000"/>
          </a:bodyPr>
          <a:lstStyle/>
          <a:p>
            <a:pPr marL="533400" indent="-533400">
              <a:lnSpc>
                <a:spcPct val="90000"/>
              </a:lnSpc>
              <a:buNone/>
            </a:pPr>
            <a:r>
              <a:rPr lang="en-US" sz="2800" u="sng" dirty="0"/>
              <a:t>Osgood </a:t>
            </a:r>
            <a:r>
              <a:rPr lang="en-US" sz="2800" u="sng" dirty="0" err="1"/>
              <a:t>Schlatter's</a:t>
            </a:r>
            <a:r>
              <a:rPr lang="en-US" sz="2800" u="sng" dirty="0"/>
              <a:t> Disease</a:t>
            </a:r>
            <a:r>
              <a:rPr lang="en-US" sz="2800" dirty="0"/>
              <a:t>:  </a:t>
            </a:r>
            <a:r>
              <a:rPr lang="en-US" sz="2800" dirty="0" err="1"/>
              <a:t>Tibial</a:t>
            </a:r>
            <a:r>
              <a:rPr lang="en-US" sz="2800" dirty="0"/>
              <a:t> </a:t>
            </a:r>
            <a:r>
              <a:rPr lang="en-US" sz="2800" dirty="0" err="1" smtClean="0"/>
              <a:t>Apophysisitis</a:t>
            </a:r>
            <a:endParaRPr lang="en-US" sz="2800" dirty="0" smtClean="0"/>
          </a:p>
          <a:p>
            <a:pPr marL="533400" indent="-533400">
              <a:lnSpc>
                <a:spcPct val="90000"/>
              </a:lnSpc>
              <a:buNone/>
            </a:pPr>
            <a:endParaRPr lang="en-US" sz="2800" dirty="0"/>
          </a:p>
          <a:p>
            <a:pPr marL="533400" indent="-533400">
              <a:lnSpc>
                <a:spcPct val="90000"/>
              </a:lnSpc>
              <a:buNone/>
            </a:pPr>
            <a:r>
              <a:rPr lang="en-US" sz="2800" dirty="0" smtClean="0"/>
              <a:t>	-inflammation of the </a:t>
            </a:r>
            <a:r>
              <a:rPr lang="en-US" sz="2800" dirty="0" err="1" smtClean="0"/>
              <a:t>tibial</a:t>
            </a:r>
            <a:r>
              <a:rPr lang="en-US" sz="2800" dirty="0" smtClean="0"/>
              <a:t> tuberosity, which goes bone growth. </a:t>
            </a:r>
            <a:endParaRPr lang="en-US" sz="2800" dirty="0"/>
          </a:p>
          <a:p>
            <a:pPr marL="533400" indent="-533400">
              <a:lnSpc>
                <a:spcPct val="90000"/>
              </a:lnSpc>
              <a:buFontTx/>
              <a:buNone/>
            </a:pPr>
            <a:r>
              <a:rPr lang="en-US" sz="2800" dirty="0"/>
              <a:t> </a:t>
            </a:r>
          </a:p>
          <a:p>
            <a:pPr marL="533400" indent="-533400">
              <a:lnSpc>
                <a:spcPct val="90000"/>
              </a:lnSpc>
              <a:buFontTx/>
              <a:buNone/>
            </a:pPr>
            <a:r>
              <a:rPr lang="en-US" sz="2800" dirty="0" smtClean="0"/>
              <a:t>Develops </a:t>
            </a:r>
            <a:r>
              <a:rPr lang="en-US" sz="2800" dirty="0"/>
              <a:t>when the epiphysis undergoes the transition from cartilage to bone. </a:t>
            </a:r>
            <a:endParaRPr lang="en-US" sz="2800" dirty="0" smtClean="0"/>
          </a:p>
          <a:p>
            <a:pPr marL="533400" indent="-533400">
              <a:lnSpc>
                <a:spcPct val="90000"/>
              </a:lnSpc>
              <a:buFontTx/>
              <a:buNone/>
            </a:pPr>
            <a:endParaRPr lang="en-US" dirty="0" smtClean="0"/>
          </a:p>
          <a:p>
            <a:pPr marL="533400" indent="-533400">
              <a:lnSpc>
                <a:spcPct val="90000"/>
              </a:lnSpc>
              <a:buFontTx/>
              <a:buNone/>
            </a:pPr>
            <a:r>
              <a:rPr lang="en-US" sz="2800" dirty="0" smtClean="0"/>
              <a:t>Develops </a:t>
            </a:r>
            <a:r>
              <a:rPr lang="en-US" sz="2800" dirty="0"/>
              <a:t>in the patella tendon/bone </a:t>
            </a:r>
            <a:r>
              <a:rPr lang="en-US" sz="2800" dirty="0" smtClean="0"/>
              <a:t>insertion</a:t>
            </a:r>
          </a:p>
          <a:p>
            <a:pPr marL="533400" indent="-533400">
              <a:lnSpc>
                <a:spcPct val="90000"/>
              </a:lnSpc>
              <a:buFontTx/>
              <a:buNone/>
            </a:pPr>
            <a:r>
              <a:rPr lang="en-US" sz="2800" dirty="0"/>
              <a:t>	</a:t>
            </a:r>
            <a:r>
              <a:rPr lang="en-US" sz="2800" dirty="0" smtClean="0"/>
              <a:t>-more cosmetic, then chronic pain. </a:t>
            </a:r>
          </a:p>
          <a:p>
            <a:pPr marL="533400" indent="-533400">
              <a:lnSpc>
                <a:spcPct val="90000"/>
              </a:lnSpc>
              <a:buFontTx/>
              <a:buNone/>
            </a:pPr>
            <a:endParaRPr lang="en-US" dirty="0" smtClean="0"/>
          </a:p>
        </p:txBody>
      </p:sp>
      <p:pic>
        <p:nvPicPr>
          <p:cNvPr id="53252" name="Picture 4" descr="Leg pain (Osgood-Schlatter)"/>
          <p:cNvPicPr>
            <a:picLocks noGrp="1" noChangeAspect="1" noChangeArrowheads="1"/>
          </p:cNvPicPr>
          <p:nvPr>
            <p:ph sz="half" idx="2"/>
          </p:nvPr>
        </p:nvPicPr>
        <p:blipFill>
          <a:blip r:embed="rId2" cstate="print"/>
          <a:srcRect/>
          <a:stretch>
            <a:fillRect/>
          </a:stretch>
        </p:blipFill>
        <p:spPr>
          <a:xfrm>
            <a:off x="4343400" y="1752600"/>
            <a:ext cx="4229100" cy="4343400"/>
          </a:xfrm>
          <a:noFill/>
          <a:ln/>
        </p:spPr>
      </p:pic>
      <p:sp>
        <p:nvSpPr>
          <p:cNvPr id="6" name="Slide Number Placeholder 5"/>
          <p:cNvSpPr>
            <a:spLocks noGrp="1"/>
          </p:cNvSpPr>
          <p:nvPr>
            <p:ph type="sldNum" sz="quarter" idx="12"/>
          </p:nvPr>
        </p:nvSpPr>
        <p:spPr/>
        <p:txBody>
          <a:bodyPr/>
          <a:lstStyle/>
          <a:p>
            <a:fld id="{E7DA7323-33FA-4FB3-A815-703BA6809A0F}" type="slidenum">
              <a:rPr lang="en-US" smtClean="0"/>
              <a:pPr/>
              <a:t>57</a:t>
            </a:fld>
            <a:endParaRPr lang="en-US"/>
          </a:p>
        </p:txBody>
      </p:sp>
    </p:spTree>
    <p:extLst>
      <p:ext uri="{BB962C8B-B14F-4D97-AF65-F5344CB8AC3E}">
        <p14:creationId xmlns:p14="http://schemas.microsoft.com/office/powerpoint/2010/main" val="153670972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t>Osgood Schlatters Disease</a:t>
            </a:r>
          </a:p>
        </p:txBody>
      </p:sp>
      <p:sp>
        <p:nvSpPr>
          <p:cNvPr id="54275" name="Rectangle 3"/>
          <p:cNvSpPr>
            <a:spLocks noGrp="1" noChangeArrowheads="1"/>
          </p:cNvSpPr>
          <p:nvPr>
            <p:ph idx="1"/>
          </p:nvPr>
        </p:nvSpPr>
        <p:spPr/>
        <p:txBody>
          <a:bodyPr>
            <a:normAutofit fontScale="92500" lnSpcReduction="20000"/>
          </a:bodyPr>
          <a:lstStyle/>
          <a:p>
            <a:pPr>
              <a:lnSpc>
                <a:spcPct val="90000"/>
              </a:lnSpc>
            </a:pPr>
            <a:r>
              <a:rPr lang="en-US" dirty="0"/>
              <a:t>Traction on the patella ligament results in </a:t>
            </a:r>
            <a:r>
              <a:rPr lang="en-US" dirty="0" err="1"/>
              <a:t>microfractures</a:t>
            </a:r>
            <a:r>
              <a:rPr lang="en-US" dirty="0"/>
              <a:t>.  </a:t>
            </a:r>
          </a:p>
          <a:p>
            <a:pPr>
              <a:lnSpc>
                <a:spcPct val="90000"/>
              </a:lnSpc>
            </a:pPr>
            <a:endParaRPr lang="en-US" dirty="0" smtClean="0"/>
          </a:p>
          <a:p>
            <a:pPr>
              <a:lnSpc>
                <a:spcPct val="90000"/>
              </a:lnSpc>
            </a:pPr>
            <a:r>
              <a:rPr lang="en-US" dirty="0" smtClean="0"/>
              <a:t>The </a:t>
            </a:r>
            <a:r>
              <a:rPr lang="en-US" dirty="0"/>
              <a:t>body tries to heal itself and an outgrowth of the </a:t>
            </a:r>
            <a:r>
              <a:rPr lang="en-US" dirty="0" err="1"/>
              <a:t>tibial</a:t>
            </a:r>
            <a:r>
              <a:rPr lang="en-US" dirty="0"/>
              <a:t> </a:t>
            </a:r>
            <a:r>
              <a:rPr lang="en-US" dirty="0" err="1"/>
              <a:t>tuberosity</a:t>
            </a:r>
            <a:r>
              <a:rPr lang="en-US" dirty="0"/>
              <a:t> occurs.  </a:t>
            </a:r>
          </a:p>
          <a:p>
            <a:pPr>
              <a:lnSpc>
                <a:spcPct val="90000"/>
              </a:lnSpc>
            </a:pPr>
            <a:endParaRPr lang="en-US" dirty="0" smtClean="0"/>
          </a:p>
          <a:p>
            <a:pPr>
              <a:lnSpc>
                <a:spcPct val="90000"/>
              </a:lnSpc>
            </a:pPr>
            <a:r>
              <a:rPr lang="en-US" dirty="0" smtClean="0"/>
              <a:t>Occurs </a:t>
            </a:r>
            <a:r>
              <a:rPr lang="en-US" dirty="0"/>
              <a:t>in males more than females, ages </a:t>
            </a:r>
            <a:r>
              <a:rPr lang="en-US" dirty="0" smtClean="0"/>
              <a:t>12-14</a:t>
            </a:r>
          </a:p>
          <a:p>
            <a:pPr lvl="1">
              <a:lnSpc>
                <a:spcPct val="90000"/>
              </a:lnSpc>
            </a:pPr>
            <a:r>
              <a:rPr lang="en-US" dirty="0" smtClean="0"/>
              <a:t>During a growth period </a:t>
            </a:r>
            <a:endParaRPr lang="en-US" dirty="0"/>
          </a:p>
          <a:p>
            <a:pPr>
              <a:lnSpc>
                <a:spcPct val="90000"/>
              </a:lnSpc>
              <a:buFontTx/>
              <a:buNone/>
            </a:pPr>
            <a:endParaRPr lang="en-US" dirty="0"/>
          </a:p>
          <a:p>
            <a:pPr>
              <a:lnSpc>
                <a:spcPct val="90000"/>
              </a:lnSpc>
              <a:buFontTx/>
              <a:buNone/>
            </a:pPr>
            <a:r>
              <a:rPr lang="en-US" dirty="0" smtClean="0"/>
              <a:t>Differential Diagnosis: Mechanical </a:t>
            </a:r>
            <a:r>
              <a:rPr lang="en-US" dirty="0"/>
              <a:t>dysfunction, mimics patellar tendonitis or </a:t>
            </a:r>
            <a:r>
              <a:rPr lang="en-US" dirty="0" err="1"/>
              <a:t>patellofemoral</a:t>
            </a:r>
            <a:r>
              <a:rPr lang="en-US" dirty="0"/>
              <a:t> pain syndrome</a:t>
            </a:r>
          </a:p>
        </p:txBody>
      </p:sp>
      <p:sp>
        <p:nvSpPr>
          <p:cNvPr id="4" name="Slide Number Placeholder 3"/>
          <p:cNvSpPr>
            <a:spLocks noGrp="1"/>
          </p:cNvSpPr>
          <p:nvPr>
            <p:ph type="sldNum" sz="quarter" idx="12"/>
          </p:nvPr>
        </p:nvSpPr>
        <p:spPr/>
        <p:txBody>
          <a:bodyPr/>
          <a:lstStyle/>
          <a:p>
            <a:fld id="{6E60B240-677C-48C8-B4EA-90F7266CBCE6}" type="slidenum">
              <a:rPr lang="en-US" smtClean="0"/>
              <a:pPr/>
              <a:t>58</a:t>
            </a:fld>
            <a:endParaRPr lang="en-US"/>
          </a:p>
        </p:txBody>
      </p:sp>
    </p:spTree>
    <p:extLst>
      <p:ext uri="{BB962C8B-B14F-4D97-AF65-F5344CB8AC3E}">
        <p14:creationId xmlns:p14="http://schemas.microsoft.com/office/powerpoint/2010/main" val="98870731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dirty="0" smtClean="0"/>
              <a:t>SX </a:t>
            </a:r>
            <a:r>
              <a:rPr lang="en-US" dirty="0"/>
              <a:t>and Signs</a:t>
            </a:r>
          </a:p>
        </p:txBody>
      </p:sp>
      <p:sp>
        <p:nvSpPr>
          <p:cNvPr id="55299" name="Rectangle 3"/>
          <p:cNvSpPr>
            <a:spLocks noGrp="1" noChangeArrowheads="1"/>
          </p:cNvSpPr>
          <p:nvPr>
            <p:ph idx="1"/>
          </p:nvPr>
        </p:nvSpPr>
        <p:spPr/>
        <p:txBody>
          <a:bodyPr/>
          <a:lstStyle/>
          <a:p>
            <a:pPr>
              <a:buFontTx/>
              <a:buNone/>
            </a:pPr>
            <a:r>
              <a:rPr lang="en-US"/>
              <a:t>Sx: </a:t>
            </a:r>
          </a:p>
          <a:p>
            <a:pPr lvl="1"/>
            <a:r>
              <a:rPr lang="en-US"/>
              <a:t>pain in the region of the tibial tubercle</a:t>
            </a:r>
          </a:p>
          <a:p>
            <a:pPr lvl="1"/>
            <a:r>
              <a:rPr lang="en-US"/>
              <a:t>related to activity particularly sports </a:t>
            </a:r>
          </a:p>
          <a:p>
            <a:pPr lvl="1"/>
            <a:r>
              <a:rPr lang="en-US"/>
              <a:t>pain relieved by rest </a:t>
            </a:r>
          </a:p>
          <a:p>
            <a:pPr lvl="1"/>
            <a:r>
              <a:rPr lang="en-US"/>
              <a:t>hurts to kneel</a:t>
            </a:r>
          </a:p>
          <a:p>
            <a:pPr>
              <a:buFontTx/>
              <a:buNone/>
            </a:pPr>
            <a:r>
              <a:rPr lang="en-US"/>
              <a:t>Signs:  </a:t>
            </a:r>
          </a:p>
          <a:p>
            <a:pPr lvl="1"/>
            <a:r>
              <a:rPr lang="en-US"/>
              <a:t>swelling over the tibial tubercle</a:t>
            </a:r>
          </a:p>
          <a:p>
            <a:pPr lvl="1"/>
            <a:r>
              <a:rPr lang="en-US"/>
              <a:t>tenderness to palpation over the tibial tubercle</a:t>
            </a:r>
          </a:p>
        </p:txBody>
      </p:sp>
      <p:sp>
        <p:nvSpPr>
          <p:cNvPr id="4" name="Slide Number Placeholder 3"/>
          <p:cNvSpPr>
            <a:spLocks noGrp="1"/>
          </p:cNvSpPr>
          <p:nvPr>
            <p:ph type="sldNum" sz="quarter" idx="12"/>
          </p:nvPr>
        </p:nvSpPr>
        <p:spPr/>
        <p:txBody>
          <a:bodyPr/>
          <a:lstStyle/>
          <a:p>
            <a:fld id="{6E60B240-677C-48C8-B4EA-90F7266CBCE6}" type="slidenum">
              <a:rPr lang="en-US" smtClean="0"/>
              <a:pPr/>
              <a:t>59</a:t>
            </a:fld>
            <a:endParaRPr lang="en-US"/>
          </a:p>
        </p:txBody>
      </p:sp>
    </p:spTree>
    <p:extLst>
      <p:ext uri="{BB962C8B-B14F-4D97-AF65-F5344CB8AC3E}">
        <p14:creationId xmlns:p14="http://schemas.microsoft.com/office/powerpoint/2010/main" val="16346296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Fractures </a:t>
            </a:r>
            <a:r>
              <a:rPr lang="en-US" dirty="0"/>
              <a:t>of the Proximal Tibia</a:t>
            </a:r>
          </a:p>
        </p:txBody>
      </p:sp>
      <p:sp>
        <p:nvSpPr>
          <p:cNvPr id="7171" name="Rectangle 3"/>
          <p:cNvSpPr>
            <a:spLocks noGrp="1" noChangeArrowheads="1"/>
          </p:cNvSpPr>
          <p:nvPr>
            <p:ph idx="1"/>
          </p:nvPr>
        </p:nvSpPr>
        <p:spPr/>
        <p:txBody>
          <a:bodyPr>
            <a:normAutofit lnSpcReduction="10000"/>
          </a:bodyPr>
          <a:lstStyle/>
          <a:p>
            <a:pPr>
              <a:buFontTx/>
              <a:buNone/>
            </a:pPr>
            <a:r>
              <a:rPr lang="en-US" dirty="0" smtClean="0"/>
              <a:t>Most </a:t>
            </a:r>
            <a:r>
              <a:rPr lang="en-US" dirty="0"/>
              <a:t>frequent occurrence is at the </a:t>
            </a:r>
            <a:r>
              <a:rPr lang="en-US" u="sng" dirty="0"/>
              <a:t>medial and Lateral </a:t>
            </a:r>
            <a:r>
              <a:rPr lang="en-US" u="sng" dirty="0" err="1"/>
              <a:t>tibial</a:t>
            </a:r>
            <a:r>
              <a:rPr lang="en-US" dirty="0"/>
              <a:t> plateaus with the lateral plateau </a:t>
            </a:r>
            <a:r>
              <a:rPr lang="en-US" dirty="0" smtClean="0"/>
              <a:t>most </a:t>
            </a:r>
            <a:r>
              <a:rPr lang="en-US" dirty="0"/>
              <a:t>often involved</a:t>
            </a:r>
            <a:r>
              <a:rPr lang="en-US" dirty="0" smtClean="0"/>
              <a:t>.</a:t>
            </a:r>
          </a:p>
          <a:p>
            <a:pPr>
              <a:buFontTx/>
              <a:buNone/>
            </a:pPr>
            <a:r>
              <a:rPr lang="en-US" dirty="0"/>
              <a:t>	</a:t>
            </a:r>
            <a:r>
              <a:rPr lang="en-US" dirty="0" smtClean="0"/>
              <a:t>-difficult to see and treat.</a:t>
            </a:r>
            <a:endParaRPr lang="en-US" dirty="0"/>
          </a:p>
          <a:p>
            <a:pPr>
              <a:buFontTx/>
              <a:buNone/>
            </a:pPr>
            <a:r>
              <a:rPr lang="en-US" dirty="0"/>
              <a:t>  </a:t>
            </a:r>
          </a:p>
          <a:p>
            <a:pPr>
              <a:buFontTx/>
              <a:buNone/>
            </a:pPr>
            <a:r>
              <a:rPr lang="en-US" dirty="0" smtClean="0"/>
              <a:t>Mechanism </a:t>
            </a:r>
            <a:r>
              <a:rPr lang="en-US" dirty="0"/>
              <a:t>of injury is a </a:t>
            </a:r>
            <a:r>
              <a:rPr lang="en-US" dirty="0" err="1"/>
              <a:t>varus</a:t>
            </a:r>
            <a:r>
              <a:rPr lang="en-US" dirty="0"/>
              <a:t> or </a:t>
            </a:r>
            <a:r>
              <a:rPr lang="en-US" dirty="0" err="1"/>
              <a:t>valgus</a:t>
            </a:r>
            <a:r>
              <a:rPr lang="en-US" dirty="0"/>
              <a:t> force combined with axial compression.  </a:t>
            </a:r>
          </a:p>
          <a:p>
            <a:pPr>
              <a:buFontTx/>
              <a:buNone/>
            </a:pPr>
            <a:r>
              <a:rPr lang="en-US" dirty="0"/>
              <a:t>   Generally considered to be impaction fractures. </a:t>
            </a:r>
          </a:p>
        </p:txBody>
      </p:sp>
      <p:sp>
        <p:nvSpPr>
          <p:cNvPr id="4" name="Slide Number Placeholder 3"/>
          <p:cNvSpPr>
            <a:spLocks noGrp="1"/>
          </p:cNvSpPr>
          <p:nvPr>
            <p:ph type="sldNum" sz="quarter" idx="12"/>
          </p:nvPr>
        </p:nvSpPr>
        <p:spPr/>
        <p:txBody>
          <a:bodyPr/>
          <a:lstStyle/>
          <a:p>
            <a:fld id="{6E60B240-677C-48C8-B4EA-90F7266CBCE6}" type="slidenum">
              <a:rPr lang="en-US" smtClean="0"/>
              <a:pPr/>
              <a:t>6</a:t>
            </a:fld>
            <a:endParaRPr lang="en-US"/>
          </a:p>
        </p:txBody>
      </p:sp>
    </p:spTree>
    <p:extLst>
      <p:ext uri="{BB962C8B-B14F-4D97-AF65-F5344CB8AC3E}">
        <p14:creationId xmlns:p14="http://schemas.microsoft.com/office/powerpoint/2010/main" val="167560421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endParaRPr lang="en-US"/>
          </a:p>
        </p:txBody>
      </p:sp>
      <p:sp>
        <p:nvSpPr>
          <p:cNvPr id="56323" name="Rectangle 3"/>
          <p:cNvSpPr>
            <a:spLocks noGrp="1" noChangeArrowheads="1"/>
          </p:cNvSpPr>
          <p:nvPr>
            <p:ph idx="1"/>
          </p:nvPr>
        </p:nvSpPr>
        <p:spPr/>
        <p:txBody>
          <a:bodyPr/>
          <a:lstStyle/>
          <a:p>
            <a:pPr marL="609600" indent="-609600">
              <a:buFontTx/>
              <a:buNone/>
            </a:pPr>
            <a:r>
              <a:rPr lang="en-US" sz="2800" dirty="0" smtClean="0"/>
              <a:t>Radiographs</a:t>
            </a:r>
            <a:r>
              <a:rPr lang="en-US" sz="2800" dirty="0"/>
              <a:t>:  lateral view may show irregular ossification or fragmentation of the </a:t>
            </a:r>
            <a:r>
              <a:rPr lang="en-US" sz="2800" dirty="0" err="1"/>
              <a:t>tibial</a:t>
            </a:r>
            <a:r>
              <a:rPr lang="en-US" sz="2800" dirty="0"/>
              <a:t> tubercle</a:t>
            </a:r>
          </a:p>
          <a:p>
            <a:pPr marL="609600" indent="-609600">
              <a:buNone/>
            </a:pPr>
            <a:r>
              <a:rPr lang="en-US" sz="2800" dirty="0" smtClean="0"/>
              <a:t>RX</a:t>
            </a:r>
            <a:r>
              <a:rPr lang="en-US" sz="2800" dirty="0"/>
              <a:t>:  </a:t>
            </a:r>
          </a:p>
          <a:p>
            <a:pPr marL="990600" lvl="1" indent="-533400">
              <a:buFontTx/>
              <a:buChar char="•"/>
            </a:pPr>
            <a:r>
              <a:rPr lang="en-US" sz="2400" dirty="0"/>
              <a:t>Rest, may try bracing to give patella tendon some assist </a:t>
            </a:r>
          </a:p>
          <a:p>
            <a:pPr marL="990600" lvl="1" indent="-533400">
              <a:buFontTx/>
              <a:buChar char="•"/>
            </a:pPr>
            <a:r>
              <a:rPr lang="en-US" sz="2400" dirty="0"/>
              <a:t>Avoid resisted knee extension activities until the pain has gone away. </a:t>
            </a:r>
          </a:p>
          <a:p>
            <a:pPr marL="990600" lvl="1" indent="-533400">
              <a:buFontTx/>
              <a:buChar char="•"/>
            </a:pPr>
            <a:r>
              <a:rPr lang="en-US" sz="2400" dirty="0"/>
              <a:t>Time is usually 6-8 weeks, may cast</a:t>
            </a:r>
          </a:p>
          <a:p>
            <a:pPr marL="990600" lvl="1" indent="-533400">
              <a:buFontTx/>
              <a:buChar char="•"/>
            </a:pPr>
            <a:r>
              <a:rPr lang="en-US" sz="2400" dirty="0"/>
              <a:t>Surgery </a:t>
            </a:r>
            <a:r>
              <a:rPr lang="en-US" sz="2400" dirty="0" smtClean="0"/>
              <a:t>– rare</a:t>
            </a:r>
          </a:p>
          <a:p>
            <a:pPr marL="1390650" lvl="2" indent="-533400">
              <a:buFontTx/>
              <a:buChar char="•"/>
            </a:pPr>
            <a:r>
              <a:rPr lang="en-US" sz="2000" dirty="0" smtClean="0"/>
              <a:t>*Issue how to keep kid from running and jumping when pain in minimum. </a:t>
            </a:r>
            <a:endParaRPr lang="en-US" sz="2000" dirty="0"/>
          </a:p>
        </p:txBody>
      </p:sp>
      <p:sp>
        <p:nvSpPr>
          <p:cNvPr id="4" name="Slide Number Placeholder 3"/>
          <p:cNvSpPr>
            <a:spLocks noGrp="1"/>
          </p:cNvSpPr>
          <p:nvPr>
            <p:ph type="sldNum" sz="quarter" idx="12"/>
          </p:nvPr>
        </p:nvSpPr>
        <p:spPr/>
        <p:txBody>
          <a:bodyPr/>
          <a:lstStyle/>
          <a:p>
            <a:fld id="{6E60B240-677C-48C8-B4EA-90F7266CBCE6}" type="slidenum">
              <a:rPr lang="en-US" smtClean="0"/>
              <a:pPr/>
              <a:t>60</a:t>
            </a:fld>
            <a:endParaRPr lang="en-US"/>
          </a:p>
        </p:txBody>
      </p:sp>
    </p:spTree>
    <p:extLst>
      <p:ext uri="{BB962C8B-B14F-4D97-AF65-F5344CB8AC3E}">
        <p14:creationId xmlns:p14="http://schemas.microsoft.com/office/powerpoint/2010/main" val="181816159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dirty="0" smtClean="0"/>
              <a:t>Tendonitis</a:t>
            </a:r>
            <a:endParaRPr lang="en-US" dirty="0"/>
          </a:p>
        </p:txBody>
      </p:sp>
      <p:sp>
        <p:nvSpPr>
          <p:cNvPr id="57347" name="Rectangle 3"/>
          <p:cNvSpPr>
            <a:spLocks noGrp="1" noChangeArrowheads="1"/>
          </p:cNvSpPr>
          <p:nvPr>
            <p:ph idx="1"/>
          </p:nvPr>
        </p:nvSpPr>
        <p:spPr/>
        <p:txBody>
          <a:bodyPr/>
          <a:lstStyle/>
          <a:p>
            <a:pPr>
              <a:lnSpc>
                <a:spcPct val="80000"/>
              </a:lnSpc>
              <a:buFontTx/>
              <a:buNone/>
            </a:pPr>
            <a:r>
              <a:rPr lang="en-US" sz="2400" dirty="0" smtClean="0"/>
              <a:t>Patella </a:t>
            </a:r>
            <a:r>
              <a:rPr lang="en-US" sz="2400" dirty="0"/>
              <a:t>tendonitis or jumper's knee:</a:t>
            </a:r>
          </a:p>
          <a:p>
            <a:pPr>
              <a:lnSpc>
                <a:spcPct val="80000"/>
              </a:lnSpc>
              <a:buFontTx/>
              <a:buNone/>
            </a:pPr>
            <a:r>
              <a:rPr lang="en-US" sz="2400" dirty="0"/>
              <a:t>SX:  </a:t>
            </a:r>
          </a:p>
          <a:p>
            <a:pPr lvl="1">
              <a:lnSpc>
                <a:spcPct val="80000"/>
              </a:lnSpc>
            </a:pPr>
            <a:r>
              <a:rPr lang="en-US" sz="2000" dirty="0"/>
              <a:t>pain during activity, 	</a:t>
            </a:r>
          </a:p>
          <a:p>
            <a:pPr lvl="1">
              <a:lnSpc>
                <a:spcPct val="80000"/>
              </a:lnSpc>
            </a:pPr>
            <a:r>
              <a:rPr lang="en-US" sz="2000" dirty="0"/>
              <a:t>pain after activity, </a:t>
            </a:r>
          </a:p>
          <a:p>
            <a:pPr lvl="1">
              <a:lnSpc>
                <a:spcPct val="80000"/>
              </a:lnSpc>
            </a:pPr>
            <a:r>
              <a:rPr lang="en-US" sz="2000" dirty="0"/>
              <a:t>pain  with sitting for a long period of time</a:t>
            </a:r>
          </a:p>
          <a:p>
            <a:pPr lvl="1">
              <a:lnSpc>
                <a:spcPct val="80000"/>
              </a:lnSpc>
            </a:pPr>
            <a:r>
              <a:rPr lang="en-US" sz="2000" dirty="0"/>
              <a:t>tenderness noted at inferior pole of patella</a:t>
            </a:r>
          </a:p>
          <a:p>
            <a:pPr>
              <a:lnSpc>
                <a:spcPct val="80000"/>
              </a:lnSpc>
              <a:buFontTx/>
              <a:buNone/>
            </a:pPr>
            <a:endParaRPr lang="en-US" sz="2400" dirty="0"/>
          </a:p>
          <a:p>
            <a:pPr>
              <a:lnSpc>
                <a:spcPct val="80000"/>
              </a:lnSpc>
              <a:buFontTx/>
              <a:buNone/>
            </a:pPr>
            <a:r>
              <a:rPr lang="en-US" sz="2400" dirty="0"/>
              <a:t>Signs:  </a:t>
            </a:r>
          </a:p>
          <a:p>
            <a:pPr lvl="1">
              <a:lnSpc>
                <a:spcPct val="80000"/>
              </a:lnSpc>
            </a:pPr>
            <a:r>
              <a:rPr lang="en-US" sz="2000" dirty="0"/>
              <a:t>tenderness to palpation, </a:t>
            </a:r>
          </a:p>
          <a:p>
            <a:pPr lvl="1">
              <a:lnSpc>
                <a:spcPct val="80000"/>
              </a:lnSpc>
            </a:pPr>
            <a:r>
              <a:rPr lang="en-US" sz="2000" dirty="0"/>
              <a:t>pain with resisted knee extension</a:t>
            </a:r>
          </a:p>
          <a:p>
            <a:pPr lvl="1">
              <a:lnSpc>
                <a:spcPct val="80000"/>
              </a:lnSpc>
            </a:pPr>
            <a:r>
              <a:rPr lang="en-US" sz="2000" dirty="0"/>
              <a:t> swelling over the patella tendon region</a:t>
            </a:r>
          </a:p>
          <a:p>
            <a:pPr lvl="1">
              <a:lnSpc>
                <a:spcPct val="80000"/>
              </a:lnSpc>
            </a:pPr>
            <a:r>
              <a:rPr lang="en-US" sz="2000" dirty="0"/>
              <a:t> pain with passive stretch</a:t>
            </a:r>
          </a:p>
          <a:p>
            <a:pPr>
              <a:lnSpc>
                <a:spcPct val="80000"/>
              </a:lnSpc>
              <a:buFontTx/>
              <a:buNone/>
            </a:pPr>
            <a:r>
              <a:rPr lang="en-US" sz="2400" dirty="0"/>
              <a:t>            </a:t>
            </a:r>
          </a:p>
        </p:txBody>
      </p:sp>
      <p:sp>
        <p:nvSpPr>
          <p:cNvPr id="4" name="Slide Number Placeholder 3"/>
          <p:cNvSpPr>
            <a:spLocks noGrp="1"/>
          </p:cNvSpPr>
          <p:nvPr>
            <p:ph type="sldNum" sz="quarter" idx="12"/>
          </p:nvPr>
        </p:nvSpPr>
        <p:spPr/>
        <p:txBody>
          <a:bodyPr/>
          <a:lstStyle/>
          <a:p>
            <a:fld id="{6E60B240-677C-48C8-B4EA-90F7266CBCE6}" type="slidenum">
              <a:rPr lang="en-US" smtClean="0"/>
              <a:pPr/>
              <a:t>61</a:t>
            </a:fld>
            <a:endParaRPr lang="en-US"/>
          </a:p>
        </p:txBody>
      </p:sp>
    </p:spTree>
    <p:extLst>
      <p:ext uri="{BB962C8B-B14F-4D97-AF65-F5344CB8AC3E}">
        <p14:creationId xmlns:p14="http://schemas.microsoft.com/office/powerpoint/2010/main" val="228538331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dirty="0" smtClean="0"/>
              <a:t>Quadriceps </a:t>
            </a:r>
            <a:r>
              <a:rPr lang="en-US" dirty="0"/>
              <a:t>Tendonitis</a:t>
            </a:r>
          </a:p>
        </p:txBody>
      </p:sp>
      <p:sp>
        <p:nvSpPr>
          <p:cNvPr id="58371" name="Rectangle 3"/>
          <p:cNvSpPr>
            <a:spLocks noGrp="1" noChangeArrowheads="1"/>
          </p:cNvSpPr>
          <p:nvPr>
            <p:ph idx="1"/>
          </p:nvPr>
        </p:nvSpPr>
        <p:spPr/>
        <p:txBody>
          <a:bodyPr/>
          <a:lstStyle/>
          <a:p>
            <a:pPr>
              <a:lnSpc>
                <a:spcPct val="90000"/>
              </a:lnSpc>
            </a:pPr>
            <a:r>
              <a:rPr lang="en-US" sz="2400" dirty="0"/>
              <a:t>Superior pole of the patella at the tendon junction.  Occurs in  sports that require a lot of running and jumping or acceleration - deceleration activities like soccer or basketball</a:t>
            </a:r>
          </a:p>
          <a:p>
            <a:pPr>
              <a:lnSpc>
                <a:spcPct val="90000"/>
              </a:lnSpc>
              <a:buFontTx/>
              <a:buNone/>
            </a:pPr>
            <a:endParaRPr lang="en-US" sz="2400" dirty="0"/>
          </a:p>
          <a:p>
            <a:pPr>
              <a:lnSpc>
                <a:spcPct val="90000"/>
              </a:lnSpc>
              <a:buFontTx/>
              <a:buNone/>
            </a:pPr>
            <a:r>
              <a:rPr lang="en-US" sz="2400" dirty="0"/>
              <a:t>SX:  </a:t>
            </a:r>
          </a:p>
          <a:p>
            <a:pPr lvl="1">
              <a:lnSpc>
                <a:spcPct val="90000"/>
              </a:lnSpc>
            </a:pPr>
            <a:r>
              <a:rPr lang="en-US" sz="2000" dirty="0"/>
              <a:t>pain during activity</a:t>
            </a:r>
          </a:p>
          <a:p>
            <a:pPr lvl="1">
              <a:lnSpc>
                <a:spcPct val="90000"/>
              </a:lnSpc>
            </a:pPr>
            <a:r>
              <a:rPr lang="en-US" sz="2000" dirty="0"/>
              <a:t>pain after activity</a:t>
            </a:r>
          </a:p>
          <a:p>
            <a:pPr>
              <a:lnSpc>
                <a:spcPct val="90000"/>
              </a:lnSpc>
              <a:buFontTx/>
              <a:buNone/>
            </a:pPr>
            <a:r>
              <a:rPr lang="en-US" sz="2400" dirty="0"/>
              <a:t>Signs:  </a:t>
            </a:r>
          </a:p>
          <a:p>
            <a:pPr lvl="1">
              <a:lnSpc>
                <a:spcPct val="90000"/>
              </a:lnSpc>
            </a:pPr>
            <a:r>
              <a:rPr lang="en-US" sz="2000" dirty="0"/>
              <a:t>tenderness to palpate over the superior pole of the patella</a:t>
            </a:r>
          </a:p>
          <a:p>
            <a:pPr lvl="1">
              <a:lnSpc>
                <a:spcPct val="90000"/>
              </a:lnSpc>
            </a:pPr>
            <a:r>
              <a:rPr lang="en-US" sz="2000" dirty="0"/>
              <a:t>pain with resisted knee extension</a:t>
            </a:r>
          </a:p>
          <a:p>
            <a:pPr lvl="1">
              <a:lnSpc>
                <a:spcPct val="90000"/>
              </a:lnSpc>
            </a:pPr>
            <a:r>
              <a:rPr lang="en-US" sz="2000" dirty="0"/>
              <a:t>pain with passive stretch of the quadriceps</a:t>
            </a:r>
          </a:p>
          <a:p>
            <a:pPr>
              <a:lnSpc>
                <a:spcPct val="90000"/>
              </a:lnSpc>
            </a:pPr>
            <a:endParaRPr lang="en-US" sz="2400" dirty="0"/>
          </a:p>
        </p:txBody>
      </p:sp>
      <p:sp>
        <p:nvSpPr>
          <p:cNvPr id="4" name="Slide Number Placeholder 3"/>
          <p:cNvSpPr>
            <a:spLocks noGrp="1"/>
          </p:cNvSpPr>
          <p:nvPr>
            <p:ph type="sldNum" sz="quarter" idx="12"/>
          </p:nvPr>
        </p:nvSpPr>
        <p:spPr/>
        <p:txBody>
          <a:bodyPr/>
          <a:lstStyle/>
          <a:p>
            <a:fld id="{6E60B240-677C-48C8-B4EA-90F7266CBCE6}" type="slidenum">
              <a:rPr lang="en-US" smtClean="0"/>
              <a:pPr/>
              <a:t>62</a:t>
            </a:fld>
            <a:endParaRPr lang="en-US"/>
          </a:p>
        </p:txBody>
      </p:sp>
    </p:spTree>
    <p:extLst>
      <p:ext uri="{BB962C8B-B14F-4D97-AF65-F5344CB8AC3E}">
        <p14:creationId xmlns:p14="http://schemas.microsoft.com/office/powerpoint/2010/main" val="211509903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dirty="0" err="1" smtClean="0"/>
              <a:t>Iliotibial</a:t>
            </a:r>
            <a:r>
              <a:rPr lang="en-US" dirty="0" smtClean="0"/>
              <a:t> </a:t>
            </a:r>
            <a:r>
              <a:rPr lang="en-US" dirty="0"/>
              <a:t>Tract Tendonitis</a:t>
            </a:r>
          </a:p>
        </p:txBody>
      </p:sp>
      <p:sp>
        <p:nvSpPr>
          <p:cNvPr id="59395" name="Rectangle 3"/>
          <p:cNvSpPr>
            <a:spLocks noGrp="1" noChangeArrowheads="1"/>
          </p:cNvSpPr>
          <p:nvPr>
            <p:ph idx="1"/>
          </p:nvPr>
        </p:nvSpPr>
        <p:spPr/>
        <p:txBody>
          <a:bodyPr/>
          <a:lstStyle/>
          <a:p>
            <a:pPr>
              <a:lnSpc>
                <a:spcPct val="80000"/>
              </a:lnSpc>
              <a:buFontTx/>
              <a:buNone/>
            </a:pPr>
            <a:r>
              <a:rPr lang="en-US" sz="2400"/>
              <a:t>Friction between the underlying structures and the iliotibial                tract, occurs in runners or patients whose occupation or                 hobbies lead to a tight iliotibial tract.</a:t>
            </a:r>
          </a:p>
          <a:p>
            <a:pPr>
              <a:lnSpc>
                <a:spcPct val="80000"/>
              </a:lnSpc>
              <a:buFontTx/>
              <a:buNone/>
            </a:pPr>
            <a:endParaRPr lang="en-US" sz="2400"/>
          </a:p>
          <a:p>
            <a:pPr>
              <a:lnSpc>
                <a:spcPct val="80000"/>
              </a:lnSpc>
              <a:buFontTx/>
              <a:buNone/>
            </a:pPr>
            <a:r>
              <a:rPr lang="en-US" sz="2400"/>
              <a:t>SX:  </a:t>
            </a:r>
          </a:p>
          <a:p>
            <a:pPr lvl="1">
              <a:lnSpc>
                <a:spcPct val="80000"/>
              </a:lnSpc>
            </a:pPr>
            <a:r>
              <a:rPr lang="en-US" sz="2000"/>
              <a:t>pain with activity</a:t>
            </a:r>
          </a:p>
          <a:p>
            <a:pPr lvl="1">
              <a:lnSpc>
                <a:spcPct val="80000"/>
              </a:lnSpc>
            </a:pPr>
            <a:r>
              <a:rPr lang="en-US" sz="2000"/>
              <a:t>pain over the lateral thigh closer to the knee</a:t>
            </a:r>
          </a:p>
          <a:p>
            <a:pPr>
              <a:lnSpc>
                <a:spcPct val="80000"/>
              </a:lnSpc>
              <a:buFontTx/>
              <a:buNone/>
            </a:pPr>
            <a:endParaRPr lang="en-US" sz="2400"/>
          </a:p>
          <a:p>
            <a:pPr>
              <a:lnSpc>
                <a:spcPct val="80000"/>
              </a:lnSpc>
              <a:buFontTx/>
              <a:buNone/>
            </a:pPr>
            <a:r>
              <a:rPr lang="en-US" sz="2400"/>
              <a:t>Signs:  </a:t>
            </a:r>
          </a:p>
          <a:p>
            <a:pPr lvl="1">
              <a:lnSpc>
                <a:spcPct val="80000"/>
              </a:lnSpc>
            </a:pPr>
            <a:r>
              <a:rPr lang="en-US" sz="2000"/>
              <a:t>+ Ober's test</a:t>
            </a:r>
          </a:p>
          <a:p>
            <a:pPr lvl="1">
              <a:lnSpc>
                <a:spcPct val="80000"/>
              </a:lnSpc>
            </a:pPr>
            <a:r>
              <a:rPr lang="en-US" sz="2000"/>
              <a:t>pain with resisted abduction</a:t>
            </a:r>
          </a:p>
          <a:p>
            <a:pPr lvl="1">
              <a:lnSpc>
                <a:spcPct val="80000"/>
              </a:lnSpc>
            </a:pPr>
            <a:r>
              <a:rPr lang="en-US" sz="2000"/>
              <a:t>tenderness to palpate over the lateral epicondyle</a:t>
            </a:r>
          </a:p>
          <a:p>
            <a:pPr>
              <a:lnSpc>
                <a:spcPct val="80000"/>
              </a:lnSpc>
              <a:buFontTx/>
              <a:buNone/>
            </a:pPr>
            <a:r>
              <a:rPr lang="en-US" sz="2400"/>
              <a:t>            </a:t>
            </a:r>
          </a:p>
        </p:txBody>
      </p:sp>
      <p:sp>
        <p:nvSpPr>
          <p:cNvPr id="4" name="Slide Number Placeholder 3"/>
          <p:cNvSpPr>
            <a:spLocks noGrp="1"/>
          </p:cNvSpPr>
          <p:nvPr>
            <p:ph type="sldNum" sz="quarter" idx="12"/>
          </p:nvPr>
        </p:nvSpPr>
        <p:spPr/>
        <p:txBody>
          <a:bodyPr/>
          <a:lstStyle/>
          <a:p>
            <a:fld id="{6E60B240-677C-48C8-B4EA-90F7266CBCE6}" type="slidenum">
              <a:rPr lang="en-US" smtClean="0"/>
              <a:pPr/>
              <a:t>63</a:t>
            </a:fld>
            <a:endParaRPr lang="en-US"/>
          </a:p>
        </p:txBody>
      </p:sp>
    </p:spTree>
    <p:extLst>
      <p:ext uri="{BB962C8B-B14F-4D97-AF65-F5344CB8AC3E}">
        <p14:creationId xmlns:p14="http://schemas.microsoft.com/office/powerpoint/2010/main" val="240243371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dirty="0" err="1" smtClean="0"/>
              <a:t>Popliteus</a:t>
            </a:r>
            <a:r>
              <a:rPr lang="en-US" dirty="0" smtClean="0"/>
              <a:t> </a:t>
            </a:r>
            <a:r>
              <a:rPr lang="en-US" dirty="0"/>
              <a:t>tendonitis</a:t>
            </a:r>
          </a:p>
        </p:txBody>
      </p:sp>
      <p:sp>
        <p:nvSpPr>
          <p:cNvPr id="60419" name="Rectangle 3"/>
          <p:cNvSpPr>
            <a:spLocks noGrp="1" noChangeArrowheads="1"/>
          </p:cNvSpPr>
          <p:nvPr>
            <p:ph idx="1"/>
          </p:nvPr>
        </p:nvSpPr>
        <p:spPr/>
        <p:txBody>
          <a:bodyPr/>
          <a:lstStyle/>
          <a:p>
            <a:pPr>
              <a:buFontTx/>
              <a:buNone/>
            </a:pPr>
            <a:r>
              <a:rPr lang="en-US" dirty="0"/>
              <a:t>Develops with excessive downhill running, excessive squatting </a:t>
            </a:r>
            <a:r>
              <a:rPr lang="en-US" dirty="0" smtClean="0"/>
              <a:t>activities</a:t>
            </a:r>
          </a:p>
          <a:p>
            <a:pPr>
              <a:buFontTx/>
              <a:buNone/>
            </a:pPr>
            <a:r>
              <a:rPr lang="en-US" dirty="0"/>
              <a:t>	</a:t>
            </a:r>
            <a:r>
              <a:rPr lang="en-US" dirty="0" smtClean="0"/>
              <a:t>-X-cross country, squatting.</a:t>
            </a:r>
            <a:endParaRPr lang="en-US" dirty="0"/>
          </a:p>
          <a:p>
            <a:endParaRPr lang="en-US" dirty="0"/>
          </a:p>
        </p:txBody>
      </p:sp>
      <p:sp>
        <p:nvSpPr>
          <p:cNvPr id="4" name="Slide Number Placeholder 3"/>
          <p:cNvSpPr>
            <a:spLocks noGrp="1"/>
          </p:cNvSpPr>
          <p:nvPr>
            <p:ph type="sldNum" sz="quarter" idx="12"/>
          </p:nvPr>
        </p:nvSpPr>
        <p:spPr/>
        <p:txBody>
          <a:bodyPr/>
          <a:lstStyle/>
          <a:p>
            <a:fld id="{6E60B240-677C-48C8-B4EA-90F7266CBCE6}" type="slidenum">
              <a:rPr lang="en-US" smtClean="0"/>
              <a:pPr/>
              <a:t>64</a:t>
            </a:fld>
            <a:endParaRPr lang="en-US"/>
          </a:p>
        </p:txBody>
      </p:sp>
    </p:spTree>
    <p:extLst>
      <p:ext uri="{BB962C8B-B14F-4D97-AF65-F5344CB8AC3E}">
        <p14:creationId xmlns:p14="http://schemas.microsoft.com/office/powerpoint/2010/main" val="177159702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normAutofit fontScale="90000"/>
          </a:bodyPr>
          <a:lstStyle/>
          <a:p>
            <a:r>
              <a:rPr lang="en-US" dirty="0" smtClean="0"/>
              <a:t>Inert </a:t>
            </a:r>
            <a:r>
              <a:rPr lang="en-US" dirty="0"/>
              <a:t>Tissue Dysfunctions of the Knee</a:t>
            </a:r>
          </a:p>
        </p:txBody>
      </p:sp>
      <p:sp>
        <p:nvSpPr>
          <p:cNvPr id="61443" name="Rectangle 3"/>
          <p:cNvSpPr>
            <a:spLocks noGrp="1" noChangeArrowheads="1"/>
          </p:cNvSpPr>
          <p:nvPr>
            <p:ph type="body" sz="half" idx="1"/>
          </p:nvPr>
        </p:nvSpPr>
        <p:spPr/>
        <p:txBody>
          <a:bodyPr>
            <a:normAutofit lnSpcReduction="10000"/>
          </a:bodyPr>
          <a:lstStyle/>
          <a:p>
            <a:pPr>
              <a:lnSpc>
                <a:spcPct val="90000"/>
              </a:lnSpc>
              <a:buFontTx/>
              <a:buNone/>
            </a:pPr>
            <a:r>
              <a:rPr lang="en-US" sz="2400" dirty="0" smtClean="0"/>
              <a:t>Ligament</a:t>
            </a:r>
            <a:endParaRPr lang="en-US" sz="2400" dirty="0"/>
          </a:p>
          <a:p>
            <a:pPr>
              <a:lnSpc>
                <a:spcPct val="90000"/>
              </a:lnSpc>
              <a:buFontTx/>
              <a:buNone/>
            </a:pPr>
            <a:r>
              <a:rPr lang="en-US" sz="2400" u="sng" dirty="0" smtClean="0"/>
              <a:t>Medial </a:t>
            </a:r>
            <a:r>
              <a:rPr lang="en-US" sz="2400" u="sng" dirty="0"/>
              <a:t>Collateral Ligament</a:t>
            </a:r>
          </a:p>
          <a:p>
            <a:pPr>
              <a:lnSpc>
                <a:spcPct val="90000"/>
              </a:lnSpc>
            </a:pPr>
            <a:r>
              <a:rPr lang="en-US" sz="2400" dirty="0"/>
              <a:t>a.  MOI:  </a:t>
            </a:r>
            <a:r>
              <a:rPr lang="en-US" sz="2400" b="1" u="sng" dirty="0" err="1"/>
              <a:t>valgus</a:t>
            </a:r>
            <a:r>
              <a:rPr lang="en-US" sz="2400" b="1" u="sng" dirty="0"/>
              <a:t> </a:t>
            </a:r>
            <a:r>
              <a:rPr lang="en-US" sz="2400" dirty="0" smtClean="0"/>
              <a:t>force </a:t>
            </a:r>
            <a:r>
              <a:rPr lang="en-US" sz="2400" dirty="0"/>
              <a:t>applied to the lateral</a:t>
            </a:r>
          </a:p>
          <a:p>
            <a:pPr>
              <a:lnSpc>
                <a:spcPct val="90000"/>
              </a:lnSpc>
              <a:buFontTx/>
              <a:buNone/>
            </a:pPr>
            <a:r>
              <a:rPr lang="en-US" sz="2400" dirty="0"/>
              <a:t>	aspect of the knee with the foot fixed, knee </a:t>
            </a:r>
          </a:p>
          <a:p>
            <a:pPr>
              <a:lnSpc>
                <a:spcPct val="90000"/>
              </a:lnSpc>
              <a:buFontTx/>
              <a:buNone/>
            </a:pPr>
            <a:r>
              <a:rPr lang="en-US" sz="2400" dirty="0"/>
              <a:t>    in extension</a:t>
            </a:r>
          </a:p>
          <a:p>
            <a:pPr>
              <a:lnSpc>
                <a:spcPct val="90000"/>
              </a:lnSpc>
            </a:pPr>
            <a:endParaRPr lang="en-US" sz="2400" dirty="0" smtClean="0"/>
          </a:p>
          <a:p>
            <a:pPr>
              <a:lnSpc>
                <a:spcPct val="90000"/>
              </a:lnSpc>
            </a:pPr>
            <a:r>
              <a:rPr lang="en-US" sz="2400" dirty="0" smtClean="0"/>
              <a:t>b</a:t>
            </a:r>
            <a:r>
              <a:rPr lang="en-US" sz="2400" dirty="0"/>
              <a:t>.  Less common MOI:  knee in slight flexion </a:t>
            </a:r>
          </a:p>
          <a:p>
            <a:pPr>
              <a:lnSpc>
                <a:spcPct val="90000"/>
              </a:lnSpc>
              <a:buFontTx/>
              <a:buNone/>
            </a:pPr>
            <a:r>
              <a:rPr lang="en-US" sz="2400" dirty="0"/>
              <a:t>	(less than 90 dg), or twisting motion occurs</a:t>
            </a:r>
          </a:p>
          <a:p>
            <a:pPr>
              <a:lnSpc>
                <a:spcPct val="90000"/>
              </a:lnSpc>
              <a:buFontTx/>
              <a:buNone/>
            </a:pPr>
            <a:r>
              <a:rPr lang="en-US" sz="2400" dirty="0"/>
              <a:t>                </a:t>
            </a:r>
          </a:p>
        </p:txBody>
      </p:sp>
      <p:sp>
        <p:nvSpPr>
          <p:cNvPr id="61444" name="Rectangle 4"/>
          <p:cNvSpPr>
            <a:spLocks noGrp="1" noChangeArrowheads="1"/>
          </p:cNvSpPr>
          <p:nvPr>
            <p:ph sz="half" idx="2"/>
          </p:nvPr>
        </p:nvSpPr>
        <p:spPr/>
        <p:txBody>
          <a:bodyPr/>
          <a:lstStyle/>
          <a:p>
            <a:endParaRPr lang="en-US" sz="2800"/>
          </a:p>
        </p:txBody>
      </p:sp>
      <p:pic>
        <p:nvPicPr>
          <p:cNvPr id="61445" name="Picture 5" descr="mso6093F"/>
          <p:cNvPicPr>
            <a:picLocks noChangeAspect="1" noChangeArrowheads="1"/>
          </p:cNvPicPr>
          <p:nvPr/>
        </p:nvPicPr>
        <p:blipFill>
          <a:blip r:embed="rId2" cstate="print"/>
          <a:srcRect/>
          <a:stretch>
            <a:fillRect/>
          </a:stretch>
        </p:blipFill>
        <p:spPr bwMode="auto">
          <a:xfrm>
            <a:off x="4648200" y="2057400"/>
            <a:ext cx="4114800" cy="4495800"/>
          </a:xfrm>
          <a:prstGeom prst="rect">
            <a:avLst/>
          </a:prstGeom>
          <a:noFill/>
        </p:spPr>
      </p:pic>
      <p:sp>
        <p:nvSpPr>
          <p:cNvPr id="6" name="Slide Number Placeholder 5"/>
          <p:cNvSpPr>
            <a:spLocks noGrp="1"/>
          </p:cNvSpPr>
          <p:nvPr>
            <p:ph type="sldNum" sz="quarter" idx="12"/>
          </p:nvPr>
        </p:nvSpPr>
        <p:spPr/>
        <p:txBody>
          <a:bodyPr/>
          <a:lstStyle/>
          <a:p>
            <a:fld id="{E7DA7323-33FA-4FB3-A815-703BA6809A0F}" type="slidenum">
              <a:rPr lang="en-US" smtClean="0"/>
              <a:pPr/>
              <a:t>65</a:t>
            </a:fld>
            <a:endParaRPr lang="en-US"/>
          </a:p>
        </p:txBody>
      </p:sp>
    </p:spTree>
    <p:extLst>
      <p:ext uri="{BB962C8B-B14F-4D97-AF65-F5344CB8AC3E}">
        <p14:creationId xmlns:p14="http://schemas.microsoft.com/office/powerpoint/2010/main" val="35877104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US" dirty="0" smtClean="0"/>
              <a:t>Symptoms </a:t>
            </a:r>
            <a:r>
              <a:rPr lang="en-US" dirty="0"/>
              <a:t>and Signs</a:t>
            </a:r>
          </a:p>
        </p:txBody>
      </p:sp>
      <p:sp>
        <p:nvSpPr>
          <p:cNvPr id="62467" name="Rectangle 3"/>
          <p:cNvSpPr>
            <a:spLocks noGrp="1" noChangeArrowheads="1"/>
          </p:cNvSpPr>
          <p:nvPr>
            <p:ph idx="1"/>
          </p:nvPr>
        </p:nvSpPr>
        <p:spPr/>
        <p:txBody>
          <a:bodyPr>
            <a:normAutofit lnSpcReduction="10000"/>
          </a:bodyPr>
          <a:lstStyle/>
          <a:p>
            <a:pPr>
              <a:lnSpc>
                <a:spcPct val="80000"/>
              </a:lnSpc>
              <a:buFontTx/>
              <a:buNone/>
            </a:pPr>
            <a:r>
              <a:rPr lang="en-US" sz="2800" dirty="0"/>
              <a:t>SX:  </a:t>
            </a:r>
          </a:p>
          <a:p>
            <a:pPr lvl="1">
              <a:lnSpc>
                <a:spcPct val="80000"/>
              </a:lnSpc>
            </a:pPr>
            <a:r>
              <a:rPr lang="en-US" sz="2400" dirty="0"/>
              <a:t>mild tenderness at medial joint line</a:t>
            </a:r>
          </a:p>
          <a:p>
            <a:pPr lvl="1">
              <a:lnSpc>
                <a:spcPct val="80000"/>
              </a:lnSpc>
            </a:pPr>
            <a:r>
              <a:rPr lang="en-US" sz="2400" dirty="0"/>
              <a:t>swelling</a:t>
            </a:r>
          </a:p>
          <a:p>
            <a:pPr>
              <a:lnSpc>
                <a:spcPct val="80000"/>
              </a:lnSpc>
              <a:buFontTx/>
              <a:buNone/>
            </a:pPr>
            <a:endParaRPr lang="en-US" sz="2800" dirty="0"/>
          </a:p>
          <a:p>
            <a:pPr>
              <a:lnSpc>
                <a:spcPct val="80000"/>
              </a:lnSpc>
              <a:buFontTx/>
              <a:buNone/>
            </a:pPr>
            <a:r>
              <a:rPr lang="en-US" sz="2800" dirty="0"/>
              <a:t>Signs:  </a:t>
            </a:r>
          </a:p>
          <a:p>
            <a:pPr lvl="1">
              <a:lnSpc>
                <a:spcPct val="80000"/>
              </a:lnSpc>
            </a:pPr>
            <a:r>
              <a:rPr lang="en-US" sz="2400" dirty="0"/>
              <a:t>Grade I, II, or III laxity with valgus stress,</a:t>
            </a:r>
          </a:p>
          <a:p>
            <a:pPr lvl="1">
              <a:lnSpc>
                <a:spcPct val="80000"/>
              </a:lnSpc>
            </a:pPr>
            <a:r>
              <a:rPr lang="en-US" sz="2400" dirty="0"/>
              <a:t> AROM is painful near the end of extension</a:t>
            </a:r>
          </a:p>
          <a:p>
            <a:pPr lvl="1">
              <a:lnSpc>
                <a:spcPct val="80000"/>
              </a:lnSpc>
            </a:pPr>
            <a:r>
              <a:rPr lang="en-US" sz="2400" dirty="0"/>
              <a:t>edema present</a:t>
            </a:r>
          </a:p>
          <a:p>
            <a:pPr lvl="1">
              <a:lnSpc>
                <a:spcPct val="80000"/>
              </a:lnSpc>
            </a:pPr>
            <a:r>
              <a:rPr lang="en-US" sz="2400" dirty="0"/>
              <a:t>point tender at adductor tubercle and/or medial joint </a:t>
            </a:r>
            <a:r>
              <a:rPr lang="en-US" sz="2400" dirty="0" smtClean="0"/>
              <a:t>line</a:t>
            </a:r>
          </a:p>
          <a:p>
            <a:pPr lvl="1">
              <a:lnSpc>
                <a:spcPct val="80000"/>
              </a:lnSpc>
            </a:pPr>
            <a:endParaRPr lang="en-US" sz="2400" dirty="0"/>
          </a:p>
          <a:p>
            <a:pPr lvl="1">
              <a:lnSpc>
                <a:spcPct val="80000"/>
              </a:lnSpc>
            </a:pPr>
            <a:r>
              <a:rPr lang="en-US" sz="2400" dirty="0" smtClean="0"/>
              <a:t>ALWAYS check it in the position that it was injured in, also before inflammation or after it goes down. </a:t>
            </a:r>
            <a:endParaRPr lang="en-US" sz="2400" dirty="0"/>
          </a:p>
          <a:p>
            <a:pPr>
              <a:lnSpc>
                <a:spcPct val="80000"/>
              </a:lnSpc>
              <a:buFontTx/>
              <a:buNone/>
            </a:pPr>
            <a:r>
              <a:rPr lang="en-US" sz="2800" dirty="0"/>
              <a:t>                </a:t>
            </a:r>
          </a:p>
        </p:txBody>
      </p:sp>
      <p:sp>
        <p:nvSpPr>
          <p:cNvPr id="4" name="Slide Number Placeholder 3"/>
          <p:cNvSpPr>
            <a:spLocks noGrp="1"/>
          </p:cNvSpPr>
          <p:nvPr>
            <p:ph type="sldNum" sz="quarter" idx="12"/>
          </p:nvPr>
        </p:nvSpPr>
        <p:spPr/>
        <p:txBody>
          <a:bodyPr/>
          <a:lstStyle/>
          <a:p>
            <a:fld id="{6E60B240-677C-48C8-B4EA-90F7266CBCE6}" type="slidenum">
              <a:rPr lang="en-US" smtClean="0"/>
              <a:pPr/>
              <a:t>66</a:t>
            </a:fld>
            <a:endParaRPr lang="en-US"/>
          </a:p>
        </p:txBody>
      </p:sp>
    </p:spTree>
    <p:extLst>
      <p:ext uri="{BB962C8B-B14F-4D97-AF65-F5344CB8AC3E}">
        <p14:creationId xmlns:p14="http://schemas.microsoft.com/office/powerpoint/2010/main" val="333245418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US" dirty="0" smtClean="0"/>
              <a:t>Stress </a:t>
            </a:r>
            <a:r>
              <a:rPr lang="en-US" dirty="0"/>
              <a:t>Test Analysis</a:t>
            </a:r>
          </a:p>
        </p:txBody>
      </p:sp>
      <p:sp>
        <p:nvSpPr>
          <p:cNvPr id="63491" name="Rectangle 3"/>
          <p:cNvSpPr>
            <a:spLocks noGrp="1" noChangeArrowheads="1"/>
          </p:cNvSpPr>
          <p:nvPr>
            <p:ph idx="1"/>
          </p:nvPr>
        </p:nvSpPr>
        <p:spPr/>
        <p:txBody>
          <a:bodyPr/>
          <a:lstStyle/>
          <a:p>
            <a:r>
              <a:rPr lang="en-US" sz="2800"/>
              <a:t>Mild medial laxity with valgus stress, </a:t>
            </a:r>
          </a:p>
          <a:p>
            <a:r>
              <a:rPr lang="en-US" sz="2800"/>
              <a:t>Knee in full extension:  damage to posterior oblique ligament and capsular ligament</a:t>
            </a:r>
          </a:p>
          <a:p>
            <a:r>
              <a:rPr lang="en-US" sz="2800"/>
              <a:t>Gross instability at full extension: check ACL and PCL to make sure they are tight</a:t>
            </a:r>
          </a:p>
          <a:p>
            <a:r>
              <a:rPr lang="en-US" sz="2800"/>
              <a:t>Empty end feel or indistinct end feel: secondary restraints are holding the knee, ligament is grade III</a:t>
            </a:r>
          </a:p>
          <a:p>
            <a:pPr>
              <a:buFontTx/>
              <a:buNone/>
            </a:pPr>
            <a:endParaRPr lang="en-US" sz="2800"/>
          </a:p>
        </p:txBody>
      </p:sp>
      <p:sp>
        <p:nvSpPr>
          <p:cNvPr id="4" name="Slide Number Placeholder 3"/>
          <p:cNvSpPr>
            <a:spLocks noGrp="1"/>
          </p:cNvSpPr>
          <p:nvPr>
            <p:ph type="sldNum" sz="quarter" idx="12"/>
          </p:nvPr>
        </p:nvSpPr>
        <p:spPr/>
        <p:txBody>
          <a:bodyPr/>
          <a:lstStyle/>
          <a:p>
            <a:fld id="{6E60B240-677C-48C8-B4EA-90F7266CBCE6}" type="slidenum">
              <a:rPr lang="en-US" smtClean="0"/>
              <a:pPr/>
              <a:t>67</a:t>
            </a:fld>
            <a:endParaRPr lang="en-US"/>
          </a:p>
        </p:txBody>
      </p:sp>
    </p:spTree>
    <p:extLst>
      <p:ext uri="{BB962C8B-B14F-4D97-AF65-F5344CB8AC3E}">
        <p14:creationId xmlns:p14="http://schemas.microsoft.com/office/powerpoint/2010/main" val="243774677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Medial Collateral Ligament</a:t>
            </a:r>
            <a:endParaRPr lang="en-US" dirty="0"/>
          </a:p>
        </p:txBody>
      </p:sp>
      <p:sp>
        <p:nvSpPr>
          <p:cNvPr id="2" name="Content Placeholder 1"/>
          <p:cNvSpPr>
            <a:spLocks noGrp="1"/>
          </p:cNvSpPr>
          <p:nvPr>
            <p:ph sz="half" idx="1"/>
          </p:nvPr>
        </p:nvSpPr>
        <p:spPr/>
        <p:txBody>
          <a:bodyPr>
            <a:normAutofit fontScale="92500" lnSpcReduction="10000"/>
          </a:bodyPr>
          <a:lstStyle/>
          <a:p>
            <a:r>
              <a:rPr lang="en-US" dirty="0" smtClean="0"/>
              <a:t>Ligaments turn up as BLACK</a:t>
            </a:r>
          </a:p>
          <a:p>
            <a:r>
              <a:rPr lang="en-US" dirty="0" smtClean="0"/>
              <a:t>Coronal Images used to evaluate MCL tears </a:t>
            </a:r>
          </a:p>
          <a:p>
            <a:r>
              <a:rPr lang="en-US" dirty="0" smtClean="0"/>
              <a:t>Proton density coronal image – arrows</a:t>
            </a:r>
          </a:p>
          <a:p>
            <a:r>
              <a:rPr lang="en-US" dirty="0" smtClean="0"/>
              <a:t>Show ligament as thin, well defined, low signal intensity from medial femoral </a:t>
            </a:r>
            <a:r>
              <a:rPr lang="en-US" dirty="0" err="1" smtClean="0"/>
              <a:t>condyle</a:t>
            </a:r>
            <a:r>
              <a:rPr lang="en-US" dirty="0" smtClean="0"/>
              <a:t> to the medial </a:t>
            </a:r>
            <a:r>
              <a:rPr lang="en-US" dirty="0" err="1" smtClean="0"/>
              <a:t>tibial</a:t>
            </a:r>
            <a:r>
              <a:rPr lang="en-US" dirty="0" smtClean="0"/>
              <a:t> </a:t>
            </a:r>
            <a:r>
              <a:rPr lang="en-US" dirty="0" err="1" smtClean="0"/>
              <a:t>metaphysis</a:t>
            </a:r>
            <a:endParaRPr lang="en-US" dirty="0"/>
          </a:p>
        </p:txBody>
      </p:sp>
      <p:pic>
        <p:nvPicPr>
          <p:cNvPr id="5" name="Content Placeholder 4" descr="coronal PD.jpg"/>
          <p:cNvPicPr>
            <a:picLocks noGrp="1" noChangeAspect="1"/>
          </p:cNvPicPr>
          <p:nvPr>
            <p:ph sz="half" idx="2"/>
          </p:nvPr>
        </p:nvPicPr>
        <p:blipFill>
          <a:blip r:embed="rId2" cstate="print"/>
          <a:stretch>
            <a:fillRect/>
          </a:stretch>
        </p:blipFill>
        <p:spPr>
          <a:xfrm>
            <a:off x="5387975" y="1447800"/>
            <a:ext cx="2940050" cy="3745287"/>
          </a:xfrm>
        </p:spPr>
      </p:pic>
      <p:sp>
        <p:nvSpPr>
          <p:cNvPr id="6" name="TextBox 5"/>
          <p:cNvSpPr txBox="1"/>
          <p:nvPr/>
        </p:nvSpPr>
        <p:spPr>
          <a:xfrm>
            <a:off x="5257800" y="6096000"/>
            <a:ext cx="3200400" cy="523220"/>
          </a:xfrm>
          <a:prstGeom prst="rect">
            <a:avLst/>
          </a:prstGeom>
          <a:noFill/>
        </p:spPr>
        <p:txBody>
          <a:bodyPr wrap="square" rtlCol="0">
            <a:spAutoFit/>
          </a:bodyPr>
          <a:lstStyle/>
          <a:p>
            <a:r>
              <a:rPr lang="en-US" sz="1400" dirty="0" smtClean="0"/>
              <a:t>http://emedicine.medscape.com/article/401472-overview</a:t>
            </a:r>
            <a:endParaRPr lang="en-US" sz="1400" dirty="0"/>
          </a:p>
        </p:txBody>
      </p:sp>
      <p:sp>
        <p:nvSpPr>
          <p:cNvPr id="7" name="Slide Number Placeholder 6"/>
          <p:cNvSpPr>
            <a:spLocks noGrp="1"/>
          </p:cNvSpPr>
          <p:nvPr>
            <p:ph type="sldNum" sz="quarter" idx="12"/>
          </p:nvPr>
        </p:nvSpPr>
        <p:spPr/>
        <p:txBody>
          <a:bodyPr/>
          <a:lstStyle/>
          <a:p>
            <a:fld id="{6E60B240-677C-48C8-B4EA-90F7266CBCE6}" type="slidenum">
              <a:rPr lang="en-US" smtClean="0"/>
              <a:pPr/>
              <a:t>68</a:t>
            </a:fld>
            <a:endParaRPr lang="en-US"/>
          </a:p>
        </p:txBody>
      </p:sp>
    </p:spTree>
    <p:extLst>
      <p:ext uri="{BB962C8B-B14F-4D97-AF65-F5344CB8AC3E}">
        <p14:creationId xmlns:p14="http://schemas.microsoft.com/office/powerpoint/2010/main" val="199795991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dirty="0" smtClean="0"/>
              <a:t>Lateral </a:t>
            </a:r>
            <a:r>
              <a:rPr lang="en-US" dirty="0"/>
              <a:t>Collateral Ligament</a:t>
            </a:r>
          </a:p>
        </p:txBody>
      </p:sp>
      <p:sp>
        <p:nvSpPr>
          <p:cNvPr id="64515" name="Rectangle 3"/>
          <p:cNvSpPr>
            <a:spLocks noGrp="1" noChangeArrowheads="1"/>
          </p:cNvSpPr>
          <p:nvPr>
            <p:ph idx="1"/>
          </p:nvPr>
        </p:nvSpPr>
        <p:spPr/>
        <p:txBody>
          <a:bodyPr/>
          <a:lstStyle/>
          <a:p>
            <a:pPr marL="609600" indent="-609600">
              <a:buNone/>
            </a:pPr>
            <a:r>
              <a:rPr lang="en-US" dirty="0"/>
              <a:t>MOI:  </a:t>
            </a:r>
            <a:r>
              <a:rPr lang="en-US" dirty="0" err="1"/>
              <a:t>Varus</a:t>
            </a:r>
            <a:r>
              <a:rPr lang="en-US" dirty="0"/>
              <a:t> force from the medial side of the knee.  </a:t>
            </a:r>
          </a:p>
          <a:p>
            <a:pPr marL="990600" lvl="1" indent="-533400"/>
            <a:r>
              <a:rPr lang="en-US" dirty="0"/>
              <a:t>Isolated injuries are rare because of ligament's location posterior to the axis of the knee joint</a:t>
            </a:r>
            <a:r>
              <a:rPr lang="en-US" dirty="0" smtClean="0"/>
              <a:t>.</a:t>
            </a:r>
          </a:p>
          <a:p>
            <a:pPr marL="990600" lvl="1" indent="-533400"/>
            <a:r>
              <a:rPr lang="en-US" dirty="0" smtClean="0"/>
              <a:t>Not as commonly injured, as very stable.   </a:t>
            </a:r>
            <a:endParaRPr lang="en-US" dirty="0"/>
          </a:p>
          <a:p>
            <a:pPr marL="990600" lvl="1" indent="-533400"/>
            <a:endParaRPr lang="en-US" dirty="0" smtClean="0"/>
          </a:p>
          <a:p>
            <a:pPr marL="990600" lvl="1" indent="-533400"/>
            <a:r>
              <a:rPr lang="en-US" dirty="0" smtClean="0"/>
              <a:t>Usually </a:t>
            </a:r>
            <a:r>
              <a:rPr lang="en-US" dirty="0"/>
              <a:t>injured as a </a:t>
            </a:r>
            <a:r>
              <a:rPr lang="en-US" dirty="0" err="1"/>
              <a:t>torsional</a:t>
            </a:r>
            <a:r>
              <a:rPr lang="en-US" dirty="0"/>
              <a:t> overload that also affects the </a:t>
            </a:r>
            <a:r>
              <a:rPr lang="en-US" dirty="0" err="1"/>
              <a:t>cruciate</a:t>
            </a:r>
            <a:r>
              <a:rPr lang="en-US" dirty="0"/>
              <a:t> ligaments</a:t>
            </a:r>
          </a:p>
          <a:p>
            <a:pPr marL="609600" indent="-609600">
              <a:buFontTx/>
              <a:buNone/>
            </a:pPr>
            <a:endParaRPr lang="en-US" dirty="0"/>
          </a:p>
        </p:txBody>
      </p:sp>
      <p:sp>
        <p:nvSpPr>
          <p:cNvPr id="4" name="Slide Number Placeholder 3"/>
          <p:cNvSpPr>
            <a:spLocks noGrp="1"/>
          </p:cNvSpPr>
          <p:nvPr>
            <p:ph type="sldNum" sz="quarter" idx="12"/>
          </p:nvPr>
        </p:nvSpPr>
        <p:spPr/>
        <p:txBody>
          <a:bodyPr/>
          <a:lstStyle/>
          <a:p>
            <a:fld id="{6E60B240-677C-48C8-B4EA-90F7266CBCE6}" type="slidenum">
              <a:rPr lang="en-US" smtClean="0"/>
              <a:pPr/>
              <a:t>69</a:t>
            </a:fld>
            <a:endParaRPr lang="en-US"/>
          </a:p>
        </p:txBody>
      </p:sp>
    </p:spTree>
    <p:extLst>
      <p:ext uri="{BB962C8B-B14F-4D97-AF65-F5344CB8AC3E}">
        <p14:creationId xmlns:p14="http://schemas.microsoft.com/office/powerpoint/2010/main" val="39687439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endParaRPr lang="en-US"/>
          </a:p>
        </p:txBody>
      </p:sp>
      <p:sp>
        <p:nvSpPr>
          <p:cNvPr id="8195" name="Rectangle 3"/>
          <p:cNvSpPr>
            <a:spLocks noGrp="1" noChangeArrowheads="1"/>
          </p:cNvSpPr>
          <p:nvPr>
            <p:ph idx="1"/>
          </p:nvPr>
        </p:nvSpPr>
        <p:spPr/>
        <p:txBody>
          <a:bodyPr/>
          <a:lstStyle/>
          <a:p>
            <a:pPr>
              <a:buFontTx/>
              <a:buNone/>
            </a:pPr>
            <a:r>
              <a:rPr lang="en-US" dirty="0" smtClean="0"/>
              <a:t>Because </a:t>
            </a:r>
            <a:r>
              <a:rPr lang="en-US" dirty="0"/>
              <a:t>of the difficulty in viewing the </a:t>
            </a:r>
            <a:r>
              <a:rPr lang="en-US" dirty="0" err="1"/>
              <a:t>tibial</a:t>
            </a:r>
            <a:r>
              <a:rPr lang="en-US" dirty="0"/>
              <a:t> plateau, conventional tomography is </a:t>
            </a:r>
          </a:p>
          <a:p>
            <a:pPr>
              <a:buFontTx/>
              <a:buNone/>
            </a:pPr>
            <a:r>
              <a:rPr lang="en-US" dirty="0"/>
              <a:t>   needed in addition to the routine x-rays.  </a:t>
            </a:r>
          </a:p>
          <a:p>
            <a:endParaRPr lang="en-US" dirty="0"/>
          </a:p>
          <a:p>
            <a:r>
              <a:rPr lang="en-US" dirty="0"/>
              <a:t>A classification system has been developed to identify the 6 most common fracture patterns.</a:t>
            </a:r>
          </a:p>
        </p:txBody>
      </p:sp>
      <p:sp>
        <p:nvSpPr>
          <p:cNvPr id="4" name="Slide Number Placeholder 3"/>
          <p:cNvSpPr>
            <a:spLocks noGrp="1"/>
          </p:cNvSpPr>
          <p:nvPr>
            <p:ph type="sldNum" sz="quarter" idx="12"/>
          </p:nvPr>
        </p:nvSpPr>
        <p:spPr/>
        <p:txBody>
          <a:bodyPr/>
          <a:lstStyle/>
          <a:p>
            <a:fld id="{6E60B240-677C-48C8-B4EA-90F7266CBCE6}" type="slidenum">
              <a:rPr lang="en-US" smtClean="0"/>
              <a:pPr/>
              <a:t>7</a:t>
            </a:fld>
            <a:endParaRPr lang="en-US"/>
          </a:p>
        </p:txBody>
      </p:sp>
    </p:spTree>
    <p:extLst>
      <p:ext uri="{BB962C8B-B14F-4D97-AF65-F5344CB8AC3E}">
        <p14:creationId xmlns:p14="http://schemas.microsoft.com/office/powerpoint/2010/main" val="176043400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dirty="0" err="1" smtClean="0"/>
              <a:t>Sx</a:t>
            </a:r>
            <a:r>
              <a:rPr lang="en-US" dirty="0" smtClean="0"/>
              <a:t> </a:t>
            </a:r>
            <a:r>
              <a:rPr lang="en-US" dirty="0"/>
              <a:t>and Signs</a:t>
            </a:r>
          </a:p>
        </p:txBody>
      </p:sp>
      <p:sp>
        <p:nvSpPr>
          <p:cNvPr id="65539" name="Rectangle 3"/>
          <p:cNvSpPr>
            <a:spLocks noGrp="1" noChangeArrowheads="1"/>
          </p:cNvSpPr>
          <p:nvPr>
            <p:ph type="body" sz="half" idx="1"/>
          </p:nvPr>
        </p:nvSpPr>
        <p:spPr/>
        <p:txBody>
          <a:bodyPr/>
          <a:lstStyle/>
          <a:p>
            <a:pPr>
              <a:buFontTx/>
              <a:buNone/>
            </a:pPr>
            <a:r>
              <a:rPr lang="en-US" sz="2800" dirty="0"/>
              <a:t>SX:  lateral knee pain</a:t>
            </a:r>
          </a:p>
          <a:p>
            <a:pPr>
              <a:buFontTx/>
              <a:buNone/>
            </a:pPr>
            <a:endParaRPr lang="en-US" sz="2800" dirty="0"/>
          </a:p>
          <a:p>
            <a:pPr>
              <a:buFontTx/>
              <a:buNone/>
            </a:pPr>
            <a:r>
              <a:rPr lang="en-US" sz="2800" dirty="0"/>
              <a:t>Signs:  </a:t>
            </a:r>
          </a:p>
          <a:p>
            <a:pPr lvl="1"/>
            <a:r>
              <a:rPr lang="en-US" sz="2400" dirty="0" err="1"/>
              <a:t>varus</a:t>
            </a:r>
            <a:r>
              <a:rPr lang="en-US" sz="2400" dirty="0"/>
              <a:t> laxity in extension and flexion</a:t>
            </a:r>
          </a:p>
          <a:p>
            <a:pPr lvl="1"/>
            <a:r>
              <a:rPr lang="en-US" sz="2400" dirty="0"/>
              <a:t>numbness or tingling if nerve root is </a:t>
            </a:r>
            <a:r>
              <a:rPr lang="en-US" sz="2400" dirty="0" smtClean="0"/>
              <a:t>involved: common </a:t>
            </a:r>
            <a:r>
              <a:rPr lang="en-US" sz="2400" dirty="0" err="1" smtClean="0"/>
              <a:t>peroneal</a:t>
            </a:r>
            <a:endParaRPr lang="en-US" sz="2400" dirty="0"/>
          </a:p>
          <a:p>
            <a:endParaRPr lang="en-US" sz="2800" dirty="0"/>
          </a:p>
        </p:txBody>
      </p:sp>
      <p:sp>
        <p:nvSpPr>
          <p:cNvPr id="65540" name="Rectangle 4"/>
          <p:cNvSpPr>
            <a:spLocks noGrp="1" noChangeArrowheads="1"/>
          </p:cNvSpPr>
          <p:nvPr>
            <p:ph sz="half" idx="2"/>
          </p:nvPr>
        </p:nvSpPr>
        <p:spPr>
          <a:xfrm>
            <a:off x="4572000" y="1676400"/>
            <a:ext cx="4038600" cy="4525963"/>
          </a:xfrm>
        </p:spPr>
        <p:txBody>
          <a:bodyPr/>
          <a:lstStyle/>
          <a:p>
            <a:endParaRPr lang="en-US" sz="2800"/>
          </a:p>
        </p:txBody>
      </p:sp>
      <p:pic>
        <p:nvPicPr>
          <p:cNvPr id="65541" name="Picture 5" descr="Lateral Collateral Ligament Injury"/>
          <p:cNvPicPr>
            <a:picLocks noChangeAspect="1" noChangeArrowheads="1"/>
          </p:cNvPicPr>
          <p:nvPr/>
        </p:nvPicPr>
        <p:blipFill>
          <a:blip r:embed="rId2" cstate="print"/>
          <a:srcRect/>
          <a:stretch>
            <a:fillRect/>
          </a:stretch>
        </p:blipFill>
        <p:spPr bwMode="auto">
          <a:xfrm>
            <a:off x="4572000" y="1676400"/>
            <a:ext cx="4038600" cy="4495800"/>
          </a:xfrm>
          <a:prstGeom prst="rect">
            <a:avLst/>
          </a:prstGeom>
          <a:noFill/>
        </p:spPr>
      </p:pic>
      <p:sp>
        <p:nvSpPr>
          <p:cNvPr id="7" name="Slide Number Placeholder 6"/>
          <p:cNvSpPr>
            <a:spLocks noGrp="1"/>
          </p:cNvSpPr>
          <p:nvPr>
            <p:ph type="sldNum" sz="quarter" idx="12"/>
          </p:nvPr>
        </p:nvSpPr>
        <p:spPr/>
        <p:txBody>
          <a:bodyPr/>
          <a:lstStyle/>
          <a:p>
            <a:fld id="{E7DA7323-33FA-4FB3-A815-703BA6809A0F}" type="slidenum">
              <a:rPr lang="en-US" smtClean="0"/>
              <a:pPr/>
              <a:t>70</a:t>
            </a:fld>
            <a:endParaRPr lang="en-US"/>
          </a:p>
        </p:txBody>
      </p:sp>
    </p:spTree>
    <p:extLst>
      <p:ext uri="{BB962C8B-B14F-4D97-AF65-F5344CB8AC3E}">
        <p14:creationId xmlns:p14="http://schemas.microsoft.com/office/powerpoint/2010/main" val="144192189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2" name="Content Placeholder 1"/>
          <p:cNvSpPr>
            <a:spLocks noGrp="1"/>
          </p:cNvSpPr>
          <p:nvPr>
            <p:ph sz="half" idx="1"/>
          </p:nvPr>
        </p:nvSpPr>
        <p:spPr/>
        <p:txBody>
          <a:bodyPr>
            <a:normAutofit fontScale="92500" lnSpcReduction="10000"/>
          </a:bodyPr>
          <a:lstStyle/>
          <a:p>
            <a:r>
              <a:rPr lang="en-US" dirty="0" smtClean="0"/>
              <a:t>Oblique orientation, low signal structure – white arrow</a:t>
            </a:r>
          </a:p>
          <a:p>
            <a:endParaRPr lang="en-US" dirty="0" smtClean="0"/>
          </a:p>
          <a:p>
            <a:r>
              <a:rPr lang="en-US" dirty="0" smtClean="0"/>
              <a:t>Inserts onto fibular head</a:t>
            </a:r>
          </a:p>
          <a:p>
            <a:endParaRPr lang="en-US" dirty="0" smtClean="0"/>
          </a:p>
          <a:p>
            <a:r>
              <a:rPr lang="en-US" dirty="0" smtClean="0"/>
              <a:t>Avulsion fracture of the fibular head may be seen on plain film radiographs with a</a:t>
            </a:r>
          </a:p>
          <a:p>
            <a:pPr>
              <a:buNone/>
            </a:pPr>
            <a:r>
              <a:rPr lang="en-US" dirty="0" smtClean="0"/>
              <a:t>   LCL injury</a:t>
            </a:r>
            <a:endParaRPr lang="en-US" dirty="0"/>
          </a:p>
        </p:txBody>
      </p:sp>
      <p:pic>
        <p:nvPicPr>
          <p:cNvPr id="5" name="Content Placeholder 4" descr="sagittal PD LCL normal.jpg"/>
          <p:cNvPicPr>
            <a:picLocks noGrp="1" noChangeAspect="1"/>
          </p:cNvPicPr>
          <p:nvPr>
            <p:ph sz="half" idx="2"/>
          </p:nvPr>
        </p:nvPicPr>
        <p:blipFill>
          <a:blip r:embed="rId2" cstate="print"/>
          <a:stretch>
            <a:fillRect/>
          </a:stretch>
        </p:blipFill>
        <p:spPr>
          <a:xfrm>
            <a:off x="5397500" y="3274219"/>
            <a:ext cx="2540000" cy="2476500"/>
          </a:xfrm>
        </p:spPr>
      </p:pic>
      <p:sp>
        <p:nvSpPr>
          <p:cNvPr id="6" name="TextBox 5"/>
          <p:cNvSpPr txBox="1"/>
          <p:nvPr/>
        </p:nvSpPr>
        <p:spPr>
          <a:xfrm>
            <a:off x="4648200" y="5791200"/>
            <a:ext cx="4267200" cy="923330"/>
          </a:xfrm>
          <a:prstGeom prst="rect">
            <a:avLst/>
          </a:prstGeom>
          <a:noFill/>
        </p:spPr>
        <p:txBody>
          <a:bodyPr wrap="square" rtlCol="0">
            <a:spAutoFit/>
          </a:bodyPr>
          <a:lstStyle/>
          <a:p>
            <a:r>
              <a:rPr lang="en-US" dirty="0" smtClean="0"/>
              <a:t>http://emedicine.medscape.com/article/401472-overview</a:t>
            </a:r>
          </a:p>
          <a:p>
            <a:endParaRPr lang="en-US" dirty="0"/>
          </a:p>
        </p:txBody>
      </p:sp>
      <p:sp>
        <p:nvSpPr>
          <p:cNvPr id="7" name="Slide Number Placeholder 6"/>
          <p:cNvSpPr>
            <a:spLocks noGrp="1"/>
          </p:cNvSpPr>
          <p:nvPr>
            <p:ph type="sldNum" sz="quarter" idx="12"/>
          </p:nvPr>
        </p:nvSpPr>
        <p:spPr/>
        <p:txBody>
          <a:bodyPr/>
          <a:lstStyle/>
          <a:p>
            <a:fld id="{6E60B240-677C-48C8-B4EA-90F7266CBCE6}" type="slidenum">
              <a:rPr lang="en-US" smtClean="0"/>
              <a:pPr/>
              <a:t>71</a:t>
            </a:fld>
            <a:endParaRPr lang="en-US"/>
          </a:p>
        </p:txBody>
      </p:sp>
    </p:spTree>
    <p:extLst>
      <p:ext uri="{BB962C8B-B14F-4D97-AF65-F5344CB8AC3E}">
        <p14:creationId xmlns:p14="http://schemas.microsoft.com/office/powerpoint/2010/main" val="230865336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2" name="Content Placeholder 1"/>
          <p:cNvSpPr>
            <a:spLocks noGrp="1"/>
          </p:cNvSpPr>
          <p:nvPr>
            <p:ph sz="half" idx="1"/>
          </p:nvPr>
        </p:nvSpPr>
        <p:spPr/>
        <p:txBody>
          <a:bodyPr/>
          <a:lstStyle/>
          <a:p>
            <a:r>
              <a:rPr lang="en-US" dirty="0" smtClean="0"/>
              <a:t>LCL and MCL tear</a:t>
            </a:r>
            <a:endParaRPr lang="en-US" dirty="0"/>
          </a:p>
        </p:txBody>
      </p:sp>
      <p:pic>
        <p:nvPicPr>
          <p:cNvPr id="5" name="Content Placeholder 4" descr="LCL tear proximal PD.jpg"/>
          <p:cNvPicPr>
            <a:picLocks noGrp="1" noChangeAspect="1"/>
          </p:cNvPicPr>
          <p:nvPr>
            <p:ph sz="half" idx="2"/>
          </p:nvPr>
        </p:nvPicPr>
        <p:blipFill>
          <a:blip r:embed="rId2" cstate="print"/>
          <a:stretch>
            <a:fillRect/>
          </a:stretch>
        </p:blipFill>
        <p:spPr>
          <a:xfrm>
            <a:off x="381000" y="2438400"/>
            <a:ext cx="2476500" cy="2540000"/>
          </a:xfrm>
        </p:spPr>
      </p:pic>
      <p:pic>
        <p:nvPicPr>
          <p:cNvPr id="6" name="Content Placeholder 4" descr="PCL FSE of LCL tear.jpg"/>
          <p:cNvPicPr>
            <a:picLocks noChangeAspect="1"/>
          </p:cNvPicPr>
          <p:nvPr/>
        </p:nvPicPr>
        <p:blipFill>
          <a:blip r:embed="rId3" cstate="print"/>
          <a:stretch>
            <a:fillRect/>
          </a:stretch>
        </p:blipFill>
        <p:spPr>
          <a:xfrm>
            <a:off x="6400800" y="2438400"/>
            <a:ext cx="2235200" cy="2540000"/>
          </a:xfrm>
          <a:prstGeom prst="rect">
            <a:avLst/>
          </a:prstGeom>
        </p:spPr>
      </p:pic>
      <p:sp>
        <p:nvSpPr>
          <p:cNvPr id="7" name="TextBox 6"/>
          <p:cNvSpPr txBox="1"/>
          <p:nvPr/>
        </p:nvSpPr>
        <p:spPr>
          <a:xfrm>
            <a:off x="5562600" y="5410200"/>
            <a:ext cx="3200400" cy="923330"/>
          </a:xfrm>
          <a:prstGeom prst="rect">
            <a:avLst/>
          </a:prstGeom>
          <a:noFill/>
        </p:spPr>
        <p:txBody>
          <a:bodyPr wrap="square" rtlCol="0">
            <a:spAutoFit/>
          </a:bodyPr>
          <a:lstStyle/>
          <a:p>
            <a:r>
              <a:rPr lang="en-US" dirty="0" smtClean="0"/>
              <a:t>http://emedicine.medscape.com/article/401472-overview</a:t>
            </a:r>
          </a:p>
          <a:p>
            <a:endParaRPr lang="en-US" dirty="0"/>
          </a:p>
        </p:txBody>
      </p:sp>
      <p:sp>
        <p:nvSpPr>
          <p:cNvPr id="8" name="TextBox 7"/>
          <p:cNvSpPr txBox="1"/>
          <p:nvPr/>
        </p:nvSpPr>
        <p:spPr>
          <a:xfrm>
            <a:off x="3124200" y="2667000"/>
            <a:ext cx="3135795" cy="2585323"/>
          </a:xfrm>
          <a:prstGeom prst="rect">
            <a:avLst/>
          </a:prstGeom>
          <a:noFill/>
        </p:spPr>
        <p:txBody>
          <a:bodyPr wrap="none" rtlCol="0">
            <a:spAutoFit/>
          </a:bodyPr>
          <a:lstStyle/>
          <a:p>
            <a:r>
              <a:rPr lang="en-US" dirty="0" smtClean="0"/>
              <a:t>LCL is outside the capsule,</a:t>
            </a:r>
          </a:p>
          <a:p>
            <a:r>
              <a:rPr lang="en-US" dirty="0" smtClean="0"/>
              <a:t>A tear in the LCL does not </a:t>
            </a:r>
          </a:p>
          <a:p>
            <a:r>
              <a:rPr lang="en-US" dirty="0" smtClean="0"/>
              <a:t>Cause as much effusion as </a:t>
            </a:r>
          </a:p>
          <a:p>
            <a:r>
              <a:rPr lang="en-US" dirty="0" smtClean="0"/>
              <a:t>A MCL tear.  You will not see</a:t>
            </a:r>
          </a:p>
          <a:p>
            <a:r>
              <a:rPr lang="en-US" dirty="0" smtClean="0"/>
              <a:t>An increased signal intensity</a:t>
            </a:r>
          </a:p>
          <a:p>
            <a:r>
              <a:rPr lang="en-US" dirty="0" smtClean="0"/>
              <a:t>Around the ligament as you</a:t>
            </a:r>
          </a:p>
          <a:p>
            <a:r>
              <a:rPr lang="en-US" dirty="0" smtClean="0"/>
              <a:t>do in an MCL tear.</a:t>
            </a:r>
          </a:p>
          <a:p>
            <a:r>
              <a:rPr lang="en-US" dirty="0" smtClean="0"/>
              <a:t>See figure to the right.  </a:t>
            </a:r>
          </a:p>
          <a:p>
            <a:endParaRPr lang="en-US" dirty="0"/>
          </a:p>
        </p:txBody>
      </p:sp>
      <p:sp>
        <p:nvSpPr>
          <p:cNvPr id="9" name="Slide Number Placeholder 8"/>
          <p:cNvSpPr>
            <a:spLocks noGrp="1"/>
          </p:cNvSpPr>
          <p:nvPr>
            <p:ph type="sldNum" sz="quarter" idx="12"/>
          </p:nvPr>
        </p:nvSpPr>
        <p:spPr/>
        <p:txBody>
          <a:bodyPr/>
          <a:lstStyle/>
          <a:p>
            <a:fld id="{6E60B240-677C-48C8-B4EA-90F7266CBCE6}" type="slidenum">
              <a:rPr lang="en-US" smtClean="0"/>
              <a:pPr/>
              <a:t>72</a:t>
            </a:fld>
            <a:endParaRPr lang="en-US"/>
          </a:p>
        </p:txBody>
      </p:sp>
    </p:spTree>
    <p:extLst>
      <p:ext uri="{BB962C8B-B14F-4D97-AF65-F5344CB8AC3E}">
        <p14:creationId xmlns:p14="http://schemas.microsoft.com/office/powerpoint/2010/main" val="372133163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dirty="0" smtClean="0"/>
              <a:t>Anterior </a:t>
            </a:r>
            <a:r>
              <a:rPr lang="en-US" dirty="0" err="1"/>
              <a:t>Cruciate</a:t>
            </a:r>
            <a:r>
              <a:rPr lang="en-US" dirty="0"/>
              <a:t> Ligament:</a:t>
            </a:r>
          </a:p>
        </p:txBody>
      </p:sp>
      <p:sp>
        <p:nvSpPr>
          <p:cNvPr id="66563" name="Rectangle 3"/>
          <p:cNvSpPr>
            <a:spLocks noGrp="1" noChangeArrowheads="1"/>
          </p:cNvSpPr>
          <p:nvPr>
            <p:ph idx="1"/>
          </p:nvPr>
        </p:nvSpPr>
        <p:spPr/>
        <p:txBody>
          <a:bodyPr>
            <a:normAutofit lnSpcReduction="10000"/>
          </a:bodyPr>
          <a:lstStyle/>
          <a:p>
            <a:pPr marL="533400" indent="-533400">
              <a:buNone/>
            </a:pPr>
            <a:r>
              <a:rPr lang="en-US" dirty="0"/>
              <a:t>MOI:  combination of </a:t>
            </a:r>
            <a:r>
              <a:rPr lang="en-US" dirty="0" err="1"/>
              <a:t>valgus</a:t>
            </a:r>
            <a:r>
              <a:rPr lang="en-US" dirty="0"/>
              <a:t> and external rotation forces applied to the knee while foot is in a closed pack position</a:t>
            </a:r>
          </a:p>
          <a:p>
            <a:pPr marL="533400" indent="-533400">
              <a:buNone/>
            </a:pPr>
            <a:r>
              <a:rPr lang="en-US" dirty="0" smtClean="0"/>
              <a:t>Less </a:t>
            </a:r>
            <a:r>
              <a:rPr lang="en-US" dirty="0"/>
              <a:t>common MOI:  excessive internal rotation and hyperextension combination</a:t>
            </a:r>
          </a:p>
          <a:p>
            <a:pPr marL="914400" lvl="1" indent="-457200"/>
            <a:r>
              <a:rPr lang="en-US" dirty="0"/>
              <a:t>non contact injury in which sudden limb deceleration is accompanied by a                   contraction of the quads producing damaging force </a:t>
            </a:r>
            <a:r>
              <a:rPr lang="en-US" dirty="0" smtClean="0"/>
              <a:t>moments</a:t>
            </a:r>
          </a:p>
          <a:p>
            <a:pPr marL="914400" lvl="1" indent="-457200"/>
            <a:r>
              <a:rPr lang="en-US" dirty="0" smtClean="0"/>
              <a:t>Commonly the MOI for woman. </a:t>
            </a:r>
            <a:endParaRPr lang="en-US" dirty="0"/>
          </a:p>
        </p:txBody>
      </p:sp>
      <p:sp>
        <p:nvSpPr>
          <p:cNvPr id="4" name="Slide Number Placeholder 3"/>
          <p:cNvSpPr>
            <a:spLocks noGrp="1"/>
          </p:cNvSpPr>
          <p:nvPr>
            <p:ph type="sldNum" sz="quarter" idx="12"/>
          </p:nvPr>
        </p:nvSpPr>
        <p:spPr/>
        <p:txBody>
          <a:bodyPr/>
          <a:lstStyle/>
          <a:p>
            <a:fld id="{6E60B240-677C-48C8-B4EA-90F7266CBCE6}" type="slidenum">
              <a:rPr lang="en-US" smtClean="0"/>
              <a:pPr/>
              <a:t>73</a:t>
            </a:fld>
            <a:endParaRPr lang="en-US"/>
          </a:p>
        </p:txBody>
      </p:sp>
    </p:spTree>
    <p:extLst>
      <p:ext uri="{BB962C8B-B14F-4D97-AF65-F5344CB8AC3E}">
        <p14:creationId xmlns:p14="http://schemas.microsoft.com/office/powerpoint/2010/main" val="376741849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ACL Tear</a:t>
            </a:r>
            <a:endParaRPr lang="en-US" dirty="0"/>
          </a:p>
        </p:txBody>
      </p:sp>
      <p:sp>
        <p:nvSpPr>
          <p:cNvPr id="2" name="Content Placeholder 1"/>
          <p:cNvSpPr>
            <a:spLocks noGrp="1"/>
          </p:cNvSpPr>
          <p:nvPr>
            <p:ph sz="half" idx="1"/>
          </p:nvPr>
        </p:nvSpPr>
        <p:spPr/>
        <p:txBody>
          <a:bodyPr/>
          <a:lstStyle/>
          <a:p>
            <a:r>
              <a:rPr lang="en-US" dirty="0" smtClean="0"/>
              <a:t>Arrow’s point to the tear</a:t>
            </a:r>
          </a:p>
          <a:p>
            <a:endParaRPr lang="en-US" dirty="0" smtClean="0"/>
          </a:p>
          <a:p>
            <a:r>
              <a:rPr lang="en-US" dirty="0" smtClean="0"/>
              <a:t>Less formation of the tendon </a:t>
            </a:r>
            <a:endParaRPr lang="en-US" dirty="0"/>
          </a:p>
        </p:txBody>
      </p:sp>
      <p:pic>
        <p:nvPicPr>
          <p:cNvPr id="5" name="Content Placeholder 4" descr="acl-tear.jpg"/>
          <p:cNvPicPr>
            <a:picLocks noGrp="1" noChangeAspect="1"/>
          </p:cNvPicPr>
          <p:nvPr>
            <p:ph sz="half" idx="2"/>
          </p:nvPr>
        </p:nvPicPr>
        <p:blipFill>
          <a:blip r:embed="rId2" cstate="print"/>
          <a:stretch>
            <a:fillRect/>
          </a:stretch>
        </p:blipFill>
        <p:spPr>
          <a:xfrm>
            <a:off x="4343400" y="1447800"/>
            <a:ext cx="4357926" cy="4343400"/>
          </a:xfrm>
        </p:spPr>
      </p:pic>
      <p:sp>
        <p:nvSpPr>
          <p:cNvPr id="6" name="TextBox 5"/>
          <p:cNvSpPr txBox="1"/>
          <p:nvPr/>
        </p:nvSpPr>
        <p:spPr>
          <a:xfrm>
            <a:off x="5562600" y="6172200"/>
            <a:ext cx="2376356" cy="369332"/>
          </a:xfrm>
          <a:prstGeom prst="rect">
            <a:avLst/>
          </a:prstGeom>
          <a:noFill/>
        </p:spPr>
        <p:txBody>
          <a:bodyPr wrap="none" rtlCol="0">
            <a:spAutoFit/>
          </a:bodyPr>
          <a:lstStyle/>
          <a:p>
            <a:r>
              <a:rPr lang="en-US" dirty="0">
                <a:hlinkClick r:id="rId3"/>
              </a:rPr>
              <a:t>www.health-pic.com/.../</a:t>
            </a:r>
            <a:endParaRPr lang="en-US" dirty="0"/>
          </a:p>
        </p:txBody>
      </p:sp>
      <p:sp>
        <p:nvSpPr>
          <p:cNvPr id="7" name="Slide Number Placeholder 6"/>
          <p:cNvSpPr>
            <a:spLocks noGrp="1"/>
          </p:cNvSpPr>
          <p:nvPr>
            <p:ph type="sldNum" sz="quarter" idx="12"/>
          </p:nvPr>
        </p:nvSpPr>
        <p:spPr/>
        <p:txBody>
          <a:bodyPr/>
          <a:lstStyle/>
          <a:p>
            <a:fld id="{6E60B240-677C-48C8-B4EA-90F7266CBCE6}" type="slidenum">
              <a:rPr lang="en-US" smtClean="0"/>
              <a:pPr/>
              <a:t>74</a:t>
            </a:fld>
            <a:endParaRPr lang="en-US"/>
          </a:p>
        </p:txBody>
      </p:sp>
    </p:spTree>
    <p:extLst>
      <p:ext uri="{BB962C8B-B14F-4D97-AF65-F5344CB8AC3E}">
        <p14:creationId xmlns:p14="http://schemas.microsoft.com/office/powerpoint/2010/main" val="212599621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2" name="Content Placeholder 1"/>
          <p:cNvSpPr>
            <a:spLocks noGrp="1"/>
          </p:cNvSpPr>
          <p:nvPr>
            <p:ph sz="half" idx="1"/>
          </p:nvPr>
        </p:nvSpPr>
        <p:spPr/>
        <p:txBody>
          <a:bodyPr/>
          <a:lstStyle/>
          <a:p>
            <a:r>
              <a:rPr lang="en-US" dirty="0" smtClean="0"/>
              <a:t>Non visualization of an ACL</a:t>
            </a:r>
          </a:p>
          <a:p>
            <a:endParaRPr lang="en-US" dirty="0" smtClean="0"/>
          </a:p>
        </p:txBody>
      </p:sp>
      <p:pic>
        <p:nvPicPr>
          <p:cNvPr id="5" name="Content Placeholder 4" descr="nonvisualization of ACL tear.jpg"/>
          <p:cNvPicPr>
            <a:picLocks noGrp="1" noChangeAspect="1"/>
          </p:cNvPicPr>
          <p:nvPr>
            <p:ph sz="half" idx="2"/>
          </p:nvPr>
        </p:nvPicPr>
        <p:blipFill>
          <a:blip r:embed="rId2" cstate="print"/>
          <a:stretch>
            <a:fillRect/>
          </a:stretch>
        </p:blipFill>
        <p:spPr>
          <a:xfrm>
            <a:off x="4953000" y="1600200"/>
            <a:ext cx="3657600" cy="4343399"/>
          </a:xfrm>
        </p:spPr>
      </p:pic>
      <p:sp>
        <p:nvSpPr>
          <p:cNvPr id="6" name="TextBox 5"/>
          <p:cNvSpPr txBox="1"/>
          <p:nvPr/>
        </p:nvSpPr>
        <p:spPr>
          <a:xfrm>
            <a:off x="3200400" y="6172200"/>
            <a:ext cx="5465086" cy="369332"/>
          </a:xfrm>
          <a:prstGeom prst="rect">
            <a:avLst/>
          </a:prstGeom>
          <a:noFill/>
        </p:spPr>
        <p:txBody>
          <a:bodyPr wrap="none" rtlCol="0">
            <a:spAutoFit/>
          </a:bodyPr>
          <a:lstStyle/>
          <a:p>
            <a:r>
              <a:rPr lang="en-US" dirty="0" smtClean="0"/>
              <a:t>http://emedicine.medscape.com/article/400547-overview</a:t>
            </a:r>
            <a:endParaRPr lang="en-US" dirty="0"/>
          </a:p>
        </p:txBody>
      </p:sp>
      <p:sp>
        <p:nvSpPr>
          <p:cNvPr id="7" name="Slide Number Placeholder 6"/>
          <p:cNvSpPr>
            <a:spLocks noGrp="1"/>
          </p:cNvSpPr>
          <p:nvPr>
            <p:ph type="sldNum" sz="quarter" idx="12"/>
          </p:nvPr>
        </p:nvSpPr>
        <p:spPr/>
        <p:txBody>
          <a:bodyPr/>
          <a:lstStyle/>
          <a:p>
            <a:fld id="{6E60B240-677C-48C8-B4EA-90F7266CBCE6}" type="slidenum">
              <a:rPr lang="en-US" smtClean="0"/>
              <a:pPr/>
              <a:t>75</a:t>
            </a:fld>
            <a:endParaRPr lang="en-US"/>
          </a:p>
        </p:txBody>
      </p:sp>
    </p:spTree>
    <p:extLst>
      <p:ext uri="{BB962C8B-B14F-4D97-AF65-F5344CB8AC3E}">
        <p14:creationId xmlns:p14="http://schemas.microsoft.com/office/powerpoint/2010/main" val="146125106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2" name="Content Placeholder 1"/>
          <p:cNvSpPr>
            <a:spLocks noGrp="1"/>
          </p:cNvSpPr>
          <p:nvPr>
            <p:ph sz="half" idx="1"/>
          </p:nvPr>
        </p:nvSpPr>
        <p:spPr/>
        <p:txBody>
          <a:bodyPr/>
          <a:lstStyle/>
          <a:p>
            <a:r>
              <a:rPr lang="en-US" dirty="0" smtClean="0"/>
              <a:t>Triad of images showing an ACL tear</a:t>
            </a:r>
          </a:p>
          <a:p>
            <a:r>
              <a:rPr lang="en-US" dirty="0" smtClean="0"/>
              <a:t>Top left: T2 Sagittal view</a:t>
            </a:r>
          </a:p>
          <a:p>
            <a:r>
              <a:rPr lang="en-US" dirty="0" smtClean="0"/>
              <a:t>Top right: T2 coronal view</a:t>
            </a:r>
          </a:p>
          <a:p>
            <a:r>
              <a:rPr lang="en-US" dirty="0" smtClean="0"/>
              <a:t>Bottom: T1 coronal view,</a:t>
            </a:r>
            <a:endParaRPr lang="en-US" dirty="0"/>
          </a:p>
        </p:txBody>
      </p:sp>
      <p:pic>
        <p:nvPicPr>
          <p:cNvPr id="5" name="Content Placeholder 4" descr="three images with tear.jpg"/>
          <p:cNvPicPr>
            <a:picLocks noGrp="1" noChangeAspect="1"/>
          </p:cNvPicPr>
          <p:nvPr>
            <p:ph sz="half" idx="2"/>
          </p:nvPr>
        </p:nvPicPr>
        <p:blipFill>
          <a:blip r:embed="rId2" cstate="print"/>
          <a:stretch>
            <a:fillRect/>
          </a:stretch>
        </p:blipFill>
        <p:spPr>
          <a:xfrm>
            <a:off x="4876800" y="2057400"/>
            <a:ext cx="3364992" cy="3355848"/>
          </a:xfrm>
        </p:spPr>
      </p:pic>
      <p:sp>
        <p:nvSpPr>
          <p:cNvPr id="6" name="TextBox 5"/>
          <p:cNvSpPr txBox="1"/>
          <p:nvPr/>
        </p:nvSpPr>
        <p:spPr>
          <a:xfrm>
            <a:off x="4572000" y="5715000"/>
            <a:ext cx="4191000" cy="646331"/>
          </a:xfrm>
          <a:prstGeom prst="rect">
            <a:avLst/>
          </a:prstGeom>
          <a:noFill/>
        </p:spPr>
        <p:txBody>
          <a:bodyPr wrap="square" rtlCol="0">
            <a:spAutoFit/>
          </a:bodyPr>
          <a:lstStyle/>
          <a:p>
            <a:r>
              <a:rPr lang="en-US" dirty="0" smtClean="0"/>
              <a:t>http://emedicine.medscape.com/article/400547-overview</a:t>
            </a:r>
            <a:endParaRPr lang="en-US" dirty="0"/>
          </a:p>
        </p:txBody>
      </p:sp>
      <p:sp>
        <p:nvSpPr>
          <p:cNvPr id="7" name="Slide Number Placeholder 6"/>
          <p:cNvSpPr>
            <a:spLocks noGrp="1"/>
          </p:cNvSpPr>
          <p:nvPr>
            <p:ph type="sldNum" sz="quarter" idx="12"/>
          </p:nvPr>
        </p:nvSpPr>
        <p:spPr/>
        <p:txBody>
          <a:bodyPr/>
          <a:lstStyle/>
          <a:p>
            <a:fld id="{6E60B240-677C-48C8-B4EA-90F7266CBCE6}" type="slidenum">
              <a:rPr lang="en-US" smtClean="0"/>
              <a:pPr/>
              <a:t>76</a:t>
            </a:fld>
            <a:endParaRPr lang="en-US"/>
          </a:p>
        </p:txBody>
      </p:sp>
    </p:spTree>
    <p:extLst>
      <p:ext uri="{BB962C8B-B14F-4D97-AF65-F5344CB8AC3E}">
        <p14:creationId xmlns:p14="http://schemas.microsoft.com/office/powerpoint/2010/main" val="365512706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en-US"/>
              <a:t>Anterior Cruciate Ligament</a:t>
            </a:r>
          </a:p>
        </p:txBody>
      </p:sp>
      <p:sp>
        <p:nvSpPr>
          <p:cNvPr id="67587" name="Rectangle 3"/>
          <p:cNvSpPr>
            <a:spLocks noGrp="1" noChangeArrowheads="1"/>
          </p:cNvSpPr>
          <p:nvPr>
            <p:ph idx="1"/>
          </p:nvPr>
        </p:nvSpPr>
        <p:spPr>
          <a:xfrm>
            <a:off x="381000" y="1600200"/>
            <a:ext cx="8229600" cy="4525963"/>
          </a:xfrm>
        </p:spPr>
        <p:txBody>
          <a:bodyPr/>
          <a:lstStyle/>
          <a:p>
            <a:endParaRPr lang="en-US"/>
          </a:p>
        </p:txBody>
      </p:sp>
      <p:pic>
        <p:nvPicPr>
          <p:cNvPr id="67588" name="Picture 4" descr="ACL Degrees"/>
          <p:cNvPicPr>
            <a:picLocks noChangeAspect="1" noChangeArrowheads="1"/>
          </p:cNvPicPr>
          <p:nvPr/>
        </p:nvPicPr>
        <p:blipFill>
          <a:blip r:embed="rId3" cstate="print"/>
          <a:srcRect/>
          <a:stretch>
            <a:fillRect/>
          </a:stretch>
        </p:blipFill>
        <p:spPr bwMode="auto">
          <a:xfrm>
            <a:off x="381000" y="1600200"/>
            <a:ext cx="8229600" cy="4495800"/>
          </a:xfrm>
          <a:prstGeom prst="rect">
            <a:avLst/>
          </a:prstGeom>
          <a:noFill/>
        </p:spPr>
      </p:pic>
      <p:sp>
        <p:nvSpPr>
          <p:cNvPr id="6" name="Slide Number Placeholder 5"/>
          <p:cNvSpPr>
            <a:spLocks noGrp="1"/>
          </p:cNvSpPr>
          <p:nvPr>
            <p:ph type="sldNum" sz="quarter" idx="12"/>
          </p:nvPr>
        </p:nvSpPr>
        <p:spPr/>
        <p:txBody>
          <a:bodyPr/>
          <a:lstStyle/>
          <a:p>
            <a:fld id="{6E60B240-677C-48C8-B4EA-90F7266CBCE6}" type="slidenum">
              <a:rPr lang="en-US" smtClean="0"/>
              <a:pPr/>
              <a:t>77</a:t>
            </a:fld>
            <a:endParaRPr lang="en-US"/>
          </a:p>
        </p:txBody>
      </p:sp>
    </p:spTree>
    <p:extLst>
      <p:ext uri="{BB962C8B-B14F-4D97-AF65-F5344CB8AC3E}">
        <p14:creationId xmlns:p14="http://schemas.microsoft.com/office/powerpoint/2010/main" val="65887248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dirty="0" smtClean="0"/>
              <a:t>SX </a:t>
            </a:r>
            <a:r>
              <a:rPr lang="en-US" dirty="0"/>
              <a:t>and Signs</a:t>
            </a:r>
          </a:p>
        </p:txBody>
      </p:sp>
      <p:sp>
        <p:nvSpPr>
          <p:cNvPr id="68611" name="Rectangle 3"/>
          <p:cNvSpPr>
            <a:spLocks noGrp="1" noChangeArrowheads="1"/>
          </p:cNvSpPr>
          <p:nvPr>
            <p:ph idx="1"/>
          </p:nvPr>
        </p:nvSpPr>
        <p:spPr/>
        <p:txBody>
          <a:bodyPr>
            <a:normAutofit fontScale="92500" lnSpcReduction="10000"/>
          </a:bodyPr>
          <a:lstStyle/>
          <a:p>
            <a:pPr>
              <a:lnSpc>
                <a:spcPct val="90000"/>
              </a:lnSpc>
              <a:buFontTx/>
              <a:buNone/>
            </a:pPr>
            <a:r>
              <a:rPr lang="en-US" sz="2400" dirty="0"/>
              <a:t>SX:  </a:t>
            </a:r>
          </a:p>
          <a:p>
            <a:pPr>
              <a:lnSpc>
                <a:spcPct val="90000"/>
              </a:lnSpc>
            </a:pPr>
            <a:r>
              <a:rPr lang="en-US" sz="2400" dirty="0"/>
              <a:t>Patient reports a "pop" at time of injury </a:t>
            </a:r>
          </a:p>
          <a:p>
            <a:pPr>
              <a:lnSpc>
                <a:spcPct val="90000"/>
              </a:lnSpc>
            </a:pPr>
            <a:r>
              <a:rPr lang="en-US" sz="2400" dirty="0"/>
              <a:t>Knee swelling within one hour after injury</a:t>
            </a:r>
          </a:p>
          <a:p>
            <a:pPr>
              <a:lnSpc>
                <a:spcPct val="90000"/>
              </a:lnSpc>
            </a:pPr>
            <a:r>
              <a:rPr lang="en-US" sz="2400" dirty="0" err="1"/>
              <a:t>Hemarthrosis</a:t>
            </a:r>
            <a:r>
              <a:rPr lang="en-US" sz="2400" dirty="0"/>
              <a:t> within 12 hours</a:t>
            </a:r>
          </a:p>
          <a:p>
            <a:pPr>
              <a:lnSpc>
                <a:spcPct val="90000"/>
              </a:lnSpc>
              <a:buFontTx/>
              <a:buNone/>
            </a:pPr>
            <a:endParaRPr lang="en-US" sz="2400" dirty="0"/>
          </a:p>
          <a:p>
            <a:pPr>
              <a:lnSpc>
                <a:spcPct val="90000"/>
              </a:lnSpc>
              <a:buFontTx/>
              <a:buNone/>
            </a:pPr>
            <a:r>
              <a:rPr lang="en-US" sz="2400" dirty="0"/>
              <a:t>Signs:  </a:t>
            </a:r>
          </a:p>
          <a:p>
            <a:pPr>
              <a:lnSpc>
                <a:spcPct val="90000"/>
              </a:lnSpc>
            </a:pPr>
            <a:r>
              <a:rPr lang="en-US" sz="2400" dirty="0"/>
              <a:t>+ </a:t>
            </a:r>
            <a:r>
              <a:rPr lang="en-US" sz="2400" dirty="0" err="1"/>
              <a:t>Lachman's</a:t>
            </a:r>
            <a:endParaRPr lang="en-US" sz="2400" dirty="0"/>
          </a:p>
          <a:p>
            <a:pPr>
              <a:lnSpc>
                <a:spcPct val="90000"/>
              </a:lnSpc>
            </a:pPr>
            <a:r>
              <a:rPr lang="en-US" sz="2400" dirty="0"/>
              <a:t>+ pivot shift test</a:t>
            </a:r>
          </a:p>
          <a:p>
            <a:pPr>
              <a:lnSpc>
                <a:spcPct val="90000"/>
              </a:lnSpc>
            </a:pPr>
            <a:r>
              <a:rPr lang="en-US" sz="2400" dirty="0"/>
              <a:t>+ anterior drawer test</a:t>
            </a:r>
          </a:p>
          <a:p>
            <a:pPr>
              <a:lnSpc>
                <a:spcPct val="90000"/>
              </a:lnSpc>
            </a:pPr>
            <a:r>
              <a:rPr lang="en-US" sz="2400" u="sng" dirty="0"/>
              <a:t>Hamstring </a:t>
            </a:r>
            <a:r>
              <a:rPr lang="en-US" sz="2400" dirty="0"/>
              <a:t>muscle </a:t>
            </a:r>
            <a:r>
              <a:rPr lang="en-US" sz="2400" u="sng" dirty="0" smtClean="0"/>
              <a:t>spasm:  </a:t>
            </a:r>
            <a:r>
              <a:rPr lang="en-US" sz="2400" dirty="0" smtClean="0"/>
              <a:t>can give a false negative as they protect any movement from anterior drawer. </a:t>
            </a:r>
            <a:endParaRPr lang="en-US" sz="2400" u="sng" dirty="0"/>
          </a:p>
          <a:p>
            <a:pPr>
              <a:lnSpc>
                <a:spcPct val="90000"/>
              </a:lnSpc>
            </a:pPr>
            <a:r>
              <a:rPr lang="en-US" sz="2400" dirty="0"/>
              <a:t>Inability to fully weight bear on affected side</a:t>
            </a:r>
          </a:p>
          <a:p>
            <a:pPr>
              <a:lnSpc>
                <a:spcPct val="90000"/>
              </a:lnSpc>
            </a:pPr>
            <a:r>
              <a:rPr lang="en-US" sz="2400" dirty="0"/>
              <a:t>Weakness and knee giving way are frequent occurrences</a:t>
            </a:r>
          </a:p>
          <a:p>
            <a:pPr>
              <a:lnSpc>
                <a:spcPct val="90000"/>
              </a:lnSpc>
            </a:pPr>
            <a:endParaRPr lang="en-US" sz="2400" dirty="0"/>
          </a:p>
        </p:txBody>
      </p:sp>
      <p:sp>
        <p:nvSpPr>
          <p:cNvPr id="4" name="Slide Number Placeholder 3"/>
          <p:cNvSpPr>
            <a:spLocks noGrp="1"/>
          </p:cNvSpPr>
          <p:nvPr>
            <p:ph type="sldNum" sz="quarter" idx="12"/>
          </p:nvPr>
        </p:nvSpPr>
        <p:spPr/>
        <p:txBody>
          <a:bodyPr/>
          <a:lstStyle/>
          <a:p>
            <a:fld id="{6E60B240-677C-48C8-B4EA-90F7266CBCE6}" type="slidenum">
              <a:rPr lang="en-US" smtClean="0"/>
              <a:pPr/>
              <a:t>78</a:t>
            </a:fld>
            <a:endParaRPr lang="en-US"/>
          </a:p>
        </p:txBody>
      </p:sp>
    </p:spTree>
    <p:extLst>
      <p:ext uri="{BB962C8B-B14F-4D97-AF65-F5344CB8AC3E}">
        <p14:creationId xmlns:p14="http://schemas.microsoft.com/office/powerpoint/2010/main" val="82649057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dirty="0" smtClean="0"/>
              <a:t>Chronic </a:t>
            </a:r>
            <a:r>
              <a:rPr lang="en-US" dirty="0"/>
              <a:t>problem</a:t>
            </a:r>
          </a:p>
        </p:txBody>
      </p:sp>
      <p:sp>
        <p:nvSpPr>
          <p:cNvPr id="69635" name="Rectangle 3"/>
          <p:cNvSpPr>
            <a:spLocks noGrp="1" noChangeArrowheads="1"/>
          </p:cNvSpPr>
          <p:nvPr>
            <p:ph idx="1"/>
          </p:nvPr>
        </p:nvSpPr>
        <p:spPr/>
        <p:txBody>
          <a:bodyPr/>
          <a:lstStyle/>
          <a:p>
            <a:pPr>
              <a:lnSpc>
                <a:spcPct val="80000"/>
              </a:lnSpc>
            </a:pPr>
            <a:r>
              <a:rPr lang="en-US" sz="2400" dirty="0"/>
              <a:t>Frequent episodes of knee giving out.  Pain and effusion with specific activities that stress knee such as cutting and pivoting</a:t>
            </a:r>
          </a:p>
          <a:p>
            <a:pPr>
              <a:lnSpc>
                <a:spcPct val="80000"/>
              </a:lnSpc>
              <a:buFontTx/>
              <a:buNone/>
            </a:pPr>
            <a:endParaRPr lang="en-US" sz="2400" dirty="0"/>
          </a:p>
          <a:p>
            <a:pPr>
              <a:lnSpc>
                <a:spcPct val="80000"/>
              </a:lnSpc>
              <a:buFontTx/>
              <a:buNone/>
            </a:pPr>
            <a:r>
              <a:rPr lang="en-US" sz="2400" dirty="0" smtClean="0"/>
              <a:t>RX</a:t>
            </a:r>
            <a:r>
              <a:rPr lang="en-US" sz="2400" dirty="0"/>
              <a:t>:  depends on the degree of tear, Will generally wait 2-3 weeks until the swelling has decreased before going in and assessing the ligament</a:t>
            </a:r>
          </a:p>
          <a:p>
            <a:pPr>
              <a:lnSpc>
                <a:spcPct val="80000"/>
              </a:lnSpc>
              <a:buFontTx/>
              <a:buNone/>
            </a:pPr>
            <a:endParaRPr lang="en-US" sz="2400" dirty="0"/>
          </a:p>
          <a:p>
            <a:pPr>
              <a:lnSpc>
                <a:spcPct val="80000"/>
              </a:lnSpc>
            </a:pPr>
            <a:r>
              <a:rPr lang="en-US" sz="2400" dirty="0"/>
              <a:t>MRI is diagnostic as is arthroscopic surgery</a:t>
            </a:r>
          </a:p>
          <a:p>
            <a:pPr>
              <a:lnSpc>
                <a:spcPct val="80000"/>
              </a:lnSpc>
            </a:pPr>
            <a:endParaRPr lang="en-US" sz="2400" dirty="0"/>
          </a:p>
          <a:p>
            <a:pPr>
              <a:lnSpc>
                <a:spcPct val="80000"/>
              </a:lnSpc>
              <a:buFontTx/>
              <a:buNone/>
            </a:pPr>
            <a:r>
              <a:rPr lang="en-US" sz="2400" dirty="0" smtClean="0"/>
              <a:t>Surgery</a:t>
            </a:r>
            <a:r>
              <a:rPr lang="en-US" sz="2400" dirty="0"/>
              <a:t>:  Type of graft used will depend upon the physician.  Great controversy in the literature regarding the graft type.</a:t>
            </a:r>
          </a:p>
        </p:txBody>
      </p:sp>
      <p:sp>
        <p:nvSpPr>
          <p:cNvPr id="4" name="Slide Number Placeholder 3"/>
          <p:cNvSpPr>
            <a:spLocks noGrp="1"/>
          </p:cNvSpPr>
          <p:nvPr>
            <p:ph type="sldNum" sz="quarter" idx="12"/>
          </p:nvPr>
        </p:nvSpPr>
        <p:spPr/>
        <p:txBody>
          <a:bodyPr/>
          <a:lstStyle/>
          <a:p>
            <a:fld id="{6E60B240-677C-48C8-B4EA-90F7266CBCE6}" type="slidenum">
              <a:rPr lang="en-US" smtClean="0"/>
              <a:pPr/>
              <a:t>79</a:t>
            </a:fld>
            <a:endParaRPr lang="en-US"/>
          </a:p>
        </p:txBody>
      </p:sp>
    </p:spTree>
    <p:extLst>
      <p:ext uri="{BB962C8B-B14F-4D97-AF65-F5344CB8AC3E}">
        <p14:creationId xmlns:p14="http://schemas.microsoft.com/office/powerpoint/2010/main" val="16005825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Tibial</a:t>
            </a:r>
            <a:r>
              <a:rPr lang="en-US" dirty="0" smtClean="0"/>
              <a:t> Plateau Fractures</a:t>
            </a:r>
            <a:endParaRPr lang="en-US" dirty="0"/>
          </a:p>
        </p:txBody>
      </p:sp>
      <p:sp>
        <p:nvSpPr>
          <p:cNvPr id="2" name="Content Placeholder 1"/>
          <p:cNvSpPr>
            <a:spLocks noGrp="1"/>
          </p:cNvSpPr>
          <p:nvPr>
            <p:ph idx="1"/>
          </p:nvPr>
        </p:nvSpPr>
        <p:spPr/>
        <p:txBody>
          <a:bodyPr>
            <a:normAutofit fontScale="92500" lnSpcReduction="10000"/>
          </a:bodyPr>
          <a:lstStyle/>
          <a:p>
            <a:r>
              <a:rPr lang="en-US" dirty="0" smtClean="0"/>
              <a:t>Two systems: book has the </a:t>
            </a:r>
            <a:r>
              <a:rPr lang="en-US" dirty="0" err="1" smtClean="0"/>
              <a:t>Hohl</a:t>
            </a:r>
            <a:r>
              <a:rPr lang="en-US" dirty="0" smtClean="0"/>
              <a:t> system highlighted very well.</a:t>
            </a:r>
          </a:p>
          <a:p>
            <a:r>
              <a:rPr lang="en-US" dirty="0" smtClean="0"/>
              <a:t>Second system is the </a:t>
            </a:r>
            <a:r>
              <a:rPr lang="en-US" dirty="0" err="1" smtClean="0"/>
              <a:t>scharzker</a:t>
            </a:r>
            <a:r>
              <a:rPr lang="en-US" dirty="0" smtClean="0"/>
              <a:t> method. </a:t>
            </a:r>
            <a:r>
              <a:rPr lang="en-US" u="sng" dirty="0" smtClean="0">
                <a:hlinkClick r:id="rId3"/>
              </a:rPr>
              <a:t>http://uwmsk.org/schatzker/</a:t>
            </a:r>
            <a:endParaRPr lang="en-US" u="sng" dirty="0" smtClean="0"/>
          </a:p>
          <a:p>
            <a:r>
              <a:rPr lang="en-US" dirty="0" smtClean="0"/>
              <a:t>The web site above has a great representation of the </a:t>
            </a:r>
            <a:r>
              <a:rPr lang="en-US" dirty="0" err="1" smtClean="0"/>
              <a:t>Scharzker</a:t>
            </a:r>
            <a:r>
              <a:rPr lang="en-US" dirty="0" smtClean="0"/>
              <a:t> classification with a unique way of viewing the CT scans.  The cursor can move over the radiograph and the picture below shows the corresponding CT view.  </a:t>
            </a:r>
          </a:p>
          <a:p>
            <a:r>
              <a:rPr lang="en-US" dirty="0" smtClean="0"/>
              <a:t>These two systems are not very different.</a:t>
            </a:r>
          </a:p>
          <a:p>
            <a:endParaRPr lang="en-US" dirty="0"/>
          </a:p>
        </p:txBody>
      </p:sp>
      <p:sp>
        <p:nvSpPr>
          <p:cNvPr id="4" name="Slide Number Placeholder 3"/>
          <p:cNvSpPr>
            <a:spLocks noGrp="1"/>
          </p:cNvSpPr>
          <p:nvPr>
            <p:ph type="sldNum" sz="quarter" idx="12"/>
          </p:nvPr>
        </p:nvSpPr>
        <p:spPr/>
        <p:txBody>
          <a:bodyPr/>
          <a:lstStyle/>
          <a:p>
            <a:fld id="{6E60B240-677C-48C8-B4EA-90F7266CBCE6}" type="slidenum">
              <a:rPr lang="en-US" smtClean="0"/>
              <a:pPr/>
              <a:t>8</a:t>
            </a:fld>
            <a:endParaRPr lang="en-US"/>
          </a:p>
        </p:txBody>
      </p:sp>
    </p:spTree>
    <p:extLst>
      <p:ext uri="{BB962C8B-B14F-4D97-AF65-F5344CB8AC3E}">
        <p14:creationId xmlns:p14="http://schemas.microsoft.com/office/powerpoint/2010/main" val="129282468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dirty="0" smtClean="0"/>
              <a:t>Patella </a:t>
            </a:r>
            <a:r>
              <a:rPr lang="en-US" dirty="0"/>
              <a:t>- Tendon Graft:</a:t>
            </a:r>
          </a:p>
        </p:txBody>
      </p:sp>
      <p:sp>
        <p:nvSpPr>
          <p:cNvPr id="70659" name="Rectangle 3"/>
          <p:cNvSpPr>
            <a:spLocks noGrp="1" noChangeArrowheads="1"/>
          </p:cNvSpPr>
          <p:nvPr>
            <p:ph idx="1"/>
          </p:nvPr>
        </p:nvSpPr>
        <p:spPr/>
        <p:txBody>
          <a:bodyPr>
            <a:normAutofit fontScale="92500" lnSpcReduction="20000"/>
          </a:bodyPr>
          <a:lstStyle/>
          <a:p>
            <a:r>
              <a:rPr lang="en-US" dirty="0"/>
              <a:t>Central third of the patella tendon is taken to use as a </a:t>
            </a:r>
            <a:r>
              <a:rPr lang="en-US" dirty="0" smtClean="0"/>
              <a:t>graft, so quads will be affected. </a:t>
            </a:r>
            <a:endParaRPr lang="en-US" dirty="0"/>
          </a:p>
          <a:p>
            <a:endParaRPr lang="en-US" dirty="0" smtClean="0"/>
          </a:p>
          <a:p>
            <a:r>
              <a:rPr lang="en-US" dirty="0" smtClean="0"/>
              <a:t>Considered </a:t>
            </a:r>
            <a:r>
              <a:rPr lang="en-US" dirty="0"/>
              <a:t>to be 57% as strong as original ACL at 3 months and 87% as strong at 12 months</a:t>
            </a:r>
            <a:r>
              <a:rPr lang="en-US" dirty="0" smtClean="0"/>
              <a:t>.</a:t>
            </a:r>
          </a:p>
          <a:p>
            <a:pPr lvl="1"/>
            <a:r>
              <a:rPr lang="en-US" dirty="0" smtClean="0"/>
              <a:t>At first will decrease in strength, but eventually will remodel and become stronger. </a:t>
            </a:r>
          </a:p>
          <a:p>
            <a:endParaRPr lang="en-US" dirty="0"/>
          </a:p>
          <a:p>
            <a:r>
              <a:rPr lang="en-US" dirty="0" smtClean="0"/>
              <a:t>Some take the tendon from the opposite side, as will have balance out, but now will have issues on both side. </a:t>
            </a:r>
            <a:endParaRPr lang="en-US" dirty="0"/>
          </a:p>
          <a:p>
            <a:endParaRPr lang="en-US" dirty="0"/>
          </a:p>
        </p:txBody>
      </p:sp>
      <p:sp>
        <p:nvSpPr>
          <p:cNvPr id="4" name="Slide Number Placeholder 3"/>
          <p:cNvSpPr>
            <a:spLocks noGrp="1"/>
          </p:cNvSpPr>
          <p:nvPr>
            <p:ph type="sldNum" sz="quarter" idx="12"/>
          </p:nvPr>
        </p:nvSpPr>
        <p:spPr/>
        <p:txBody>
          <a:bodyPr/>
          <a:lstStyle/>
          <a:p>
            <a:fld id="{6E60B240-677C-48C8-B4EA-90F7266CBCE6}" type="slidenum">
              <a:rPr lang="en-US" smtClean="0"/>
              <a:pPr/>
              <a:t>80</a:t>
            </a:fld>
            <a:endParaRPr lang="en-US"/>
          </a:p>
        </p:txBody>
      </p:sp>
    </p:spTree>
    <p:extLst>
      <p:ext uri="{BB962C8B-B14F-4D97-AF65-F5344CB8AC3E}">
        <p14:creationId xmlns:p14="http://schemas.microsoft.com/office/powerpoint/2010/main" val="384025153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endParaRPr lang="en-US"/>
          </a:p>
        </p:txBody>
      </p:sp>
      <p:sp>
        <p:nvSpPr>
          <p:cNvPr id="71683" name="Rectangle 3"/>
          <p:cNvSpPr>
            <a:spLocks noGrp="1" noChangeArrowheads="1"/>
          </p:cNvSpPr>
          <p:nvPr>
            <p:ph idx="1"/>
          </p:nvPr>
        </p:nvSpPr>
        <p:spPr/>
        <p:txBody>
          <a:bodyPr/>
          <a:lstStyle/>
          <a:p>
            <a:pPr>
              <a:lnSpc>
                <a:spcPct val="90000"/>
              </a:lnSpc>
            </a:pPr>
            <a:r>
              <a:rPr lang="en-US" dirty="0" smtClean="0"/>
              <a:t>Two </a:t>
            </a:r>
            <a:r>
              <a:rPr lang="en-US" dirty="0"/>
              <a:t>type of Patella Tendon grafts: </a:t>
            </a:r>
            <a:endParaRPr lang="en-US" dirty="0" smtClean="0"/>
          </a:p>
          <a:p>
            <a:pPr lvl="1">
              <a:lnSpc>
                <a:spcPct val="90000"/>
              </a:lnSpc>
            </a:pPr>
            <a:r>
              <a:rPr lang="en-US" dirty="0" smtClean="0"/>
              <a:t>Injured </a:t>
            </a:r>
            <a:r>
              <a:rPr lang="en-US" dirty="0"/>
              <a:t>leg.  </a:t>
            </a:r>
            <a:endParaRPr lang="en-US" dirty="0" smtClean="0"/>
          </a:p>
          <a:p>
            <a:pPr lvl="2">
              <a:lnSpc>
                <a:spcPct val="90000"/>
              </a:lnSpc>
            </a:pPr>
            <a:r>
              <a:rPr lang="en-US" dirty="0" smtClean="0"/>
              <a:t>Have </a:t>
            </a:r>
            <a:r>
              <a:rPr lang="en-US" dirty="0"/>
              <a:t>to deal with two injuries then, a decrease in the quad mechanism and the ACL </a:t>
            </a:r>
            <a:r>
              <a:rPr lang="en-US" dirty="0" smtClean="0"/>
              <a:t>repair</a:t>
            </a:r>
          </a:p>
          <a:p>
            <a:pPr lvl="1">
              <a:lnSpc>
                <a:spcPct val="90000"/>
              </a:lnSpc>
            </a:pPr>
            <a:endParaRPr lang="en-US" dirty="0" smtClean="0"/>
          </a:p>
          <a:p>
            <a:pPr lvl="1">
              <a:lnSpc>
                <a:spcPct val="90000"/>
              </a:lnSpc>
            </a:pPr>
            <a:r>
              <a:rPr lang="en-US" dirty="0" smtClean="0"/>
              <a:t>Second </a:t>
            </a:r>
            <a:r>
              <a:rPr lang="en-US" dirty="0"/>
              <a:t>is taken from the uninvolved leg.  </a:t>
            </a:r>
            <a:endParaRPr lang="en-US" dirty="0" smtClean="0"/>
          </a:p>
          <a:p>
            <a:pPr lvl="2">
              <a:lnSpc>
                <a:spcPct val="90000"/>
              </a:lnSpc>
            </a:pPr>
            <a:r>
              <a:rPr lang="en-US" dirty="0" smtClean="0"/>
              <a:t>Gives </a:t>
            </a:r>
            <a:r>
              <a:rPr lang="en-US" dirty="0"/>
              <a:t>a strong patella tendon on the ACL side but a weaker tendon on the opposite side (</a:t>
            </a:r>
            <a:r>
              <a:rPr lang="en-US" dirty="0" err="1"/>
              <a:t>Shelbourne</a:t>
            </a:r>
            <a:r>
              <a:rPr lang="en-US" dirty="0"/>
              <a:t> Procedure)</a:t>
            </a:r>
          </a:p>
        </p:txBody>
      </p:sp>
      <p:sp>
        <p:nvSpPr>
          <p:cNvPr id="4" name="Slide Number Placeholder 3"/>
          <p:cNvSpPr>
            <a:spLocks noGrp="1"/>
          </p:cNvSpPr>
          <p:nvPr>
            <p:ph type="sldNum" sz="quarter" idx="12"/>
          </p:nvPr>
        </p:nvSpPr>
        <p:spPr/>
        <p:txBody>
          <a:bodyPr/>
          <a:lstStyle/>
          <a:p>
            <a:fld id="{6E60B240-677C-48C8-B4EA-90F7266CBCE6}" type="slidenum">
              <a:rPr lang="en-US" smtClean="0"/>
              <a:pPr/>
              <a:t>81</a:t>
            </a:fld>
            <a:endParaRPr lang="en-US"/>
          </a:p>
        </p:txBody>
      </p:sp>
    </p:spTree>
    <p:extLst>
      <p:ext uri="{BB962C8B-B14F-4D97-AF65-F5344CB8AC3E}">
        <p14:creationId xmlns:p14="http://schemas.microsoft.com/office/powerpoint/2010/main" val="72804346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US" sz="3900" dirty="0" err="1" smtClean="0"/>
              <a:t>Semitendinosus</a:t>
            </a:r>
            <a:r>
              <a:rPr lang="en-US" sz="3900" dirty="0" smtClean="0"/>
              <a:t> </a:t>
            </a:r>
            <a:r>
              <a:rPr lang="en-US" sz="3900" dirty="0"/>
              <a:t>and </a:t>
            </a:r>
            <a:r>
              <a:rPr lang="en-US" sz="3900" dirty="0" err="1"/>
              <a:t>Gracilis</a:t>
            </a:r>
            <a:r>
              <a:rPr lang="en-US" sz="3900" dirty="0"/>
              <a:t> Grafts</a:t>
            </a:r>
          </a:p>
        </p:txBody>
      </p:sp>
      <p:sp>
        <p:nvSpPr>
          <p:cNvPr id="72707" name="Rectangle 3"/>
          <p:cNvSpPr>
            <a:spLocks noGrp="1" noChangeArrowheads="1"/>
          </p:cNvSpPr>
          <p:nvPr>
            <p:ph idx="1"/>
          </p:nvPr>
        </p:nvSpPr>
        <p:spPr/>
        <p:txBody>
          <a:bodyPr>
            <a:normAutofit lnSpcReduction="10000"/>
          </a:bodyPr>
          <a:lstStyle/>
          <a:p>
            <a:r>
              <a:rPr lang="en-US" dirty="0"/>
              <a:t>Provide weaker initial fixation and have a more prolonged and variable rate of fixation into the bone than does the central third patella grafts.  </a:t>
            </a:r>
          </a:p>
          <a:p>
            <a:endParaRPr lang="en-US" dirty="0"/>
          </a:p>
          <a:p>
            <a:r>
              <a:rPr lang="en-US" dirty="0"/>
              <a:t>Used when there is a significant incidence of </a:t>
            </a:r>
            <a:r>
              <a:rPr lang="en-US" dirty="0" err="1"/>
              <a:t>patellofemoral</a:t>
            </a:r>
            <a:r>
              <a:rPr lang="en-US" dirty="0"/>
              <a:t> and anterior knee pain associated with the </a:t>
            </a:r>
            <a:r>
              <a:rPr lang="en-US" dirty="0" smtClean="0"/>
              <a:t>injury</a:t>
            </a:r>
          </a:p>
          <a:p>
            <a:pPr lvl="1"/>
            <a:r>
              <a:rPr lang="en-US" dirty="0" smtClean="0"/>
              <a:t>Weakening the hamstring. </a:t>
            </a:r>
            <a:endParaRPr lang="en-US" dirty="0"/>
          </a:p>
        </p:txBody>
      </p:sp>
      <p:sp>
        <p:nvSpPr>
          <p:cNvPr id="4" name="Slide Number Placeholder 3"/>
          <p:cNvSpPr>
            <a:spLocks noGrp="1"/>
          </p:cNvSpPr>
          <p:nvPr>
            <p:ph type="sldNum" sz="quarter" idx="12"/>
          </p:nvPr>
        </p:nvSpPr>
        <p:spPr/>
        <p:txBody>
          <a:bodyPr/>
          <a:lstStyle/>
          <a:p>
            <a:fld id="{6E60B240-677C-48C8-B4EA-90F7266CBCE6}" type="slidenum">
              <a:rPr lang="en-US" smtClean="0"/>
              <a:pPr/>
              <a:t>82</a:t>
            </a:fld>
            <a:endParaRPr lang="en-US"/>
          </a:p>
        </p:txBody>
      </p:sp>
    </p:spTree>
    <p:extLst>
      <p:ext uri="{BB962C8B-B14F-4D97-AF65-F5344CB8AC3E}">
        <p14:creationId xmlns:p14="http://schemas.microsoft.com/office/powerpoint/2010/main" val="145879971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endParaRPr lang="en-US"/>
          </a:p>
        </p:txBody>
      </p:sp>
      <p:sp>
        <p:nvSpPr>
          <p:cNvPr id="73731" name="Rectangle 3"/>
          <p:cNvSpPr>
            <a:spLocks noGrp="1" noChangeArrowheads="1"/>
          </p:cNvSpPr>
          <p:nvPr>
            <p:ph idx="1"/>
          </p:nvPr>
        </p:nvSpPr>
        <p:spPr/>
        <p:txBody>
          <a:bodyPr/>
          <a:lstStyle/>
          <a:p>
            <a:r>
              <a:rPr lang="en-US"/>
              <a:t>These tendons can be removed, doubled over, and then used to replace the ACL. </a:t>
            </a:r>
          </a:p>
          <a:p>
            <a:endParaRPr lang="en-US"/>
          </a:p>
          <a:p>
            <a:r>
              <a:rPr lang="en-US"/>
              <a:t>These tendons are easier to harvest than the patellar tendon, they require smaller drill holes in the femur and the tibia for fixation, and they do not predispose patients to patellar tendinitis. </a:t>
            </a:r>
          </a:p>
          <a:p>
            <a:endParaRPr lang="en-US"/>
          </a:p>
        </p:txBody>
      </p:sp>
      <p:sp>
        <p:nvSpPr>
          <p:cNvPr id="4" name="Slide Number Placeholder 3"/>
          <p:cNvSpPr>
            <a:spLocks noGrp="1"/>
          </p:cNvSpPr>
          <p:nvPr>
            <p:ph type="sldNum" sz="quarter" idx="12"/>
          </p:nvPr>
        </p:nvSpPr>
        <p:spPr/>
        <p:txBody>
          <a:bodyPr/>
          <a:lstStyle/>
          <a:p>
            <a:fld id="{6E60B240-677C-48C8-B4EA-90F7266CBCE6}" type="slidenum">
              <a:rPr lang="en-US" smtClean="0"/>
              <a:pPr/>
              <a:t>83</a:t>
            </a:fld>
            <a:endParaRPr lang="en-US"/>
          </a:p>
        </p:txBody>
      </p:sp>
    </p:spTree>
    <p:extLst>
      <p:ext uri="{BB962C8B-B14F-4D97-AF65-F5344CB8AC3E}">
        <p14:creationId xmlns:p14="http://schemas.microsoft.com/office/powerpoint/2010/main" val="301223073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r>
              <a:rPr lang="en-US"/>
              <a:t>Types of Grafts</a:t>
            </a:r>
          </a:p>
        </p:txBody>
      </p:sp>
      <p:sp>
        <p:nvSpPr>
          <p:cNvPr id="74755" name="Rectangle 3"/>
          <p:cNvSpPr>
            <a:spLocks noGrp="1" noChangeArrowheads="1"/>
          </p:cNvSpPr>
          <p:nvPr>
            <p:ph sz="half" idx="1"/>
          </p:nvPr>
        </p:nvSpPr>
        <p:spPr/>
        <p:txBody>
          <a:bodyPr/>
          <a:lstStyle/>
          <a:p>
            <a:endParaRPr lang="en-US"/>
          </a:p>
        </p:txBody>
      </p:sp>
      <p:sp>
        <p:nvSpPr>
          <p:cNvPr id="74756" name="Rectangle 4"/>
          <p:cNvSpPr>
            <a:spLocks noGrp="1" noChangeArrowheads="1"/>
          </p:cNvSpPr>
          <p:nvPr>
            <p:ph sz="half" idx="2"/>
          </p:nvPr>
        </p:nvSpPr>
        <p:spPr/>
        <p:txBody>
          <a:bodyPr/>
          <a:lstStyle/>
          <a:p>
            <a:endParaRPr lang="en-US"/>
          </a:p>
        </p:txBody>
      </p:sp>
      <p:pic>
        <p:nvPicPr>
          <p:cNvPr id="74757" name="Picture 5" descr="Patellar tendon graft (Image Credit: Seif Medical Graphics)"/>
          <p:cNvPicPr>
            <a:picLocks noChangeAspect="1" noChangeArrowheads="1"/>
          </p:cNvPicPr>
          <p:nvPr/>
        </p:nvPicPr>
        <p:blipFill>
          <a:blip r:embed="rId2" cstate="print"/>
          <a:srcRect/>
          <a:stretch>
            <a:fillRect/>
          </a:stretch>
        </p:blipFill>
        <p:spPr bwMode="auto">
          <a:xfrm>
            <a:off x="457200" y="1600200"/>
            <a:ext cx="4038600" cy="4495800"/>
          </a:xfrm>
          <a:prstGeom prst="rect">
            <a:avLst/>
          </a:prstGeom>
          <a:noFill/>
        </p:spPr>
      </p:pic>
      <p:pic>
        <p:nvPicPr>
          <p:cNvPr id="74758" name="Picture 6" descr="Hamstring tendon graft (Image Credit: Seif Medical Graphics)"/>
          <p:cNvPicPr>
            <a:picLocks noChangeAspect="1" noChangeArrowheads="1"/>
          </p:cNvPicPr>
          <p:nvPr/>
        </p:nvPicPr>
        <p:blipFill>
          <a:blip r:embed="rId3" cstate="print"/>
          <a:srcRect/>
          <a:stretch>
            <a:fillRect/>
          </a:stretch>
        </p:blipFill>
        <p:spPr bwMode="auto">
          <a:xfrm>
            <a:off x="4572000" y="1600200"/>
            <a:ext cx="4114800" cy="4495800"/>
          </a:xfrm>
          <a:prstGeom prst="rect">
            <a:avLst/>
          </a:prstGeom>
          <a:noFill/>
        </p:spPr>
      </p:pic>
      <p:sp>
        <p:nvSpPr>
          <p:cNvPr id="8" name="Slide Number Placeholder 7"/>
          <p:cNvSpPr>
            <a:spLocks noGrp="1"/>
          </p:cNvSpPr>
          <p:nvPr>
            <p:ph type="sldNum" sz="quarter" idx="12"/>
          </p:nvPr>
        </p:nvSpPr>
        <p:spPr/>
        <p:txBody>
          <a:bodyPr/>
          <a:lstStyle/>
          <a:p>
            <a:fld id="{6E60B240-677C-48C8-B4EA-90F7266CBCE6}" type="slidenum">
              <a:rPr lang="en-US" smtClean="0"/>
              <a:pPr/>
              <a:t>84</a:t>
            </a:fld>
            <a:endParaRPr lang="en-US"/>
          </a:p>
        </p:txBody>
      </p:sp>
    </p:spTree>
    <p:extLst>
      <p:ext uri="{BB962C8B-B14F-4D97-AF65-F5344CB8AC3E}">
        <p14:creationId xmlns:p14="http://schemas.microsoft.com/office/powerpoint/2010/main" val="242584172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en-US"/>
              <a:t>ACL Patella Tendon Graft Surgery</a:t>
            </a:r>
          </a:p>
        </p:txBody>
      </p:sp>
      <p:sp>
        <p:nvSpPr>
          <p:cNvPr id="75779" name="Rectangle 3"/>
          <p:cNvSpPr>
            <a:spLocks noGrp="1" noChangeArrowheads="1"/>
          </p:cNvSpPr>
          <p:nvPr>
            <p:ph idx="1"/>
          </p:nvPr>
        </p:nvSpPr>
        <p:spPr/>
        <p:txBody>
          <a:bodyPr/>
          <a:lstStyle/>
          <a:p>
            <a:endParaRPr lang="en-US"/>
          </a:p>
        </p:txBody>
      </p:sp>
      <p:pic>
        <p:nvPicPr>
          <p:cNvPr id="75780" name="Picture 4" descr="mso52DC4"/>
          <p:cNvPicPr>
            <a:picLocks noChangeAspect="1" noChangeArrowheads="1"/>
          </p:cNvPicPr>
          <p:nvPr/>
        </p:nvPicPr>
        <p:blipFill>
          <a:blip r:embed="rId2" cstate="print"/>
          <a:srcRect/>
          <a:stretch>
            <a:fillRect/>
          </a:stretch>
        </p:blipFill>
        <p:spPr bwMode="auto">
          <a:xfrm>
            <a:off x="457200" y="1600200"/>
            <a:ext cx="8153400" cy="4810125"/>
          </a:xfrm>
          <a:prstGeom prst="rect">
            <a:avLst/>
          </a:prstGeom>
          <a:noFill/>
        </p:spPr>
      </p:pic>
      <p:sp>
        <p:nvSpPr>
          <p:cNvPr id="5" name="Slide Number Placeholder 4"/>
          <p:cNvSpPr>
            <a:spLocks noGrp="1"/>
          </p:cNvSpPr>
          <p:nvPr>
            <p:ph type="sldNum" sz="quarter" idx="12"/>
          </p:nvPr>
        </p:nvSpPr>
        <p:spPr/>
        <p:txBody>
          <a:bodyPr/>
          <a:lstStyle/>
          <a:p>
            <a:fld id="{6E60B240-677C-48C8-B4EA-90F7266CBCE6}" type="slidenum">
              <a:rPr lang="en-US" smtClean="0"/>
              <a:pPr/>
              <a:t>85</a:t>
            </a:fld>
            <a:endParaRPr lang="en-US"/>
          </a:p>
        </p:txBody>
      </p:sp>
    </p:spTree>
    <p:extLst>
      <p:ext uri="{BB962C8B-B14F-4D97-AF65-F5344CB8AC3E}">
        <p14:creationId xmlns:p14="http://schemas.microsoft.com/office/powerpoint/2010/main" val="12499803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US" dirty="0" err="1" smtClean="0"/>
              <a:t>Allografts</a:t>
            </a:r>
            <a:r>
              <a:rPr lang="en-US" dirty="0"/>
              <a:t>:  Cadaver grafts</a:t>
            </a:r>
          </a:p>
        </p:txBody>
      </p:sp>
      <p:sp>
        <p:nvSpPr>
          <p:cNvPr id="76803" name="Rectangle 3"/>
          <p:cNvSpPr>
            <a:spLocks noGrp="1" noChangeArrowheads="1"/>
          </p:cNvSpPr>
          <p:nvPr>
            <p:ph idx="1"/>
          </p:nvPr>
        </p:nvSpPr>
        <p:spPr/>
        <p:txBody>
          <a:bodyPr/>
          <a:lstStyle/>
          <a:p>
            <a:pPr>
              <a:lnSpc>
                <a:spcPct val="90000"/>
              </a:lnSpc>
              <a:buFontTx/>
              <a:buNone/>
            </a:pPr>
            <a:r>
              <a:rPr lang="en-US" sz="2400"/>
              <a:t>Indications:</a:t>
            </a:r>
          </a:p>
          <a:p>
            <a:pPr>
              <a:lnSpc>
                <a:spcPct val="90000"/>
              </a:lnSpc>
            </a:pPr>
            <a:r>
              <a:rPr lang="en-US" sz="2400"/>
              <a:t>Failed autograft surgery</a:t>
            </a:r>
          </a:p>
          <a:p>
            <a:pPr>
              <a:lnSpc>
                <a:spcPct val="90000"/>
              </a:lnSpc>
            </a:pPr>
            <a:r>
              <a:rPr lang="en-US" sz="2400"/>
              <a:t>Significant patellofemoral arthrosis</a:t>
            </a:r>
          </a:p>
          <a:p>
            <a:pPr>
              <a:lnSpc>
                <a:spcPct val="90000"/>
              </a:lnSpc>
            </a:pPr>
            <a:r>
              <a:rPr lang="en-US" sz="2400"/>
              <a:t>Narrow patella tendon</a:t>
            </a:r>
          </a:p>
          <a:p>
            <a:pPr>
              <a:lnSpc>
                <a:spcPct val="90000"/>
              </a:lnSpc>
            </a:pPr>
            <a:r>
              <a:rPr lang="en-US" sz="2400"/>
              <a:t>Patients who don't want to use their own tissue</a:t>
            </a:r>
          </a:p>
          <a:p>
            <a:pPr>
              <a:lnSpc>
                <a:spcPct val="90000"/>
              </a:lnSpc>
              <a:buFontTx/>
              <a:buNone/>
            </a:pPr>
            <a:r>
              <a:rPr lang="en-US" sz="2400"/>
              <a:t>3 areas of concern: </a:t>
            </a:r>
          </a:p>
          <a:p>
            <a:pPr>
              <a:lnSpc>
                <a:spcPct val="90000"/>
              </a:lnSpc>
              <a:buFontTx/>
              <a:buNone/>
            </a:pPr>
            <a:r>
              <a:rPr lang="en-US" sz="2400"/>
              <a:t>   1.  Immune reaction</a:t>
            </a:r>
          </a:p>
          <a:p>
            <a:pPr>
              <a:lnSpc>
                <a:spcPct val="90000"/>
              </a:lnSpc>
              <a:buFontTx/>
              <a:buNone/>
            </a:pPr>
            <a:r>
              <a:rPr lang="en-US" sz="2400"/>
              <a:t>   2.  Potential disease transmission</a:t>
            </a:r>
          </a:p>
          <a:p>
            <a:pPr>
              <a:lnSpc>
                <a:spcPct val="90000"/>
              </a:lnSpc>
              <a:buFontTx/>
              <a:buNone/>
            </a:pPr>
            <a:r>
              <a:rPr lang="en-US" sz="2400"/>
              <a:t>   3.  Remodeling and effect on mechanical </a:t>
            </a:r>
          </a:p>
          <a:p>
            <a:pPr>
              <a:lnSpc>
                <a:spcPct val="90000"/>
              </a:lnSpc>
              <a:buFontTx/>
              <a:buNone/>
            </a:pPr>
            <a:r>
              <a:rPr lang="en-US" sz="2400"/>
              <a:t>	    properties</a:t>
            </a:r>
          </a:p>
          <a:p>
            <a:pPr>
              <a:lnSpc>
                <a:spcPct val="90000"/>
              </a:lnSpc>
              <a:buFontTx/>
              <a:buNone/>
            </a:pPr>
            <a:r>
              <a:rPr lang="en-US" sz="2400"/>
              <a:t>            </a:t>
            </a:r>
          </a:p>
        </p:txBody>
      </p:sp>
      <p:sp>
        <p:nvSpPr>
          <p:cNvPr id="4" name="Slide Number Placeholder 3"/>
          <p:cNvSpPr>
            <a:spLocks noGrp="1"/>
          </p:cNvSpPr>
          <p:nvPr>
            <p:ph type="sldNum" sz="quarter" idx="12"/>
          </p:nvPr>
        </p:nvSpPr>
        <p:spPr/>
        <p:txBody>
          <a:bodyPr/>
          <a:lstStyle/>
          <a:p>
            <a:fld id="{6E60B240-677C-48C8-B4EA-90F7266CBCE6}" type="slidenum">
              <a:rPr lang="en-US" smtClean="0"/>
              <a:pPr/>
              <a:t>86</a:t>
            </a:fld>
            <a:endParaRPr lang="en-US"/>
          </a:p>
        </p:txBody>
      </p:sp>
    </p:spTree>
    <p:extLst>
      <p:ext uri="{BB962C8B-B14F-4D97-AF65-F5344CB8AC3E}">
        <p14:creationId xmlns:p14="http://schemas.microsoft.com/office/powerpoint/2010/main" val="242486492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normAutofit fontScale="90000"/>
          </a:bodyPr>
          <a:lstStyle/>
          <a:p>
            <a:r>
              <a:rPr lang="en-US" sz="4000" dirty="0" smtClean="0"/>
              <a:t>Posterior </a:t>
            </a:r>
            <a:r>
              <a:rPr lang="en-US" sz="4000" dirty="0" err="1"/>
              <a:t>Cruciate</a:t>
            </a:r>
            <a:r>
              <a:rPr lang="en-US" sz="4000" dirty="0"/>
              <a:t> Ligament</a:t>
            </a:r>
            <a:br>
              <a:rPr lang="en-US" sz="4000" dirty="0"/>
            </a:br>
            <a:endParaRPr lang="en-US" sz="4000" dirty="0"/>
          </a:p>
        </p:txBody>
      </p:sp>
      <p:sp>
        <p:nvSpPr>
          <p:cNvPr id="77827" name="Rectangle 3"/>
          <p:cNvSpPr>
            <a:spLocks noGrp="1" noChangeArrowheads="1"/>
          </p:cNvSpPr>
          <p:nvPr>
            <p:ph type="body" sz="half" idx="1"/>
          </p:nvPr>
        </p:nvSpPr>
        <p:spPr/>
        <p:txBody>
          <a:bodyPr>
            <a:normAutofit/>
          </a:bodyPr>
          <a:lstStyle/>
          <a:p>
            <a:pPr>
              <a:buFontTx/>
              <a:buNone/>
            </a:pPr>
            <a:r>
              <a:rPr lang="en-US" sz="2400" dirty="0" smtClean="0"/>
              <a:t>MOI</a:t>
            </a:r>
            <a:r>
              <a:rPr lang="en-US" sz="2400" dirty="0"/>
              <a:t>:  </a:t>
            </a:r>
            <a:r>
              <a:rPr lang="en-US" sz="2400" dirty="0" err="1"/>
              <a:t>anteromedial</a:t>
            </a:r>
            <a:r>
              <a:rPr lang="en-US" sz="2400" dirty="0"/>
              <a:t> blow to the flexed knee or a fall onto the knee with foot and ankle </a:t>
            </a:r>
            <a:r>
              <a:rPr lang="en-US" sz="2400" dirty="0" err="1"/>
              <a:t>plantarflexed</a:t>
            </a:r>
            <a:endParaRPr lang="en-US" sz="2400" dirty="0"/>
          </a:p>
          <a:p>
            <a:pPr>
              <a:buFontTx/>
              <a:buNone/>
            </a:pPr>
            <a:endParaRPr lang="en-US" sz="2400" dirty="0"/>
          </a:p>
          <a:p>
            <a:pPr>
              <a:buFontTx/>
              <a:buNone/>
            </a:pPr>
            <a:r>
              <a:rPr lang="en-US" sz="2400" dirty="0" smtClean="0"/>
              <a:t>Common </a:t>
            </a:r>
            <a:r>
              <a:rPr lang="en-US" sz="2400" dirty="0"/>
              <a:t>component is the </a:t>
            </a:r>
            <a:r>
              <a:rPr lang="en-US" sz="2400" dirty="0" err="1"/>
              <a:t>posteriorly</a:t>
            </a:r>
            <a:r>
              <a:rPr lang="en-US" sz="2400" dirty="0"/>
              <a:t> directed force on the proximal tibia which  pushes the </a:t>
            </a:r>
            <a:r>
              <a:rPr lang="en-US" sz="2400" dirty="0" err="1"/>
              <a:t>tibial</a:t>
            </a:r>
            <a:r>
              <a:rPr lang="en-US" sz="2400" dirty="0"/>
              <a:t> plateau posterior on the femoral </a:t>
            </a:r>
            <a:r>
              <a:rPr lang="en-US" sz="2400" dirty="0" err="1"/>
              <a:t>condyles</a:t>
            </a:r>
            <a:endParaRPr lang="en-US" sz="2400" dirty="0"/>
          </a:p>
          <a:p>
            <a:endParaRPr lang="en-US" sz="2400" dirty="0"/>
          </a:p>
        </p:txBody>
      </p:sp>
      <p:pic>
        <p:nvPicPr>
          <p:cNvPr id="77828" name="Picture 4" descr="pcl4"/>
          <p:cNvPicPr>
            <a:picLocks noGrp="1" noChangeAspect="1" noChangeArrowheads="1"/>
          </p:cNvPicPr>
          <p:nvPr>
            <p:ph sz="half" idx="2"/>
          </p:nvPr>
        </p:nvPicPr>
        <p:blipFill>
          <a:blip r:embed="rId2" cstate="print"/>
          <a:srcRect/>
          <a:stretch>
            <a:fillRect/>
          </a:stretch>
        </p:blipFill>
        <p:spPr>
          <a:xfrm>
            <a:off x="4762500" y="1752600"/>
            <a:ext cx="3810000" cy="4114800"/>
          </a:xfrm>
          <a:noFill/>
          <a:ln/>
        </p:spPr>
      </p:pic>
      <p:sp>
        <p:nvSpPr>
          <p:cNvPr id="6" name="Slide Number Placeholder 5"/>
          <p:cNvSpPr>
            <a:spLocks noGrp="1"/>
          </p:cNvSpPr>
          <p:nvPr>
            <p:ph type="sldNum" sz="quarter" idx="12"/>
          </p:nvPr>
        </p:nvSpPr>
        <p:spPr/>
        <p:txBody>
          <a:bodyPr/>
          <a:lstStyle/>
          <a:p>
            <a:fld id="{E7DA7323-33FA-4FB3-A815-703BA6809A0F}" type="slidenum">
              <a:rPr lang="en-US" smtClean="0"/>
              <a:pPr/>
              <a:t>87</a:t>
            </a:fld>
            <a:endParaRPr lang="en-US"/>
          </a:p>
        </p:txBody>
      </p:sp>
    </p:spTree>
    <p:extLst>
      <p:ext uri="{BB962C8B-B14F-4D97-AF65-F5344CB8AC3E}">
        <p14:creationId xmlns:p14="http://schemas.microsoft.com/office/powerpoint/2010/main" val="47195594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PCL:</a:t>
            </a:r>
            <a:endParaRPr lang="en-US" dirty="0"/>
          </a:p>
        </p:txBody>
      </p:sp>
      <p:sp>
        <p:nvSpPr>
          <p:cNvPr id="2" name="Content Placeholder 1"/>
          <p:cNvSpPr>
            <a:spLocks noGrp="1"/>
          </p:cNvSpPr>
          <p:nvPr>
            <p:ph sz="half" idx="1"/>
          </p:nvPr>
        </p:nvSpPr>
        <p:spPr/>
        <p:txBody>
          <a:bodyPr>
            <a:normAutofit/>
          </a:bodyPr>
          <a:lstStyle/>
          <a:p>
            <a:r>
              <a:rPr lang="en-US" sz="3500" baseline="30000" dirty="0" smtClean="0">
                <a:latin typeface="Arial" pitchFamily="34" charset="0"/>
                <a:cs typeface="Arial" pitchFamily="34" charset="0"/>
              </a:rPr>
              <a:t>All three images should be used, sagittal, coronal and axial</a:t>
            </a:r>
          </a:p>
          <a:p>
            <a:endParaRPr lang="en-US" sz="3500" baseline="30000" dirty="0" smtClean="0">
              <a:latin typeface="Arial" pitchFamily="34" charset="0"/>
              <a:cs typeface="Arial" pitchFamily="34" charset="0"/>
            </a:endParaRPr>
          </a:p>
          <a:p>
            <a:r>
              <a:rPr lang="en-US" sz="3500" baseline="30000" dirty="0" smtClean="0">
                <a:latin typeface="Arial" pitchFamily="34" charset="0"/>
                <a:cs typeface="Arial" pitchFamily="34" charset="0"/>
              </a:rPr>
              <a:t>T1 Coronal Image</a:t>
            </a:r>
          </a:p>
          <a:p>
            <a:endParaRPr lang="en-US" sz="3500" baseline="30000" dirty="0" smtClean="0">
              <a:latin typeface="Arial" pitchFamily="34" charset="0"/>
              <a:cs typeface="Arial" pitchFamily="34" charset="0"/>
            </a:endParaRPr>
          </a:p>
          <a:p>
            <a:r>
              <a:rPr lang="en-US" sz="3500" baseline="30000" dirty="0" smtClean="0">
                <a:latin typeface="Arial" pitchFamily="34" charset="0"/>
                <a:cs typeface="Arial" pitchFamily="34" charset="0"/>
              </a:rPr>
              <a:t>Darker arrow is the PCL and is a lower intensity signal than the ACL</a:t>
            </a:r>
          </a:p>
          <a:p>
            <a:r>
              <a:rPr lang="en-US" sz="3500" baseline="30000" dirty="0" smtClean="0">
                <a:latin typeface="Arial" pitchFamily="34" charset="0"/>
                <a:cs typeface="Arial" pitchFamily="34" charset="0"/>
              </a:rPr>
              <a:t>Lighter arrow is the ACL</a:t>
            </a:r>
            <a:endParaRPr lang="en-US" sz="3500" dirty="0" smtClean="0">
              <a:latin typeface="Arial" pitchFamily="34" charset="0"/>
              <a:cs typeface="Arial" pitchFamily="34" charset="0"/>
            </a:endParaRPr>
          </a:p>
          <a:p>
            <a:endParaRPr lang="en-US" dirty="0"/>
          </a:p>
        </p:txBody>
      </p:sp>
      <p:pic>
        <p:nvPicPr>
          <p:cNvPr id="5" name="Content Placeholder 4" descr="normal.jpg"/>
          <p:cNvPicPr>
            <a:picLocks noGrp="1" noChangeAspect="1"/>
          </p:cNvPicPr>
          <p:nvPr>
            <p:ph sz="half" idx="2"/>
          </p:nvPr>
        </p:nvPicPr>
        <p:blipFill>
          <a:blip r:embed="rId2" cstate="print"/>
          <a:stretch>
            <a:fillRect/>
          </a:stretch>
        </p:blipFill>
        <p:spPr>
          <a:xfrm>
            <a:off x="5397500" y="2133600"/>
            <a:ext cx="2540000" cy="2663031"/>
          </a:xfrm>
        </p:spPr>
      </p:pic>
      <p:sp>
        <p:nvSpPr>
          <p:cNvPr id="6" name="TextBox 5"/>
          <p:cNvSpPr txBox="1"/>
          <p:nvPr/>
        </p:nvSpPr>
        <p:spPr>
          <a:xfrm>
            <a:off x="4572000" y="5029200"/>
            <a:ext cx="4191000" cy="646331"/>
          </a:xfrm>
          <a:prstGeom prst="rect">
            <a:avLst/>
          </a:prstGeom>
          <a:noFill/>
        </p:spPr>
        <p:txBody>
          <a:bodyPr wrap="square" rtlCol="0">
            <a:spAutoFit/>
          </a:bodyPr>
          <a:lstStyle/>
          <a:p>
            <a:r>
              <a:rPr lang="en-US" dirty="0" smtClean="0"/>
              <a:t>http://emedicine.medscape.com/article/400845-overview</a:t>
            </a:r>
            <a:endParaRPr lang="en-US" dirty="0"/>
          </a:p>
        </p:txBody>
      </p:sp>
      <p:sp>
        <p:nvSpPr>
          <p:cNvPr id="7" name="Slide Number Placeholder 6"/>
          <p:cNvSpPr>
            <a:spLocks noGrp="1"/>
          </p:cNvSpPr>
          <p:nvPr>
            <p:ph type="sldNum" sz="quarter" idx="12"/>
          </p:nvPr>
        </p:nvSpPr>
        <p:spPr/>
        <p:txBody>
          <a:bodyPr/>
          <a:lstStyle/>
          <a:p>
            <a:fld id="{6E60B240-677C-48C8-B4EA-90F7266CBCE6}" type="slidenum">
              <a:rPr lang="en-US" smtClean="0"/>
              <a:pPr/>
              <a:t>88</a:t>
            </a:fld>
            <a:endParaRPr lang="en-US"/>
          </a:p>
        </p:txBody>
      </p:sp>
    </p:spTree>
    <p:extLst>
      <p:ext uri="{BB962C8B-B14F-4D97-AF65-F5344CB8AC3E}">
        <p14:creationId xmlns:p14="http://schemas.microsoft.com/office/powerpoint/2010/main" val="393040755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Sagittal View</a:t>
            </a:r>
            <a:endParaRPr lang="en-US" dirty="0"/>
          </a:p>
        </p:txBody>
      </p:sp>
      <p:sp>
        <p:nvSpPr>
          <p:cNvPr id="2" name="Content Placeholder 1"/>
          <p:cNvSpPr>
            <a:spLocks noGrp="1"/>
          </p:cNvSpPr>
          <p:nvPr>
            <p:ph sz="half" idx="1"/>
          </p:nvPr>
        </p:nvSpPr>
        <p:spPr/>
        <p:txBody>
          <a:bodyPr/>
          <a:lstStyle/>
          <a:p>
            <a:r>
              <a:rPr lang="en-US" dirty="0" smtClean="0"/>
              <a:t>Proton dense sagittal image</a:t>
            </a:r>
          </a:p>
          <a:p>
            <a:r>
              <a:rPr lang="en-US" dirty="0" smtClean="0"/>
              <a:t>Insertion site  (arrows) is posterior to the tibia articulating surface</a:t>
            </a:r>
            <a:endParaRPr lang="en-US" dirty="0"/>
          </a:p>
        </p:txBody>
      </p:sp>
      <p:pic>
        <p:nvPicPr>
          <p:cNvPr id="5" name="Content Placeholder 4" descr="normal tibial insertion.jpg"/>
          <p:cNvPicPr>
            <a:picLocks noGrp="1" noChangeAspect="1"/>
          </p:cNvPicPr>
          <p:nvPr>
            <p:ph sz="half" idx="2"/>
          </p:nvPr>
        </p:nvPicPr>
        <p:blipFill>
          <a:blip r:embed="rId2" cstate="print"/>
          <a:stretch>
            <a:fillRect/>
          </a:stretch>
        </p:blipFill>
        <p:spPr>
          <a:xfrm>
            <a:off x="4648200" y="1981200"/>
            <a:ext cx="4038600" cy="3733800"/>
          </a:xfrm>
        </p:spPr>
      </p:pic>
      <p:sp>
        <p:nvSpPr>
          <p:cNvPr id="6" name="TextBox 5"/>
          <p:cNvSpPr txBox="1"/>
          <p:nvPr/>
        </p:nvSpPr>
        <p:spPr>
          <a:xfrm>
            <a:off x="4800600" y="5867400"/>
            <a:ext cx="3962400" cy="646331"/>
          </a:xfrm>
          <a:prstGeom prst="rect">
            <a:avLst/>
          </a:prstGeom>
          <a:noFill/>
        </p:spPr>
        <p:txBody>
          <a:bodyPr wrap="square" rtlCol="0">
            <a:spAutoFit/>
          </a:bodyPr>
          <a:lstStyle/>
          <a:p>
            <a:r>
              <a:rPr lang="en-US" dirty="0" smtClean="0"/>
              <a:t>http://emedicine.medscape.com/article/400845-overview</a:t>
            </a:r>
            <a:endParaRPr lang="en-US" dirty="0"/>
          </a:p>
        </p:txBody>
      </p:sp>
      <p:sp>
        <p:nvSpPr>
          <p:cNvPr id="7" name="Slide Number Placeholder 6"/>
          <p:cNvSpPr>
            <a:spLocks noGrp="1"/>
          </p:cNvSpPr>
          <p:nvPr>
            <p:ph type="sldNum" sz="quarter" idx="12"/>
          </p:nvPr>
        </p:nvSpPr>
        <p:spPr/>
        <p:txBody>
          <a:bodyPr/>
          <a:lstStyle/>
          <a:p>
            <a:fld id="{6E60B240-677C-48C8-B4EA-90F7266CBCE6}" type="slidenum">
              <a:rPr lang="en-US" smtClean="0"/>
              <a:pPr/>
              <a:t>89</a:t>
            </a:fld>
            <a:endParaRPr lang="en-US"/>
          </a:p>
        </p:txBody>
      </p:sp>
    </p:spTree>
    <p:extLst>
      <p:ext uri="{BB962C8B-B14F-4D97-AF65-F5344CB8AC3E}">
        <p14:creationId xmlns:p14="http://schemas.microsoft.com/office/powerpoint/2010/main" val="5607307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609600"/>
            <a:ext cx="8382000" cy="1069848"/>
          </a:xfrm>
        </p:spPr>
        <p:txBody>
          <a:bodyPr/>
          <a:lstStyle/>
          <a:p>
            <a:r>
              <a:rPr lang="en-US" dirty="0" smtClean="0"/>
              <a:t>Comparison</a:t>
            </a:r>
            <a:endParaRPr lang="en-US" dirty="0"/>
          </a:p>
        </p:txBody>
      </p:sp>
      <p:sp>
        <p:nvSpPr>
          <p:cNvPr id="4" name="Text Placeholder 3"/>
          <p:cNvSpPr>
            <a:spLocks noGrp="1"/>
          </p:cNvSpPr>
          <p:nvPr>
            <p:ph type="body" idx="1"/>
          </p:nvPr>
        </p:nvSpPr>
        <p:spPr>
          <a:xfrm>
            <a:off x="381000" y="1981200"/>
            <a:ext cx="4041648" cy="457200"/>
          </a:xfrm>
        </p:spPr>
        <p:txBody>
          <a:bodyPr/>
          <a:lstStyle/>
          <a:p>
            <a:r>
              <a:rPr lang="en-US" dirty="0" err="1" smtClean="0"/>
              <a:t>Hohl</a:t>
            </a:r>
            <a:r>
              <a:rPr lang="en-US" dirty="0" smtClean="0"/>
              <a:t> Classification</a:t>
            </a:r>
            <a:endParaRPr lang="en-US" dirty="0"/>
          </a:p>
        </p:txBody>
      </p:sp>
      <p:sp>
        <p:nvSpPr>
          <p:cNvPr id="6" name="Text Placeholder 5"/>
          <p:cNvSpPr>
            <a:spLocks noGrp="1"/>
          </p:cNvSpPr>
          <p:nvPr>
            <p:ph type="body" sz="half" idx="3"/>
          </p:nvPr>
        </p:nvSpPr>
        <p:spPr>
          <a:xfrm>
            <a:off x="4648200" y="1981200"/>
            <a:ext cx="4041775" cy="457200"/>
          </a:xfrm>
        </p:spPr>
        <p:txBody>
          <a:bodyPr/>
          <a:lstStyle/>
          <a:p>
            <a:r>
              <a:rPr lang="en-US" dirty="0" err="1" smtClean="0"/>
              <a:t>Schatzker</a:t>
            </a:r>
            <a:r>
              <a:rPr lang="en-US" dirty="0" smtClean="0"/>
              <a:t> Classification</a:t>
            </a:r>
            <a:endParaRPr lang="en-US" dirty="0"/>
          </a:p>
        </p:txBody>
      </p:sp>
      <p:sp>
        <p:nvSpPr>
          <p:cNvPr id="5" name="Content Placeholder 4"/>
          <p:cNvSpPr>
            <a:spLocks noGrp="1"/>
          </p:cNvSpPr>
          <p:nvPr>
            <p:ph sz="quarter" idx="2"/>
          </p:nvPr>
        </p:nvSpPr>
        <p:spPr>
          <a:xfrm>
            <a:off x="457200" y="2819400"/>
            <a:ext cx="4040188" cy="2884488"/>
          </a:xfrm>
        </p:spPr>
        <p:txBody>
          <a:bodyPr/>
          <a:lstStyle/>
          <a:p>
            <a:r>
              <a:rPr lang="en-US" dirty="0" smtClean="0"/>
              <a:t>Type I</a:t>
            </a:r>
          </a:p>
          <a:p>
            <a:r>
              <a:rPr lang="en-US" dirty="0" smtClean="0"/>
              <a:t>Type II</a:t>
            </a:r>
          </a:p>
          <a:p>
            <a:r>
              <a:rPr lang="en-US" dirty="0" smtClean="0"/>
              <a:t>Type III</a:t>
            </a:r>
          </a:p>
          <a:p>
            <a:r>
              <a:rPr lang="en-US" dirty="0" smtClean="0"/>
              <a:t>Type IV</a:t>
            </a:r>
          </a:p>
          <a:p>
            <a:r>
              <a:rPr lang="en-US" dirty="0" smtClean="0"/>
              <a:t>Type V</a:t>
            </a:r>
          </a:p>
          <a:p>
            <a:r>
              <a:rPr lang="en-US" dirty="0" smtClean="0"/>
              <a:t>Type VI</a:t>
            </a:r>
            <a:endParaRPr lang="en-US" dirty="0"/>
          </a:p>
        </p:txBody>
      </p:sp>
      <p:sp>
        <p:nvSpPr>
          <p:cNvPr id="7" name="Content Placeholder 6"/>
          <p:cNvSpPr>
            <a:spLocks noGrp="1"/>
          </p:cNvSpPr>
          <p:nvPr>
            <p:ph sz="quarter" idx="4"/>
          </p:nvPr>
        </p:nvSpPr>
        <p:spPr>
          <a:xfrm>
            <a:off x="4648200" y="2743200"/>
            <a:ext cx="4041775" cy="2960688"/>
          </a:xfrm>
        </p:spPr>
        <p:txBody>
          <a:bodyPr/>
          <a:lstStyle/>
          <a:p>
            <a:r>
              <a:rPr lang="en-US" dirty="0" smtClean="0"/>
              <a:t>Same as </a:t>
            </a:r>
            <a:r>
              <a:rPr lang="en-US" dirty="0" err="1" smtClean="0"/>
              <a:t>Hohl</a:t>
            </a:r>
            <a:r>
              <a:rPr lang="en-US" dirty="0" smtClean="0"/>
              <a:t> Type I</a:t>
            </a:r>
          </a:p>
          <a:p>
            <a:r>
              <a:rPr lang="en-US" dirty="0" smtClean="0"/>
              <a:t>Type III </a:t>
            </a:r>
          </a:p>
          <a:p>
            <a:r>
              <a:rPr lang="en-US" dirty="0" smtClean="0"/>
              <a:t>Type II</a:t>
            </a:r>
          </a:p>
          <a:p>
            <a:r>
              <a:rPr lang="en-US" dirty="0" smtClean="0"/>
              <a:t>Same as </a:t>
            </a:r>
            <a:r>
              <a:rPr lang="en-US" dirty="0" err="1" smtClean="0"/>
              <a:t>Hohl</a:t>
            </a:r>
            <a:r>
              <a:rPr lang="en-US" dirty="0" smtClean="0"/>
              <a:t> Type IV</a:t>
            </a:r>
          </a:p>
          <a:p>
            <a:r>
              <a:rPr lang="en-US" dirty="0" smtClean="0"/>
              <a:t>Same as </a:t>
            </a:r>
            <a:r>
              <a:rPr lang="en-US" dirty="0" err="1" smtClean="0"/>
              <a:t>Hohl</a:t>
            </a:r>
            <a:r>
              <a:rPr lang="en-US" dirty="0" smtClean="0"/>
              <a:t> Type V</a:t>
            </a:r>
          </a:p>
          <a:p>
            <a:r>
              <a:rPr lang="en-US" dirty="0" smtClean="0"/>
              <a:t>Same as </a:t>
            </a:r>
            <a:r>
              <a:rPr lang="en-US" dirty="0" err="1" smtClean="0"/>
              <a:t>Hohl</a:t>
            </a:r>
            <a:r>
              <a:rPr lang="en-US" dirty="0" smtClean="0"/>
              <a:t> Type VI</a:t>
            </a:r>
          </a:p>
          <a:p>
            <a:endParaRPr lang="en-US" dirty="0"/>
          </a:p>
        </p:txBody>
      </p:sp>
      <p:sp>
        <p:nvSpPr>
          <p:cNvPr id="8" name="TextBox 7"/>
          <p:cNvSpPr txBox="1"/>
          <p:nvPr/>
        </p:nvSpPr>
        <p:spPr>
          <a:xfrm>
            <a:off x="228600" y="5181600"/>
            <a:ext cx="8831264" cy="1200329"/>
          </a:xfrm>
          <a:prstGeom prst="rect">
            <a:avLst/>
          </a:prstGeom>
          <a:noFill/>
        </p:spPr>
        <p:txBody>
          <a:bodyPr wrap="none" rtlCol="0">
            <a:spAutoFit/>
          </a:bodyPr>
          <a:lstStyle/>
          <a:p>
            <a:r>
              <a:rPr lang="en-US" dirty="0" smtClean="0"/>
              <a:t>Main difference between the two classifications is the placement of Type II and Type </a:t>
            </a:r>
          </a:p>
          <a:p>
            <a:r>
              <a:rPr lang="en-US" dirty="0" smtClean="0"/>
              <a:t>III which are switched in the two classification types.  Be sure you see which </a:t>
            </a:r>
          </a:p>
          <a:p>
            <a:r>
              <a:rPr lang="en-US" dirty="0" smtClean="0"/>
              <a:t>classification is being used when dealing with a </a:t>
            </a:r>
            <a:r>
              <a:rPr lang="en-US" dirty="0" err="1" smtClean="0"/>
              <a:t>tibial</a:t>
            </a:r>
            <a:r>
              <a:rPr lang="en-US" dirty="0" smtClean="0"/>
              <a:t> plateau fracture to understand </a:t>
            </a:r>
          </a:p>
          <a:p>
            <a:r>
              <a:rPr lang="en-US" dirty="0" smtClean="0"/>
              <a:t>the bone dysfunction.</a:t>
            </a:r>
            <a:endParaRPr lang="en-US" dirty="0"/>
          </a:p>
        </p:txBody>
      </p:sp>
      <p:sp>
        <p:nvSpPr>
          <p:cNvPr id="9" name="Slide Number Placeholder 8"/>
          <p:cNvSpPr>
            <a:spLocks noGrp="1"/>
          </p:cNvSpPr>
          <p:nvPr>
            <p:ph type="sldNum" sz="quarter" idx="11"/>
          </p:nvPr>
        </p:nvSpPr>
        <p:spPr/>
        <p:txBody>
          <a:bodyPr/>
          <a:lstStyle/>
          <a:p>
            <a:fld id="{6E60B240-677C-48C8-B4EA-90F7266CBCE6}" type="slidenum">
              <a:rPr lang="en-US" smtClean="0"/>
              <a:pPr/>
              <a:t>9</a:t>
            </a:fld>
            <a:endParaRPr lang="en-US"/>
          </a:p>
        </p:txBody>
      </p:sp>
    </p:spTree>
    <p:extLst>
      <p:ext uri="{BB962C8B-B14F-4D97-AF65-F5344CB8AC3E}">
        <p14:creationId xmlns:p14="http://schemas.microsoft.com/office/powerpoint/2010/main" val="295097304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2" name="Content Placeholder 1"/>
          <p:cNvSpPr>
            <a:spLocks noGrp="1"/>
          </p:cNvSpPr>
          <p:nvPr>
            <p:ph sz="half" idx="1"/>
          </p:nvPr>
        </p:nvSpPr>
        <p:spPr/>
        <p:txBody>
          <a:bodyPr/>
          <a:lstStyle/>
          <a:p>
            <a:r>
              <a:rPr lang="en-US" dirty="0" smtClean="0"/>
              <a:t>Avulsion fracture of the PCL as demonstrate on an AP radiograph</a:t>
            </a:r>
            <a:endParaRPr lang="en-US" dirty="0"/>
          </a:p>
        </p:txBody>
      </p:sp>
      <p:pic>
        <p:nvPicPr>
          <p:cNvPr id="5" name="Content Placeholder 4" descr="fracture of PCL.jpg"/>
          <p:cNvPicPr>
            <a:picLocks noGrp="1" noChangeAspect="1"/>
          </p:cNvPicPr>
          <p:nvPr>
            <p:ph sz="half" idx="2"/>
          </p:nvPr>
        </p:nvPicPr>
        <p:blipFill>
          <a:blip r:embed="rId2" cstate="print"/>
          <a:stretch>
            <a:fillRect/>
          </a:stretch>
        </p:blipFill>
        <p:spPr>
          <a:xfrm>
            <a:off x="5105400" y="914400"/>
            <a:ext cx="3122914" cy="4525962"/>
          </a:xfrm>
        </p:spPr>
      </p:pic>
      <p:sp>
        <p:nvSpPr>
          <p:cNvPr id="6" name="TextBox 5"/>
          <p:cNvSpPr txBox="1"/>
          <p:nvPr/>
        </p:nvSpPr>
        <p:spPr>
          <a:xfrm>
            <a:off x="4495800" y="5638800"/>
            <a:ext cx="4267200" cy="646331"/>
          </a:xfrm>
          <a:prstGeom prst="rect">
            <a:avLst/>
          </a:prstGeom>
          <a:noFill/>
        </p:spPr>
        <p:txBody>
          <a:bodyPr wrap="square" rtlCol="0">
            <a:spAutoFit/>
          </a:bodyPr>
          <a:lstStyle/>
          <a:p>
            <a:r>
              <a:rPr lang="en-US" dirty="0" smtClean="0"/>
              <a:t>http://emedicine.medscape.com/article/400845-overview</a:t>
            </a:r>
            <a:endParaRPr lang="en-US" dirty="0"/>
          </a:p>
        </p:txBody>
      </p:sp>
      <p:sp>
        <p:nvSpPr>
          <p:cNvPr id="7" name="Slide Number Placeholder 6"/>
          <p:cNvSpPr>
            <a:spLocks noGrp="1"/>
          </p:cNvSpPr>
          <p:nvPr>
            <p:ph type="sldNum" sz="quarter" idx="12"/>
          </p:nvPr>
        </p:nvSpPr>
        <p:spPr/>
        <p:txBody>
          <a:bodyPr/>
          <a:lstStyle/>
          <a:p>
            <a:fld id="{6E60B240-677C-48C8-B4EA-90F7266CBCE6}" type="slidenum">
              <a:rPr lang="en-US" smtClean="0"/>
              <a:pPr/>
              <a:t>90</a:t>
            </a:fld>
            <a:endParaRPr lang="en-US"/>
          </a:p>
        </p:txBody>
      </p:sp>
    </p:spTree>
    <p:extLst>
      <p:ext uri="{BB962C8B-B14F-4D97-AF65-F5344CB8AC3E}">
        <p14:creationId xmlns:p14="http://schemas.microsoft.com/office/powerpoint/2010/main" val="297274945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2" name="Content Placeholder 1"/>
          <p:cNvSpPr>
            <a:spLocks noGrp="1"/>
          </p:cNvSpPr>
          <p:nvPr>
            <p:ph sz="half" idx="1"/>
          </p:nvPr>
        </p:nvSpPr>
        <p:spPr/>
        <p:txBody>
          <a:bodyPr/>
          <a:lstStyle/>
          <a:p>
            <a:r>
              <a:rPr lang="en-US" dirty="0" smtClean="0"/>
              <a:t>Interstitial tear of the PCL</a:t>
            </a:r>
          </a:p>
          <a:p>
            <a:r>
              <a:rPr lang="en-US" dirty="0" smtClean="0"/>
              <a:t>A: proton density sagittal image</a:t>
            </a:r>
          </a:p>
          <a:p>
            <a:r>
              <a:rPr lang="en-US" dirty="0" smtClean="0"/>
              <a:t>B: T2-weighted sagittal image</a:t>
            </a:r>
            <a:endParaRPr lang="en-US" dirty="0"/>
          </a:p>
        </p:txBody>
      </p:sp>
      <p:pic>
        <p:nvPicPr>
          <p:cNvPr id="5" name="Content Placeholder 4" descr="interstitial tear PCL.jpg"/>
          <p:cNvPicPr>
            <a:picLocks noGrp="1" noChangeAspect="1"/>
          </p:cNvPicPr>
          <p:nvPr>
            <p:ph sz="half" idx="2"/>
          </p:nvPr>
        </p:nvPicPr>
        <p:blipFill>
          <a:blip r:embed="rId2" cstate="print"/>
          <a:stretch>
            <a:fillRect/>
          </a:stretch>
        </p:blipFill>
        <p:spPr>
          <a:xfrm>
            <a:off x="4572000" y="2286000"/>
            <a:ext cx="4038600" cy="2631897"/>
          </a:xfrm>
        </p:spPr>
      </p:pic>
      <p:sp>
        <p:nvSpPr>
          <p:cNvPr id="6" name="TextBox 5"/>
          <p:cNvSpPr txBox="1"/>
          <p:nvPr/>
        </p:nvSpPr>
        <p:spPr>
          <a:xfrm>
            <a:off x="4572000" y="5181600"/>
            <a:ext cx="3886200" cy="646331"/>
          </a:xfrm>
          <a:prstGeom prst="rect">
            <a:avLst/>
          </a:prstGeom>
          <a:noFill/>
        </p:spPr>
        <p:txBody>
          <a:bodyPr wrap="square" rtlCol="0">
            <a:spAutoFit/>
          </a:bodyPr>
          <a:lstStyle/>
          <a:p>
            <a:r>
              <a:rPr lang="en-US" dirty="0" smtClean="0"/>
              <a:t>http://emedicine.medscape.com/article/400845-overview</a:t>
            </a:r>
            <a:endParaRPr lang="en-US" dirty="0"/>
          </a:p>
        </p:txBody>
      </p:sp>
      <p:sp>
        <p:nvSpPr>
          <p:cNvPr id="7" name="Slide Number Placeholder 6"/>
          <p:cNvSpPr>
            <a:spLocks noGrp="1"/>
          </p:cNvSpPr>
          <p:nvPr>
            <p:ph type="sldNum" sz="quarter" idx="12"/>
          </p:nvPr>
        </p:nvSpPr>
        <p:spPr/>
        <p:txBody>
          <a:bodyPr/>
          <a:lstStyle/>
          <a:p>
            <a:fld id="{6E60B240-677C-48C8-B4EA-90F7266CBCE6}" type="slidenum">
              <a:rPr lang="en-US" smtClean="0"/>
              <a:pPr/>
              <a:t>91</a:t>
            </a:fld>
            <a:endParaRPr lang="en-US"/>
          </a:p>
        </p:txBody>
      </p:sp>
    </p:spTree>
    <p:extLst>
      <p:ext uri="{BB962C8B-B14F-4D97-AF65-F5344CB8AC3E}">
        <p14:creationId xmlns:p14="http://schemas.microsoft.com/office/powerpoint/2010/main" val="71880294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2" name="Content Placeholder 1"/>
          <p:cNvSpPr>
            <a:spLocks noGrp="1"/>
          </p:cNvSpPr>
          <p:nvPr>
            <p:ph sz="half" idx="1"/>
          </p:nvPr>
        </p:nvSpPr>
        <p:spPr/>
        <p:txBody>
          <a:bodyPr/>
          <a:lstStyle/>
          <a:p>
            <a:r>
              <a:rPr lang="en-US" dirty="0" smtClean="0"/>
              <a:t>Mid substance tear of the PCL- large arrow</a:t>
            </a:r>
          </a:p>
          <a:p>
            <a:r>
              <a:rPr lang="en-US" dirty="0" smtClean="0"/>
              <a:t>Proton dense-weighted sagittal view</a:t>
            </a:r>
          </a:p>
          <a:p>
            <a:r>
              <a:rPr lang="en-US" dirty="0" smtClean="0"/>
              <a:t>Intact PCL proximally, tear, edema noted mid PCL</a:t>
            </a:r>
          </a:p>
          <a:p>
            <a:r>
              <a:rPr lang="en-US" dirty="0" smtClean="0"/>
              <a:t>Ligament of Humphrey – small arrow</a:t>
            </a:r>
            <a:endParaRPr lang="en-US" dirty="0"/>
          </a:p>
        </p:txBody>
      </p:sp>
      <p:pic>
        <p:nvPicPr>
          <p:cNvPr id="7" name="Content Placeholder 6" descr="proton dense tear.jpg"/>
          <p:cNvPicPr>
            <a:picLocks noGrp="1" noChangeAspect="1"/>
          </p:cNvPicPr>
          <p:nvPr>
            <p:ph sz="half" idx="2"/>
          </p:nvPr>
        </p:nvPicPr>
        <p:blipFill>
          <a:blip r:embed="rId2" cstate="print"/>
          <a:stretch>
            <a:fillRect/>
          </a:stretch>
        </p:blipFill>
        <p:spPr>
          <a:xfrm>
            <a:off x="5029200" y="1219200"/>
            <a:ext cx="3086275" cy="4525962"/>
          </a:xfrm>
        </p:spPr>
      </p:pic>
      <p:sp>
        <p:nvSpPr>
          <p:cNvPr id="8" name="TextBox 7"/>
          <p:cNvSpPr txBox="1"/>
          <p:nvPr/>
        </p:nvSpPr>
        <p:spPr>
          <a:xfrm>
            <a:off x="4419600" y="5867400"/>
            <a:ext cx="4191000" cy="646331"/>
          </a:xfrm>
          <a:prstGeom prst="rect">
            <a:avLst/>
          </a:prstGeom>
          <a:noFill/>
        </p:spPr>
        <p:txBody>
          <a:bodyPr wrap="square" rtlCol="0">
            <a:spAutoFit/>
          </a:bodyPr>
          <a:lstStyle/>
          <a:p>
            <a:r>
              <a:rPr lang="en-US" dirty="0" smtClean="0"/>
              <a:t>http://emedicine.medscape.com/article/400845-overview</a:t>
            </a:r>
            <a:endParaRPr lang="en-US" dirty="0"/>
          </a:p>
        </p:txBody>
      </p:sp>
      <p:sp>
        <p:nvSpPr>
          <p:cNvPr id="6" name="Slide Number Placeholder 5"/>
          <p:cNvSpPr>
            <a:spLocks noGrp="1"/>
          </p:cNvSpPr>
          <p:nvPr>
            <p:ph type="sldNum" sz="quarter" idx="12"/>
          </p:nvPr>
        </p:nvSpPr>
        <p:spPr/>
        <p:txBody>
          <a:bodyPr/>
          <a:lstStyle/>
          <a:p>
            <a:fld id="{6E60B240-677C-48C8-B4EA-90F7266CBCE6}" type="slidenum">
              <a:rPr lang="en-US" smtClean="0"/>
              <a:pPr/>
              <a:t>92</a:t>
            </a:fld>
            <a:endParaRPr lang="en-US"/>
          </a:p>
        </p:txBody>
      </p:sp>
    </p:spTree>
    <p:extLst>
      <p:ext uri="{BB962C8B-B14F-4D97-AF65-F5344CB8AC3E}">
        <p14:creationId xmlns:p14="http://schemas.microsoft.com/office/powerpoint/2010/main" val="408171070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dirty="0" smtClean="0"/>
              <a:t>SX </a:t>
            </a:r>
            <a:r>
              <a:rPr lang="en-US" dirty="0"/>
              <a:t>and Signs:</a:t>
            </a:r>
          </a:p>
        </p:txBody>
      </p:sp>
      <p:sp>
        <p:nvSpPr>
          <p:cNvPr id="78851" name="Rectangle 3"/>
          <p:cNvSpPr>
            <a:spLocks noGrp="1" noChangeArrowheads="1"/>
          </p:cNvSpPr>
          <p:nvPr>
            <p:ph sz="half" idx="1"/>
          </p:nvPr>
        </p:nvSpPr>
        <p:spPr>
          <a:xfrm>
            <a:off x="533400" y="1905000"/>
            <a:ext cx="3429000" cy="4114800"/>
          </a:xfrm>
        </p:spPr>
        <p:txBody>
          <a:bodyPr>
            <a:normAutofit fontScale="92500" lnSpcReduction="20000"/>
          </a:bodyPr>
          <a:lstStyle/>
          <a:p>
            <a:pPr marL="381000" indent="-381000">
              <a:lnSpc>
                <a:spcPct val="80000"/>
              </a:lnSpc>
              <a:buFontTx/>
              <a:buNone/>
            </a:pPr>
            <a:r>
              <a:rPr lang="en-US"/>
              <a:t>Sx:  </a:t>
            </a:r>
          </a:p>
          <a:p>
            <a:pPr marL="800100" lvl="1" indent="-342900">
              <a:lnSpc>
                <a:spcPct val="80000"/>
              </a:lnSpc>
            </a:pPr>
            <a:r>
              <a:rPr lang="en-US" sz="2700"/>
              <a:t>Difficulty weight bearing </a:t>
            </a:r>
          </a:p>
          <a:p>
            <a:pPr marL="800100" lvl="1" indent="-342900">
              <a:lnSpc>
                <a:spcPct val="80000"/>
              </a:lnSpc>
            </a:pPr>
            <a:r>
              <a:rPr lang="en-US" sz="2700"/>
              <a:t>Painful </a:t>
            </a:r>
          </a:p>
          <a:p>
            <a:pPr marL="800100" lvl="1" indent="-342900">
              <a:lnSpc>
                <a:spcPct val="80000"/>
              </a:lnSpc>
            </a:pPr>
            <a:r>
              <a:rPr lang="en-US" sz="2700"/>
              <a:t>Instability with stairs and inclines</a:t>
            </a:r>
          </a:p>
          <a:p>
            <a:pPr marL="800100" lvl="1" indent="-342900">
              <a:lnSpc>
                <a:spcPct val="80000"/>
              </a:lnSpc>
            </a:pPr>
            <a:r>
              <a:rPr lang="en-US" sz="2700"/>
              <a:t>Recurrent swelling</a:t>
            </a:r>
          </a:p>
        </p:txBody>
      </p:sp>
      <p:sp>
        <p:nvSpPr>
          <p:cNvPr id="78852" name="Rectangle 4"/>
          <p:cNvSpPr>
            <a:spLocks noGrp="1" noChangeArrowheads="1"/>
          </p:cNvSpPr>
          <p:nvPr>
            <p:ph sz="half" idx="2"/>
          </p:nvPr>
        </p:nvSpPr>
        <p:spPr>
          <a:xfrm>
            <a:off x="5257800" y="1828800"/>
            <a:ext cx="3429000" cy="4114800"/>
          </a:xfrm>
        </p:spPr>
        <p:txBody>
          <a:bodyPr>
            <a:normAutofit fontScale="92500" lnSpcReduction="20000"/>
          </a:bodyPr>
          <a:lstStyle/>
          <a:p>
            <a:pPr>
              <a:lnSpc>
                <a:spcPct val="80000"/>
              </a:lnSpc>
              <a:buFontTx/>
              <a:buNone/>
            </a:pPr>
            <a:r>
              <a:rPr lang="en-US" dirty="0"/>
              <a:t>Signs:  </a:t>
            </a:r>
          </a:p>
          <a:p>
            <a:pPr lvl="1">
              <a:lnSpc>
                <a:spcPct val="80000"/>
              </a:lnSpc>
            </a:pPr>
            <a:r>
              <a:rPr lang="en-US" sz="2700" dirty="0"/>
              <a:t>ROM is usually WNL </a:t>
            </a:r>
          </a:p>
          <a:p>
            <a:pPr lvl="1">
              <a:lnSpc>
                <a:spcPct val="80000"/>
              </a:lnSpc>
            </a:pPr>
            <a:r>
              <a:rPr lang="en-US" sz="2700" dirty="0"/>
              <a:t>Painful on end range flexion </a:t>
            </a:r>
          </a:p>
          <a:p>
            <a:pPr lvl="1">
              <a:lnSpc>
                <a:spcPct val="80000"/>
              </a:lnSpc>
            </a:pPr>
            <a:r>
              <a:rPr lang="en-US" sz="2700" dirty="0"/>
              <a:t>Extensor lag present </a:t>
            </a:r>
            <a:r>
              <a:rPr lang="en-US" sz="2700" dirty="0" smtClean="0"/>
              <a:t>(tibia drops below the femur) </a:t>
            </a:r>
            <a:endParaRPr lang="en-US" sz="2700" dirty="0"/>
          </a:p>
          <a:p>
            <a:pPr lvl="1">
              <a:lnSpc>
                <a:spcPct val="80000"/>
              </a:lnSpc>
            </a:pPr>
            <a:r>
              <a:rPr lang="en-US" sz="2700" dirty="0"/>
              <a:t>+ posterior drawer test </a:t>
            </a:r>
          </a:p>
          <a:p>
            <a:pPr lvl="1">
              <a:lnSpc>
                <a:spcPct val="80000"/>
              </a:lnSpc>
            </a:pPr>
            <a:r>
              <a:rPr lang="en-US" sz="2700" dirty="0"/>
              <a:t>+ </a:t>
            </a:r>
            <a:r>
              <a:rPr lang="en-US" sz="2700" dirty="0" err="1"/>
              <a:t>tibial</a:t>
            </a:r>
            <a:r>
              <a:rPr lang="en-US" sz="2700" dirty="0"/>
              <a:t> sag test</a:t>
            </a:r>
          </a:p>
          <a:p>
            <a:pPr lvl="1">
              <a:lnSpc>
                <a:spcPct val="80000"/>
              </a:lnSpc>
            </a:pPr>
            <a:r>
              <a:rPr lang="en-US" sz="2700" dirty="0"/>
              <a:t>+ </a:t>
            </a:r>
            <a:r>
              <a:rPr lang="en-US" sz="2700" dirty="0" err="1"/>
              <a:t>hughston</a:t>
            </a:r>
            <a:r>
              <a:rPr lang="en-US" sz="2700" dirty="0"/>
              <a:t> test</a:t>
            </a:r>
          </a:p>
          <a:p>
            <a:pPr>
              <a:lnSpc>
                <a:spcPct val="80000"/>
              </a:lnSpc>
              <a:buFontTx/>
              <a:buNone/>
            </a:pPr>
            <a:r>
              <a:rPr lang="en-US" sz="2400" dirty="0"/>
              <a:t>                 </a:t>
            </a:r>
          </a:p>
          <a:p>
            <a:pPr>
              <a:lnSpc>
                <a:spcPct val="80000"/>
              </a:lnSpc>
            </a:pPr>
            <a:endParaRPr lang="en-US" sz="2400" dirty="0"/>
          </a:p>
        </p:txBody>
      </p:sp>
      <p:sp>
        <p:nvSpPr>
          <p:cNvPr id="5" name="Slide Number Placeholder 4"/>
          <p:cNvSpPr>
            <a:spLocks noGrp="1"/>
          </p:cNvSpPr>
          <p:nvPr>
            <p:ph type="sldNum" sz="quarter" idx="12"/>
          </p:nvPr>
        </p:nvSpPr>
        <p:spPr/>
        <p:txBody>
          <a:bodyPr/>
          <a:lstStyle/>
          <a:p>
            <a:fld id="{6E60B240-677C-48C8-B4EA-90F7266CBCE6}" type="slidenum">
              <a:rPr lang="en-US" smtClean="0"/>
              <a:pPr/>
              <a:t>93</a:t>
            </a:fld>
            <a:endParaRPr lang="en-US"/>
          </a:p>
        </p:txBody>
      </p:sp>
    </p:spTree>
    <p:extLst>
      <p:ext uri="{BB962C8B-B14F-4D97-AF65-F5344CB8AC3E}">
        <p14:creationId xmlns:p14="http://schemas.microsoft.com/office/powerpoint/2010/main" val="305757369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a:t>Surgery</a:t>
            </a:r>
          </a:p>
        </p:txBody>
      </p:sp>
      <p:sp>
        <p:nvSpPr>
          <p:cNvPr id="79875" name="Rectangle 3"/>
          <p:cNvSpPr>
            <a:spLocks noGrp="1" noChangeArrowheads="1"/>
          </p:cNvSpPr>
          <p:nvPr>
            <p:ph idx="1"/>
          </p:nvPr>
        </p:nvSpPr>
        <p:spPr/>
        <p:txBody>
          <a:bodyPr/>
          <a:lstStyle/>
          <a:p>
            <a:pPr marL="609600" indent="-609600">
              <a:buNone/>
            </a:pPr>
            <a:r>
              <a:rPr lang="en-US" sz="2800" dirty="0"/>
              <a:t>Surgery is controversial if only PCL is ruptured, </a:t>
            </a:r>
          </a:p>
          <a:p>
            <a:pPr marL="609600" indent="-609600">
              <a:buFontTx/>
              <a:buNone/>
            </a:pPr>
            <a:endParaRPr lang="en-US" sz="2800" dirty="0"/>
          </a:p>
          <a:p>
            <a:pPr marL="609600" indent="-609600">
              <a:buFontTx/>
              <a:buNone/>
            </a:pPr>
            <a:r>
              <a:rPr lang="en-US" sz="2800" dirty="0"/>
              <a:t>	Grade I PCL injuries with less than 5 mm of increased posterior translation of the tibia are  managed non-operatively.  </a:t>
            </a:r>
          </a:p>
        </p:txBody>
      </p:sp>
      <p:sp>
        <p:nvSpPr>
          <p:cNvPr id="4" name="Slide Number Placeholder 3"/>
          <p:cNvSpPr>
            <a:spLocks noGrp="1"/>
          </p:cNvSpPr>
          <p:nvPr>
            <p:ph type="sldNum" sz="quarter" idx="12"/>
          </p:nvPr>
        </p:nvSpPr>
        <p:spPr/>
        <p:txBody>
          <a:bodyPr/>
          <a:lstStyle/>
          <a:p>
            <a:fld id="{6E60B240-677C-48C8-B4EA-90F7266CBCE6}" type="slidenum">
              <a:rPr lang="en-US" smtClean="0"/>
              <a:pPr/>
              <a:t>94</a:t>
            </a:fld>
            <a:endParaRPr lang="en-US"/>
          </a:p>
        </p:txBody>
      </p:sp>
    </p:spTree>
    <p:extLst>
      <p:ext uri="{BB962C8B-B14F-4D97-AF65-F5344CB8AC3E}">
        <p14:creationId xmlns:p14="http://schemas.microsoft.com/office/powerpoint/2010/main" val="327387931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n-US"/>
              <a:t>Surgical Reconstruction</a:t>
            </a:r>
          </a:p>
        </p:txBody>
      </p:sp>
      <p:sp>
        <p:nvSpPr>
          <p:cNvPr id="80899" name="Rectangle 3"/>
          <p:cNvSpPr>
            <a:spLocks noGrp="1" noChangeArrowheads="1"/>
          </p:cNvSpPr>
          <p:nvPr>
            <p:ph type="body" sz="half" idx="1"/>
          </p:nvPr>
        </p:nvSpPr>
        <p:spPr>
          <a:xfrm>
            <a:off x="152400" y="1905000"/>
            <a:ext cx="3440113" cy="4114800"/>
          </a:xfrm>
        </p:spPr>
        <p:txBody>
          <a:bodyPr>
            <a:normAutofit fontScale="92500"/>
          </a:bodyPr>
          <a:lstStyle/>
          <a:p>
            <a:pPr marL="609600" indent="-609600">
              <a:buFontTx/>
              <a:buNone/>
            </a:pPr>
            <a:r>
              <a:rPr lang="en-US" sz="2400"/>
              <a:t>	Surgical reconstruction is recommended for isolated PCL disruption that result in 10 mm if increased posterior tibial translation. </a:t>
            </a:r>
          </a:p>
          <a:p>
            <a:pPr marL="609600" indent="-609600">
              <a:buFontTx/>
              <a:buNone/>
            </a:pPr>
            <a:r>
              <a:rPr lang="en-US" sz="2400"/>
              <a:t>	</a:t>
            </a:r>
          </a:p>
          <a:p>
            <a:pPr marL="609600" indent="-609600">
              <a:buFontTx/>
              <a:buNone/>
            </a:pPr>
            <a:r>
              <a:rPr lang="en-US" sz="2400"/>
              <a:t>	Also used with PCL injuries combined with injury to other l</a:t>
            </a:r>
            <a:r>
              <a:rPr lang="fr-FR" sz="2400"/>
              <a:t>igamentous structures</a:t>
            </a:r>
            <a:r>
              <a:rPr lang="en-US" sz="2400"/>
              <a:t> </a:t>
            </a:r>
          </a:p>
          <a:p>
            <a:pPr marL="609600" indent="-609600"/>
            <a:endParaRPr lang="en-US" sz="2400"/>
          </a:p>
        </p:txBody>
      </p:sp>
      <p:sp>
        <p:nvSpPr>
          <p:cNvPr id="80900" name="Rectangle 4"/>
          <p:cNvSpPr>
            <a:spLocks noGrp="1" noChangeArrowheads="1"/>
          </p:cNvSpPr>
          <p:nvPr>
            <p:ph sz="half" idx="2"/>
          </p:nvPr>
        </p:nvSpPr>
        <p:spPr/>
        <p:txBody>
          <a:bodyPr/>
          <a:lstStyle/>
          <a:p>
            <a:endParaRPr lang="en-US" sz="2800"/>
          </a:p>
        </p:txBody>
      </p:sp>
      <p:pic>
        <p:nvPicPr>
          <p:cNvPr id="80901" name="Picture 5" descr="msoD1387"/>
          <p:cNvPicPr>
            <a:picLocks noChangeAspect="1" noChangeArrowheads="1"/>
          </p:cNvPicPr>
          <p:nvPr/>
        </p:nvPicPr>
        <p:blipFill>
          <a:blip r:embed="rId2" cstate="print"/>
          <a:srcRect/>
          <a:stretch>
            <a:fillRect/>
          </a:stretch>
        </p:blipFill>
        <p:spPr bwMode="auto">
          <a:xfrm>
            <a:off x="4572000" y="1676400"/>
            <a:ext cx="4184650" cy="4813300"/>
          </a:xfrm>
          <a:prstGeom prst="rect">
            <a:avLst/>
          </a:prstGeom>
          <a:noFill/>
        </p:spPr>
      </p:pic>
      <p:sp>
        <p:nvSpPr>
          <p:cNvPr id="6" name="Slide Number Placeholder 5"/>
          <p:cNvSpPr>
            <a:spLocks noGrp="1"/>
          </p:cNvSpPr>
          <p:nvPr>
            <p:ph type="sldNum" sz="quarter" idx="12"/>
          </p:nvPr>
        </p:nvSpPr>
        <p:spPr/>
        <p:txBody>
          <a:bodyPr/>
          <a:lstStyle/>
          <a:p>
            <a:fld id="{E7DA7323-33FA-4FB3-A815-703BA6809A0F}" type="slidenum">
              <a:rPr lang="en-US" smtClean="0"/>
              <a:pPr/>
              <a:t>95</a:t>
            </a:fld>
            <a:endParaRPr lang="en-US"/>
          </a:p>
        </p:txBody>
      </p:sp>
    </p:spTree>
    <p:extLst>
      <p:ext uri="{BB962C8B-B14F-4D97-AF65-F5344CB8AC3E}">
        <p14:creationId xmlns:p14="http://schemas.microsoft.com/office/powerpoint/2010/main" val="280577876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normAutofit fontScale="90000"/>
          </a:bodyPr>
          <a:lstStyle/>
          <a:p>
            <a:r>
              <a:rPr lang="en-US" dirty="0" smtClean="0"/>
              <a:t>Inert </a:t>
            </a:r>
            <a:r>
              <a:rPr lang="en-US" dirty="0"/>
              <a:t>Structure Dysfunctions</a:t>
            </a:r>
            <a:br>
              <a:rPr lang="en-US" dirty="0"/>
            </a:br>
            <a:endParaRPr lang="en-US" dirty="0"/>
          </a:p>
        </p:txBody>
      </p:sp>
      <p:sp>
        <p:nvSpPr>
          <p:cNvPr id="81923" name="Rectangle 3"/>
          <p:cNvSpPr>
            <a:spLocks noGrp="1" noChangeArrowheads="1"/>
          </p:cNvSpPr>
          <p:nvPr>
            <p:ph idx="1"/>
          </p:nvPr>
        </p:nvSpPr>
        <p:spPr/>
        <p:txBody>
          <a:bodyPr>
            <a:normAutofit fontScale="92500" lnSpcReduction="10000"/>
          </a:bodyPr>
          <a:lstStyle/>
          <a:p>
            <a:pPr marL="533400" indent="-533400">
              <a:buFontTx/>
              <a:buNone/>
            </a:pPr>
            <a:r>
              <a:rPr lang="en-US" sz="2800" dirty="0" smtClean="0"/>
              <a:t>Meniscus</a:t>
            </a:r>
            <a:r>
              <a:rPr lang="en-US" sz="2800" dirty="0"/>
              <a:t>:</a:t>
            </a:r>
          </a:p>
          <a:p>
            <a:pPr marL="533400" indent="-533400">
              <a:buNone/>
            </a:pPr>
            <a:r>
              <a:rPr lang="en-US" sz="2800" dirty="0"/>
              <a:t>Medial meniscus is more frequently injured than the lateral meniscus</a:t>
            </a:r>
            <a:r>
              <a:rPr lang="en-US" sz="2800" dirty="0" smtClean="0"/>
              <a:t>.</a:t>
            </a:r>
          </a:p>
          <a:p>
            <a:pPr marL="533400" indent="-533400">
              <a:buNone/>
            </a:pPr>
            <a:r>
              <a:rPr lang="en-US" sz="2800" dirty="0"/>
              <a:t>	</a:t>
            </a:r>
            <a:r>
              <a:rPr lang="en-US" sz="2800" dirty="0" smtClean="0"/>
              <a:t>(similar to SLAP lesions of the GH) </a:t>
            </a:r>
            <a:endParaRPr lang="en-US" sz="2800" dirty="0"/>
          </a:p>
          <a:p>
            <a:pPr marL="533400" indent="-533400">
              <a:buFontTx/>
              <a:buNone/>
            </a:pPr>
            <a:endParaRPr lang="en-US" sz="2800" dirty="0" smtClean="0"/>
          </a:p>
          <a:p>
            <a:pPr marL="533400" indent="-533400">
              <a:buFontTx/>
              <a:buNone/>
            </a:pPr>
            <a:r>
              <a:rPr lang="en-US" sz="2800" dirty="0" smtClean="0"/>
              <a:t>Location </a:t>
            </a:r>
            <a:r>
              <a:rPr lang="en-US" sz="2800" dirty="0"/>
              <a:t>of the tear will dictate the response to injury</a:t>
            </a:r>
          </a:p>
          <a:p>
            <a:pPr marL="533400" indent="-533400">
              <a:buFontTx/>
              <a:buNone/>
            </a:pPr>
            <a:r>
              <a:rPr lang="en-US" sz="2800" dirty="0"/>
              <a:t>     a.  periphery:  good repair, vascular, get </a:t>
            </a:r>
          </a:p>
          <a:p>
            <a:pPr marL="533400" indent="-533400">
              <a:buFontTx/>
              <a:buNone/>
            </a:pPr>
            <a:r>
              <a:rPr lang="en-US" sz="2800" dirty="0"/>
              <a:t>		 a </a:t>
            </a:r>
            <a:r>
              <a:rPr lang="en-US" sz="2800" dirty="0" err="1"/>
              <a:t>fibrocartilage</a:t>
            </a:r>
            <a:r>
              <a:rPr lang="en-US" sz="2800" dirty="0"/>
              <a:t> scar tissue</a:t>
            </a:r>
          </a:p>
          <a:p>
            <a:pPr marL="533400" indent="-533400">
              <a:buFontTx/>
              <a:buNone/>
            </a:pPr>
            <a:r>
              <a:rPr lang="en-US" sz="2800" dirty="0"/>
              <a:t>     b.  central portion, </a:t>
            </a:r>
            <a:r>
              <a:rPr lang="en-US" sz="2800" dirty="0" err="1"/>
              <a:t>avascular</a:t>
            </a:r>
            <a:r>
              <a:rPr lang="en-US" sz="2800" dirty="0"/>
              <a:t>, poor repair</a:t>
            </a:r>
          </a:p>
          <a:p>
            <a:pPr marL="533400" indent="-533400">
              <a:buFontTx/>
              <a:buNone/>
            </a:pPr>
            <a:r>
              <a:rPr lang="en-US" sz="2800" dirty="0"/>
              <a:t> </a:t>
            </a:r>
          </a:p>
        </p:txBody>
      </p:sp>
      <p:sp>
        <p:nvSpPr>
          <p:cNvPr id="4" name="Slide Number Placeholder 3"/>
          <p:cNvSpPr>
            <a:spLocks noGrp="1"/>
          </p:cNvSpPr>
          <p:nvPr>
            <p:ph type="sldNum" sz="quarter" idx="12"/>
          </p:nvPr>
        </p:nvSpPr>
        <p:spPr/>
        <p:txBody>
          <a:bodyPr/>
          <a:lstStyle/>
          <a:p>
            <a:fld id="{6E60B240-677C-48C8-B4EA-90F7266CBCE6}" type="slidenum">
              <a:rPr lang="en-US" smtClean="0"/>
              <a:pPr/>
              <a:t>96</a:t>
            </a:fld>
            <a:endParaRPr lang="en-US"/>
          </a:p>
        </p:txBody>
      </p:sp>
    </p:spTree>
    <p:extLst>
      <p:ext uri="{BB962C8B-B14F-4D97-AF65-F5344CB8AC3E}">
        <p14:creationId xmlns:p14="http://schemas.microsoft.com/office/powerpoint/2010/main" val="4210598348"/>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endParaRPr lang="en-US"/>
          </a:p>
        </p:txBody>
      </p:sp>
      <p:sp>
        <p:nvSpPr>
          <p:cNvPr id="82947" name="Rectangle 3"/>
          <p:cNvSpPr>
            <a:spLocks noGrp="1" noChangeArrowheads="1"/>
          </p:cNvSpPr>
          <p:nvPr>
            <p:ph idx="1"/>
          </p:nvPr>
        </p:nvSpPr>
        <p:spPr/>
        <p:txBody>
          <a:bodyPr/>
          <a:lstStyle/>
          <a:p>
            <a:pPr>
              <a:buFontTx/>
              <a:buNone/>
            </a:pPr>
            <a:r>
              <a:rPr lang="en-US" sz="2800" dirty="0" smtClean="0"/>
              <a:t>Tears</a:t>
            </a:r>
            <a:r>
              <a:rPr lang="en-US" sz="2800" dirty="0"/>
              <a:t>:</a:t>
            </a:r>
          </a:p>
          <a:p>
            <a:pPr>
              <a:buFontTx/>
              <a:buNone/>
            </a:pPr>
            <a:r>
              <a:rPr lang="en-US" sz="2800" dirty="0"/>
              <a:t>      </a:t>
            </a:r>
            <a:r>
              <a:rPr lang="en-US" sz="2800" dirty="0" smtClean="0"/>
              <a:t>MOI</a:t>
            </a:r>
            <a:r>
              <a:rPr lang="en-US" sz="2800" dirty="0"/>
              <a:t>:  traumatic, </a:t>
            </a:r>
          </a:p>
          <a:p>
            <a:pPr lvl="1"/>
            <a:r>
              <a:rPr lang="en-US" sz="2400" dirty="0"/>
              <a:t>occurs in the 13 to 40 year olds, </a:t>
            </a:r>
          </a:p>
          <a:p>
            <a:pPr lvl="1"/>
            <a:r>
              <a:rPr lang="en-US" sz="2400" dirty="0"/>
              <a:t>occurs with activity that may or may not be contact related </a:t>
            </a:r>
          </a:p>
          <a:p>
            <a:pPr lvl="1"/>
            <a:r>
              <a:rPr lang="en-US" sz="2400" dirty="0"/>
              <a:t>non-contact:  acceleration or deceleration stresses combined with a sudden change in direction, squatting or twisting</a:t>
            </a:r>
          </a:p>
          <a:p>
            <a:pPr lvl="1"/>
            <a:r>
              <a:rPr lang="en-US" sz="2400" dirty="0"/>
              <a:t>produces a longitudinal or transverse vertical tear</a:t>
            </a:r>
          </a:p>
          <a:p>
            <a:pPr>
              <a:buFontTx/>
              <a:buNone/>
            </a:pPr>
            <a:r>
              <a:rPr lang="en-US" sz="2800" dirty="0"/>
              <a:t>                   </a:t>
            </a:r>
          </a:p>
          <a:p>
            <a:endParaRPr lang="en-US" sz="2800" dirty="0"/>
          </a:p>
        </p:txBody>
      </p:sp>
      <p:sp>
        <p:nvSpPr>
          <p:cNvPr id="4" name="Slide Number Placeholder 3"/>
          <p:cNvSpPr>
            <a:spLocks noGrp="1"/>
          </p:cNvSpPr>
          <p:nvPr>
            <p:ph type="sldNum" sz="quarter" idx="12"/>
          </p:nvPr>
        </p:nvSpPr>
        <p:spPr/>
        <p:txBody>
          <a:bodyPr/>
          <a:lstStyle/>
          <a:p>
            <a:fld id="{6E60B240-677C-48C8-B4EA-90F7266CBCE6}" type="slidenum">
              <a:rPr lang="en-US" smtClean="0"/>
              <a:pPr/>
              <a:t>97</a:t>
            </a:fld>
            <a:endParaRPr lang="en-US"/>
          </a:p>
        </p:txBody>
      </p:sp>
    </p:spTree>
    <p:extLst>
      <p:ext uri="{BB962C8B-B14F-4D97-AF65-F5344CB8AC3E}">
        <p14:creationId xmlns:p14="http://schemas.microsoft.com/office/powerpoint/2010/main" val="389911773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en-US"/>
              <a:t>Types of Tears</a:t>
            </a:r>
          </a:p>
        </p:txBody>
      </p:sp>
      <p:sp>
        <p:nvSpPr>
          <p:cNvPr id="83971" name="Rectangle 3"/>
          <p:cNvSpPr>
            <a:spLocks noGrp="1" noChangeArrowheads="1"/>
          </p:cNvSpPr>
          <p:nvPr>
            <p:ph sz="half" idx="1"/>
          </p:nvPr>
        </p:nvSpPr>
        <p:spPr/>
        <p:txBody>
          <a:bodyPr/>
          <a:lstStyle/>
          <a:p>
            <a:endParaRPr lang="en-US" sz="2800"/>
          </a:p>
        </p:txBody>
      </p:sp>
      <p:sp>
        <p:nvSpPr>
          <p:cNvPr id="83972" name="Rectangle 4"/>
          <p:cNvSpPr>
            <a:spLocks noGrp="1" noChangeArrowheads="1"/>
          </p:cNvSpPr>
          <p:nvPr>
            <p:ph sz="quarter" idx="2"/>
          </p:nvPr>
        </p:nvSpPr>
        <p:spPr/>
        <p:txBody>
          <a:bodyPr/>
          <a:lstStyle/>
          <a:p>
            <a:endParaRPr lang="en-US" sz="2400"/>
          </a:p>
        </p:txBody>
      </p:sp>
      <p:sp>
        <p:nvSpPr>
          <p:cNvPr id="83973" name="Rectangle 5"/>
          <p:cNvSpPr>
            <a:spLocks noGrp="1" noChangeArrowheads="1"/>
          </p:cNvSpPr>
          <p:nvPr>
            <p:ph sz="quarter" idx="3"/>
          </p:nvPr>
        </p:nvSpPr>
        <p:spPr/>
        <p:txBody>
          <a:bodyPr/>
          <a:lstStyle/>
          <a:p>
            <a:endParaRPr lang="en-US" sz="2400"/>
          </a:p>
        </p:txBody>
      </p:sp>
      <p:pic>
        <p:nvPicPr>
          <p:cNvPr id="83974" name="Picture 6" descr="Meniscal Tears"/>
          <p:cNvPicPr>
            <a:picLocks noChangeAspect="1" noChangeArrowheads="1"/>
          </p:cNvPicPr>
          <p:nvPr/>
        </p:nvPicPr>
        <p:blipFill>
          <a:blip r:embed="rId3" cstate="print"/>
          <a:srcRect/>
          <a:stretch>
            <a:fillRect/>
          </a:stretch>
        </p:blipFill>
        <p:spPr bwMode="auto">
          <a:xfrm>
            <a:off x="457200" y="1600200"/>
            <a:ext cx="3962400" cy="4495800"/>
          </a:xfrm>
          <a:prstGeom prst="rect">
            <a:avLst/>
          </a:prstGeom>
          <a:noFill/>
        </p:spPr>
      </p:pic>
      <p:pic>
        <p:nvPicPr>
          <p:cNvPr id="83975" name="Picture 7" descr="msoC52E1"/>
          <p:cNvPicPr>
            <a:picLocks noChangeAspect="1" noChangeArrowheads="1"/>
          </p:cNvPicPr>
          <p:nvPr/>
        </p:nvPicPr>
        <p:blipFill>
          <a:blip r:embed="rId4" cstate="print"/>
          <a:srcRect/>
          <a:stretch>
            <a:fillRect/>
          </a:stretch>
        </p:blipFill>
        <p:spPr bwMode="auto">
          <a:xfrm>
            <a:off x="4648200" y="1371600"/>
            <a:ext cx="4038600" cy="2432050"/>
          </a:xfrm>
          <a:prstGeom prst="rect">
            <a:avLst/>
          </a:prstGeom>
          <a:noFill/>
        </p:spPr>
      </p:pic>
      <p:pic>
        <p:nvPicPr>
          <p:cNvPr id="83976" name="Picture 8" descr="mso6AB9F"/>
          <p:cNvPicPr>
            <a:picLocks noChangeAspect="1" noChangeArrowheads="1"/>
          </p:cNvPicPr>
          <p:nvPr/>
        </p:nvPicPr>
        <p:blipFill>
          <a:blip r:embed="rId5" cstate="print"/>
          <a:srcRect/>
          <a:stretch>
            <a:fillRect/>
          </a:stretch>
        </p:blipFill>
        <p:spPr bwMode="auto">
          <a:xfrm>
            <a:off x="4648200" y="3886200"/>
            <a:ext cx="4038600" cy="2373313"/>
          </a:xfrm>
          <a:prstGeom prst="rect">
            <a:avLst/>
          </a:prstGeom>
          <a:noFill/>
        </p:spPr>
      </p:pic>
      <p:sp>
        <p:nvSpPr>
          <p:cNvPr id="83977" name="Text Box 9"/>
          <p:cNvSpPr txBox="1">
            <a:spLocks noChangeArrowheads="1"/>
          </p:cNvSpPr>
          <p:nvPr/>
        </p:nvSpPr>
        <p:spPr bwMode="auto">
          <a:xfrm>
            <a:off x="5105400" y="6491288"/>
            <a:ext cx="3206750" cy="366712"/>
          </a:xfrm>
          <a:prstGeom prst="rect">
            <a:avLst/>
          </a:prstGeom>
          <a:noFill/>
          <a:ln w="9525">
            <a:noFill/>
            <a:miter lim="800000"/>
            <a:headEnd/>
            <a:tailEnd/>
          </a:ln>
          <a:effectLst/>
        </p:spPr>
        <p:txBody>
          <a:bodyPr wrap="none">
            <a:spAutoFit/>
          </a:bodyPr>
          <a:lstStyle/>
          <a:p>
            <a:r>
              <a:rPr lang="en-US"/>
              <a:t>Stoller, D.  Pocket Radiologist</a:t>
            </a:r>
          </a:p>
        </p:txBody>
      </p:sp>
      <p:sp>
        <p:nvSpPr>
          <p:cNvPr id="83978" name="Text Box 10"/>
          <p:cNvSpPr txBox="1">
            <a:spLocks noChangeArrowheads="1"/>
          </p:cNvSpPr>
          <p:nvPr/>
        </p:nvSpPr>
        <p:spPr bwMode="auto">
          <a:xfrm>
            <a:off x="914400" y="6491288"/>
            <a:ext cx="2622550" cy="366712"/>
          </a:xfrm>
          <a:prstGeom prst="rect">
            <a:avLst/>
          </a:prstGeom>
          <a:noFill/>
          <a:ln w="9525">
            <a:noFill/>
            <a:miter lim="800000"/>
            <a:headEnd/>
            <a:tailEnd/>
          </a:ln>
          <a:effectLst/>
        </p:spPr>
        <p:txBody>
          <a:bodyPr wrap="none">
            <a:spAutoFit/>
          </a:bodyPr>
          <a:lstStyle/>
          <a:p>
            <a:r>
              <a:rPr lang="en-US"/>
              <a:t>www.health.allrefer.com</a:t>
            </a:r>
          </a:p>
        </p:txBody>
      </p:sp>
      <p:sp>
        <p:nvSpPr>
          <p:cNvPr id="11" name="Slide Number Placeholder 10"/>
          <p:cNvSpPr>
            <a:spLocks noGrp="1"/>
          </p:cNvSpPr>
          <p:nvPr>
            <p:ph type="sldNum" sz="quarter" idx="12"/>
          </p:nvPr>
        </p:nvSpPr>
        <p:spPr/>
        <p:txBody>
          <a:bodyPr/>
          <a:lstStyle/>
          <a:p>
            <a:fld id="{0AF47786-3A1F-46E5-AD58-623B40B09E21}" type="slidenum">
              <a:rPr lang="en-US" smtClean="0"/>
              <a:pPr/>
              <a:t>98</a:t>
            </a:fld>
            <a:endParaRPr lang="en-US"/>
          </a:p>
        </p:txBody>
      </p:sp>
    </p:spTree>
    <p:extLst>
      <p:ext uri="{BB962C8B-B14F-4D97-AF65-F5344CB8AC3E}">
        <p14:creationId xmlns:p14="http://schemas.microsoft.com/office/powerpoint/2010/main" val="767803928"/>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US"/>
              <a:t>Types of Tears</a:t>
            </a:r>
          </a:p>
        </p:txBody>
      </p:sp>
      <p:sp>
        <p:nvSpPr>
          <p:cNvPr id="84995" name="Rectangle 3"/>
          <p:cNvSpPr>
            <a:spLocks noGrp="1" noChangeArrowheads="1"/>
          </p:cNvSpPr>
          <p:nvPr>
            <p:ph idx="1"/>
          </p:nvPr>
        </p:nvSpPr>
        <p:spPr/>
        <p:txBody>
          <a:bodyPr/>
          <a:lstStyle/>
          <a:p>
            <a:endParaRPr lang="en-US"/>
          </a:p>
        </p:txBody>
      </p:sp>
      <p:pic>
        <p:nvPicPr>
          <p:cNvPr id="84996" name="Picture 4" descr="mso4AB3C"/>
          <p:cNvPicPr>
            <a:picLocks noChangeAspect="1" noChangeArrowheads="1"/>
          </p:cNvPicPr>
          <p:nvPr/>
        </p:nvPicPr>
        <p:blipFill>
          <a:blip r:embed="rId2" cstate="print"/>
          <a:srcRect/>
          <a:stretch>
            <a:fillRect/>
          </a:stretch>
        </p:blipFill>
        <p:spPr bwMode="auto">
          <a:xfrm>
            <a:off x="457200" y="1524000"/>
            <a:ext cx="8229600" cy="4872038"/>
          </a:xfrm>
          <a:prstGeom prst="rect">
            <a:avLst/>
          </a:prstGeom>
          <a:noFill/>
        </p:spPr>
      </p:pic>
      <p:sp>
        <p:nvSpPr>
          <p:cNvPr id="5" name="Slide Number Placeholder 4"/>
          <p:cNvSpPr>
            <a:spLocks noGrp="1"/>
          </p:cNvSpPr>
          <p:nvPr>
            <p:ph type="sldNum" sz="quarter" idx="12"/>
          </p:nvPr>
        </p:nvSpPr>
        <p:spPr/>
        <p:txBody>
          <a:bodyPr/>
          <a:lstStyle/>
          <a:p>
            <a:fld id="{6E60B240-677C-48C8-B4EA-90F7266CBCE6}" type="slidenum">
              <a:rPr lang="en-US" smtClean="0"/>
              <a:pPr/>
              <a:t>99</a:t>
            </a:fld>
            <a:endParaRPr lang="en-US"/>
          </a:p>
        </p:txBody>
      </p:sp>
    </p:spTree>
    <p:extLst>
      <p:ext uri="{BB962C8B-B14F-4D97-AF65-F5344CB8AC3E}">
        <p14:creationId xmlns:p14="http://schemas.microsoft.com/office/powerpoint/2010/main" val="194069519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4596</TotalTime>
  <Words>5902</Words>
  <Application>Microsoft Office PowerPoint</Application>
  <PresentationFormat>On-screen Show (4:3)</PresentationFormat>
  <Paragraphs>1066</Paragraphs>
  <Slides>150</Slides>
  <Notes>11</Notes>
  <HiddenSlides>0</HiddenSlides>
  <MMClips>0</MMClips>
  <ScaleCrop>false</ScaleCrop>
  <HeadingPairs>
    <vt:vector size="4" baseType="variant">
      <vt:variant>
        <vt:lpstr>Theme</vt:lpstr>
      </vt:variant>
      <vt:variant>
        <vt:i4>1</vt:i4>
      </vt:variant>
      <vt:variant>
        <vt:lpstr>Slide Titles</vt:lpstr>
      </vt:variant>
      <vt:variant>
        <vt:i4>150</vt:i4>
      </vt:variant>
    </vt:vector>
  </HeadingPairs>
  <TitlesOfParts>
    <vt:vector size="151" baseType="lpstr">
      <vt:lpstr>Office Theme</vt:lpstr>
      <vt:lpstr>Musculoskeletal Diseases and Disorders: Knee and Patella </vt:lpstr>
      <vt:lpstr>Fractures</vt:lpstr>
      <vt:lpstr>FRACTURES OF THE KNEE AND PATELLA</vt:lpstr>
      <vt:lpstr>Intercondylar:</vt:lpstr>
      <vt:lpstr>Condylar</vt:lpstr>
      <vt:lpstr>Fractures of the Proximal Tibia</vt:lpstr>
      <vt:lpstr>PowerPoint Presentation</vt:lpstr>
      <vt:lpstr>Tibial Plateau Fractures</vt:lpstr>
      <vt:lpstr>Comparison</vt:lpstr>
      <vt:lpstr>Hohl System</vt:lpstr>
      <vt:lpstr>PowerPoint Presentation</vt:lpstr>
      <vt:lpstr>PowerPoint Presentation</vt:lpstr>
      <vt:lpstr>PowerPoint Presentation</vt:lpstr>
      <vt:lpstr>PowerPoint Presentation</vt:lpstr>
      <vt:lpstr>PowerPoint Presentation</vt:lpstr>
      <vt:lpstr>Fractures of the Patella</vt:lpstr>
      <vt:lpstr>Patellar Fracture Patterns</vt:lpstr>
      <vt:lpstr>Patella Fractures</vt:lpstr>
      <vt:lpstr>PowerPoint Presentation</vt:lpstr>
      <vt:lpstr>PowerPoint Presentation</vt:lpstr>
      <vt:lpstr>PowerPoint Presentation</vt:lpstr>
      <vt:lpstr>PowerPoint Presentation</vt:lpstr>
      <vt:lpstr>Joint Dysfunctions of the Knee</vt:lpstr>
      <vt:lpstr>Osteochondritis Dessicans</vt:lpstr>
      <vt:lpstr>PowerPoint Presentation</vt:lpstr>
      <vt:lpstr>PowerPoint Presentation</vt:lpstr>
      <vt:lpstr>PowerPoint Presentation</vt:lpstr>
      <vt:lpstr>Osteonecrosis: </vt:lpstr>
      <vt:lpstr>PowerPoint Presentation</vt:lpstr>
      <vt:lpstr>DJD/OA of the knee</vt:lpstr>
      <vt:lpstr>PowerPoint Presentation</vt:lpstr>
      <vt:lpstr>PowerPoint Presentation</vt:lpstr>
      <vt:lpstr>Surgeries: High Tibial Ostotomy</vt:lpstr>
      <vt:lpstr>Indications for Tibial Osteotomy</vt:lpstr>
      <vt:lpstr>Contradictions</vt:lpstr>
      <vt:lpstr>Technique:  wedge resection</vt:lpstr>
      <vt:lpstr>Goal of Surgery:</vt:lpstr>
      <vt:lpstr>Unicompartmental replacement</vt:lpstr>
      <vt:lpstr> Total Knee Replacement </vt:lpstr>
      <vt:lpstr>PowerPoint Presentation</vt:lpstr>
      <vt:lpstr>Prosthetic Devices</vt:lpstr>
      <vt:lpstr>Semi-constrained</vt:lpstr>
      <vt:lpstr>Advantages and Disadvantages of the Preserving the PCL</vt:lpstr>
      <vt:lpstr>Minimal constrained:</vt:lpstr>
      <vt:lpstr>Surgical Preparation</vt:lpstr>
      <vt:lpstr>TKR Rehab: “joint camp”</vt:lpstr>
      <vt:lpstr>Patellofemoral Dysfunctions: </vt:lpstr>
      <vt:lpstr>PowerPoint Presentation</vt:lpstr>
      <vt:lpstr>Factors which predispose a patient to subluxation or dislocation:</vt:lpstr>
      <vt:lpstr>SX and Signs</vt:lpstr>
      <vt:lpstr>Chondromalacia Patella</vt:lpstr>
      <vt:lpstr>Chondromalacia= </vt:lpstr>
      <vt:lpstr>Stages: I - IV</vt:lpstr>
      <vt:lpstr>PowerPoint Presentation</vt:lpstr>
      <vt:lpstr>Larsen-Johansson's Disease</vt:lpstr>
      <vt:lpstr>SX and Signs</vt:lpstr>
      <vt:lpstr>Musculotendinous Dysfunctions of the Knee</vt:lpstr>
      <vt:lpstr>Osgood Schlatters Disease</vt:lpstr>
      <vt:lpstr>SX and Signs</vt:lpstr>
      <vt:lpstr>PowerPoint Presentation</vt:lpstr>
      <vt:lpstr>Tendonitis</vt:lpstr>
      <vt:lpstr>Quadriceps Tendonitis</vt:lpstr>
      <vt:lpstr>Iliotibial Tract Tendonitis</vt:lpstr>
      <vt:lpstr>Popliteus tendonitis</vt:lpstr>
      <vt:lpstr>Inert Tissue Dysfunctions of the Knee</vt:lpstr>
      <vt:lpstr>Symptoms and Signs</vt:lpstr>
      <vt:lpstr>Stress Test Analysis</vt:lpstr>
      <vt:lpstr>Medial Collateral Ligament</vt:lpstr>
      <vt:lpstr>Lateral Collateral Ligament</vt:lpstr>
      <vt:lpstr>Sx and Signs</vt:lpstr>
      <vt:lpstr>PowerPoint Presentation</vt:lpstr>
      <vt:lpstr>PowerPoint Presentation</vt:lpstr>
      <vt:lpstr>Anterior Cruciate Ligament:</vt:lpstr>
      <vt:lpstr>ACL Tear</vt:lpstr>
      <vt:lpstr>PowerPoint Presentation</vt:lpstr>
      <vt:lpstr>PowerPoint Presentation</vt:lpstr>
      <vt:lpstr>Anterior Cruciate Ligament</vt:lpstr>
      <vt:lpstr>SX and Signs</vt:lpstr>
      <vt:lpstr>Chronic problem</vt:lpstr>
      <vt:lpstr>Patella - Tendon Graft:</vt:lpstr>
      <vt:lpstr>PowerPoint Presentation</vt:lpstr>
      <vt:lpstr>Semitendinosus and Gracilis Grafts</vt:lpstr>
      <vt:lpstr>PowerPoint Presentation</vt:lpstr>
      <vt:lpstr>Types of Grafts</vt:lpstr>
      <vt:lpstr>ACL Patella Tendon Graft Surgery</vt:lpstr>
      <vt:lpstr>Allografts:  Cadaver grafts</vt:lpstr>
      <vt:lpstr>Posterior Cruciate Ligament </vt:lpstr>
      <vt:lpstr>PCL:</vt:lpstr>
      <vt:lpstr>Sagittal View</vt:lpstr>
      <vt:lpstr>PowerPoint Presentation</vt:lpstr>
      <vt:lpstr>PowerPoint Presentation</vt:lpstr>
      <vt:lpstr>PowerPoint Presentation</vt:lpstr>
      <vt:lpstr>SX and Signs:</vt:lpstr>
      <vt:lpstr>Surgery</vt:lpstr>
      <vt:lpstr>Surgical Reconstruction</vt:lpstr>
      <vt:lpstr>Inert Structure Dysfunctions </vt:lpstr>
      <vt:lpstr>PowerPoint Presentation</vt:lpstr>
      <vt:lpstr>Types of Tears</vt:lpstr>
      <vt:lpstr>Types of Tears</vt:lpstr>
      <vt:lpstr>Vertical Longitudinal Tears</vt:lpstr>
      <vt:lpstr>Meniscal Tears: Longitudinal Tears</vt:lpstr>
      <vt:lpstr>Longitudinal Tear of the Meniscus</vt:lpstr>
      <vt:lpstr>Vertical Transverse tears</vt:lpstr>
      <vt:lpstr>Radial Tear</vt:lpstr>
      <vt:lpstr>Degenerative tears</vt:lpstr>
      <vt:lpstr>Horizontal Tear of Posterior Horn</vt:lpstr>
      <vt:lpstr>Posterior Horn Tear: Horizontal</vt:lpstr>
      <vt:lpstr>Flap tear</vt:lpstr>
      <vt:lpstr>Parrot Beak: Oblique Tear</vt:lpstr>
      <vt:lpstr>SX and Signs</vt:lpstr>
      <vt:lpstr>RX: surgery </vt:lpstr>
      <vt:lpstr>Synovial Plica</vt:lpstr>
      <vt:lpstr>PowerPoint Presentation</vt:lpstr>
      <vt:lpstr>Examples of Synovial Plica</vt:lpstr>
      <vt:lpstr>SX and Signs:</vt:lpstr>
      <vt:lpstr>RX</vt:lpstr>
      <vt:lpstr>Bursitis</vt:lpstr>
      <vt:lpstr>SX and Signs</vt:lpstr>
      <vt:lpstr> RX: </vt:lpstr>
      <vt:lpstr>Bakers Cyst:</vt:lpstr>
      <vt:lpstr>Images of Baker’s Cyst</vt:lpstr>
      <vt:lpstr>Pes Anserine Bursitis</vt:lpstr>
      <vt:lpstr>Common Imaging</vt:lpstr>
      <vt:lpstr>RADIOGRAPHIC EXAMINATION OF THE KNEE AND PATELLA</vt:lpstr>
      <vt:lpstr>Alignment: Identify the following structures</vt:lpstr>
      <vt:lpstr>PowerPoint Presentation</vt:lpstr>
      <vt:lpstr> </vt:lpstr>
      <vt:lpstr>Anteroposterior view: </vt:lpstr>
      <vt:lpstr>AP: Bone Density </vt:lpstr>
      <vt:lpstr>Cartilage</vt:lpstr>
      <vt:lpstr>Lateral View:</vt:lpstr>
      <vt:lpstr>PowerPoint Presentation</vt:lpstr>
      <vt:lpstr>Insall-Salvati Index:  PLR = PL/TL</vt:lpstr>
      <vt:lpstr>Lateral: Bone Density</vt:lpstr>
      <vt:lpstr>Sunrise View or Skyline View </vt:lpstr>
      <vt:lpstr>PowerPoint Presentation</vt:lpstr>
      <vt:lpstr>PowerPoint Presentation</vt:lpstr>
      <vt:lpstr>PowerPoint Presentation</vt:lpstr>
      <vt:lpstr>Other Common Views: </vt:lpstr>
      <vt:lpstr>MRI</vt:lpstr>
      <vt:lpstr>Images</vt:lpstr>
      <vt:lpstr>MRI</vt:lpstr>
      <vt:lpstr>Meniscus</vt:lpstr>
      <vt:lpstr>PowerPoint Presentation</vt:lpstr>
      <vt:lpstr>PowerPoint Presentation</vt:lpstr>
      <vt:lpstr>Transverse (Intermeniscal) Ligament</vt:lpstr>
      <vt:lpstr>The ligament of  Wrisberg </vt:lpstr>
      <vt:lpstr>PowerPoint Presentation</vt:lpstr>
      <vt:lpstr>ACL  and PCL: Normal</vt:lpstr>
      <vt:lpstr>ACL: Normal Views</vt:lpstr>
    </vt:vector>
  </TitlesOfParts>
  <Company>University of Michigan - Flint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Musculoskeletal Diseases and Disorders: Knee and Patella</dc:title>
  <dc:creator>brodda</dc:creator>
  <cp:lastModifiedBy>SWEET, CHRISTINA</cp:lastModifiedBy>
  <cp:revision>15</cp:revision>
  <dcterms:created xsi:type="dcterms:W3CDTF">2012-07-08T16:34:13Z</dcterms:created>
  <dcterms:modified xsi:type="dcterms:W3CDTF">2012-07-23T01:24:45Z</dcterms:modified>
</cp:coreProperties>
</file>