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8" r:id="rId2"/>
    <p:sldId id="278" r:id="rId3"/>
    <p:sldId id="259" r:id="rId4"/>
    <p:sldId id="276" r:id="rId5"/>
    <p:sldId id="277" r:id="rId6"/>
    <p:sldId id="279" r:id="rId7"/>
    <p:sldId id="260" r:id="rId8"/>
    <p:sldId id="280" r:id="rId9"/>
    <p:sldId id="261" r:id="rId10"/>
    <p:sldId id="262" r:id="rId11"/>
    <p:sldId id="281" r:id="rId12"/>
    <p:sldId id="282" r:id="rId13"/>
    <p:sldId id="283" r:id="rId14"/>
    <p:sldId id="265" r:id="rId15"/>
    <p:sldId id="28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1" autoAdjust="0"/>
    <p:restoredTop sz="82593" autoAdjust="0"/>
  </p:normalViewPr>
  <p:slideViewPr>
    <p:cSldViewPr>
      <p:cViewPr>
        <p:scale>
          <a:sx n="62" d="100"/>
          <a:sy n="62" d="100"/>
        </p:scale>
        <p:origin x="-159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6BDE9-41F3-400C-95C0-6C9ED0B3A76C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BAFD5-2421-4ACB-B81A-9FB447D0C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917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4C3E8-E64D-464C-BB39-5E9315541E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307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Q3: Consider the patient’s characteristics, such</a:t>
            </a:r>
            <a:r>
              <a:rPr lang="en-US" baseline="0" dirty="0" smtClean="0"/>
              <a:t> as age, gender, social, ethnic, cultural, ore religious background. </a:t>
            </a:r>
          </a:p>
          <a:p>
            <a:r>
              <a:rPr lang="en-US" baseline="0" dirty="0" smtClean="0"/>
              <a:t>Q2: Is the treatment feasible in my clinical setting?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BAFD5-2421-4ACB-B81A-9FB447D0C40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73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BAFD5-2421-4ACB-B81A-9FB447D0C40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12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Calibri" pitchFamily="34" charset="0"/>
              <a:buAutoNum type="alphaUcPeriod"/>
            </a:pPr>
            <a:r>
              <a:rPr lang="en-US" dirty="0" smtClean="0"/>
              <a:t>Intervention of interest. Include two or more groups  to which subjects have been randomly assigned.</a:t>
            </a:r>
          </a:p>
          <a:p>
            <a:pPr>
              <a:spcBef>
                <a:spcPct val="0"/>
              </a:spcBef>
              <a:buFont typeface="Calibri" pitchFamily="34" charset="0"/>
              <a:buAutoNum type="alphaUcPeriod"/>
            </a:pPr>
            <a:r>
              <a:rPr lang="en-US" dirty="0" smtClean="0"/>
              <a:t>Intervention of interest. Lack either a comparison group or a random assignment process. </a:t>
            </a:r>
          </a:p>
          <a:p>
            <a:pPr>
              <a:spcBef>
                <a:spcPct val="0"/>
              </a:spcBef>
              <a:buFont typeface="Calibri" pitchFamily="34" charset="0"/>
              <a:buAutoNum type="alphaUcPeriod"/>
            </a:pPr>
            <a:r>
              <a:rPr lang="en-US" dirty="0" smtClean="0"/>
              <a:t>Simply collect information without purposefully introducing the intervention of interest. Group assignment is predetermined.</a:t>
            </a:r>
          </a:p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9F3381C8-2A6D-46EA-B905-05D0B897F9C0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Faster, less</a:t>
            </a:r>
            <a:r>
              <a:rPr lang="en-US" baseline="0" dirty="0" smtClean="0"/>
              <a:t> work for an individual, minimize basis, and practical as it is real-world. Works when sample size is large.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BAFD5-2421-4ACB-B81A-9FB447D0C40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511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A80C52CE-77F1-4E7A-934E-18EB4C21D51C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NNT is the estimate of the number of subjects that must receive an intervention in order for one subject to increase his/her benefit or reduce risk. </a:t>
            </a:r>
          </a:p>
          <a:p>
            <a:r>
              <a:rPr lang="en-US" dirty="0" smtClean="0"/>
              <a:t>NNT = 1/ABI or NNT = 1/ARR</a:t>
            </a:r>
          </a:p>
          <a:p>
            <a:endParaRPr lang="en-US" dirty="0" smtClean="0"/>
          </a:p>
          <a:p>
            <a:r>
              <a:rPr lang="en-US" dirty="0" smtClean="0"/>
              <a:t>MCID is “the smallest treatment effect that result in change in patient management, given the side effects, costs, and inconveniences.” </a:t>
            </a:r>
          </a:p>
          <a:p>
            <a:r>
              <a:rPr lang="en-US" dirty="0" smtClean="0"/>
              <a:t>MCID is the change of a patient/client’s functional status or qualify of life that is considered meaningful and important to the patients or clinicians (i.e. worthwhile)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BAFD5-2421-4ACB-B81A-9FB447D0C40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3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Reprinted from Rehabilitation Research, Principles and Applications, 3rd edition, Elizabeth Domholdt, page 294, Copyright (2005), with permission from Elsevier.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2F345052-0FDE-477D-A720-146698656F8B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FD5D9F8-079A-4378-8BD9-98369D4B757A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3D431B1-9C14-402D-B736-36DEA128ADD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5D9F8-079A-4378-8BD9-98369D4B757A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431B1-9C14-402D-B736-36DEA128AD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FD5D9F8-079A-4378-8BD9-98369D4B757A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3D431B1-9C14-402D-B736-36DEA128ADD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>
            <a:lvl1pPr>
              <a:defRPr sz="4200">
                <a:solidFill>
                  <a:srgbClr val="00B0F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5D9F8-079A-4378-8BD9-98369D4B757A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3D431B1-9C14-402D-B736-36DEA128ADD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3000">
                <a:latin typeface="Arial" pitchFamily="34" charset="0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600">
                <a:latin typeface="Arial" pitchFamily="34" charset="0"/>
                <a:cs typeface="Arial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600">
                <a:latin typeface="Arial" pitchFamily="34" charset="0"/>
                <a:cs typeface="Arial" pitchFamily="34" charset="0"/>
              </a:defRPr>
            </a:lvl3pPr>
            <a:lvl4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600">
                <a:latin typeface="Arial" pitchFamily="34" charset="0"/>
                <a:cs typeface="Arial" pitchFamily="34" charset="0"/>
              </a:defRPr>
            </a:lvl4pPr>
            <a:lvl5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600">
                <a:latin typeface="Arial" pitchFamily="34" charset="0"/>
                <a:cs typeface="Arial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>
            <a:norm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5D9F8-079A-4378-8BD9-98369D4B757A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3D431B1-9C14-402D-B736-36DEA128ADD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FD5D9F8-079A-4378-8BD9-98369D4B757A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3D431B1-9C14-402D-B736-36DEA128ADD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FD5D9F8-079A-4378-8BD9-98369D4B757A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3D431B1-9C14-402D-B736-36DEA128ADD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5D9F8-079A-4378-8BD9-98369D4B757A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3D431B1-9C14-402D-B736-36DEA128AD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5D9F8-079A-4378-8BD9-98369D4B757A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3D431B1-9C14-402D-B736-36DEA128AD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5D9F8-079A-4378-8BD9-98369D4B757A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3D431B1-9C14-402D-B736-36DEA128ADD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FD5D9F8-079A-4378-8BD9-98369D4B757A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3D431B1-9C14-402D-B736-36DEA128ADD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FD5D9F8-079A-4378-8BD9-98369D4B757A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3D431B1-9C14-402D-B736-36DEA128ADD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ffectivehealthcare.ahrq.gov/repFiles/MedCare/s50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3352800"/>
            <a:ext cx="6477000" cy="18288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PTP 661</a:t>
            </a:r>
            <a:b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Evidence about interventions</a:t>
            </a:r>
            <a:b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critically appraise the quality and applicability of an Intervention research study</a:t>
            </a:r>
            <a:endParaRPr lang="en-US" sz="32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Min Huang, PT, PhD, NCS</a:t>
            </a:r>
          </a:p>
        </p:txBody>
      </p:sp>
    </p:spTree>
    <p:extLst>
      <p:ext uri="{BB962C8B-B14F-4D97-AF65-F5344CB8AC3E}">
        <p14:creationId xmlns:p14="http://schemas.microsoft.com/office/powerpoint/2010/main" val="4208492859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Determining Quality of an Intervention Study</a:t>
            </a:r>
            <a:endParaRPr lang="en-US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Q9: Was blinding optimized in the research design?</a:t>
            </a:r>
          </a:p>
          <a:p>
            <a:pPr lvl="1"/>
            <a:r>
              <a:rPr lang="en-US" smtClean="0"/>
              <a:t>Evaluator</a:t>
            </a:r>
          </a:p>
          <a:p>
            <a:pPr lvl="1"/>
            <a:r>
              <a:rPr lang="en-US" smtClean="0"/>
              <a:t>Participants</a:t>
            </a:r>
          </a:p>
          <a:p>
            <a:pPr lvl="1"/>
            <a:r>
              <a:rPr lang="en-US" smtClean="0"/>
              <a:t>Therapists</a:t>
            </a:r>
          </a:p>
          <a:p>
            <a:r>
              <a:rPr lang="en-US" smtClean="0"/>
              <a:t>Q10: Aside from the treatment, were groups treated equally?</a:t>
            </a:r>
          </a:p>
          <a:p>
            <a:r>
              <a:rPr lang="en-US" smtClean="0"/>
              <a:t/>
            </a:r>
            <a:br>
              <a:rPr lang="en-US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32828448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Interpreting Results of an Intervention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Q11: Were participants similar at the baseline?</a:t>
            </a:r>
          </a:p>
          <a:p>
            <a:r>
              <a:rPr lang="en-US" dirty="0" smtClean="0"/>
              <a:t>Q12: Were outcome measures reliable and valid?</a:t>
            </a:r>
          </a:p>
          <a:p>
            <a:r>
              <a:rPr lang="en-US" dirty="0" smtClean="0"/>
              <a:t>Q13: Were C.I., descriptive and inferential statistics (p values) reported and applied to the results?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95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Bottom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35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Summarizing the Clinical Bottom Line of an Intervention Study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Q13: Was there a treatment effect? If so, was it clinically relevant?</a:t>
            </a:r>
          </a:p>
          <a:p>
            <a:pPr lvl="1"/>
            <a:r>
              <a:rPr lang="en-US" dirty="0" smtClean="0"/>
              <a:t>Change on a measure that has value to the patient</a:t>
            </a:r>
          </a:p>
          <a:p>
            <a:pPr lvl="1"/>
            <a:r>
              <a:rPr lang="en-US" dirty="0" smtClean="0"/>
              <a:t>Change of a magnitude that will make a real different in the patient’s life</a:t>
            </a:r>
          </a:p>
          <a:p>
            <a:pPr lvl="1"/>
            <a:r>
              <a:rPr lang="en-US" dirty="0" smtClean="0"/>
              <a:t>Effect size </a:t>
            </a:r>
          </a:p>
          <a:p>
            <a:pPr lvl="2"/>
            <a:r>
              <a:rPr lang="en-US" dirty="0" smtClean="0"/>
              <a:t>e.g. Cohen’s d</a:t>
            </a:r>
          </a:p>
          <a:p>
            <a:pPr lvl="2"/>
            <a:r>
              <a:rPr lang="en-US" dirty="0" smtClean="0"/>
              <a:t>Large= &gt;0.8; Medium= 0.5-0.8; Small= 0.2-0.5</a:t>
            </a:r>
          </a:p>
          <a:p>
            <a:pPr lvl="1"/>
            <a:r>
              <a:rPr lang="en-US" dirty="0" smtClean="0"/>
              <a:t>Number Needed to Treat (NNT)</a:t>
            </a:r>
          </a:p>
          <a:p>
            <a:pPr lvl="1"/>
            <a:r>
              <a:rPr lang="en-US" dirty="0" smtClean="0"/>
              <a:t>Minimally Clinically Important Difference (MCID)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2901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Macintosh HD:Applications:Microsoft Office 2004:Office:PPT_IB_SupportFiles:Images:77654_CH12_Fig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0225"/>
            <a:ext cx="3698875" cy="595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4535488" y="838200"/>
            <a:ext cx="4151312" cy="132873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Figure 12-2: Influence 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of Group Variability on Effect 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Size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294967295"/>
          </p:nvPr>
        </p:nvSpPr>
        <p:spPr>
          <a:xfrm>
            <a:off x="4572000" y="2895600"/>
            <a:ext cx="3962400" cy="3120231"/>
          </a:xfrm>
        </p:spPr>
        <p:txBody>
          <a:bodyPr>
            <a:normAutofit/>
          </a:bodyPr>
          <a:lstStyle/>
          <a:p>
            <a:pPr marL="0" indent="0">
              <a:buFont typeface="Arial" pitchFamily="34" charset="0"/>
              <a:buNone/>
            </a:pPr>
            <a:r>
              <a:rPr lang="en-US" sz="3000" dirty="0" smtClean="0">
                <a:latin typeface="Arial" pitchFamily="34" charset="0"/>
                <a:cs typeface="Arial" pitchFamily="34" charset="0"/>
              </a:rPr>
              <a:t>Compare absolute effect size and standardized effect size between the groups</a:t>
            </a:r>
          </a:p>
          <a:p>
            <a:pPr marL="0" indent="0"/>
            <a:endParaRPr lang="en-US" sz="3600" dirty="0" smtClean="0"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259000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Example:  NNT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NNT = 2. For every two smokers who quit, one life is saved.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Which intervention is more effective?</a:t>
            </a:r>
          </a:p>
          <a:p>
            <a:pPr lvl="1"/>
            <a:r>
              <a:rPr lang="en-US" dirty="0" smtClean="0"/>
              <a:t>NNT = 7. hot pack + interferential</a:t>
            </a:r>
          </a:p>
          <a:p>
            <a:pPr lvl="1"/>
            <a:r>
              <a:rPr lang="en-US" dirty="0" smtClean="0"/>
              <a:t>NNT = 3. education + core </a:t>
            </a:r>
            <a:r>
              <a:rPr lang="en-US" dirty="0" smtClean="0"/>
              <a:t>stabilization (better, need to only treat 3 to save someone)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grpSp>
        <p:nvGrpSpPr>
          <p:cNvPr id="17412" name="Group 7"/>
          <p:cNvGrpSpPr>
            <a:grpSpLocks/>
          </p:cNvGrpSpPr>
          <p:nvPr/>
        </p:nvGrpSpPr>
        <p:grpSpPr bwMode="auto">
          <a:xfrm>
            <a:off x="838200" y="2590800"/>
            <a:ext cx="7315200" cy="1371600"/>
            <a:chOff x="838200" y="2895599"/>
            <a:chExt cx="7924800" cy="1588728"/>
          </a:xfrm>
        </p:grpSpPr>
        <p:pic>
          <p:nvPicPr>
            <p:cNvPr id="17413" name="Picture 8" descr="C:\Users\mhhuang\AppData\Local\Microsoft\Windows\Temporary Internet Files\Content.IE5\3X6KTYHA\MP900289084[1]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907"/>
            <a:stretch>
              <a:fillRect/>
            </a:stretch>
          </p:blipFill>
          <p:spPr bwMode="auto">
            <a:xfrm>
              <a:off x="838200" y="2895600"/>
              <a:ext cx="1828800" cy="1586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8" descr="C:\Users\mhhuang\AppData\Local\Microsoft\Windows\Temporary Internet Files\Content.IE5\3X6KTYHA\MP900289084[1]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907"/>
            <a:stretch/>
          </p:blipFill>
          <p:spPr bwMode="auto">
            <a:xfrm>
              <a:off x="2819400" y="2895600"/>
              <a:ext cx="1828800" cy="1586229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415" name="Picture 8" descr="C:\Users\mhhuang\AppData\Local\Microsoft\Windows\Temporary Internet Files\Content.IE5\3X6KTYHA\MP900289084[1]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907"/>
            <a:stretch>
              <a:fillRect/>
            </a:stretch>
          </p:blipFill>
          <p:spPr bwMode="auto">
            <a:xfrm>
              <a:off x="4876800" y="2895599"/>
              <a:ext cx="1828800" cy="1586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8" descr="C:\Users\mhhuang\AppData\Local\Microsoft\Windows\Temporary Internet Files\Content.IE5\3X6KTYHA\MP900289084[1]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907"/>
            <a:stretch/>
          </p:blipFill>
          <p:spPr bwMode="auto">
            <a:xfrm>
              <a:off x="6934200" y="2898098"/>
              <a:ext cx="1828800" cy="158622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effectLst>
              <a:softEdge rad="317500"/>
            </a:effectLst>
          </p:spPr>
        </p:pic>
      </p:grpSp>
    </p:spTree>
    <p:extLst>
      <p:ext uri="{BB962C8B-B14F-4D97-AF65-F5344CB8AC3E}">
        <p14:creationId xmlns:p14="http://schemas.microsoft.com/office/powerpoint/2010/main" val="2767692511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578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Determining Applicability of an Intervention Study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Start from a </a:t>
            </a:r>
            <a:r>
              <a:rPr lang="en-US" sz="3000" u="sng" dirty="0" smtClean="0"/>
              <a:t>specific</a:t>
            </a:r>
            <a:r>
              <a:rPr lang="en-US" sz="3000" dirty="0" smtClean="0"/>
              <a:t> patient or a more </a:t>
            </a:r>
            <a:r>
              <a:rPr lang="en-US" sz="3000" u="sng" dirty="0" smtClean="0"/>
              <a:t>general question</a:t>
            </a:r>
            <a:r>
              <a:rPr lang="en-US" sz="3000" dirty="0" smtClean="0"/>
              <a:t> about types of patients with the shared problem</a:t>
            </a:r>
          </a:p>
          <a:p>
            <a:r>
              <a:rPr lang="en-US" sz="3000" dirty="0" smtClean="0"/>
              <a:t>Search for the literature</a:t>
            </a:r>
          </a:p>
          <a:p>
            <a:pPr lvl="1"/>
            <a:r>
              <a:rPr lang="en-US" dirty="0" smtClean="0"/>
              <a:t>Use PICO analysis to identify the search terms</a:t>
            </a:r>
          </a:p>
          <a:p>
            <a:pPr lvl="1"/>
            <a:r>
              <a:rPr lang="en-US" dirty="0" smtClean="0"/>
              <a:t>e.g. “For a 17-year-old swimmer with neck pain, is a combination of manual therapy and exercise effective for reducing pain and improving function?”</a:t>
            </a:r>
          </a:p>
          <a:p>
            <a:pPr marL="36576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9475686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Determining Applicability of an Intervention Study</a:t>
            </a:r>
            <a:endParaRPr 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Q1: Is the study’s purpose relevant to my clinical question? </a:t>
            </a:r>
          </a:p>
          <a:p>
            <a:pPr lvl="1"/>
            <a:r>
              <a:rPr lang="en-US" dirty="0" smtClean="0"/>
              <a:t>Read the abstract</a:t>
            </a:r>
          </a:p>
          <a:p>
            <a:r>
              <a:rPr lang="en-US" dirty="0" smtClean="0"/>
              <a:t>Q2: Is the study population (sample) sufficiently similar to my patient?</a:t>
            </a:r>
          </a:p>
          <a:p>
            <a:pPr lvl="1"/>
            <a:r>
              <a:rPr lang="en-US" dirty="0" smtClean="0"/>
              <a:t>To justify whether my patient would respond similarly to the population</a:t>
            </a:r>
          </a:p>
          <a:p>
            <a:r>
              <a:rPr lang="en-US" dirty="0" smtClean="0"/>
              <a:t>Q3: Are the inclusion and exclusion criteria clearly defined, and would my patient qualify for the study? Is the treatment feasible in my clinic?	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01061624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Determining Applicability of an Intervention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0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Q4: Are the intervention and comparison/ control groups receive a realistic intervention?</a:t>
            </a:r>
          </a:p>
          <a:p>
            <a:r>
              <a:rPr lang="en-US" dirty="0" smtClean="0"/>
              <a:t>Q5: Are the outcome measures relevant to the clinical question and were they conducted in a clinically realistic manner?</a:t>
            </a:r>
          </a:p>
          <a:p>
            <a:r>
              <a:rPr lang="en-US" dirty="0" smtClean="0"/>
              <a:t>Bottom line is to ……</a:t>
            </a:r>
          </a:p>
          <a:p>
            <a:pPr lvl="1"/>
            <a:r>
              <a:rPr lang="en-US" dirty="0" smtClean="0"/>
              <a:t>weigh similarities and differences between the study participants and your patient </a:t>
            </a:r>
          </a:p>
          <a:p>
            <a:pPr lvl="1"/>
            <a:r>
              <a:rPr lang="en-US" dirty="0" smtClean="0"/>
              <a:t>the intervention proposed in the study and the feasibility of this intervention for you and your patient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372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and Results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405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Determining Quality of an Intervention Study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Q1: Were the participants randomly assigned to intervention groups?</a:t>
            </a:r>
          </a:p>
          <a:p>
            <a:pPr lvl="1"/>
            <a:r>
              <a:rPr lang="en-US" dirty="0" smtClean="0"/>
              <a:t>RCT is the gold standard of research design for intervention studies</a:t>
            </a:r>
          </a:p>
          <a:p>
            <a:pPr lvl="1"/>
            <a:r>
              <a:rPr lang="en-US" dirty="0" smtClean="0"/>
              <a:t>RCT is designed to evaluate the </a:t>
            </a:r>
            <a:r>
              <a:rPr lang="en-US" dirty="0" smtClean="0">
                <a:solidFill>
                  <a:srgbClr val="FF0000"/>
                </a:solidFill>
              </a:rPr>
              <a:t>efficacy</a:t>
            </a:r>
            <a:r>
              <a:rPr lang="en-US" dirty="0" smtClean="0"/>
              <a:t> of an intervention</a:t>
            </a:r>
          </a:p>
          <a:p>
            <a:pPr lvl="2"/>
            <a:r>
              <a:rPr lang="en-US" dirty="0" smtClean="0"/>
              <a:t>Efficacy: test-tube, ideal condition</a:t>
            </a:r>
          </a:p>
          <a:p>
            <a:pPr lvl="2"/>
            <a:r>
              <a:rPr lang="en-US" dirty="0" smtClean="0"/>
              <a:t>Effectiveness: typical clinical conditions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21298095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Practice-Based Evidence Study Design for Comparative Effectiveness Research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smtClean="0"/>
              <a:t>Although randomized controlled trials (RCTs) are important to confirm whether a new treatment causes an effect, they are unlikely to discover combinations of interventions or practices that are effective and efficient in routine care.</a:t>
            </a:r>
          </a:p>
          <a:p>
            <a:r>
              <a:rPr lang="en-US" smtClean="0"/>
              <a:t>PBE study is a type of observational study</a:t>
            </a:r>
          </a:p>
          <a:p>
            <a:pPr lvl="1"/>
            <a:r>
              <a:rPr lang="en-US" smtClean="0"/>
              <a:t>often utilizes existing data from medical records</a:t>
            </a:r>
          </a:p>
          <a:p>
            <a:pPr lvl="1"/>
            <a:r>
              <a:rPr lang="en-US" smtClean="0"/>
              <a:t>can uncover better practices more quickly than RCTs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94281" y="6397824"/>
            <a:ext cx="9067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Horn 2007, </a:t>
            </a:r>
            <a:r>
              <a:rPr lang="en-US" sz="2000" dirty="0" smtClean="0">
                <a:latin typeface="Arial" pitchFamily="34" charset="0"/>
                <a:cs typeface="Arial" pitchFamily="34" charset="0"/>
                <a:hlinkClick r:id="rId3"/>
              </a:rPr>
              <a:t>http</a:t>
            </a:r>
            <a:r>
              <a:rPr lang="en-US" sz="2000" dirty="0">
                <a:latin typeface="Arial" pitchFamily="34" charset="0"/>
                <a:cs typeface="Arial" pitchFamily="34" charset="0"/>
                <a:hlinkClick r:id="rId3"/>
              </a:rPr>
              <a:t>://</a:t>
            </a:r>
            <a:r>
              <a:rPr lang="en-US" sz="2000" dirty="0" smtClean="0">
                <a:latin typeface="Arial" pitchFamily="34" charset="0"/>
                <a:cs typeface="Arial" pitchFamily="34" charset="0"/>
                <a:hlinkClick r:id="rId3"/>
              </a:rPr>
              <a:t>www.effectivehealthcare.ahrq.gov/repFiles/MedCare/s50.pdf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024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Determining Quality of an Intervention Study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Q7: Is the sampling procedure (recruitment strategy) likely to minimize bias?</a:t>
            </a:r>
          </a:p>
          <a:p>
            <a:pPr lvl="1"/>
            <a:r>
              <a:rPr lang="en-US" dirty="0" smtClean="0"/>
              <a:t>Sample size and study power</a:t>
            </a:r>
          </a:p>
          <a:p>
            <a:pPr lvl="1"/>
            <a:r>
              <a:rPr lang="en-US" dirty="0" smtClean="0"/>
              <a:t>Recruiting a study sample</a:t>
            </a:r>
          </a:p>
          <a:p>
            <a:pPr lvl="2"/>
            <a:r>
              <a:rPr lang="en-US" dirty="0" smtClean="0"/>
              <a:t>ALL patients from selected clinics vs. SOME patients referred from multiple clinics</a:t>
            </a:r>
          </a:p>
          <a:p>
            <a:r>
              <a:rPr lang="en-US" dirty="0" smtClean="0"/>
              <a:t>Q8: Are all participants who enter the study accounted for?</a:t>
            </a:r>
          </a:p>
          <a:p>
            <a:pPr lvl="1"/>
            <a:r>
              <a:rPr lang="en-US" dirty="0" smtClean="0"/>
              <a:t>Intention to treat (ITT)?</a:t>
            </a:r>
          </a:p>
          <a:p>
            <a:endParaRPr lang="en-US" dirty="0" smtClean="0"/>
          </a:p>
          <a:p>
            <a:pPr lvl="3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40015022"/>
      </p:ext>
    </p:extLst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253</TotalTime>
  <Words>875</Words>
  <Application>Microsoft Office PowerPoint</Application>
  <PresentationFormat>On-screen Show (4:3)</PresentationFormat>
  <Paragraphs>92</Paragraphs>
  <Slides>15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Median</vt:lpstr>
      <vt:lpstr>PTP 661  Evidence about interventions  critically appraise the quality and applicability of an Intervention research study</vt:lpstr>
      <vt:lpstr>Applicability</vt:lpstr>
      <vt:lpstr>Determining Applicability of an Intervention Study</vt:lpstr>
      <vt:lpstr>Determining Applicability of an Intervention Study</vt:lpstr>
      <vt:lpstr>Determining Applicability of an Intervention Study</vt:lpstr>
      <vt:lpstr>Quality and Results </vt:lpstr>
      <vt:lpstr>Determining Quality of an Intervention Study</vt:lpstr>
      <vt:lpstr>Practice-Based Evidence Study Design for Comparative Effectiveness Research</vt:lpstr>
      <vt:lpstr>Determining Quality of an Intervention Study</vt:lpstr>
      <vt:lpstr>Determining Quality of an Intervention Study</vt:lpstr>
      <vt:lpstr>Interpreting Results of an Intervention Study</vt:lpstr>
      <vt:lpstr>Clinical Bottom Line</vt:lpstr>
      <vt:lpstr>Summarizing the Clinical Bottom Line of an Intervention Study</vt:lpstr>
      <vt:lpstr>Figure 12-2: Influence of Group Variability on Effect Size</vt:lpstr>
      <vt:lpstr>Example:  NNT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PTP 661  Evidence About Interventions</dc:title>
  <dc:creator>Huang, Min-Hui</dc:creator>
  <cp:lastModifiedBy>SWEET, CHRISTINA</cp:lastModifiedBy>
  <cp:revision>32</cp:revision>
  <dcterms:created xsi:type="dcterms:W3CDTF">2012-06-12T03:29:42Z</dcterms:created>
  <dcterms:modified xsi:type="dcterms:W3CDTF">2012-06-13T16:50:56Z</dcterms:modified>
</cp:coreProperties>
</file>