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handoutMasterIdLst>
    <p:handoutMasterId r:id="rId37"/>
  </p:handoutMasterIdLst>
  <p:sldIdLst>
    <p:sldId id="270" r:id="rId2"/>
    <p:sldId id="272" r:id="rId3"/>
    <p:sldId id="273" r:id="rId4"/>
    <p:sldId id="274" r:id="rId5"/>
    <p:sldId id="304" r:id="rId6"/>
    <p:sldId id="283" r:id="rId7"/>
    <p:sldId id="284" r:id="rId8"/>
    <p:sldId id="286" r:id="rId9"/>
    <p:sldId id="287" r:id="rId10"/>
    <p:sldId id="288" r:id="rId11"/>
    <p:sldId id="289" r:id="rId12"/>
    <p:sldId id="290" r:id="rId13"/>
    <p:sldId id="306" r:id="rId14"/>
    <p:sldId id="294" r:id="rId15"/>
    <p:sldId id="295" r:id="rId16"/>
    <p:sldId id="296" r:id="rId17"/>
    <p:sldId id="297" r:id="rId18"/>
    <p:sldId id="301" r:id="rId19"/>
    <p:sldId id="303" r:id="rId20"/>
    <p:sldId id="256" r:id="rId21"/>
    <p:sldId id="257" r:id="rId22"/>
    <p:sldId id="308" r:id="rId23"/>
    <p:sldId id="264" r:id="rId24"/>
    <p:sldId id="267" r:id="rId25"/>
    <p:sldId id="266" r:id="rId26"/>
    <p:sldId id="309" r:id="rId27"/>
    <p:sldId id="258" r:id="rId28"/>
    <p:sldId id="310" r:id="rId29"/>
    <p:sldId id="259" r:id="rId30"/>
    <p:sldId id="269" r:id="rId31"/>
    <p:sldId id="311" r:id="rId32"/>
    <p:sldId id="260" r:id="rId33"/>
    <p:sldId id="312" r:id="rId34"/>
    <p:sldId id="268"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5" autoAdjust="0"/>
    <p:restoredTop sz="80284" autoAdjust="0"/>
  </p:normalViewPr>
  <p:slideViewPr>
    <p:cSldViewPr>
      <p:cViewPr>
        <p:scale>
          <a:sx n="60" d="100"/>
          <a:sy n="60" d="100"/>
        </p:scale>
        <p:origin x="-1704" y="-30"/>
      </p:cViewPr>
      <p:guideLst>
        <p:guide orient="horz" pos="2160"/>
        <p:guide pos="2880"/>
      </p:guideLst>
    </p:cSldViewPr>
  </p:slideViewPr>
  <p:notesTextViewPr>
    <p:cViewPr>
      <p:scale>
        <a:sx n="1" d="1"/>
        <a:sy n="1" d="1"/>
      </p:scale>
      <p:origin x="0" y="0"/>
    </p:cViewPr>
  </p:notesTextViewPr>
  <p:sorterViewPr>
    <p:cViewPr>
      <p:scale>
        <a:sx n="100" d="100"/>
        <a:sy n="100" d="100"/>
      </p:scale>
      <p:origin x="0" y="3398"/>
    </p:cViewPr>
  </p:sorterViewPr>
  <p:notesViewPr>
    <p:cSldViewPr>
      <p:cViewPr varScale="1">
        <p:scale>
          <a:sx n="49" d="100"/>
          <a:sy n="49" d="100"/>
        </p:scale>
        <p:origin x="-2318"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FCE2D35-286A-45C1-A238-87F0CB80814B}" type="datetimeFigureOut">
              <a:rPr lang="en-US" smtClean="0"/>
              <a:t>6/6/2012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9B9746-029A-4B6B-9785-68BA0CCCC6E8}" type="slidenum">
              <a:rPr lang="en-US" smtClean="0"/>
              <a:t>‹#›</a:t>
            </a:fld>
            <a:endParaRPr lang="en-US"/>
          </a:p>
        </p:txBody>
      </p:sp>
    </p:spTree>
    <p:extLst>
      <p:ext uri="{BB962C8B-B14F-4D97-AF65-F5344CB8AC3E}">
        <p14:creationId xmlns:p14="http://schemas.microsoft.com/office/powerpoint/2010/main" val="14716319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D53ECC-3CCA-4822-A385-20FF269F620C}" type="datetimeFigureOut">
              <a:rPr lang="en-US" smtClean="0"/>
              <a:t>6/6/2012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A7CE99-ED09-45A2-A0BA-1A1D6677D7A6}" type="slidenum">
              <a:rPr lang="en-US" smtClean="0"/>
              <a:t>‹#›</a:t>
            </a:fld>
            <a:endParaRPr lang="en-US"/>
          </a:p>
        </p:txBody>
      </p:sp>
    </p:spTree>
    <p:extLst>
      <p:ext uri="{BB962C8B-B14F-4D97-AF65-F5344CB8AC3E}">
        <p14:creationId xmlns:p14="http://schemas.microsoft.com/office/powerpoint/2010/main" val="588358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decision to perform a diagnostic test is made along a continuum of probability between the decision points of “test threshold” and “treatment threshold”.</a:t>
            </a:r>
          </a:p>
          <a:p>
            <a:r>
              <a:rPr lang="en-US" sz="1200" dirty="0" smtClean="0"/>
              <a:t>Test threshold is the probability below which the test will not be performed because the possibility is remote.</a:t>
            </a:r>
          </a:p>
          <a:p>
            <a:r>
              <a:rPr lang="en-US" sz="1200" dirty="0" smtClean="0"/>
              <a:t>Treatment threshold is the probability above which a test will not be performed because the diagnosis possibility is great and immediate treatment is indicated.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clinician must assess the probability that a patient has a condition prior to performing a specific diagnostic test.</a:t>
            </a:r>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E3EFDDE5-6219-46F7-A77B-405855BE8EB2}" type="slidenum">
              <a:rPr lang="en-US" smtClean="0"/>
              <a:t>2</a:t>
            </a:fld>
            <a:endParaRPr lang="en-US" dirty="0"/>
          </a:p>
        </p:txBody>
      </p:sp>
    </p:spTree>
    <p:extLst>
      <p:ext uri="{BB962C8B-B14F-4D97-AF65-F5344CB8AC3E}">
        <p14:creationId xmlns:p14="http://schemas.microsoft.com/office/powerpoint/2010/main" val="2600480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ROC is a</a:t>
            </a:r>
            <a:r>
              <a:rPr lang="en-US" baseline="0" dirty="0" smtClean="0"/>
              <a:t> more effective way than 2 by 2 table to identify the best possible true positives and false positives that a test can produce at different cut-off.</a:t>
            </a:r>
          </a:p>
          <a:p>
            <a:r>
              <a:rPr lang="en-US" baseline="0" dirty="0" smtClean="0"/>
              <a:t>A perfect test will only have true positive results so it will not matter what test score is chosen as a threshold or cutoff to determine the presence of a condition.</a:t>
            </a:r>
          </a:p>
          <a:p>
            <a:r>
              <a:rPr lang="en-US" baseline="0" dirty="0" smtClean="0"/>
              <a:t>In this scenario, the ROC curve stays along the y-axis.</a:t>
            </a:r>
          </a:p>
          <a:p>
            <a:r>
              <a:rPr lang="en-US" baseline="0" dirty="0" smtClean="0"/>
              <a:t>A diagnostic test is rarely perfect.  ROC curve typically starts at the y-axis but bends away from it.  </a:t>
            </a:r>
          </a:p>
          <a:p>
            <a:r>
              <a:rPr lang="en-US" baseline="0" dirty="0" smtClean="0"/>
              <a:t>ROC is plotted using a series of cutoff values of a test or measure.  It other words, ROM curve graphically displays the trade-off between sensitivity and specificity for each cutoff value for a test or measure.</a:t>
            </a:r>
          </a:p>
        </p:txBody>
      </p:sp>
      <p:sp>
        <p:nvSpPr>
          <p:cNvPr id="4" name="Slide Number Placeholder 3"/>
          <p:cNvSpPr>
            <a:spLocks noGrp="1"/>
          </p:cNvSpPr>
          <p:nvPr>
            <p:ph type="sldNum" sz="quarter" idx="10"/>
          </p:nvPr>
        </p:nvSpPr>
        <p:spPr/>
        <p:txBody>
          <a:bodyPr/>
          <a:lstStyle/>
          <a:p>
            <a:fld id="{E3EFDDE5-6219-46F7-A77B-405855BE8EB2}" type="slidenum">
              <a:rPr lang="en-US" smtClean="0"/>
              <a:t>12</a:t>
            </a:fld>
            <a:endParaRPr lang="en-US"/>
          </a:p>
        </p:txBody>
      </p:sp>
    </p:spTree>
    <p:extLst>
      <p:ext uri="{BB962C8B-B14F-4D97-AF65-F5344CB8AC3E}">
        <p14:creationId xmlns:p14="http://schemas.microsoft.com/office/powerpoint/2010/main" val="751999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Large conclusive change LR+ &gt;10, LR-&lt;0.1</a:t>
            </a:r>
          </a:p>
          <a:p>
            <a:r>
              <a:rPr lang="en-US" dirty="0" smtClean="0"/>
              <a:t>Moderate	  LR+ 5-10, LR-</a:t>
            </a:r>
            <a:r>
              <a:rPr lang="en-US" baseline="0" dirty="0" smtClean="0"/>
              <a:t> </a:t>
            </a:r>
            <a:r>
              <a:rPr lang="en-US" dirty="0" smtClean="0"/>
              <a:t>0.1-0.2	</a:t>
            </a:r>
          </a:p>
          <a:p>
            <a:r>
              <a:rPr lang="en-US" dirty="0" smtClean="0"/>
              <a:t>Small	  LR+</a:t>
            </a:r>
            <a:r>
              <a:rPr lang="en-US" baseline="0" dirty="0" smtClean="0"/>
              <a:t> 2-5, </a:t>
            </a:r>
            <a:r>
              <a:rPr lang="en-US" dirty="0" smtClean="0"/>
              <a:t>LR- 0.2-0.5</a:t>
            </a:r>
          </a:p>
          <a:p>
            <a:r>
              <a:rPr lang="en-US" dirty="0" smtClean="0"/>
              <a:t>Negligible 	  LR+1-2, LR-0.5-1.0</a:t>
            </a:r>
            <a:endParaRPr lang="en-US" dirty="0"/>
          </a:p>
        </p:txBody>
      </p:sp>
      <p:sp>
        <p:nvSpPr>
          <p:cNvPr id="4" name="Slide Number Placeholder 3"/>
          <p:cNvSpPr>
            <a:spLocks noGrp="1"/>
          </p:cNvSpPr>
          <p:nvPr>
            <p:ph type="sldNum" sz="quarter" idx="10"/>
          </p:nvPr>
        </p:nvSpPr>
        <p:spPr/>
        <p:txBody>
          <a:bodyPr/>
          <a:lstStyle/>
          <a:p>
            <a:fld id="{D6A7CE99-ED09-45A2-A0BA-1A1D6677D7A6}" type="slidenum">
              <a:rPr lang="en-US" smtClean="0"/>
              <a:t>13</a:t>
            </a:fld>
            <a:endParaRPr lang="en-US"/>
          </a:p>
        </p:txBody>
      </p:sp>
    </p:spTree>
    <p:extLst>
      <p:ext uri="{BB962C8B-B14F-4D97-AF65-F5344CB8AC3E}">
        <p14:creationId xmlns:p14="http://schemas.microsoft.com/office/powerpoint/2010/main" val="27509560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EFDDE5-6219-46F7-A77B-405855BE8EB2}" type="slidenum">
              <a:rPr lang="en-US" smtClean="0"/>
              <a:t>15</a:t>
            </a:fld>
            <a:endParaRPr lang="en-US"/>
          </a:p>
        </p:txBody>
      </p:sp>
    </p:spTree>
    <p:extLst>
      <p:ext uri="{BB962C8B-B14F-4D97-AF65-F5344CB8AC3E}">
        <p14:creationId xmlns:p14="http://schemas.microsoft.com/office/powerpoint/2010/main" val="1739955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EFDDE5-6219-46F7-A77B-405855BE8EB2}" type="slidenum">
              <a:rPr lang="en-US" smtClean="0"/>
              <a:t>16</a:t>
            </a:fld>
            <a:endParaRPr lang="en-US" dirty="0"/>
          </a:p>
        </p:txBody>
      </p:sp>
    </p:spTree>
    <p:extLst>
      <p:ext uri="{BB962C8B-B14F-4D97-AF65-F5344CB8AC3E}">
        <p14:creationId xmlns:p14="http://schemas.microsoft.com/office/powerpoint/2010/main" val="1545855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standardized response mean (SRM) is calculated by dividing the mean change by the standard deviation of the change scores.</a:t>
                </a:r>
              </a:p>
              <a:p>
                <a:r>
                  <a:rPr lang="en-US" baseline="0" dirty="0" smtClean="0"/>
                  <a:t>SRM = mean change score / </a:t>
                </a:r>
                <a:r>
                  <a:rPr lang="en-US" baseline="0" dirty="0" err="1" smtClean="0"/>
                  <a:t>s.d.</a:t>
                </a:r>
                <a:r>
                  <a:rPr lang="en-US" baseline="0" dirty="0" smtClean="0"/>
                  <a:t> of change scores</a:t>
                </a:r>
              </a:p>
              <a:p>
                <a:r>
                  <a:rPr lang="en-US" dirty="0" smtClean="0"/>
                  <a:t>http://www.medicine.mcgill.ca/strokengine-assess/definitions-en.html</a:t>
                </a:r>
              </a:p>
              <a:p>
                <a:r>
                  <a:rPr lang="en-US" sz="1200" b="0" i="0" u="none" strike="noStrike" kern="1200" baseline="0" dirty="0" smtClean="0">
                    <a:solidFill>
                      <a:schemeClr val="tx1"/>
                    </a:solidFill>
                    <a:latin typeface="+mn-lt"/>
                    <a:ea typeface="+mn-ea"/>
                    <a:cs typeface="+mn-cs"/>
                  </a:rPr>
                  <a:t>The SRM is the ratio between the mean change score and the variability (the standard deviation) of that change score within the same group.</a:t>
                </a:r>
              </a:p>
              <a:p>
                <a:r>
                  <a:rPr lang="en-US" sz="1200" b="0" i="0" u="none" strike="noStrike" kern="1200" baseline="0" dirty="0" smtClean="0">
                    <a:solidFill>
                      <a:schemeClr val="tx1"/>
                    </a:solidFill>
                    <a:latin typeface="+mn-lt"/>
                    <a:ea typeface="+mn-ea"/>
                    <a:cs typeface="+mn-cs"/>
                  </a:rPr>
                  <a:t>http://www.ijic.org/index.php/ijic/article/viewFile/URN:NBN:NL:UI:10-1-100307/130</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Minimal detectable change (MDC) is defined as the minimal change that falls outside the measurement error.</a:t>
                </a:r>
              </a:p>
              <a:p>
                <a:r>
                  <a:rPr lang="en-US" sz="1200" b="0" i="0" u="none" strike="noStrike" kern="1200" baseline="0" dirty="0" smtClean="0">
                    <a:solidFill>
                      <a:schemeClr val="tx1"/>
                    </a:solidFill>
                    <a:latin typeface="+mn-lt"/>
                    <a:ea typeface="+mn-ea"/>
                    <a:cs typeface="+mn-cs"/>
                  </a:rPr>
                  <a:t>Minimal </a:t>
                </a:r>
                <a:r>
                  <a:rPr lang="en-US" sz="1200" b="0" i="0" u="none" strike="noStrike" kern="1200" baseline="0" dirty="0" smtClean="0">
                    <a:solidFill>
                      <a:schemeClr val="tx1"/>
                    </a:solidFill>
                    <a:latin typeface="+mn-lt"/>
                    <a:ea typeface="+mn-ea"/>
                    <a:cs typeface="+mn-cs"/>
                  </a:rPr>
                  <a:t>clinical </a:t>
                </a:r>
                <a:r>
                  <a:rPr lang="en-US" sz="1200" b="0" i="0" u="none" strike="noStrike" kern="1200" baseline="0" dirty="0" smtClean="0">
                    <a:solidFill>
                      <a:schemeClr val="tx1"/>
                    </a:solidFill>
                    <a:latin typeface="+mn-lt"/>
                    <a:ea typeface="+mn-ea"/>
                    <a:cs typeface="+mn-cs"/>
                  </a:rPr>
                  <a:t>important change (MCIC) is defined as the minimal change in the score that is meaningful for patients .</a:t>
                </a:r>
              </a:p>
              <a:p>
                <a:r>
                  <a:rPr lang="en-US" sz="1200" b="0" i="0" u="none" strike="noStrike" kern="1200" baseline="0" dirty="0" smtClean="0">
                    <a:solidFill>
                      <a:schemeClr val="tx1"/>
                    </a:solidFill>
                    <a:latin typeface="+mn-lt"/>
                    <a:ea typeface="+mn-ea"/>
                    <a:cs typeface="+mn-cs"/>
                  </a:rPr>
                  <a:t>e.g. MDC90 = SEM  X 1.65  X </a:t>
                </a:r>
                <a14:m>
                  <m:oMath xmlns:m="http://schemas.openxmlformats.org/officeDocument/2006/math">
                    <m:r>
                      <a:rPr lang="en-US" sz="1200" b="0" i="1" u="none" strike="noStrike" kern="1200" baseline="0" smtClean="0">
                        <a:solidFill>
                          <a:schemeClr val="tx1"/>
                        </a:solidFill>
                        <a:latin typeface="Cambria Math"/>
                        <a:ea typeface="Cambria Math"/>
                        <a:cs typeface="+mn-cs"/>
                      </a:rPr>
                      <m:t>√</m:t>
                    </m:r>
                  </m:oMath>
                </a14:m>
                <a:r>
                  <a:rPr lang="en-US" sz="1200" b="0" i="0" u="none" strike="noStrike" kern="1200" baseline="0" dirty="0" smtClean="0">
                    <a:solidFill>
                      <a:schemeClr val="tx1"/>
                    </a:solidFill>
                    <a:latin typeface="+mn-lt"/>
                    <a:ea typeface="+mn-ea"/>
                    <a:cs typeface="+mn-cs"/>
                  </a:rPr>
                  <a:t>2</a:t>
                </a:r>
              </a:p>
              <a:p>
                <a:r>
                  <a:rPr lang="en-US" sz="1200" b="0" i="0" u="none" strike="noStrike" kern="1200" baseline="0" dirty="0" smtClean="0">
                    <a:solidFill>
                      <a:schemeClr val="tx1"/>
                    </a:solidFill>
                    <a:latin typeface="+mn-lt"/>
                    <a:ea typeface="+mn-ea"/>
                    <a:cs typeface="+mn-cs"/>
                  </a:rPr>
                  <a:t>The 1.65 in the MDC90 equation represents the z-score at the 90% confidence level. The product of SEM multiplied by</a:t>
                </a:r>
              </a:p>
              <a:p>
                <a:r>
                  <a:rPr lang="en-US" sz="1200" b="0" i="0" u="none" strike="noStrike" kern="1200" baseline="0" dirty="0" smtClean="0">
                    <a:solidFill>
                      <a:schemeClr val="tx1"/>
                    </a:solidFill>
                    <a:latin typeface="+mn-lt"/>
                    <a:ea typeface="+mn-ea"/>
                    <a:cs typeface="+mn-cs"/>
                  </a:rPr>
                  <a:t>1.65 is multiplied by the square root of 2 to account for errors associated with repeated measurements.</a:t>
                </a: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standardized response mean (SRM) is calculated by dividing the mean change by the standard deviation of the change scores.</a:t>
                </a:r>
              </a:p>
              <a:p>
                <a:r>
                  <a:rPr lang="en-US" baseline="0" dirty="0" smtClean="0"/>
                  <a:t>SRM = mean change score / </a:t>
                </a:r>
                <a:r>
                  <a:rPr lang="en-US" baseline="0" dirty="0" err="1" smtClean="0"/>
                  <a:t>s.d.</a:t>
                </a:r>
                <a:r>
                  <a:rPr lang="en-US" baseline="0" dirty="0" smtClean="0"/>
                  <a:t> of change scores</a:t>
                </a:r>
              </a:p>
              <a:p>
                <a:r>
                  <a:rPr lang="en-US" dirty="0" smtClean="0"/>
                  <a:t>http://www.medicine.mcgill.ca/strokengine-assess/definitions-en.html</a:t>
                </a:r>
              </a:p>
              <a:p>
                <a:r>
                  <a:rPr lang="en-US" sz="1200" b="0" i="0" u="none" strike="noStrike" kern="1200" baseline="0" dirty="0" smtClean="0">
                    <a:solidFill>
                      <a:schemeClr val="tx1"/>
                    </a:solidFill>
                    <a:latin typeface="+mn-lt"/>
                    <a:ea typeface="+mn-ea"/>
                    <a:cs typeface="+mn-cs"/>
                  </a:rPr>
                  <a:t>The SRM is the ratio between the mean change score and the variability (the standard deviation) of that change score within the same group.</a:t>
                </a:r>
              </a:p>
              <a:p>
                <a:r>
                  <a:rPr lang="en-US" sz="1200" b="0" i="0" u="none" strike="noStrike" kern="1200" baseline="0" dirty="0" smtClean="0">
                    <a:solidFill>
                      <a:schemeClr val="tx1"/>
                    </a:solidFill>
                    <a:latin typeface="+mn-lt"/>
                    <a:ea typeface="+mn-ea"/>
                    <a:cs typeface="+mn-cs"/>
                  </a:rPr>
                  <a:t>http://</a:t>
                </a:r>
                <a:r>
                  <a:rPr lang="en-US" sz="1200" b="0" i="0" u="none" strike="noStrike" kern="1200" baseline="0" dirty="0" smtClean="0">
                    <a:solidFill>
                      <a:schemeClr val="tx1"/>
                    </a:solidFill>
                    <a:latin typeface="+mn-lt"/>
                    <a:ea typeface="+mn-ea"/>
                    <a:cs typeface="+mn-cs"/>
                  </a:rPr>
                  <a:t>www.ijic.org/index.php/ijic/article/viewFile/URN:NBN:NL:UI:10-1-100307/130</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Minimal detectable change (MDC) is defined as the minimal change that falls outside the measurement error.</a:t>
                </a:r>
              </a:p>
              <a:p>
                <a:r>
                  <a:rPr lang="en-US" sz="1200" b="0" i="0" u="none" strike="noStrike" kern="1200" baseline="0" dirty="0" smtClean="0">
                    <a:solidFill>
                      <a:schemeClr val="tx1"/>
                    </a:solidFill>
                    <a:latin typeface="+mn-lt"/>
                    <a:ea typeface="+mn-ea"/>
                    <a:cs typeface="+mn-cs"/>
                  </a:rPr>
                  <a:t>Minimal </a:t>
                </a:r>
                <a:r>
                  <a:rPr lang="en-US" sz="1200" b="0" i="0" u="none" strike="noStrike" kern="1200" baseline="0" dirty="0" err="1" smtClean="0">
                    <a:solidFill>
                      <a:schemeClr val="tx1"/>
                    </a:solidFill>
                    <a:latin typeface="+mn-lt"/>
                    <a:ea typeface="+mn-ea"/>
                    <a:cs typeface="+mn-cs"/>
                  </a:rPr>
                  <a:t>clinicall</a:t>
                </a:r>
                <a:r>
                  <a:rPr lang="en-US" sz="1200" b="0" i="0" u="none" strike="noStrike" kern="1200" baseline="0" dirty="0" smtClean="0">
                    <a:solidFill>
                      <a:schemeClr val="tx1"/>
                    </a:solidFill>
                    <a:latin typeface="+mn-lt"/>
                    <a:ea typeface="+mn-ea"/>
                    <a:cs typeface="+mn-cs"/>
                  </a:rPr>
                  <a:t> important change (MCIC) is defined as the minimal change in the score that is meaningful for patients .</a:t>
                </a:r>
              </a:p>
              <a:p>
                <a:r>
                  <a:rPr lang="en-US" sz="1200" b="0" i="0" u="none" strike="noStrike" kern="1200" baseline="0" dirty="0" smtClean="0">
                    <a:solidFill>
                      <a:schemeClr val="tx1"/>
                    </a:solidFill>
                    <a:latin typeface="+mn-lt"/>
                    <a:ea typeface="+mn-ea"/>
                    <a:cs typeface="+mn-cs"/>
                  </a:rPr>
                  <a:t>e.g. MDC90 = SEM  X 1.65  X </a:t>
                </a:r>
                <a:r>
                  <a:rPr lang="en-US" sz="1200" b="0" i="0" u="none" strike="noStrike" kern="1200" baseline="0" smtClean="0">
                    <a:solidFill>
                      <a:schemeClr val="tx1"/>
                    </a:solidFill>
                    <a:latin typeface="Cambria Math"/>
                    <a:ea typeface="Cambria Math"/>
                    <a:cs typeface="+mn-cs"/>
                  </a:rPr>
                  <a:t>√</a:t>
                </a:r>
                <a:r>
                  <a:rPr lang="en-US" sz="1200" b="0" i="0" u="none" strike="noStrike" kern="1200" baseline="0" dirty="0" smtClean="0">
                    <a:solidFill>
                      <a:schemeClr val="tx1"/>
                    </a:solidFill>
                    <a:latin typeface="+mn-lt"/>
                    <a:ea typeface="+mn-ea"/>
                    <a:cs typeface="+mn-cs"/>
                  </a:rPr>
                  <a:t>2</a:t>
                </a:r>
              </a:p>
              <a:p>
                <a:r>
                  <a:rPr lang="en-US" sz="1200" b="0" i="0" u="none" strike="noStrike" kern="1200" baseline="0" dirty="0" smtClean="0">
                    <a:solidFill>
                      <a:schemeClr val="tx1"/>
                    </a:solidFill>
                    <a:latin typeface="+mn-lt"/>
                    <a:ea typeface="+mn-ea"/>
                    <a:cs typeface="+mn-cs"/>
                  </a:rPr>
                  <a:t>The 1.65 in the MDC90 equation represents the z-score at the 90% confidence level. The product of SEM multiplied by</a:t>
                </a:r>
              </a:p>
              <a:p>
                <a:r>
                  <a:rPr lang="en-US" sz="1200" b="0" i="0" u="none" strike="noStrike" kern="1200" baseline="0" dirty="0" smtClean="0">
                    <a:solidFill>
                      <a:schemeClr val="tx1"/>
                    </a:solidFill>
                    <a:latin typeface="+mn-lt"/>
                    <a:ea typeface="+mn-ea"/>
                    <a:cs typeface="+mn-cs"/>
                  </a:rPr>
                  <a:t>1.65 is multiplied by the square root of 2 to account for errors associated with repeated measurements.</a:t>
                </a:r>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E3EFDDE5-6219-46F7-A77B-405855BE8EB2}" type="slidenum">
              <a:rPr lang="en-US" smtClean="0"/>
              <a:t>17</a:t>
            </a:fld>
            <a:endParaRPr lang="en-US"/>
          </a:p>
        </p:txBody>
      </p:sp>
    </p:spTree>
    <p:extLst>
      <p:ext uri="{BB962C8B-B14F-4D97-AF65-F5344CB8AC3E}">
        <p14:creationId xmlns:p14="http://schemas.microsoft.com/office/powerpoint/2010/main" val="924672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After establishing the validity of the study, the physical therapist must determine if the evidence is appropriate to use with an individual patient.  Again EBM emphasizes the</a:t>
            </a:r>
            <a:r>
              <a:rPr lang="en-US" baseline="0" dirty="0" smtClean="0"/>
              <a:t> integration of evidence, patient/client values and preferences, and clinical expertise.</a:t>
            </a:r>
            <a:endParaRPr lang="en-US" dirty="0" smtClean="0"/>
          </a:p>
          <a:p>
            <a:endParaRPr lang="en-US" dirty="0"/>
          </a:p>
        </p:txBody>
      </p:sp>
      <p:sp>
        <p:nvSpPr>
          <p:cNvPr id="4" name="Slide Number Placeholder 3"/>
          <p:cNvSpPr>
            <a:spLocks noGrp="1"/>
          </p:cNvSpPr>
          <p:nvPr>
            <p:ph type="sldNum" sz="quarter" idx="10"/>
          </p:nvPr>
        </p:nvSpPr>
        <p:spPr/>
        <p:txBody>
          <a:bodyPr/>
          <a:lstStyle/>
          <a:p>
            <a:fld id="{E3EFDDE5-6219-46F7-A77B-405855BE8EB2}" type="slidenum">
              <a:rPr lang="en-US" smtClean="0"/>
              <a:t>18</a:t>
            </a:fld>
            <a:endParaRPr lang="en-US"/>
          </a:p>
        </p:txBody>
      </p:sp>
    </p:spTree>
    <p:extLst>
      <p:ext uri="{BB962C8B-B14F-4D97-AF65-F5344CB8AC3E}">
        <p14:creationId xmlns:p14="http://schemas.microsoft.com/office/powerpoint/2010/main" val="27229078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Correlations among muscle strength and higher-order measurements such as self-reported functional status or person-level performance vary depending on the disorder, but generally have been shown to be in the low to moderate range.3,7–12.</a:t>
            </a:r>
          </a:p>
          <a:p>
            <a:endParaRPr lang="en-US" dirty="0"/>
          </a:p>
        </p:txBody>
      </p:sp>
      <p:sp>
        <p:nvSpPr>
          <p:cNvPr id="4" name="Slide Number Placeholder 3"/>
          <p:cNvSpPr>
            <a:spLocks noGrp="1"/>
          </p:cNvSpPr>
          <p:nvPr>
            <p:ph type="sldNum" sz="quarter" idx="10"/>
          </p:nvPr>
        </p:nvSpPr>
        <p:spPr/>
        <p:txBody>
          <a:bodyPr/>
          <a:lstStyle/>
          <a:p>
            <a:fld id="{D6A7CE99-ED09-45A2-A0BA-1A1D6677D7A6}" type="slidenum">
              <a:rPr lang="en-US" smtClean="0"/>
              <a:t>21</a:t>
            </a:fld>
            <a:endParaRPr lang="en-US"/>
          </a:p>
        </p:txBody>
      </p:sp>
    </p:spTree>
    <p:extLst>
      <p:ext uri="{BB962C8B-B14F-4D97-AF65-F5344CB8AC3E}">
        <p14:creationId xmlns:p14="http://schemas.microsoft.com/office/powerpoint/2010/main" val="33600027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PT’s interventions</a:t>
            </a:r>
            <a:r>
              <a:rPr lang="en-US" baseline="0" dirty="0" smtClean="0"/>
              <a:t> typically focus on the domains of impairments of body function and structure, e.g. strength, sensation, ROM. </a:t>
            </a:r>
          </a:p>
          <a:p>
            <a:r>
              <a:rPr lang="en-US" baseline="0" dirty="0" smtClean="0"/>
              <a:t>The treatment goals, however, most likely focus on function, i.e. activities and participation such as work, return to school, ADLs independence.</a:t>
            </a:r>
          </a:p>
          <a:p>
            <a:r>
              <a:rPr lang="en-US" baseline="0" dirty="0" smtClean="0"/>
              <a:t>The assumption underlying the plan of care is that interventions focusing on the impairments in the body function and structure can lead to or translate into goals at the domains of activity and participation. </a:t>
            </a:r>
            <a:endParaRPr lang="en-US" dirty="0"/>
          </a:p>
        </p:txBody>
      </p:sp>
      <p:sp>
        <p:nvSpPr>
          <p:cNvPr id="4" name="Slide Number Placeholder 3"/>
          <p:cNvSpPr>
            <a:spLocks noGrp="1"/>
          </p:cNvSpPr>
          <p:nvPr>
            <p:ph type="sldNum" sz="quarter" idx="10"/>
          </p:nvPr>
        </p:nvSpPr>
        <p:spPr/>
        <p:txBody>
          <a:bodyPr/>
          <a:lstStyle/>
          <a:p>
            <a:fld id="{D6A7CE99-ED09-45A2-A0BA-1A1D6677D7A6}" type="slidenum">
              <a:rPr lang="en-US" smtClean="0"/>
              <a:t>22</a:t>
            </a:fld>
            <a:endParaRPr lang="en-US"/>
          </a:p>
        </p:txBody>
      </p:sp>
    </p:spTree>
    <p:extLst>
      <p:ext uri="{BB962C8B-B14F-4D97-AF65-F5344CB8AC3E}">
        <p14:creationId xmlns:p14="http://schemas.microsoft.com/office/powerpoint/2010/main" val="5975238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Correlations among muscle strength and higher-order measurements such as self-reported functional status or person-level performance vary depending on the disorder, but generally have been shown to be in the low to moderate range.3,7–12.</a:t>
            </a:r>
          </a:p>
          <a:p>
            <a:endParaRPr lang="en-US" dirty="0"/>
          </a:p>
        </p:txBody>
      </p:sp>
      <p:sp>
        <p:nvSpPr>
          <p:cNvPr id="4" name="Slide Number Placeholder 3"/>
          <p:cNvSpPr>
            <a:spLocks noGrp="1"/>
          </p:cNvSpPr>
          <p:nvPr>
            <p:ph type="sldNum" sz="quarter" idx="10"/>
          </p:nvPr>
        </p:nvSpPr>
        <p:spPr/>
        <p:txBody>
          <a:bodyPr/>
          <a:lstStyle/>
          <a:p>
            <a:fld id="{D6A7CE99-ED09-45A2-A0BA-1A1D6677D7A6}" type="slidenum">
              <a:rPr lang="en-US" smtClean="0"/>
              <a:t>23</a:t>
            </a:fld>
            <a:endParaRPr lang="en-US"/>
          </a:p>
        </p:txBody>
      </p:sp>
    </p:spTree>
    <p:extLst>
      <p:ext uri="{BB962C8B-B14F-4D97-AF65-F5344CB8AC3E}">
        <p14:creationId xmlns:p14="http://schemas.microsoft.com/office/powerpoint/2010/main" val="33600027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Whether the relationship between maximal isometric quad strength (X1) and functional status (Y1,Y2,….Y5) was influenced by pain during isometric testing (X2)</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Correlations among muscle strength and higher-order measurements such as self-reported functional status or person-level performance vary depending on the disorder, but generally have been shown to be in the low to moderate range.3,7–12.</a:t>
            </a:r>
          </a:p>
          <a:p>
            <a:endParaRPr lang="en-US" dirty="0"/>
          </a:p>
        </p:txBody>
      </p:sp>
      <p:sp>
        <p:nvSpPr>
          <p:cNvPr id="4" name="Slide Number Placeholder 3"/>
          <p:cNvSpPr>
            <a:spLocks noGrp="1"/>
          </p:cNvSpPr>
          <p:nvPr>
            <p:ph type="sldNum" sz="quarter" idx="10"/>
          </p:nvPr>
        </p:nvSpPr>
        <p:spPr/>
        <p:txBody>
          <a:bodyPr/>
          <a:lstStyle/>
          <a:p>
            <a:fld id="{D6A7CE99-ED09-45A2-A0BA-1A1D6677D7A6}" type="slidenum">
              <a:rPr lang="en-US" smtClean="0"/>
              <a:t>24</a:t>
            </a:fld>
            <a:endParaRPr lang="en-US"/>
          </a:p>
        </p:txBody>
      </p:sp>
    </p:spTree>
    <p:extLst>
      <p:ext uri="{BB962C8B-B14F-4D97-AF65-F5344CB8AC3E}">
        <p14:creationId xmlns:p14="http://schemas.microsoft.com/office/powerpoint/2010/main" val="3360002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e.g., a “gold standard” diagnostic test for Achilles</a:t>
            </a:r>
            <a:r>
              <a:rPr lang="en-US" baseline="0" dirty="0" smtClean="0"/>
              <a:t> </a:t>
            </a:r>
            <a:r>
              <a:rPr lang="en-US" dirty="0" smtClean="0"/>
              <a:t>tendon rupture may be X-ray, ultrasound, or MRI,</a:t>
            </a:r>
            <a:r>
              <a:rPr lang="en-US" baseline="0" dirty="0" smtClean="0"/>
              <a:t> and one clinical diagnostic test is </a:t>
            </a:r>
            <a:r>
              <a:rPr lang="en-US" dirty="0" smtClean="0"/>
              <a:t>Thompson test.  The purposes of these tests are the same.</a:t>
            </a:r>
            <a:r>
              <a:rPr lang="en-US" baseline="0" dirty="0" smtClean="0"/>
              <a:t>  </a:t>
            </a:r>
            <a:endParaRPr lang="en-US" dirty="0" smtClean="0"/>
          </a:p>
          <a:p>
            <a:r>
              <a:rPr lang="en-US" dirty="0" smtClean="0"/>
              <a:t>Study procedure that introduces bias:</a:t>
            </a:r>
          </a:p>
          <a:p>
            <a:pPr lvl="1"/>
            <a:r>
              <a:rPr lang="en-US" dirty="0" smtClean="0"/>
              <a:t>Application of the comparison test (e.g. X-ray) only to subjects with positive results on the test of interest (e.g. a ligament stress test)</a:t>
            </a:r>
          </a:p>
        </p:txBody>
      </p:sp>
      <p:sp>
        <p:nvSpPr>
          <p:cNvPr id="4" name="Slide Number Placeholder 3"/>
          <p:cNvSpPr>
            <a:spLocks noGrp="1"/>
          </p:cNvSpPr>
          <p:nvPr>
            <p:ph type="sldNum" sz="quarter" idx="10"/>
          </p:nvPr>
        </p:nvSpPr>
        <p:spPr/>
        <p:txBody>
          <a:bodyPr/>
          <a:lstStyle/>
          <a:p>
            <a:fld id="{D6A7CE99-ED09-45A2-A0BA-1A1D6677D7A6}" type="slidenum">
              <a:rPr lang="en-US" smtClean="0"/>
              <a:t>4</a:t>
            </a:fld>
            <a:endParaRPr lang="en-US"/>
          </a:p>
        </p:txBody>
      </p:sp>
    </p:spTree>
    <p:extLst>
      <p:ext uri="{BB962C8B-B14F-4D97-AF65-F5344CB8AC3E}">
        <p14:creationId xmlns:p14="http://schemas.microsoft.com/office/powerpoint/2010/main" val="2022308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Whether the relationship between maximal isometric quad strength (X1) and functional status (Y1,Y2,….Y5) was influenced by pain during isometric testing (X2)</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smtClean="0">
                <a:solidFill>
                  <a:schemeClr val="tx1"/>
                </a:solidFill>
                <a:latin typeface="+mn-lt"/>
                <a:ea typeface="+mn-ea"/>
                <a:cs typeface="+mn-cs"/>
              </a:rPr>
              <a:t>Correlations </a:t>
            </a:r>
            <a:r>
              <a:rPr lang="en-US" sz="1200" b="0" i="0" u="none" strike="noStrike" kern="1200" baseline="0" dirty="0" smtClean="0">
                <a:solidFill>
                  <a:schemeClr val="tx1"/>
                </a:solidFill>
                <a:latin typeface="+mn-lt"/>
                <a:ea typeface="+mn-ea"/>
                <a:cs typeface="+mn-cs"/>
              </a:rPr>
              <a:t>among muscle strength and higher-order measurements such as self-reported functional status or person-level performance vary depending on the disorder, but generally have been shown to be in the low to moderate range.3,7–12.</a:t>
            </a:r>
          </a:p>
          <a:p>
            <a:endParaRPr lang="en-US" dirty="0"/>
          </a:p>
        </p:txBody>
      </p:sp>
      <p:sp>
        <p:nvSpPr>
          <p:cNvPr id="4" name="Slide Number Placeholder 3"/>
          <p:cNvSpPr>
            <a:spLocks noGrp="1"/>
          </p:cNvSpPr>
          <p:nvPr>
            <p:ph type="sldNum" sz="quarter" idx="10"/>
          </p:nvPr>
        </p:nvSpPr>
        <p:spPr/>
        <p:txBody>
          <a:bodyPr/>
          <a:lstStyle/>
          <a:p>
            <a:fld id="{D6A7CE99-ED09-45A2-A0BA-1A1D6677D7A6}" type="slidenum">
              <a:rPr lang="en-US" smtClean="0"/>
              <a:t>25</a:t>
            </a:fld>
            <a:endParaRPr lang="en-US"/>
          </a:p>
        </p:txBody>
      </p:sp>
    </p:spTree>
    <p:extLst>
      <p:ext uri="{BB962C8B-B14F-4D97-AF65-F5344CB8AC3E}">
        <p14:creationId xmlns:p14="http://schemas.microsoft.com/office/powerpoint/2010/main" val="33600027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Participant inclusion criteria: …use of ambulatory aids other than a single straight cane for more than 50% of the time</a:t>
            </a:r>
          </a:p>
          <a:p>
            <a:r>
              <a:rPr lang="en-US" dirty="0" smtClean="0"/>
              <a:t>Validity and Reliability</a:t>
            </a:r>
            <a:r>
              <a:rPr lang="en-US" baseline="0" dirty="0" smtClean="0"/>
              <a:t> of tests and measures?</a:t>
            </a:r>
          </a:p>
          <a:p>
            <a:r>
              <a:rPr lang="en-US" baseline="0" dirty="0" smtClean="0"/>
              <a:t>	Quad strength test (inter- and intra-)?</a:t>
            </a:r>
          </a:p>
          <a:p>
            <a:r>
              <a:rPr lang="en-US" baseline="0" dirty="0" smtClean="0"/>
              <a:t>	Pain Verbal rating scale?: </a:t>
            </a:r>
            <a:r>
              <a:rPr lang="en-US" sz="1200" b="0" i="0" u="none" strike="noStrike" kern="1200" baseline="0" dirty="0" smtClean="0">
                <a:solidFill>
                  <a:schemeClr val="tx1"/>
                </a:solidFill>
                <a:latin typeface="+mn-lt"/>
                <a:ea typeface="+mn-ea"/>
                <a:cs typeface="+mn-cs"/>
              </a:rPr>
              <a:t>“The OAI investigators reported no evidence of reliability for pain intensity measurement 	using this scale.”  Cited 1 study of cancer pain, 1 study comparing verbal rating scale vs. VAS in patients with 	dementia and arthritis</a:t>
            </a:r>
          </a:p>
          <a:p>
            <a:r>
              <a:rPr lang="en-US" sz="1200" b="0" i="0" u="none" strike="noStrike" kern="1200" baseline="0" dirty="0" smtClean="0">
                <a:solidFill>
                  <a:schemeClr val="tx1"/>
                </a:solidFill>
                <a:latin typeface="+mn-lt"/>
                <a:ea typeface="+mn-ea"/>
                <a:cs typeface="+mn-cs"/>
              </a:rPr>
              <a:t>Covariate: age, sex, symptoms, </a:t>
            </a:r>
            <a:r>
              <a:rPr lang="en-US" sz="1200" b="0" i="0" u="none" strike="noStrike" kern="1200" baseline="0" dirty="0" err="1" smtClean="0">
                <a:solidFill>
                  <a:schemeClr val="tx1"/>
                </a:solidFill>
                <a:latin typeface="+mn-lt"/>
                <a:ea typeface="+mn-ea"/>
                <a:cs typeface="+mn-cs"/>
              </a:rPr>
              <a:t>Charlson</a:t>
            </a:r>
            <a:r>
              <a:rPr lang="en-US" sz="1200" b="0" i="0" u="none" strike="noStrike" kern="1200" baseline="0" dirty="0" smtClean="0">
                <a:solidFill>
                  <a:schemeClr val="tx1"/>
                </a:solidFill>
                <a:latin typeface="+mn-lt"/>
                <a:ea typeface="+mn-ea"/>
                <a:cs typeface="+mn-cs"/>
              </a:rPr>
              <a:t> Comorbidity Index</a:t>
            </a:r>
          </a:p>
          <a:p>
            <a:r>
              <a:rPr lang="en-US" sz="1200" b="0" i="0" u="none" strike="noStrike" kern="1200" baseline="0" dirty="0" smtClean="0">
                <a:solidFill>
                  <a:schemeClr val="tx1"/>
                </a:solidFill>
                <a:latin typeface="+mn-lt"/>
                <a:ea typeface="+mn-ea"/>
                <a:cs typeface="+mn-cs"/>
              </a:rPr>
              <a:t>	Any other covariates?</a:t>
            </a:r>
            <a:endParaRPr lang="en-US" dirty="0" smtClean="0"/>
          </a:p>
          <a:p>
            <a:endParaRPr lang="en-US" dirty="0"/>
          </a:p>
        </p:txBody>
      </p:sp>
      <p:sp>
        <p:nvSpPr>
          <p:cNvPr id="4" name="Slide Number Placeholder 3"/>
          <p:cNvSpPr>
            <a:spLocks noGrp="1"/>
          </p:cNvSpPr>
          <p:nvPr>
            <p:ph type="sldNum" sz="quarter" idx="10"/>
          </p:nvPr>
        </p:nvSpPr>
        <p:spPr/>
        <p:txBody>
          <a:bodyPr/>
          <a:lstStyle/>
          <a:p>
            <a:fld id="{D6A7CE99-ED09-45A2-A0BA-1A1D6677D7A6}" type="slidenum">
              <a:rPr lang="en-US" smtClean="0"/>
              <a:t>27</a:t>
            </a:fld>
            <a:endParaRPr lang="en-US"/>
          </a:p>
        </p:txBody>
      </p:sp>
    </p:spTree>
    <p:extLst>
      <p:ext uri="{BB962C8B-B14F-4D97-AF65-F5344CB8AC3E}">
        <p14:creationId xmlns:p14="http://schemas.microsoft.com/office/powerpoint/2010/main" val="5437953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6A7CE99-ED09-45A2-A0BA-1A1D6677D7A6}" type="slidenum">
              <a:rPr lang="en-US" smtClean="0"/>
              <a:t>29</a:t>
            </a:fld>
            <a:endParaRPr lang="en-US"/>
          </a:p>
        </p:txBody>
      </p:sp>
    </p:spTree>
    <p:extLst>
      <p:ext uri="{BB962C8B-B14F-4D97-AF65-F5344CB8AC3E}">
        <p14:creationId xmlns:p14="http://schemas.microsoft.com/office/powerpoint/2010/main" val="19480472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magnitudes of the bivariate correlations between quadriceps muscle strength and self-report and performance measures were in the range .36 to .36 and are consistent with other evidence on similar samples of people…….. Wood and colleagues ….found a correlation of .37.</a:t>
            </a:r>
            <a:endParaRPr lang="en-US" dirty="0"/>
          </a:p>
        </p:txBody>
      </p:sp>
      <p:sp>
        <p:nvSpPr>
          <p:cNvPr id="4" name="Slide Number Placeholder 3"/>
          <p:cNvSpPr>
            <a:spLocks noGrp="1"/>
          </p:cNvSpPr>
          <p:nvPr>
            <p:ph type="sldNum" sz="quarter" idx="10"/>
          </p:nvPr>
        </p:nvSpPr>
        <p:spPr/>
        <p:txBody>
          <a:bodyPr/>
          <a:lstStyle/>
          <a:p>
            <a:fld id="{D6A7CE99-ED09-45A2-A0BA-1A1D6677D7A6}" type="slidenum">
              <a:rPr lang="en-US" smtClean="0"/>
              <a:t>32</a:t>
            </a:fld>
            <a:endParaRPr lang="en-US"/>
          </a:p>
        </p:txBody>
      </p:sp>
    </p:spTree>
    <p:extLst>
      <p:ext uri="{BB962C8B-B14F-4D97-AF65-F5344CB8AC3E}">
        <p14:creationId xmlns:p14="http://schemas.microsoft.com/office/powerpoint/2010/main" val="2461438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Unless the research clearly identify a subgroup of patient population specific to their research questions, patients with different levels of impairments should be included in the study.  This step will help quantify the level and severity of the condition.</a:t>
            </a:r>
          </a:p>
          <a:p>
            <a:r>
              <a:rPr lang="en-US" dirty="0" smtClean="0"/>
              <a:t>Apply the test to a new group of subjects to minimize the bias related to the sample previously tested. </a:t>
            </a:r>
          </a:p>
          <a:p>
            <a:r>
              <a:rPr lang="en-US" dirty="0" smtClean="0"/>
              <a:t>A step to evaluate if the test produces consistent results. Often omitted in research due to lack of funding $.</a:t>
            </a:r>
          </a:p>
          <a:p>
            <a:endParaRPr lang="en-US" dirty="0" smtClean="0"/>
          </a:p>
        </p:txBody>
      </p:sp>
      <p:sp>
        <p:nvSpPr>
          <p:cNvPr id="4" name="Slide Number Placeholder 3"/>
          <p:cNvSpPr>
            <a:spLocks noGrp="1"/>
          </p:cNvSpPr>
          <p:nvPr>
            <p:ph type="sldNum" sz="quarter" idx="10"/>
          </p:nvPr>
        </p:nvSpPr>
        <p:spPr/>
        <p:txBody>
          <a:bodyPr/>
          <a:lstStyle/>
          <a:p>
            <a:fld id="{D6A7CE99-ED09-45A2-A0BA-1A1D6677D7A6}" type="slidenum">
              <a:rPr lang="en-US" smtClean="0"/>
              <a:t>5</a:t>
            </a:fld>
            <a:endParaRPr lang="en-US"/>
          </a:p>
        </p:txBody>
      </p:sp>
    </p:spTree>
    <p:extLst>
      <p:ext uri="{BB962C8B-B14F-4D97-AF65-F5344CB8AC3E}">
        <p14:creationId xmlns:p14="http://schemas.microsoft.com/office/powerpoint/2010/main" val="2022308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SnNout</a:t>
            </a:r>
            <a:r>
              <a:rPr lang="en-US" dirty="0" smtClean="0"/>
              <a:t>=highly sensitive test,</a:t>
            </a:r>
            <a:r>
              <a:rPr lang="en-US" baseline="0" dirty="0" smtClean="0"/>
              <a:t> Negative result, rule OUT disorder</a:t>
            </a:r>
          </a:p>
          <a:p>
            <a:r>
              <a:rPr lang="en-US" baseline="0" dirty="0" err="1" smtClean="0"/>
              <a:t>SpPin</a:t>
            </a:r>
            <a:r>
              <a:rPr lang="en-US" baseline="0" dirty="0" smtClean="0"/>
              <a:t>=highly specific test, Positive test result, rule IN disorder</a:t>
            </a:r>
          </a:p>
          <a:p>
            <a:r>
              <a:rPr lang="en-US" dirty="0" smtClean="0"/>
              <a:t>LR+: likelihood</a:t>
            </a:r>
            <a:r>
              <a:rPr lang="en-US" baseline="0" dirty="0" smtClean="0"/>
              <a:t> that a positive test result was obtained in a person with the condition as compared to a person without the condition</a:t>
            </a:r>
          </a:p>
          <a:p>
            <a:r>
              <a:rPr lang="en-US" baseline="0" dirty="0" smtClean="0"/>
              <a:t>LR-: likelihood that a negative test result was observed in a person with the condition as compared to a person without the condition</a:t>
            </a:r>
            <a:endParaRPr lang="en-US" dirty="0"/>
          </a:p>
        </p:txBody>
      </p:sp>
      <p:sp>
        <p:nvSpPr>
          <p:cNvPr id="4" name="Slide Number Placeholder 3"/>
          <p:cNvSpPr>
            <a:spLocks noGrp="1"/>
          </p:cNvSpPr>
          <p:nvPr>
            <p:ph type="sldNum" sz="quarter" idx="10"/>
          </p:nvPr>
        </p:nvSpPr>
        <p:spPr/>
        <p:txBody>
          <a:bodyPr/>
          <a:lstStyle/>
          <a:p>
            <a:fld id="{E3EFDDE5-6219-46F7-A77B-405855BE8EB2}" type="slidenum">
              <a:rPr lang="en-US" smtClean="0"/>
              <a:t>6</a:t>
            </a:fld>
            <a:endParaRPr lang="en-US" dirty="0"/>
          </a:p>
        </p:txBody>
      </p:sp>
    </p:spTree>
    <p:extLst>
      <p:ext uri="{BB962C8B-B14F-4D97-AF65-F5344CB8AC3E}">
        <p14:creationId xmlns:p14="http://schemas.microsoft.com/office/powerpoint/2010/main" val="2754801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E3EFDDE5-6219-46F7-A77B-405855BE8EB2}" type="slidenum">
              <a:rPr lang="en-US" smtClean="0"/>
              <a:t>7</a:t>
            </a:fld>
            <a:endParaRPr lang="en-US"/>
          </a:p>
        </p:txBody>
      </p:sp>
    </p:spTree>
    <p:extLst>
      <p:ext uri="{BB962C8B-B14F-4D97-AF65-F5344CB8AC3E}">
        <p14:creationId xmlns:p14="http://schemas.microsoft.com/office/powerpoint/2010/main" val="1525334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Sensitivity refers to how good a test is at correctly identifying people who have the disease. </a:t>
            </a:r>
            <a:endParaRPr lang="en-US" dirty="0"/>
          </a:p>
        </p:txBody>
      </p:sp>
      <p:sp>
        <p:nvSpPr>
          <p:cNvPr id="4" name="Slide Number Placeholder 3"/>
          <p:cNvSpPr>
            <a:spLocks noGrp="1"/>
          </p:cNvSpPr>
          <p:nvPr>
            <p:ph type="sldNum" sz="quarter" idx="10"/>
          </p:nvPr>
        </p:nvSpPr>
        <p:spPr/>
        <p:txBody>
          <a:bodyPr/>
          <a:lstStyle/>
          <a:p>
            <a:fld id="{E3EFDDE5-6219-46F7-A77B-405855BE8EB2}" type="slidenum">
              <a:rPr lang="en-US" smtClean="0"/>
              <a:t>8</a:t>
            </a:fld>
            <a:endParaRPr lang="en-US" dirty="0"/>
          </a:p>
        </p:txBody>
      </p:sp>
    </p:spTree>
    <p:extLst>
      <p:ext uri="{BB962C8B-B14F-4D97-AF65-F5344CB8AC3E}">
        <p14:creationId xmlns:p14="http://schemas.microsoft.com/office/powerpoint/2010/main" val="1054719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Specificity, on the other hand, is concerned with how good the test is at correctly identifying people who are well.</a:t>
            </a:r>
            <a:endParaRPr lang="en-US" dirty="0"/>
          </a:p>
        </p:txBody>
      </p:sp>
      <p:sp>
        <p:nvSpPr>
          <p:cNvPr id="4" name="Slide Number Placeholder 3"/>
          <p:cNvSpPr>
            <a:spLocks noGrp="1"/>
          </p:cNvSpPr>
          <p:nvPr>
            <p:ph type="sldNum" sz="quarter" idx="10"/>
          </p:nvPr>
        </p:nvSpPr>
        <p:spPr/>
        <p:txBody>
          <a:bodyPr/>
          <a:lstStyle/>
          <a:p>
            <a:fld id="{E3EFDDE5-6219-46F7-A77B-405855BE8EB2}" type="slidenum">
              <a:rPr lang="en-US" smtClean="0"/>
              <a:t>9</a:t>
            </a:fld>
            <a:endParaRPr lang="en-US" dirty="0"/>
          </a:p>
        </p:txBody>
      </p:sp>
    </p:spTree>
    <p:extLst>
      <p:ext uri="{BB962C8B-B14F-4D97-AF65-F5344CB8AC3E}">
        <p14:creationId xmlns:p14="http://schemas.microsoft.com/office/powerpoint/2010/main" val="2797631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Positive predictive value refers to the chance that a positive test result will be correct. That is, it looks at all the positive test results. </a:t>
            </a:r>
          </a:p>
          <a:p>
            <a:r>
              <a:rPr lang="en-US" sz="1200" b="0" i="0" u="none" strike="noStrike" kern="1200" baseline="0" dirty="0" smtClean="0">
                <a:solidFill>
                  <a:schemeClr val="tx1"/>
                </a:solidFill>
                <a:latin typeface="+mn-lt"/>
                <a:ea typeface="+mn-ea"/>
                <a:cs typeface="+mn-cs"/>
              </a:rPr>
              <a:t>If a patient is tested positive, PPV estimates the proportion of the patients with the specific disease.  </a:t>
            </a:r>
            <a:endParaRPr lang="en-US" dirty="0"/>
          </a:p>
        </p:txBody>
      </p:sp>
      <p:sp>
        <p:nvSpPr>
          <p:cNvPr id="4" name="Slide Number Placeholder 3"/>
          <p:cNvSpPr>
            <a:spLocks noGrp="1"/>
          </p:cNvSpPr>
          <p:nvPr>
            <p:ph type="sldNum" sz="quarter" idx="10"/>
          </p:nvPr>
        </p:nvSpPr>
        <p:spPr/>
        <p:txBody>
          <a:bodyPr/>
          <a:lstStyle/>
          <a:p>
            <a:fld id="{E3EFDDE5-6219-46F7-A77B-405855BE8EB2}" type="slidenum">
              <a:rPr lang="en-US" smtClean="0"/>
              <a:t>10</a:t>
            </a:fld>
            <a:endParaRPr lang="en-US" dirty="0"/>
          </a:p>
        </p:txBody>
      </p:sp>
    </p:spTree>
    <p:extLst>
      <p:ext uri="{BB962C8B-B14F-4D97-AF65-F5344CB8AC3E}">
        <p14:creationId xmlns:p14="http://schemas.microsoft.com/office/powerpoint/2010/main" val="4046266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Negative predictive value is concerned only with negative test results.  Among patients who are tested negative, NPP estimates the proportion of the patients without the disease. </a:t>
            </a:r>
          </a:p>
          <a:p>
            <a:r>
              <a:rPr lang="en-US" sz="1200" b="0" i="0" u="none" strike="noStrike" kern="1200" baseline="0" dirty="0" smtClean="0">
                <a:solidFill>
                  <a:schemeClr val="tx1"/>
                </a:solidFill>
                <a:latin typeface="+mn-lt"/>
                <a:ea typeface="+mn-ea"/>
                <a:cs typeface="+mn-cs"/>
              </a:rPr>
              <a:t>PPV and NPP can change based on the overall prevalence of the condition.  They are only applicable if the research study reported these values have the same prevalence as the population a clinician is working with.  Prevalence may change over time.  PPV and NPP are not as useful as other measures of test validity. </a:t>
            </a:r>
            <a:endParaRPr lang="en-US" dirty="0"/>
          </a:p>
        </p:txBody>
      </p:sp>
      <p:sp>
        <p:nvSpPr>
          <p:cNvPr id="4" name="Slide Number Placeholder 3"/>
          <p:cNvSpPr>
            <a:spLocks noGrp="1"/>
          </p:cNvSpPr>
          <p:nvPr>
            <p:ph type="sldNum" sz="quarter" idx="10"/>
          </p:nvPr>
        </p:nvSpPr>
        <p:spPr/>
        <p:txBody>
          <a:bodyPr/>
          <a:lstStyle/>
          <a:p>
            <a:fld id="{E3EFDDE5-6219-46F7-A77B-405855BE8EB2}" type="slidenum">
              <a:rPr lang="en-US" smtClean="0"/>
              <a:t>11</a:t>
            </a:fld>
            <a:endParaRPr lang="en-US" dirty="0"/>
          </a:p>
        </p:txBody>
      </p:sp>
    </p:spTree>
    <p:extLst>
      <p:ext uri="{BB962C8B-B14F-4D97-AF65-F5344CB8AC3E}">
        <p14:creationId xmlns:p14="http://schemas.microsoft.com/office/powerpoint/2010/main" val="2096273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7A9E2CE-36A9-4241-8752-193808F3A740}" type="datetimeFigureOut">
              <a:rPr lang="en-US" smtClean="0"/>
              <a:t>6/6/2012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36AF54C-BE82-4053-B07E-CE554C659FE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A9E2CE-36A9-4241-8752-193808F3A740}" type="datetimeFigureOut">
              <a:rPr lang="en-US" smtClean="0"/>
              <a:t>6/6/2012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AF54C-BE82-4053-B07E-CE554C659FE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7A9E2CE-36A9-4241-8752-193808F3A740}" type="datetimeFigureOut">
              <a:rPr lang="en-US" smtClean="0"/>
              <a:t>6/6/2012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36AF54C-BE82-4053-B07E-CE554C659FE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7A9E2CE-36A9-4241-8752-193808F3A740}" type="datetimeFigureOut">
              <a:rPr lang="en-US" smtClean="0"/>
              <a:t>6/6/2012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36AF54C-BE82-4053-B07E-CE554C659FE1}"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7A9E2CE-36A9-4241-8752-193808F3A740}" type="datetimeFigureOut">
              <a:rPr lang="en-US" smtClean="0"/>
              <a:t>6/6/2012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36AF54C-BE82-4053-B07E-CE554C659FE1}"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7"/>
          <p:cNvSpPr>
            <a:spLocks noGrp="1"/>
          </p:cNvSpPr>
          <p:nvPr>
            <p:ph type="dt" sz="half" idx="15"/>
          </p:nvPr>
        </p:nvSpPr>
        <p:spPr/>
        <p:txBody>
          <a:bodyPr rtlCol="0"/>
          <a:lstStyle/>
          <a:p>
            <a:fld id="{C7A9E2CE-36A9-4241-8752-193808F3A740}" type="datetimeFigureOut">
              <a:rPr lang="en-US" smtClean="0"/>
              <a:t>6/6/2012</a:t>
            </a:fld>
            <a:endParaRPr lang="en-US"/>
          </a:p>
        </p:txBody>
      </p:sp>
      <p:sp>
        <p:nvSpPr>
          <p:cNvPr id="10" name="Slide Number Placeholder 9"/>
          <p:cNvSpPr>
            <a:spLocks noGrp="1"/>
          </p:cNvSpPr>
          <p:nvPr>
            <p:ph type="sldNum" sz="quarter" idx="16"/>
          </p:nvPr>
        </p:nvSpPr>
        <p:spPr/>
        <p:txBody>
          <a:bodyPr rtlCol="0"/>
          <a:lstStyle/>
          <a:p>
            <a:fld id="{F36AF54C-BE82-4053-B07E-CE554C659FE1}"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7A9E2CE-36A9-4241-8752-193808F3A740}" type="datetimeFigureOut">
              <a:rPr lang="en-US" smtClean="0"/>
              <a:t>6/6/2012</a:t>
            </a:fld>
            <a:endParaRPr lang="en-US"/>
          </a:p>
        </p:txBody>
      </p:sp>
      <p:sp>
        <p:nvSpPr>
          <p:cNvPr id="12" name="Slide Number Placeholder 11"/>
          <p:cNvSpPr>
            <a:spLocks noGrp="1"/>
          </p:cNvSpPr>
          <p:nvPr>
            <p:ph type="sldNum" sz="quarter" idx="16"/>
          </p:nvPr>
        </p:nvSpPr>
        <p:spPr/>
        <p:txBody>
          <a:bodyPr rtlCol="0"/>
          <a:lstStyle/>
          <a:p>
            <a:fld id="{F36AF54C-BE82-4053-B07E-CE554C659FE1}"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7A9E2CE-36A9-4241-8752-193808F3A740}" type="datetimeFigureOut">
              <a:rPr lang="en-US" smtClean="0"/>
              <a:t>6/6/2012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36AF54C-BE82-4053-B07E-CE554C659FE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A9E2CE-36A9-4241-8752-193808F3A740}" type="datetimeFigureOut">
              <a:rPr lang="en-US" smtClean="0"/>
              <a:t>6/6/2012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36AF54C-BE82-4053-B07E-CE554C659FE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7A9E2CE-36A9-4241-8752-193808F3A740}" type="datetimeFigureOut">
              <a:rPr lang="en-US" smtClean="0"/>
              <a:t>6/6/2012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36AF54C-BE82-4053-B07E-CE554C659FE1}"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7A9E2CE-36A9-4241-8752-193808F3A740}" type="datetimeFigureOut">
              <a:rPr lang="en-US" smtClean="0"/>
              <a:t>6/6/2012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F36AF54C-BE82-4053-B07E-CE554C659FE1}"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7A9E2CE-36A9-4241-8752-193808F3A740}" type="datetimeFigureOut">
              <a:rPr lang="en-US" smtClean="0"/>
              <a:t>6/6/2012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36AF54C-BE82-4053-B07E-CE554C659FE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Arial" pitchFamily="34" charset="0"/>
          <a:ea typeface="+mj-ea"/>
          <a:cs typeface="Arial" pitchFamily="34" charset="0"/>
        </a:defRPr>
      </a:lvl1pPr>
    </p:titleStyle>
    <p:bodyStyle>
      <a:lvl1pPr marL="320040" indent="-320040" algn="l" rtl="0" eaLnBrk="1" latinLnBrk="0" hangingPunct="1">
        <a:spcBef>
          <a:spcPts val="600"/>
        </a:spcBef>
        <a:spcAft>
          <a:spcPts val="600"/>
        </a:spcAft>
        <a:buClr>
          <a:schemeClr val="accent2"/>
        </a:buClr>
        <a:buSzPct val="60000"/>
        <a:buFont typeface="Wingdings"/>
        <a:buChar char=""/>
        <a:defRPr kumimoji="0" sz="3200" kern="1200">
          <a:solidFill>
            <a:schemeClr val="tx1"/>
          </a:solidFill>
          <a:latin typeface="Arial" pitchFamily="34" charset="0"/>
          <a:ea typeface="+mn-ea"/>
          <a:cs typeface="Arial" pitchFamily="34" charset="0"/>
        </a:defRPr>
      </a:lvl1pPr>
      <a:lvl2pPr marL="640080" indent="-274320" algn="l" rtl="0" eaLnBrk="1" latinLnBrk="0" hangingPunct="1">
        <a:spcBef>
          <a:spcPts val="600"/>
        </a:spcBef>
        <a:spcAft>
          <a:spcPts val="600"/>
        </a:spcAft>
        <a:buClr>
          <a:schemeClr val="accent1"/>
        </a:buClr>
        <a:buSzPct val="70000"/>
        <a:buFont typeface="Wingdings 2"/>
        <a:buChar char=""/>
        <a:defRPr kumimoji="0" sz="2800" kern="1200">
          <a:solidFill>
            <a:schemeClr val="tx1"/>
          </a:solidFill>
          <a:latin typeface="Arial" pitchFamily="34" charset="0"/>
          <a:ea typeface="+mn-ea"/>
          <a:cs typeface="Arial" pitchFamily="34" charset="0"/>
        </a:defRPr>
      </a:lvl2pPr>
      <a:lvl3pPr marL="914400" indent="-228600" algn="l" rtl="0" eaLnBrk="1" latinLnBrk="0" hangingPunct="1">
        <a:spcBef>
          <a:spcPts val="600"/>
        </a:spcBef>
        <a:spcAft>
          <a:spcPts val="600"/>
        </a:spcAft>
        <a:buClr>
          <a:schemeClr val="accent2"/>
        </a:buClr>
        <a:buSzPct val="75000"/>
        <a:buFont typeface="Wingdings"/>
        <a:buChar char=""/>
        <a:defRPr kumimoji="0" sz="2800" kern="1200">
          <a:solidFill>
            <a:schemeClr val="tx1"/>
          </a:solidFill>
          <a:latin typeface="Arial" pitchFamily="34" charset="0"/>
          <a:ea typeface="+mn-ea"/>
          <a:cs typeface="Arial" pitchFamily="34" charset="0"/>
        </a:defRPr>
      </a:lvl3pPr>
      <a:lvl4pPr marL="1371600" indent="-228600" algn="l" rtl="0" eaLnBrk="1" latinLnBrk="0" hangingPunct="1">
        <a:spcBef>
          <a:spcPts val="600"/>
        </a:spcBef>
        <a:spcAft>
          <a:spcPts val="600"/>
        </a:spcAft>
        <a:buClr>
          <a:schemeClr val="accent3"/>
        </a:buClr>
        <a:buSzPct val="75000"/>
        <a:buFont typeface="Wingdings"/>
        <a:buChar char=""/>
        <a:defRPr kumimoji="0" sz="2800" kern="1200">
          <a:solidFill>
            <a:schemeClr val="tx1"/>
          </a:solidFill>
          <a:latin typeface="Arial" pitchFamily="34" charset="0"/>
          <a:ea typeface="+mn-ea"/>
          <a:cs typeface="Arial" pitchFamily="34" charset="0"/>
        </a:defRPr>
      </a:lvl4pPr>
      <a:lvl5pPr marL="1828800" indent="-228600" algn="l" rtl="0" eaLnBrk="1" latinLnBrk="0" hangingPunct="1">
        <a:spcBef>
          <a:spcPts val="600"/>
        </a:spcBef>
        <a:spcAft>
          <a:spcPts val="600"/>
        </a:spcAft>
        <a:buClr>
          <a:schemeClr val="accent4"/>
        </a:buClr>
        <a:buSzPct val="65000"/>
        <a:buFont typeface="Wingdings"/>
        <a:buChar char=""/>
        <a:defRPr kumimoji="0" sz="28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jstor.org/stable/pdfplus/25457329.pdf?acceptTC=true"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Evidence </a:t>
            </a:r>
            <a:r>
              <a:rPr lang="en-US" dirty="0"/>
              <a:t>about Diagnostic </a:t>
            </a:r>
            <a:r>
              <a:rPr lang="en-US" dirty="0" smtClean="0"/>
              <a:t>Tests</a:t>
            </a:r>
            <a:endParaRPr lang="en-US" dirty="0"/>
          </a:p>
        </p:txBody>
      </p:sp>
      <p:sp>
        <p:nvSpPr>
          <p:cNvPr id="2" name="Subtitle 1"/>
          <p:cNvSpPr>
            <a:spLocks noGrp="1"/>
          </p:cNvSpPr>
          <p:nvPr>
            <p:ph type="subTitle" idx="1"/>
          </p:nvPr>
        </p:nvSpPr>
        <p:spPr/>
        <p:txBody>
          <a:bodyPr/>
          <a:lstStyle/>
          <a:p>
            <a:r>
              <a:rPr lang="en-US" dirty="0" smtClean="0"/>
              <a:t>Min H. Huang, PT, PhD, NCS</a:t>
            </a:r>
            <a:endParaRPr lang="en-US" dirty="0"/>
          </a:p>
        </p:txBody>
      </p:sp>
    </p:spTree>
    <p:extLst>
      <p:ext uri="{BB962C8B-B14F-4D97-AF65-F5344CB8AC3E}">
        <p14:creationId xmlns:p14="http://schemas.microsoft.com/office/powerpoint/2010/main" val="19739661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055" y="1600200"/>
            <a:ext cx="8229600" cy="4937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dirty="0"/>
              <a:t>PPV = 24/38 = 63</a:t>
            </a:r>
            <a:r>
              <a:rPr lang="en-US" dirty="0" smtClean="0"/>
              <a:t>%</a:t>
            </a:r>
            <a:endParaRPr lang="en-US" dirty="0"/>
          </a:p>
        </p:txBody>
      </p:sp>
      <p:pic>
        <p:nvPicPr>
          <p:cNvPr id="4"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6088" t="-46264" r="48998" b="56033"/>
          <a:stretch/>
        </p:blipFill>
        <p:spPr bwMode="auto">
          <a:xfrm>
            <a:off x="5947930" y="-1949309"/>
            <a:ext cx="2743200" cy="3898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2423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676400"/>
            <a:ext cx="8229600" cy="4910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NPP </a:t>
            </a:r>
            <a:r>
              <a:rPr lang="en-US" dirty="0"/>
              <a:t>= 56/62 = 90</a:t>
            </a:r>
            <a:r>
              <a:rPr lang="en-US" dirty="0" smtClean="0"/>
              <a:t>%</a:t>
            </a:r>
            <a:endParaRPr lang="en-US" dirty="0"/>
          </a:p>
        </p:txBody>
      </p:sp>
      <p:pic>
        <p:nvPicPr>
          <p:cNvPr id="4"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6088" t="-46264" r="48998" b="56033"/>
          <a:stretch/>
        </p:blipFill>
        <p:spPr bwMode="auto">
          <a:xfrm>
            <a:off x="6067424" y="-1719264"/>
            <a:ext cx="2743200" cy="3898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3782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457200" y="457200"/>
            <a:ext cx="8686800" cy="990600"/>
          </a:xfrm>
        </p:spPr>
        <p:txBody>
          <a:bodyPr>
            <a:noAutofit/>
          </a:bodyPr>
          <a:lstStyle/>
          <a:p>
            <a:pPr>
              <a:lnSpc>
                <a:spcPct val="90000"/>
              </a:lnSpc>
            </a:pPr>
            <a:r>
              <a:rPr lang="en-US" sz="3400" dirty="0" smtClean="0"/>
              <a:t>Figure 10-7: A Receiver Operating Characteristic (ROC) Curve for an Imperfect but Useful Test</a:t>
            </a:r>
          </a:p>
        </p:txBody>
      </p:sp>
      <p:grpSp>
        <p:nvGrpSpPr>
          <p:cNvPr id="6" name="Group 5"/>
          <p:cNvGrpSpPr/>
          <p:nvPr/>
        </p:nvGrpSpPr>
        <p:grpSpPr>
          <a:xfrm>
            <a:off x="1714500" y="1828800"/>
            <a:ext cx="5639374" cy="4648200"/>
            <a:chOff x="1714500" y="1828800"/>
            <a:chExt cx="5639374" cy="4648200"/>
          </a:xfrm>
        </p:grpSpPr>
        <p:pic>
          <p:nvPicPr>
            <p:cNvPr id="40964" name="Picture 2" descr="Macintosh HD:Applications:Microsoft Office 2004:Office:PPT_IB_SupportFiles:Images:77654_CH10_Fig0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828800"/>
              <a:ext cx="5525074"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3"/>
            <p:cNvSpPr/>
            <p:nvPr/>
          </p:nvSpPr>
          <p:spPr>
            <a:xfrm>
              <a:off x="1714500" y="2438400"/>
              <a:ext cx="342900" cy="27432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581400" y="6172200"/>
              <a:ext cx="27432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055832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843" t="5808"/>
          <a:stretch/>
        </p:blipFill>
        <p:spPr bwMode="auto">
          <a:xfrm>
            <a:off x="4783631" y="1246910"/>
            <a:ext cx="3903169"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Likelihood Ratio Nomogram</a:t>
            </a:r>
            <a:endParaRPr lang="en-US" dirty="0"/>
          </a:p>
        </p:txBody>
      </p:sp>
      <p:sp>
        <p:nvSpPr>
          <p:cNvPr id="3" name="Content Placeholder 2"/>
          <p:cNvSpPr>
            <a:spLocks noGrp="1"/>
          </p:cNvSpPr>
          <p:nvPr>
            <p:ph sz="quarter" idx="1"/>
          </p:nvPr>
        </p:nvSpPr>
        <p:spPr>
          <a:xfrm>
            <a:off x="609600" y="1589566"/>
            <a:ext cx="4495800" cy="4714435"/>
          </a:xfrm>
        </p:spPr>
        <p:txBody>
          <a:bodyPr>
            <a:normAutofit/>
          </a:bodyPr>
          <a:lstStyle/>
          <a:p>
            <a:r>
              <a:rPr lang="en-US" sz="2800" dirty="0" smtClean="0"/>
              <a:t>Use a nomogram to calculate posttest probability, i.e. the probability that the patient/client has the condition after a test result is obtained.</a:t>
            </a:r>
          </a:p>
          <a:p>
            <a:r>
              <a:rPr lang="en-US" sz="2800" dirty="0" smtClean="0"/>
              <a:t>LR+ = 1-2, LR- = 0.5-1.0 </a:t>
            </a:r>
            <a:r>
              <a:rPr lang="en-US" sz="2800" dirty="0" smtClean="0">
                <a:sym typeface="Wingdings" pitchFamily="2" charset="2"/>
              </a:rPr>
              <a:t></a:t>
            </a:r>
            <a:r>
              <a:rPr lang="en-US" sz="2800" dirty="0" smtClean="0"/>
              <a:t> negligible change in pretest probability</a:t>
            </a:r>
          </a:p>
          <a:p>
            <a:endParaRPr lang="en-US" sz="2800" dirty="0" smtClean="0"/>
          </a:p>
        </p:txBody>
      </p:sp>
      <p:sp>
        <p:nvSpPr>
          <p:cNvPr id="8" name="Rectangle 7"/>
          <p:cNvSpPr/>
          <p:nvPr/>
        </p:nvSpPr>
        <p:spPr>
          <a:xfrm>
            <a:off x="394854" y="6304002"/>
            <a:ext cx="4333302" cy="369332"/>
          </a:xfrm>
          <a:prstGeom prst="rect">
            <a:avLst/>
          </a:prstGeom>
        </p:spPr>
        <p:txBody>
          <a:bodyPr wrap="none">
            <a:spAutoFit/>
          </a:bodyPr>
          <a:lstStyle/>
          <a:p>
            <a:r>
              <a:rPr lang="en-US" dirty="0">
                <a:latin typeface="Arial" pitchFamily="34" charset="0"/>
                <a:cs typeface="Arial" pitchFamily="34" charset="0"/>
              </a:rPr>
              <a:t>http://www.cebm.net/index.aspx?o=1043</a:t>
            </a:r>
          </a:p>
        </p:txBody>
      </p:sp>
    </p:spTree>
    <p:extLst>
      <p:ext uri="{BB962C8B-B14F-4D97-AF65-F5344CB8AC3E}">
        <p14:creationId xmlns:p14="http://schemas.microsoft.com/office/powerpoint/2010/main" val="3033366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mtClean="0"/>
              <a:t>Evidence about Clinical Measures</a:t>
            </a:r>
            <a:endParaRPr lang="en-US" dirty="0"/>
          </a:p>
        </p:txBody>
      </p:sp>
      <p:sp>
        <p:nvSpPr>
          <p:cNvPr id="5" name="Subtitle 4"/>
          <p:cNvSpPr>
            <a:spLocks noGrp="1"/>
          </p:cNvSpPr>
          <p:nvPr>
            <p:ph type="subTitle" idx="1"/>
          </p:nvPr>
        </p:nvSpPr>
        <p:spPr/>
        <p:txBody>
          <a:bodyPr/>
          <a:lstStyle/>
          <a:p>
            <a:r>
              <a:rPr lang="en-US" dirty="0" smtClean="0"/>
              <a:t>Min H</a:t>
            </a:r>
            <a:r>
              <a:rPr lang="en-US" dirty="0"/>
              <a:t>. Huang, PT, PhD, </a:t>
            </a:r>
            <a:r>
              <a:rPr lang="en-US" dirty="0" smtClean="0"/>
              <a:t>NCS</a:t>
            </a:r>
            <a:endParaRPr lang="en-US" dirty="0"/>
          </a:p>
        </p:txBody>
      </p:sp>
    </p:spTree>
    <p:extLst>
      <p:ext uri="{BB962C8B-B14F-4D97-AF65-F5344CB8AC3E}">
        <p14:creationId xmlns:p14="http://schemas.microsoft.com/office/powerpoint/2010/main" val="37962744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Clinical Measures</a:t>
            </a:r>
            <a:endParaRPr lang="en-US" dirty="0" smtClean="0"/>
          </a:p>
        </p:txBody>
      </p:sp>
      <p:sp>
        <p:nvSpPr>
          <p:cNvPr id="21507" name="Content Placeholder 2"/>
          <p:cNvSpPr>
            <a:spLocks noGrp="1"/>
          </p:cNvSpPr>
          <p:nvPr>
            <p:ph idx="1"/>
          </p:nvPr>
        </p:nvSpPr>
        <p:spPr/>
        <p:txBody>
          <a:bodyPr/>
          <a:lstStyle/>
          <a:p>
            <a:r>
              <a:rPr lang="en-US" dirty="0" smtClean="0"/>
              <a:t>Are</a:t>
            </a:r>
            <a:r>
              <a:rPr lang="en-US" b="1" dirty="0" smtClean="0"/>
              <a:t> NOT</a:t>
            </a:r>
            <a:r>
              <a:rPr lang="en-US" dirty="0" smtClean="0"/>
              <a:t> used to label or classify a diagnosis or practice pattern</a:t>
            </a:r>
          </a:p>
          <a:p>
            <a:r>
              <a:rPr lang="en-US" b="1" dirty="0" smtClean="0"/>
              <a:t>Quantify</a:t>
            </a:r>
            <a:r>
              <a:rPr lang="en-US" dirty="0" smtClean="0"/>
              <a:t> and/or </a:t>
            </a:r>
            <a:r>
              <a:rPr lang="en-US" b="1" dirty="0" smtClean="0"/>
              <a:t>describe</a:t>
            </a:r>
            <a:r>
              <a:rPr lang="en-US" dirty="0"/>
              <a:t> a patient’s </a:t>
            </a:r>
            <a:r>
              <a:rPr lang="en-US" dirty="0" smtClean="0"/>
              <a:t>impairments in a standardized fashion</a:t>
            </a:r>
          </a:p>
          <a:p>
            <a:r>
              <a:rPr lang="en-US" dirty="0" smtClean="0"/>
              <a:t>Distinguish among different </a:t>
            </a:r>
            <a:r>
              <a:rPr lang="en-US" b="1" dirty="0" smtClean="0"/>
              <a:t>levels of severity of a problem</a:t>
            </a:r>
          </a:p>
          <a:p>
            <a:r>
              <a:rPr lang="en-US" dirty="0" smtClean="0"/>
              <a:t>Instruments must have reliability, validity, </a:t>
            </a:r>
            <a:r>
              <a:rPr lang="en-US" b="1" dirty="0" smtClean="0">
                <a:solidFill>
                  <a:srgbClr val="FF0000"/>
                </a:solidFill>
              </a:rPr>
              <a:t>responsiveness</a:t>
            </a:r>
          </a:p>
        </p:txBody>
      </p:sp>
      <p:pic>
        <p:nvPicPr>
          <p:cNvPr id="1031" name="Picture 7" descr="C:\Users\mhhuang\AppData\Local\Microsoft\Windows\Temporary Internet Files\Content.IE5\A3DYELSY\MC90001692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315200" y="216436"/>
            <a:ext cx="1509674" cy="1340510"/>
          </a:xfrm>
          <a:prstGeom prst="rect">
            <a:avLst/>
          </a:prstGeom>
          <a:noFill/>
          <a:scene3d>
            <a:camera prst="orthographicFront">
              <a:rot lat="0" lon="300000" rev="0"/>
            </a:camera>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15258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Study Credibility</a:t>
            </a:r>
            <a:endParaRPr lang="en-US" dirty="0" smtClean="0"/>
          </a:p>
        </p:txBody>
      </p:sp>
      <p:sp>
        <p:nvSpPr>
          <p:cNvPr id="22531" name="Content Placeholder 2"/>
          <p:cNvSpPr>
            <a:spLocks noGrp="1"/>
          </p:cNvSpPr>
          <p:nvPr>
            <p:ph idx="1"/>
          </p:nvPr>
        </p:nvSpPr>
        <p:spPr/>
        <p:txBody>
          <a:bodyPr/>
          <a:lstStyle/>
          <a:p>
            <a:r>
              <a:rPr lang="en-US" dirty="0" smtClean="0"/>
              <a:t>SAME process as diagnostic tests</a:t>
            </a:r>
          </a:p>
          <a:p>
            <a:r>
              <a:rPr lang="en-US" dirty="0" smtClean="0"/>
              <a:t>Refer to questions in Table 10-2</a:t>
            </a:r>
          </a:p>
          <a:p>
            <a:r>
              <a:rPr lang="en-US" dirty="0" smtClean="0">
                <a:solidFill>
                  <a:srgbClr val="FF0000"/>
                </a:solidFill>
              </a:rPr>
              <a:t>Clinical measures MUST be validated in patient populations with different diagnoses</a:t>
            </a:r>
            <a:r>
              <a:rPr lang="en-US" dirty="0" smtClean="0"/>
              <a:t> </a:t>
            </a:r>
          </a:p>
        </p:txBody>
      </p:sp>
      <p:pic>
        <p:nvPicPr>
          <p:cNvPr id="4" name="Picture 2" descr="C:\Users\mhhuang\AppData\Local\Microsoft\Windows\Temporary Internet Files\Content.IE5\3X6KTYHA\MC90044874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600" y="152400"/>
            <a:ext cx="1371600" cy="91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3655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Study Results</a:t>
            </a:r>
            <a:endParaRPr lang="en-US" dirty="0" smtClean="0"/>
          </a:p>
        </p:txBody>
      </p:sp>
      <p:sp>
        <p:nvSpPr>
          <p:cNvPr id="23555" name="Content Placeholder 2"/>
          <p:cNvSpPr>
            <a:spLocks noGrp="1"/>
          </p:cNvSpPr>
          <p:nvPr>
            <p:ph idx="1"/>
          </p:nvPr>
        </p:nvSpPr>
        <p:spPr/>
        <p:txBody>
          <a:bodyPr>
            <a:normAutofit fontScale="92500" lnSpcReduction="10000"/>
          </a:bodyPr>
          <a:lstStyle/>
          <a:p>
            <a:r>
              <a:rPr lang="en-US" dirty="0" smtClean="0"/>
              <a:t>Reliability and validity  are confirmed by correlation coefficients.</a:t>
            </a:r>
          </a:p>
          <a:p>
            <a:r>
              <a:rPr lang="en-US" dirty="0" smtClean="0"/>
              <a:t>Responsiveness is commonly assessed by</a:t>
            </a:r>
          </a:p>
          <a:p>
            <a:pPr lvl="1"/>
            <a:r>
              <a:rPr lang="en-US" dirty="0" smtClean="0"/>
              <a:t>Minimal detectable change (MDC): the amount of change that just exceeds the standard error of measurement </a:t>
            </a:r>
          </a:p>
          <a:p>
            <a:pPr lvl="1"/>
            <a:r>
              <a:rPr lang="en-US" dirty="0" smtClean="0"/>
              <a:t>Standardized response mean (SRM): the ratio between the mean change score and the standard deviation of the change scores; reflect the change over time</a:t>
            </a:r>
          </a:p>
        </p:txBody>
      </p:sp>
      <p:pic>
        <p:nvPicPr>
          <p:cNvPr id="6" name="Picture 2" descr="C:\Users\mhhuang\AppData\Local\Microsoft\Windows\Temporary Internet Files\Content.IE5\3X6KTYHA\MC90044874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152400"/>
            <a:ext cx="1828800"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1707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itle 1"/>
          <p:cNvSpPr>
            <a:spLocks noGrp="1"/>
          </p:cNvSpPr>
          <p:nvPr>
            <p:ph type="title"/>
          </p:nvPr>
        </p:nvSpPr>
        <p:spPr/>
        <p:txBody>
          <a:bodyPr>
            <a:normAutofit fontScale="90000"/>
          </a:bodyPr>
          <a:lstStyle/>
          <a:p>
            <a:r>
              <a:rPr lang="en-US" smtClean="0"/>
              <a:t>Considerations for Implementing the Evidence into Practice</a:t>
            </a:r>
            <a:endParaRPr lang="en-US" dirty="0" smtClean="0"/>
          </a:p>
        </p:txBody>
      </p:sp>
      <p:sp>
        <p:nvSpPr>
          <p:cNvPr id="26626" name="Content Placeholder 2"/>
          <p:cNvSpPr>
            <a:spLocks noGrp="1"/>
          </p:cNvSpPr>
          <p:nvPr>
            <p:ph idx="1"/>
          </p:nvPr>
        </p:nvSpPr>
        <p:spPr/>
        <p:txBody>
          <a:bodyPr/>
          <a:lstStyle/>
          <a:p>
            <a:r>
              <a:rPr lang="en-US" smtClean="0"/>
              <a:t>Test or measure should be available, practical and safe in the setting</a:t>
            </a:r>
          </a:p>
          <a:p>
            <a:r>
              <a:rPr lang="en-US" smtClean="0"/>
              <a:t>Test or measure should have demonstrated performance on similar patient/clients</a:t>
            </a:r>
          </a:p>
          <a:p>
            <a:r>
              <a:rPr lang="en-US" smtClean="0"/>
              <a:t>Can pretest probabilities be estimated for the patient/client</a:t>
            </a:r>
          </a:p>
          <a:p>
            <a:r>
              <a:rPr lang="en-US" smtClean="0"/>
              <a:t>Patient/client’s preferences and values</a:t>
            </a:r>
            <a:endParaRPr lang="en-US" dirty="0" smtClean="0"/>
          </a:p>
        </p:txBody>
      </p:sp>
    </p:spTree>
    <p:extLst>
      <p:ext uri="{BB962C8B-B14F-4D97-AF65-F5344CB8AC3E}">
        <p14:creationId xmlns:p14="http://schemas.microsoft.com/office/powerpoint/2010/main" val="10812247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t>Review </a:t>
            </a:r>
          </a:p>
        </p:txBody>
      </p:sp>
      <p:sp>
        <p:nvSpPr>
          <p:cNvPr id="27651" name="Content Placeholder 2"/>
          <p:cNvSpPr>
            <a:spLocks noGrp="1"/>
          </p:cNvSpPr>
          <p:nvPr>
            <p:ph idx="1"/>
          </p:nvPr>
        </p:nvSpPr>
        <p:spPr/>
        <p:txBody>
          <a:bodyPr>
            <a:normAutofit fontScale="92500"/>
          </a:bodyPr>
          <a:lstStyle/>
          <a:p>
            <a:r>
              <a:rPr lang="en-US" smtClean="0"/>
              <a:t>Most useful diagnostic tests and clinical measures have demonstrated reliability and validity</a:t>
            </a:r>
          </a:p>
          <a:p>
            <a:r>
              <a:rPr lang="en-US" smtClean="0"/>
              <a:t>Reliability is shown through statistical tests of relationships among repeated test results </a:t>
            </a:r>
          </a:p>
          <a:p>
            <a:r>
              <a:rPr lang="en-US" smtClean="0"/>
              <a:t>Validity is demonstrated through statistical tests or comparison to the gold standard</a:t>
            </a:r>
          </a:p>
          <a:p>
            <a:r>
              <a:rPr lang="en-US" smtClean="0"/>
              <a:t>Responsiveness is measured MDC or SRM</a:t>
            </a:r>
          </a:p>
          <a:p>
            <a:endParaRPr lang="en-US" dirty="0" smtClean="0"/>
          </a:p>
        </p:txBody>
      </p:sp>
    </p:spTree>
    <p:extLst>
      <p:ext uri="{BB962C8B-B14F-4D97-AF65-F5344CB8AC3E}">
        <p14:creationId xmlns:p14="http://schemas.microsoft.com/office/powerpoint/2010/main" val="12518361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mtClean="0"/>
              <a:t>Diagnostic Tests</a:t>
            </a:r>
            <a:endParaRPr lang="en-US" dirty="0" smtClean="0"/>
          </a:p>
        </p:txBody>
      </p:sp>
      <p:sp>
        <p:nvSpPr>
          <p:cNvPr id="3075" name="Content Placeholder 2"/>
          <p:cNvSpPr>
            <a:spLocks noGrp="1"/>
          </p:cNvSpPr>
          <p:nvPr>
            <p:ph idx="1"/>
          </p:nvPr>
        </p:nvSpPr>
        <p:spPr/>
        <p:txBody>
          <a:bodyPr>
            <a:normAutofit fontScale="92500" lnSpcReduction="10000"/>
          </a:bodyPr>
          <a:lstStyle/>
          <a:p>
            <a:pPr>
              <a:buSzPct val="100000"/>
              <a:buFont typeface="Wingdings" pitchFamily="2" charset="2"/>
              <a:buChar char="ü"/>
            </a:pPr>
            <a:r>
              <a:rPr lang="en-US" dirty="0" smtClean="0"/>
              <a:t>Test threshold and treatment threshold</a:t>
            </a:r>
          </a:p>
          <a:p>
            <a:r>
              <a:rPr lang="en-US" dirty="0" smtClean="0"/>
              <a:t>Help </a:t>
            </a:r>
            <a:r>
              <a:rPr lang="en-US" b="1" dirty="0" smtClean="0"/>
              <a:t>focus</a:t>
            </a:r>
            <a:r>
              <a:rPr lang="en-US" dirty="0" smtClean="0"/>
              <a:t> the exam in a particular body region or system.</a:t>
            </a:r>
          </a:p>
          <a:p>
            <a:r>
              <a:rPr lang="en-US" b="1" dirty="0" smtClean="0"/>
              <a:t>Identify potential problems </a:t>
            </a:r>
            <a:r>
              <a:rPr lang="en-US" dirty="0" smtClean="0"/>
              <a:t>that require referral to other health care providers.</a:t>
            </a:r>
          </a:p>
          <a:p>
            <a:r>
              <a:rPr lang="en-US" dirty="0" smtClean="0"/>
              <a:t>Assist in the </a:t>
            </a:r>
            <a:r>
              <a:rPr lang="en-US" b="1" dirty="0" smtClean="0"/>
              <a:t>diagnostic classification </a:t>
            </a:r>
            <a:r>
              <a:rPr lang="en-US" dirty="0" smtClean="0"/>
              <a:t>(i.e. a specific practice pattern). </a:t>
            </a:r>
          </a:p>
          <a:p>
            <a:r>
              <a:rPr lang="en-US" dirty="0" smtClean="0"/>
              <a:t>Diagnostic tests MUST be </a:t>
            </a:r>
            <a:r>
              <a:rPr lang="en-US" b="1" dirty="0" smtClean="0"/>
              <a:t>reliable </a:t>
            </a:r>
            <a:r>
              <a:rPr lang="en-US" dirty="0" smtClean="0"/>
              <a:t>and</a:t>
            </a:r>
            <a:r>
              <a:rPr lang="en-US" b="1" dirty="0" smtClean="0"/>
              <a:t> valid</a:t>
            </a:r>
            <a:r>
              <a:rPr lang="en-US" dirty="0" smtClean="0"/>
              <a:t>.</a:t>
            </a:r>
          </a:p>
        </p:txBody>
      </p:sp>
      <p:pic>
        <p:nvPicPr>
          <p:cNvPr id="4" name="Picture 3" descr="C:\Users\mhhuang\AppData\Local\Microsoft\Windows\Temporary Internet Files\Content.IE5\LRS6X25Y\MC90029316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0" y="153027"/>
            <a:ext cx="1112450" cy="1097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42946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5562600"/>
          </a:xfrm>
        </p:spPr>
        <p:txBody>
          <a:bodyPr>
            <a:normAutofit/>
          </a:bodyPr>
          <a:lstStyle/>
          <a:p>
            <a:pPr algn="ctr"/>
            <a:r>
              <a:rPr lang="en-US" sz="3800" dirty="0" smtClean="0">
                <a:effectLst>
                  <a:outerShdw blurRad="38100" dist="38100" dir="2700000" algn="tl">
                    <a:srgbClr val="000000">
                      <a:alpha val="43137"/>
                    </a:srgbClr>
                  </a:outerShdw>
                </a:effectLst>
              </a:rPr>
              <a:t>Impact of Pain Reported During Isometric Quadriceps  Muscle Strength Testing in People With Knee Pain: </a:t>
            </a:r>
            <a:r>
              <a:rPr lang="en-US" dirty="0" smtClean="0"/>
              <a:t/>
            </a:r>
            <a:br>
              <a:rPr lang="en-US" dirty="0" smtClean="0"/>
            </a:br>
            <a:r>
              <a:rPr lang="en-US" sz="3300" dirty="0" smtClean="0"/>
              <a:t/>
            </a:r>
            <a:br>
              <a:rPr lang="en-US" sz="3300" dirty="0" smtClean="0"/>
            </a:br>
            <a:r>
              <a:rPr lang="en-US" sz="2600" dirty="0" smtClean="0"/>
              <a:t>Data From the Osteoarthritis Initiative</a:t>
            </a:r>
            <a:br>
              <a:rPr lang="en-US" sz="2600" dirty="0" smtClean="0"/>
            </a:br>
            <a:r>
              <a:rPr lang="en-US" sz="2600" dirty="0" smtClean="0"/>
              <a:t/>
            </a:r>
            <a:br>
              <a:rPr lang="en-US" sz="2600" dirty="0" smtClean="0"/>
            </a:br>
            <a:r>
              <a:rPr lang="it-IT" sz="2600" dirty="0" smtClean="0"/>
              <a:t>Daniel L. Riddle, Paul W. Stratford</a:t>
            </a:r>
            <a:endParaRPr lang="en-US" sz="2600" dirty="0"/>
          </a:p>
        </p:txBody>
      </p:sp>
      <p:sp>
        <p:nvSpPr>
          <p:cNvPr id="3" name="Subtitle 2"/>
          <p:cNvSpPr>
            <a:spLocks noGrp="1"/>
          </p:cNvSpPr>
          <p:nvPr>
            <p:ph type="subTitle" idx="1"/>
          </p:nvPr>
        </p:nvSpPr>
        <p:spPr/>
        <p:txBody>
          <a:bodyPr/>
          <a:lstStyle/>
          <a:p>
            <a:r>
              <a:rPr lang="en-US" dirty="0" smtClean="0"/>
              <a:t>Min H. Huang, PT, PhD, NCS</a:t>
            </a:r>
            <a:endParaRPr lang="en-US" dirty="0"/>
          </a:p>
        </p:txBody>
      </p:sp>
    </p:spTree>
    <p:extLst>
      <p:ext uri="{BB962C8B-B14F-4D97-AF65-F5344CB8AC3E}">
        <p14:creationId xmlns:p14="http://schemas.microsoft.com/office/powerpoint/2010/main" val="1687094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Introduction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mtClean="0"/>
              <a:t>Common clinical assumption</a:t>
            </a:r>
          </a:p>
          <a:p>
            <a:pPr lvl="1"/>
            <a:r>
              <a:rPr lang="en-US" smtClean="0"/>
              <a:t>Impairments in body structure or function (e.g. pain) can impact limitations in activities and participation (e.g. physical function)</a:t>
            </a:r>
          </a:p>
          <a:p>
            <a:r>
              <a:rPr lang="en-US" smtClean="0"/>
              <a:t>Limitations of previous research</a:t>
            </a:r>
          </a:p>
          <a:p>
            <a:pPr lvl="1"/>
            <a:r>
              <a:rPr lang="en-US" smtClean="0"/>
              <a:t>NO large scale studies available</a:t>
            </a:r>
          </a:p>
          <a:p>
            <a:pPr lvl="1"/>
            <a:r>
              <a:rPr lang="en-US" smtClean="0"/>
              <a:t>Does pain affect muscle strength?</a:t>
            </a:r>
          </a:p>
          <a:p>
            <a:pPr lvl="2"/>
            <a:r>
              <a:rPr lang="en-US" smtClean="0"/>
              <a:t>1 study: Yes</a:t>
            </a:r>
          </a:p>
          <a:p>
            <a:pPr lvl="2"/>
            <a:r>
              <a:rPr lang="en-US" smtClean="0"/>
              <a:t>1 study: No</a:t>
            </a:r>
          </a:p>
          <a:p>
            <a:pPr lvl="1"/>
            <a:endParaRPr lang="en-US" smtClean="0"/>
          </a:p>
          <a:p>
            <a:pPr lvl="1"/>
            <a:endParaRPr lang="en-US" smtClean="0"/>
          </a:p>
          <a:p>
            <a:endParaRPr lang="en-US" smtClean="0"/>
          </a:p>
          <a:p>
            <a:endParaRPr lang="en-US" dirty="0"/>
          </a:p>
        </p:txBody>
      </p:sp>
    </p:spTree>
    <p:extLst>
      <p:ext uri="{BB962C8B-B14F-4D97-AF65-F5344CB8AC3E}">
        <p14:creationId xmlns:p14="http://schemas.microsoft.com/office/powerpoint/2010/main" val="4072906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Relationships between Domains of the ICF Model</a:t>
            </a:r>
            <a:endParaRPr lang="en-US" dirty="0"/>
          </a:p>
        </p:txBody>
      </p:sp>
      <p:pic>
        <p:nvPicPr>
          <p:cNvPr id="2355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541462"/>
            <a:ext cx="8229600" cy="5087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0807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Purpose</a:t>
            </a:r>
            <a:endParaRPr lang="en-US" dirty="0"/>
          </a:p>
        </p:txBody>
      </p:sp>
      <p:sp>
        <p:nvSpPr>
          <p:cNvPr id="3" name="Content Placeholder 2"/>
          <p:cNvSpPr>
            <a:spLocks noGrp="1"/>
          </p:cNvSpPr>
          <p:nvPr>
            <p:ph sz="quarter" idx="1"/>
          </p:nvPr>
        </p:nvSpPr>
        <p:spPr>
          <a:xfrm>
            <a:off x="612648" y="1600200"/>
            <a:ext cx="8153400" cy="4724400"/>
          </a:xfrm>
        </p:spPr>
        <p:txBody>
          <a:bodyPr>
            <a:normAutofit/>
          </a:bodyPr>
          <a:lstStyle/>
          <a:p>
            <a:r>
              <a:rPr lang="en-US" sz="3000" dirty="0" smtClean="0"/>
              <a:t>Whether the relationship between maximal isometric quad strength (X1) and functional status (Y1,Y2,….Y5) was influenced by pain during isometric testing (X2)</a:t>
            </a:r>
          </a:p>
          <a:p>
            <a:r>
              <a:rPr lang="en-US" sz="3000" dirty="0" smtClean="0"/>
              <a:t>The extent to which pain during testing (X1) affected quad strength (Y1), or other functional tests (Y2, Y3, Y4, Y5)</a:t>
            </a:r>
          </a:p>
          <a:p>
            <a:endParaRPr lang="en-US" sz="3000" dirty="0"/>
          </a:p>
        </p:txBody>
      </p:sp>
    </p:spTree>
    <p:extLst>
      <p:ext uri="{BB962C8B-B14F-4D97-AF65-F5344CB8AC3E}">
        <p14:creationId xmlns:p14="http://schemas.microsoft.com/office/powerpoint/2010/main" val="2700727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Purpose</a:t>
            </a:r>
            <a:endParaRPr lang="en-US" dirty="0"/>
          </a:p>
        </p:txBody>
      </p:sp>
      <p:sp>
        <p:nvSpPr>
          <p:cNvPr id="3" name="Content Placeholder 2"/>
          <p:cNvSpPr>
            <a:spLocks noGrp="1"/>
          </p:cNvSpPr>
          <p:nvPr>
            <p:ph sz="quarter" idx="1"/>
          </p:nvPr>
        </p:nvSpPr>
        <p:spPr>
          <a:xfrm>
            <a:off x="612647" y="1524000"/>
            <a:ext cx="5449678" cy="4724400"/>
          </a:xfrm>
        </p:spPr>
        <p:txBody>
          <a:bodyPr>
            <a:noAutofit/>
          </a:bodyPr>
          <a:lstStyle/>
          <a:p>
            <a:pPr marL="0" indent="0">
              <a:spcBef>
                <a:spcPts val="0"/>
              </a:spcBef>
              <a:buNone/>
            </a:pPr>
            <a:r>
              <a:rPr lang="en-US" sz="2800" b="1" dirty="0" smtClean="0"/>
              <a:t>Model 1 (Initial):</a:t>
            </a:r>
          </a:p>
          <a:p>
            <a:pPr marL="0" indent="0">
              <a:spcBef>
                <a:spcPts val="0"/>
              </a:spcBef>
              <a:buNone/>
            </a:pPr>
            <a:r>
              <a:rPr lang="en-US" sz="2800" dirty="0" smtClean="0"/>
              <a:t>Physical Function (Y) =              </a:t>
            </a:r>
            <a:r>
              <a:rPr lang="en-US" sz="2800" dirty="0"/>
              <a:t> </a:t>
            </a:r>
            <a:r>
              <a:rPr lang="en-US" sz="2800" dirty="0" smtClean="0"/>
              <a:t>  </a:t>
            </a:r>
            <a:r>
              <a:rPr lang="el-GR" sz="2800" dirty="0" smtClean="0"/>
              <a:t>β</a:t>
            </a:r>
            <a:r>
              <a:rPr lang="en-US" sz="2800" dirty="0" smtClean="0"/>
              <a:t>1 Strength (X1) +                  covariates + </a:t>
            </a:r>
            <a:r>
              <a:rPr lang="el-GR" sz="2800" dirty="0" smtClean="0"/>
              <a:t>ε</a:t>
            </a:r>
            <a:endParaRPr lang="en-US" sz="2800" dirty="0" smtClean="0"/>
          </a:p>
          <a:p>
            <a:pPr marL="0" indent="0">
              <a:spcBef>
                <a:spcPts val="1800"/>
              </a:spcBef>
              <a:buNone/>
            </a:pPr>
            <a:r>
              <a:rPr lang="en-US" sz="2800" b="1" dirty="0" smtClean="0"/>
              <a:t>Model 2 (Full):</a:t>
            </a:r>
            <a:endParaRPr lang="en-US" sz="2800" b="1" dirty="0"/>
          </a:p>
          <a:p>
            <a:pPr marL="45720" indent="0">
              <a:spcBef>
                <a:spcPts val="0"/>
              </a:spcBef>
              <a:buNone/>
            </a:pPr>
            <a:r>
              <a:rPr lang="en-US" sz="2800" dirty="0"/>
              <a:t>Physical Function (Y) = 	 </a:t>
            </a:r>
            <a:r>
              <a:rPr lang="en-US" sz="2800" dirty="0" smtClean="0"/>
              <a:t>     </a:t>
            </a:r>
            <a:r>
              <a:rPr lang="el-GR" sz="2800" dirty="0" smtClean="0"/>
              <a:t>β</a:t>
            </a:r>
            <a:r>
              <a:rPr lang="en-US" sz="2800" dirty="0" smtClean="0"/>
              <a:t>1 </a:t>
            </a:r>
            <a:r>
              <a:rPr lang="en-US" sz="2800" dirty="0"/>
              <a:t>Strength (X1) + </a:t>
            </a:r>
            <a:r>
              <a:rPr lang="en-US" sz="2800" dirty="0" smtClean="0"/>
              <a:t>                      </a:t>
            </a:r>
            <a:r>
              <a:rPr lang="el-GR" sz="2800" dirty="0" smtClean="0"/>
              <a:t>β</a:t>
            </a:r>
            <a:r>
              <a:rPr lang="en-US" sz="2800" dirty="0" smtClean="0"/>
              <a:t>2 </a:t>
            </a:r>
            <a:r>
              <a:rPr lang="en-US" sz="2800" dirty="0"/>
              <a:t>Pain (X2) + </a:t>
            </a:r>
            <a:r>
              <a:rPr lang="en-US" sz="2800" dirty="0" smtClean="0"/>
              <a:t>                            </a:t>
            </a:r>
            <a:r>
              <a:rPr lang="el-GR" sz="2800" dirty="0" smtClean="0"/>
              <a:t>β</a:t>
            </a:r>
            <a:r>
              <a:rPr lang="en-US" sz="2800" dirty="0" smtClean="0"/>
              <a:t>3 </a:t>
            </a:r>
            <a:r>
              <a:rPr lang="en-US" sz="2800" dirty="0"/>
              <a:t>Strength (X1) × Pain(X2) </a:t>
            </a:r>
            <a:r>
              <a:rPr lang="en-US" sz="2800" dirty="0" smtClean="0"/>
              <a:t>+ covariates </a:t>
            </a:r>
            <a:r>
              <a:rPr lang="en-US" sz="2800" dirty="0"/>
              <a:t>+ </a:t>
            </a:r>
            <a:r>
              <a:rPr lang="el-GR" sz="2800" dirty="0"/>
              <a:t>ε</a:t>
            </a:r>
            <a:endParaRPr lang="en-US" sz="2800" dirty="0"/>
          </a:p>
          <a:p>
            <a:pPr marL="0" indent="0">
              <a:spcBef>
                <a:spcPts val="0"/>
              </a:spcBef>
              <a:buNone/>
            </a:pPr>
            <a:endParaRPr lang="en-US" sz="2800" dirty="0" smtClean="0"/>
          </a:p>
          <a:p>
            <a:pPr lvl="1">
              <a:spcBef>
                <a:spcPts val="0"/>
              </a:spcBef>
            </a:pPr>
            <a:endParaRPr lang="en-US" dirty="0" smtClean="0"/>
          </a:p>
          <a:p>
            <a:pPr lvl="1">
              <a:spcBef>
                <a:spcPts val="0"/>
              </a:spcBef>
            </a:pPr>
            <a:endParaRPr lang="en-US" dirty="0" smtClean="0"/>
          </a:p>
          <a:p>
            <a:pPr lvl="2">
              <a:spcBef>
                <a:spcPts val="0"/>
              </a:spcBef>
            </a:pPr>
            <a:endParaRPr lang="en-US" dirty="0" smtClean="0"/>
          </a:p>
          <a:p>
            <a:pPr lvl="2">
              <a:spcBef>
                <a:spcPts val="0"/>
              </a:spcBef>
            </a:pPr>
            <a:endParaRPr lang="en-US" dirty="0" smtClean="0"/>
          </a:p>
          <a:p>
            <a:pPr>
              <a:spcBef>
                <a:spcPts val="0"/>
              </a:spcBef>
            </a:pPr>
            <a:endParaRPr lang="en-US" sz="2800" dirty="0"/>
          </a:p>
        </p:txBody>
      </p:sp>
      <p:grpSp>
        <p:nvGrpSpPr>
          <p:cNvPr id="29" name="Group 28"/>
          <p:cNvGrpSpPr/>
          <p:nvPr/>
        </p:nvGrpSpPr>
        <p:grpSpPr>
          <a:xfrm>
            <a:off x="5887873" y="4599164"/>
            <a:ext cx="2760900" cy="1573036"/>
            <a:chOff x="685800" y="4346575"/>
            <a:chExt cx="2760900" cy="1573036"/>
          </a:xfrm>
        </p:grpSpPr>
        <p:grpSp>
          <p:nvGrpSpPr>
            <p:cNvPr id="20" name="Group 19"/>
            <p:cNvGrpSpPr/>
            <p:nvPr/>
          </p:nvGrpSpPr>
          <p:grpSpPr>
            <a:xfrm>
              <a:off x="685800" y="4346575"/>
              <a:ext cx="2371050" cy="1524000"/>
              <a:chOff x="914400" y="4346575"/>
              <a:chExt cx="2371050" cy="1524000"/>
            </a:xfrm>
          </p:grpSpPr>
          <p:grpSp>
            <p:nvGrpSpPr>
              <p:cNvPr id="14" name="Group 13"/>
              <p:cNvGrpSpPr/>
              <p:nvPr/>
            </p:nvGrpSpPr>
            <p:grpSpPr>
              <a:xfrm>
                <a:off x="1380450" y="4346575"/>
                <a:ext cx="1905000" cy="1524000"/>
                <a:chOff x="1524000" y="4648200"/>
                <a:chExt cx="1905000" cy="1524000"/>
              </a:xfrm>
            </p:grpSpPr>
            <p:cxnSp>
              <p:nvCxnSpPr>
                <p:cNvPr id="7" name="Straight Connector 6"/>
                <p:cNvCxnSpPr/>
                <p:nvPr/>
              </p:nvCxnSpPr>
              <p:spPr>
                <a:xfrm>
                  <a:off x="1524000" y="4648200"/>
                  <a:ext cx="0" cy="1524000"/>
                </a:xfrm>
                <a:prstGeom prst="line">
                  <a:avLst/>
                </a:prstGeom>
                <a:ln w="50800">
                  <a:solidFill>
                    <a:srgbClr val="0070C0"/>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524000" y="6172200"/>
                  <a:ext cx="1905000" cy="0"/>
                </a:xfrm>
                <a:prstGeom prst="line">
                  <a:avLst/>
                </a:prstGeom>
                <a:ln w="50800">
                  <a:solidFill>
                    <a:srgbClr val="0070C0"/>
                  </a:solidFill>
                  <a:tailEnd type="stealth"/>
                </a:ln>
              </p:spPr>
              <p:style>
                <a:lnRef idx="1">
                  <a:schemeClr val="accent1"/>
                </a:lnRef>
                <a:fillRef idx="0">
                  <a:schemeClr val="accent1"/>
                </a:fillRef>
                <a:effectRef idx="0">
                  <a:schemeClr val="accent1"/>
                </a:effectRef>
                <a:fontRef idx="minor">
                  <a:schemeClr val="tx1"/>
                </a:fontRef>
              </p:style>
            </p:cxnSp>
          </p:grpSp>
          <p:sp>
            <p:nvSpPr>
              <p:cNvPr id="19" name="Rectangle 18"/>
              <p:cNvSpPr/>
              <p:nvPr/>
            </p:nvSpPr>
            <p:spPr>
              <a:xfrm>
                <a:off x="914400" y="4359533"/>
                <a:ext cx="389850" cy="461665"/>
              </a:xfrm>
              <a:prstGeom prst="rect">
                <a:avLst/>
              </a:prstGeom>
            </p:spPr>
            <p:txBody>
              <a:bodyPr wrap="none">
                <a:spAutoFit/>
              </a:bodyPr>
              <a:lstStyle/>
              <a:p>
                <a:r>
                  <a:rPr lang="en-US" sz="2400" b="1" dirty="0" smtClean="0">
                    <a:latin typeface="Arial" pitchFamily="34" charset="0"/>
                    <a:cs typeface="Arial" pitchFamily="34" charset="0"/>
                  </a:rPr>
                  <a:t>Y</a:t>
                </a:r>
                <a:endParaRPr lang="en-US" sz="2400" dirty="0">
                  <a:latin typeface="Arial" pitchFamily="34" charset="0"/>
                  <a:cs typeface="Arial" pitchFamily="34" charset="0"/>
                </a:endParaRPr>
              </a:p>
            </p:txBody>
          </p:sp>
        </p:grpSp>
        <p:cxnSp>
          <p:nvCxnSpPr>
            <p:cNvPr id="22" name="Straight Connector 21"/>
            <p:cNvCxnSpPr/>
            <p:nvPr/>
          </p:nvCxnSpPr>
          <p:spPr>
            <a:xfrm flipV="1">
              <a:off x="1151850" y="4852811"/>
              <a:ext cx="1667550" cy="533400"/>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3056850" y="5457946"/>
              <a:ext cx="389850" cy="461665"/>
            </a:xfrm>
            <a:prstGeom prst="rect">
              <a:avLst/>
            </a:prstGeom>
          </p:spPr>
          <p:txBody>
            <a:bodyPr wrap="none">
              <a:spAutoFit/>
            </a:bodyPr>
            <a:lstStyle/>
            <a:p>
              <a:r>
                <a:rPr lang="en-US" sz="2400" b="1" dirty="0" smtClean="0">
                  <a:latin typeface="Arial" pitchFamily="34" charset="0"/>
                  <a:cs typeface="Arial" pitchFamily="34" charset="0"/>
                </a:rPr>
                <a:t>X</a:t>
              </a:r>
              <a:endParaRPr lang="en-US" sz="2400" b="1" dirty="0">
                <a:latin typeface="Arial" pitchFamily="34" charset="0"/>
                <a:cs typeface="Arial" pitchFamily="34" charset="0"/>
              </a:endParaRPr>
            </a:p>
          </p:txBody>
        </p:sp>
      </p:grpSp>
      <p:grpSp>
        <p:nvGrpSpPr>
          <p:cNvPr id="5" name="Group 4"/>
          <p:cNvGrpSpPr/>
          <p:nvPr/>
        </p:nvGrpSpPr>
        <p:grpSpPr>
          <a:xfrm>
            <a:off x="5867400" y="1676400"/>
            <a:ext cx="2781373" cy="1555629"/>
            <a:chOff x="5867400" y="1676400"/>
            <a:chExt cx="2781373" cy="1555629"/>
          </a:xfrm>
        </p:grpSpPr>
        <p:grpSp>
          <p:nvGrpSpPr>
            <p:cNvPr id="28" name="Group 27"/>
            <p:cNvGrpSpPr/>
            <p:nvPr/>
          </p:nvGrpSpPr>
          <p:grpSpPr>
            <a:xfrm>
              <a:off x="5867400" y="1676400"/>
              <a:ext cx="2371050" cy="1555629"/>
              <a:chOff x="5325150" y="4316236"/>
              <a:chExt cx="2371050" cy="1555629"/>
            </a:xfrm>
          </p:grpSpPr>
          <p:cxnSp>
            <p:nvCxnSpPr>
              <p:cNvPr id="13" name="Straight Connector 12"/>
              <p:cNvCxnSpPr/>
              <p:nvPr/>
            </p:nvCxnSpPr>
            <p:spPr>
              <a:xfrm flipV="1">
                <a:off x="5791200" y="4316236"/>
                <a:ext cx="1219200" cy="1069033"/>
              </a:xfrm>
              <a:prstGeom prst="line">
                <a:avLst/>
              </a:prstGeom>
              <a:ln w="508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5791200" y="4347865"/>
                <a:ext cx="1905000" cy="1524000"/>
                <a:chOff x="1524000" y="4648200"/>
                <a:chExt cx="1905000" cy="1524000"/>
              </a:xfrm>
            </p:grpSpPr>
            <p:cxnSp>
              <p:nvCxnSpPr>
                <p:cNvPr id="16" name="Straight Connector 15"/>
                <p:cNvCxnSpPr/>
                <p:nvPr/>
              </p:nvCxnSpPr>
              <p:spPr>
                <a:xfrm>
                  <a:off x="1524000" y="4648200"/>
                  <a:ext cx="0" cy="1524000"/>
                </a:xfrm>
                <a:prstGeom prst="line">
                  <a:avLst/>
                </a:prstGeom>
                <a:ln w="50800">
                  <a:solidFill>
                    <a:srgbClr val="0070C0"/>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524000" y="6172200"/>
                  <a:ext cx="1905000" cy="0"/>
                </a:xfrm>
                <a:prstGeom prst="line">
                  <a:avLst/>
                </a:prstGeom>
                <a:ln w="50800">
                  <a:solidFill>
                    <a:srgbClr val="0070C0"/>
                  </a:solidFill>
                  <a:tailEnd type="stealth"/>
                </a:ln>
              </p:spPr>
              <p:style>
                <a:lnRef idx="1">
                  <a:schemeClr val="accent1"/>
                </a:lnRef>
                <a:fillRef idx="0">
                  <a:schemeClr val="accent1"/>
                </a:fillRef>
                <a:effectRef idx="0">
                  <a:schemeClr val="accent1"/>
                </a:effectRef>
                <a:fontRef idx="minor">
                  <a:schemeClr val="tx1"/>
                </a:fontRef>
              </p:style>
            </p:cxnSp>
          </p:grpSp>
          <p:sp>
            <p:nvSpPr>
              <p:cNvPr id="18" name="Rectangle 17"/>
              <p:cNvSpPr/>
              <p:nvPr/>
            </p:nvSpPr>
            <p:spPr>
              <a:xfrm>
                <a:off x="5325150" y="4343400"/>
                <a:ext cx="389850" cy="461665"/>
              </a:xfrm>
              <a:prstGeom prst="rect">
                <a:avLst/>
              </a:prstGeom>
            </p:spPr>
            <p:txBody>
              <a:bodyPr wrap="none">
                <a:spAutoFit/>
              </a:bodyPr>
              <a:lstStyle/>
              <a:p>
                <a:r>
                  <a:rPr lang="en-US" sz="2400" b="1" dirty="0" smtClean="0">
                    <a:latin typeface="Arial" pitchFamily="34" charset="0"/>
                    <a:cs typeface="Arial" pitchFamily="34" charset="0"/>
                  </a:rPr>
                  <a:t>Y</a:t>
                </a:r>
                <a:endParaRPr lang="en-US" sz="2400" dirty="0">
                  <a:latin typeface="Arial" pitchFamily="34" charset="0"/>
                  <a:cs typeface="Arial" pitchFamily="34" charset="0"/>
                </a:endParaRPr>
              </a:p>
            </p:txBody>
          </p:sp>
        </p:grpSp>
        <p:sp>
          <p:nvSpPr>
            <p:cNvPr id="26" name="Rectangle 25"/>
            <p:cNvSpPr/>
            <p:nvPr/>
          </p:nvSpPr>
          <p:spPr>
            <a:xfrm>
              <a:off x="8258923" y="2770364"/>
              <a:ext cx="389850" cy="461665"/>
            </a:xfrm>
            <a:prstGeom prst="rect">
              <a:avLst/>
            </a:prstGeom>
          </p:spPr>
          <p:txBody>
            <a:bodyPr wrap="none">
              <a:spAutoFit/>
            </a:bodyPr>
            <a:lstStyle/>
            <a:p>
              <a:r>
                <a:rPr lang="en-US" sz="2400" b="1" dirty="0" smtClean="0">
                  <a:latin typeface="Arial" pitchFamily="34" charset="0"/>
                  <a:cs typeface="Arial" pitchFamily="34" charset="0"/>
                </a:rPr>
                <a:t>X</a:t>
              </a:r>
              <a:endParaRPr lang="en-US" sz="2400" b="1" dirty="0">
                <a:latin typeface="Arial" pitchFamily="34" charset="0"/>
                <a:cs typeface="Arial" pitchFamily="34" charset="0"/>
              </a:endParaRPr>
            </a:p>
          </p:txBody>
        </p:sp>
      </p:grpSp>
    </p:spTree>
    <p:extLst>
      <p:ext uri="{BB962C8B-B14F-4D97-AF65-F5344CB8AC3E}">
        <p14:creationId xmlns:p14="http://schemas.microsoft.com/office/powerpoint/2010/main" val="27135604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Purpose</a:t>
            </a:r>
            <a:endParaRPr lang="en-US" dirty="0"/>
          </a:p>
        </p:txBody>
      </p:sp>
      <p:sp>
        <p:nvSpPr>
          <p:cNvPr id="6" name="Content Placeholder 5"/>
          <p:cNvSpPr>
            <a:spLocks noGrp="1"/>
          </p:cNvSpPr>
          <p:nvPr>
            <p:ph sz="quarter" idx="1"/>
          </p:nvPr>
        </p:nvSpPr>
        <p:spPr>
          <a:xfrm>
            <a:off x="533399" y="1524000"/>
            <a:ext cx="5723851" cy="4495800"/>
          </a:xfrm>
        </p:spPr>
        <p:txBody>
          <a:bodyPr>
            <a:normAutofit/>
          </a:bodyPr>
          <a:lstStyle/>
          <a:p>
            <a:pPr marL="0" indent="0">
              <a:buNone/>
            </a:pPr>
            <a:r>
              <a:rPr lang="en-US" sz="2800" b="1" dirty="0"/>
              <a:t>Model </a:t>
            </a:r>
            <a:r>
              <a:rPr lang="en-US" sz="2800" b="1" dirty="0" smtClean="0"/>
              <a:t>3 (No interaction)</a:t>
            </a:r>
            <a:endParaRPr lang="en-US" sz="2800" b="1" dirty="0"/>
          </a:p>
          <a:p>
            <a:pPr marL="45720" indent="0">
              <a:buNone/>
            </a:pPr>
            <a:r>
              <a:rPr lang="en-US" sz="2800" dirty="0"/>
              <a:t>Physical Function (Y) = </a:t>
            </a:r>
            <a:r>
              <a:rPr lang="en-US" sz="2800" dirty="0" smtClean="0"/>
              <a:t>          </a:t>
            </a:r>
            <a:r>
              <a:rPr lang="en-US" sz="2800" dirty="0"/>
              <a:t> </a:t>
            </a:r>
            <a:r>
              <a:rPr lang="en-US" sz="2800" dirty="0" smtClean="0"/>
              <a:t>   </a:t>
            </a:r>
            <a:r>
              <a:rPr lang="el-GR" sz="2800" dirty="0" smtClean="0"/>
              <a:t>β</a:t>
            </a:r>
            <a:r>
              <a:rPr lang="en-US" sz="2800" dirty="0" smtClean="0"/>
              <a:t>1 Strength (X1</a:t>
            </a:r>
            <a:r>
              <a:rPr lang="en-US" sz="2800" dirty="0"/>
              <a:t>) + </a:t>
            </a:r>
            <a:r>
              <a:rPr lang="en-US" sz="2800" dirty="0" smtClean="0"/>
              <a:t>                       </a:t>
            </a:r>
            <a:r>
              <a:rPr lang="el-GR" sz="2800" dirty="0" smtClean="0"/>
              <a:t>β</a:t>
            </a:r>
            <a:r>
              <a:rPr lang="en-US" sz="2800" dirty="0" smtClean="0"/>
              <a:t>2 Pain </a:t>
            </a:r>
            <a:r>
              <a:rPr lang="en-US" sz="2800" dirty="0"/>
              <a:t>(X2) + </a:t>
            </a:r>
            <a:r>
              <a:rPr lang="en-US" sz="2800" dirty="0" smtClean="0"/>
              <a:t>                 covariates + </a:t>
            </a:r>
            <a:r>
              <a:rPr lang="el-GR" sz="2800" dirty="0" smtClean="0"/>
              <a:t>ε</a:t>
            </a:r>
            <a:endParaRPr lang="en-US" sz="2800" dirty="0"/>
          </a:p>
        </p:txBody>
      </p:sp>
      <p:grpSp>
        <p:nvGrpSpPr>
          <p:cNvPr id="29" name="Group 28"/>
          <p:cNvGrpSpPr/>
          <p:nvPr/>
        </p:nvGrpSpPr>
        <p:grpSpPr>
          <a:xfrm>
            <a:off x="5011500" y="1655048"/>
            <a:ext cx="2760900" cy="1573036"/>
            <a:chOff x="685800" y="4346575"/>
            <a:chExt cx="2760900" cy="1573036"/>
          </a:xfrm>
        </p:grpSpPr>
        <p:grpSp>
          <p:nvGrpSpPr>
            <p:cNvPr id="20" name="Group 19"/>
            <p:cNvGrpSpPr/>
            <p:nvPr/>
          </p:nvGrpSpPr>
          <p:grpSpPr>
            <a:xfrm>
              <a:off x="685800" y="4346575"/>
              <a:ext cx="2371050" cy="1524000"/>
              <a:chOff x="914400" y="4346575"/>
              <a:chExt cx="2371050" cy="1524000"/>
            </a:xfrm>
          </p:grpSpPr>
          <p:grpSp>
            <p:nvGrpSpPr>
              <p:cNvPr id="14" name="Group 13"/>
              <p:cNvGrpSpPr/>
              <p:nvPr/>
            </p:nvGrpSpPr>
            <p:grpSpPr>
              <a:xfrm>
                <a:off x="1380450" y="4346575"/>
                <a:ext cx="1905000" cy="1524000"/>
                <a:chOff x="1524000" y="4648200"/>
                <a:chExt cx="1905000" cy="1524000"/>
              </a:xfrm>
            </p:grpSpPr>
            <p:cxnSp>
              <p:nvCxnSpPr>
                <p:cNvPr id="7" name="Straight Connector 6"/>
                <p:cNvCxnSpPr/>
                <p:nvPr/>
              </p:nvCxnSpPr>
              <p:spPr>
                <a:xfrm>
                  <a:off x="1524000" y="4648200"/>
                  <a:ext cx="0" cy="1524000"/>
                </a:xfrm>
                <a:prstGeom prst="line">
                  <a:avLst/>
                </a:prstGeom>
                <a:ln w="50800">
                  <a:solidFill>
                    <a:srgbClr val="0070C0"/>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524000" y="6172200"/>
                  <a:ext cx="1905000" cy="0"/>
                </a:xfrm>
                <a:prstGeom prst="line">
                  <a:avLst/>
                </a:prstGeom>
                <a:ln w="50800">
                  <a:solidFill>
                    <a:srgbClr val="0070C0"/>
                  </a:solidFill>
                  <a:tailEnd type="stealth"/>
                </a:ln>
              </p:spPr>
              <p:style>
                <a:lnRef idx="1">
                  <a:schemeClr val="accent1"/>
                </a:lnRef>
                <a:fillRef idx="0">
                  <a:schemeClr val="accent1"/>
                </a:fillRef>
                <a:effectRef idx="0">
                  <a:schemeClr val="accent1"/>
                </a:effectRef>
                <a:fontRef idx="minor">
                  <a:schemeClr val="tx1"/>
                </a:fontRef>
              </p:style>
            </p:cxnSp>
          </p:grpSp>
          <p:sp>
            <p:nvSpPr>
              <p:cNvPr id="19" name="Rectangle 18"/>
              <p:cNvSpPr/>
              <p:nvPr/>
            </p:nvSpPr>
            <p:spPr>
              <a:xfrm>
                <a:off x="914400" y="4359533"/>
                <a:ext cx="389850" cy="461665"/>
              </a:xfrm>
              <a:prstGeom prst="rect">
                <a:avLst/>
              </a:prstGeom>
            </p:spPr>
            <p:txBody>
              <a:bodyPr wrap="none">
                <a:spAutoFit/>
              </a:bodyPr>
              <a:lstStyle/>
              <a:p>
                <a:r>
                  <a:rPr lang="en-US" sz="2400" b="1" dirty="0" smtClean="0">
                    <a:latin typeface="Arial" pitchFamily="34" charset="0"/>
                    <a:cs typeface="Arial" pitchFamily="34" charset="0"/>
                  </a:rPr>
                  <a:t>Y</a:t>
                </a:r>
                <a:endParaRPr lang="en-US" sz="2400" dirty="0">
                  <a:latin typeface="Arial" pitchFamily="34" charset="0"/>
                  <a:cs typeface="Arial" pitchFamily="34" charset="0"/>
                </a:endParaRPr>
              </a:p>
            </p:txBody>
          </p:sp>
        </p:grpSp>
        <p:cxnSp>
          <p:nvCxnSpPr>
            <p:cNvPr id="22" name="Straight Connector 21"/>
            <p:cNvCxnSpPr/>
            <p:nvPr/>
          </p:nvCxnSpPr>
          <p:spPr>
            <a:xfrm flipV="1">
              <a:off x="1151850" y="5233811"/>
              <a:ext cx="1747643" cy="533400"/>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3056850" y="5457946"/>
              <a:ext cx="389850" cy="461665"/>
            </a:xfrm>
            <a:prstGeom prst="rect">
              <a:avLst/>
            </a:prstGeom>
          </p:spPr>
          <p:txBody>
            <a:bodyPr wrap="none">
              <a:spAutoFit/>
            </a:bodyPr>
            <a:lstStyle/>
            <a:p>
              <a:r>
                <a:rPr lang="en-US" sz="2400" b="1" dirty="0" smtClean="0">
                  <a:latin typeface="Arial" pitchFamily="34" charset="0"/>
                  <a:cs typeface="Arial" pitchFamily="34" charset="0"/>
                </a:rPr>
                <a:t>X</a:t>
              </a:r>
              <a:endParaRPr lang="en-US" sz="2400" b="1" dirty="0">
                <a:latin typeface="Arial" pitchFamily="34" charset="0"/>
                <a:cs typeface="Arial" pitchFamily="34" charset="0"/>
              </a:endParaRPr>
            </a:p>
          </p:txBody>
        </p:sp>
      </p:grpSp>
      <p:grpSp>
        <p:nvGrpSpPr>
          <p:cNvPr id="3" name="Group 2"/>
          <p:cNvGrpSpPr/>
          <p:nvPr/>
        </p:nvGrpSpPr>
        <p:grpSpPr>
          <a:xfrm>
            <a:off x="1828800" y="3962400"/>
            <a:ext cx="2781373" cy="2229594"/>
            <a:chOff x="1257227" y="3953731"/>
            <a:chExt cx="2781373" cy="2229594"/>
          </a:xfrm>
        </p:grpSpPr>
        <p:grpSp>
          <p:nvGrpSpPr>
            <p:cNvPr id="42" name="Group 41"/>
            <p:cNvGrpSpPr/>
            <p:nvPr/>
          </p:nvGrpSpPr>
          <p:grpSpPr>
            <a:xfrm>
              <a:off x="1257227" y="4627696"/>
              <a:ext cx="2781373" cy="1555629"/>
              <a:chOff x="5867400" y="1676400"/>
              <a:chExt cx="2781373" cy="1555629"/>
            </a:xfrm>
          </p:grpSpPr>
          <p:grpSp>
            <p:nvGrpSpPr>
              <p:cNvPr id="43" name="Group 42"/>
              <p:cNvGrpSpPr/>
              <p:nvPr/>
            </p:nvGrpSpPr>
            <p:grpSpPr>
              <a:xfrm>
                <a:off x="5867400" y="1676400"/>
                <a:ext cx="2371050" cy="1555629"/>
                <a:chOff x="5325150" y="4316236"/>
                <a:chExt cx="2371050" cy="1555629"/>
              </a:xfrm>
            </p:grpSpPr>
            <p:cxnSp>
              <p:nvCxnSpPr>
                <p:cNvPr id="45" name="Straight Connector 44"/>
                <p:cNvCxnSpPr/>
                <p:nvPr/>
              </p:nvCxnSpPr>
              <p:spPr>
                <a:xfrm flipV="1">
                  <a:off x="5791200" y="4316236"/>
                  <a:ext cx="1219200" cy="1069033"/>
                </a:xfrm>
                <a:prstGeom prst="line">
                  <a:avLst/>
                </a:prstGeom>
                <a:ln w="508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5791200" y="4347865"/>
                  <a:ext cx="1905000" cy="1524000"/>
                  <a:chOff x="1524000" y="4648200"/>
                  <a:chExt cx="1905000" cy="1524000"/>
                </a:xfrm>
              </p:grpSpPr>
              <p:cxnSp>
                <p:nvCxnSpPr>
                  <p:cNvPr id="48" name="Straight Connector 47"/>
                  <p:cNvCxnSpPr/>
                  <p:nvPr/>
                </p:nvCxnSpPr>
                <p:spPr>
                  <a:xfrm>
                    <a:off x="1524000" y="4648200"/>
                    <a:ext cx="0" cy="1524000"/>
                  </a:xfrm>
                  <a:prstGeom prst="line">
                    <a:avLst/>
                  </a:prstGeom>
                  <a:ln w="50800">
                    <a:solidFill>
                      <a:srgbClr val="0070C0"/>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524000" y="6172200"/>
                    <a:ext cx="1905000" cy="0"/>
                  </a:xfrm>
                  <a:prstGeom prst="line">
                    <a:avLst/>
                  </a:prstGeom>
                  <a:ln w="50800">
                    <a:solidFill>
                      <a:srgbClr val="0070C0"/>
                    </a:solidFill>
                    <a:tailEnd type="stealth"/>
                  </a:ln>
                </p:spPr>
                <p:style>
                  <a:lnRef idx="1">
                    <a:schemeClr val="accent1"/>
                  </a:lnRef>
                  <a:fillRef idx="0">
                    <a:schemeClr val="accent1"/>
                  </a:fillRef>
                  <a:effectRef idx="0">
                    <a:schemeClr val="accent1"/>
                  </a:effectRef>
                  <a:fontRef idx="minor">
                    <a:schemeClr val="tx1"/>
                  </a:fontRef>
                </p:style>
              </p:cxnSp>
            </p:grpSp>
            <p:sp>
              <p:nvSpPr>
                <p:cNvPr id="47" name="Rectangle 46"/>
                <p:cNvSpPr/>
                <p:nvPr/>
              </p:nvSpPr>
              <p:spPr>
                <a:xfrm>
                  <a:off x="5325150" y="4343400"/>
                  <a:ext cx="389850" cy="461665"/>
                </a:xfrm>
                <a:prstGeom prst="rect">
                  <a:avLst/>
                </a:prstGeom>
              </p:spPr>
              <p:txBody>
                <a:bodyPr wrap="none">
                  <a:spAutoFit/>
                </a:bodyPr>
                <a:lstStyle/>
                <a:p>
                  <a:r>
                    <a:rPr lang="en-US" sz="2400" b="1" dirty="0" smtClean="0">
                      <a:latin typeface="Arial" pitchFamily="34" charset="0"/>
                      <a:cs typeface="Arial" pitchFamily="34" charset="0"/>
                    </a:rPr>
                    <a:t>Y</a:t>
                  </a:r>
                  <a:endParaRPr lang="en-US" sz="2400" dirty="0">
                    <a:latin typeface="Arial" pitchFamily="34" charset="0"/>
                    <a:cs typeface="Arial" pitchFamily="34" charset="0"/>
                  </a:endParaRPr>
                </a:p>
              </p:txBody>
            </p:sp>
          </p:grpSp>
          <p:sp>
            <p:nvSpPr>
              <p:cNvPr id="44" name="Rectangle 43"/>
              <p:cNvSpPr/>
              <p:nvPr/>
            </p:nvSpPr>
            <p:spPr>
              <a:xfrm>
                <a:off x="8258923" y="2770364"/>
                <a:ext cx="389850" cy="461665"/>
              </a:xfrm>
              <a:prstGeom prst="rect">
                <a:avLst/>
              </a:prstGeom>
            </p:spPr>
            <p:txBody>
              <a:bodyPr wrap="none">
                <a:spAutoFit/>
              </a:bodyPr>
              <a:lstStyle/>
              <a:p>
                <a:r>
                  <a:rPr lang="en-US" sz="2400" b="1" dirty="0" smtClean="0">
                    <a:latin typeface="Arial" pitchFamily="34" charset="0"/>
                    <a:cs typeface="Arial" pitchFamily="34" charset="0"/>
                  </a:rPr>
                  <a:t>X</a:t>
                </a:r>
                <a:endParaRPr lang="en-US" sz="2400" b="1" dirty="0">
                  <a:latin typeface="Arial" pitchFamily="34" charset="0"/>
                  <a:cs typeface="Arial" pitchFamily="34" charset="0"/>
                </a:endParaRPr>
              </a:p>
            </p:txBody>
          </p:sp>
        </p:grpSp>
        <p:sp>
          <p:nvSpPr>
            <p:cNvPr id="10" name="Rectangle 9"/>
            <p:cNvSpPr/>
            <p:nvPr/>
          </p:nvSpPr>
          <p:spPr>
            <a:xfrm>
              <a:off x="1655554" y="3953731"/>
              <a:ext cx="1550424" cy="553998"/>
            </a:xfrm>
            <a:prstGeom prst="rect">
              <a:avLst/>
            </a:prstGeom>
          </p:spPr>
          <p:txBody>
            <a:bodyPr wrap="none">
              <a:spAutoFit/>
            </a:bodyPr>
            <a:lstStyle/>
            <a:p>
              <a:r>
                <a:rPr lang="en-US" sz="3000" dirty="0">
                  <a:latin typeface="Arial" pitchFamily="34" charset="0"/>
                  <a:cs typeface="Arial" pitchFamily="34" charset="0"/>
                </a:rPr>
                <a:t>Model </a:t>
              </a:r>
              <a:r>
                <a:rPr lang="en-US" sz="3000" dirty="0" smtClean="0">
                  <a:latin typeface="Arial" pitchFamily="34" charset="0"/>
                  <a:cs typeface="Arial" pitchFamily="34" charset="0"/>
                </a:rPr>
                <a:t>1</a:t>
              </a:r>
              <a:endParaRPr lang="en-US" sz="3000" dirty="0">
                <a:latin typeface="Arial" pitchFamily="34" charset="0"/>
                <a:cs typeface="Arial" pitchFamily="34" charset="0"/>
              </a:endParaRPr>
            </a:p>
          </p:txBody>
        </p:sp>
      </p:grpSp>
      <p:grpSp>
        <p:nvGrpSpPr>
          <p:cNvPr id="4" name="Group 3"/>
          <p:cNvGrpSpPr/>
          <p:nvPr/>
        </p:nvGrpSpPr>
        <p:grpSpPr>
          <a:xfrm>
            <a:off x="5029200" y="3953730"/>
            <a:ext cx="2760900" cy="2278631"/>
            <a:chOff x="5163900" y="3953730"/>
            <a:chExt cx="2760900" cy="2278631"/>
          </a:xfrm>
        </p:grpSpPr>
        <p:grpSp>
          <p:nvGrpSpPr>
            <p:cNvPr id="21" name="Group 20"/>
            <p:cNvGrpSpPr/>
            <p:nvPr/>
          </p:nvGrpSpPr>
          <p:grpSpPr>
            <a:xfrm>
              <a:off x="5163900" y="4659325"/>
              <a:ext cx="2760900" cy="1573036"/>
              <a:chOff x="685800" y="4346575"/>
              <a:chExt cx="2760900" cy="1573036"/>
            </a:xfrm>
          </p:grpSpPr>
          <p:grpSp>
            <p:nvGrpSpPr>
              <p:cNvPr id="23" name="Group 22"/>
              <p:cNvGrpSpPr/>
              <p:nvPr/>
            </p:nvGrpSpPr>
            <p:grpSpPr>
              <a:xfrm>
                <a:off x="685800" y="4346575"/>
                <a:ext cx="2371050" cy="1524000"/>
                <a:chOff x="914400" y="4346575"/>
                <a:chExt cx="2371050" cy="1524000"/>
              </a:xfrm>
            </p:grpSpPr>
            <p:grpSp>
              <p:nvGrpSpPr>
                <p:cNvPr id="30" name="Group 29"/>
                <p:cNvGrpSpPr/>
                <p:nvPr/>
              </p:nvGrpSpPr>
              <p:grpSpPr>
                <a:xfrm>
                  <a:off x="1380450" y="4346575"/>
                  <a:ext cx="1905000" cy="1524000"/>
                  <a:chOff x="1524000" y="4648200"/>
                  <a:chExt cx="1905000" cy="1524000"/>
                </a:xfrm>
              </p:grpSpPr>
              <p:cxnSp>
                <p:nvCxnSpPr>
                  <p:cNvPr id="32" name="Straight Connector 31"/>
                  <p:cNvCxnSpPr/>
                  <p:nvPr/>
                </p:nvCxnSpPr>
                <p:spPr>
                  <a:xfrm>
                    <a:off x="1524000" y="4648200"/>
                    <a:ext cx="0" cy="1524000"/>
                  </a:xfrm>
                  <a:prstGeom prst="line">
                    <a:avLst/>
                  </a:prstGeom>
                  <a:ln w="50800">
                    <a:solidFill>
                      <a:srgbClr val="0070C0"/>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524000" y="6172200"/>
                    <a:ext cx="1905000" cy="0"/>
                  </a:xfrm>
                  <a:prstGeom prst="line">
                    <a:avLst/>
                  </a:prstGeom>
                  <a:ln w="50800">
                    <a:solidFill>
                      <a:srgbClr val="0070C0"/>
                    </a:solidFill>
                    <a:tailEnd type="stealth"/>
                  </a:ln>
                </p:spPr>
                <p:style>
                  <a:lnRef idx="1">
                    <a:schemeClr val="accent1"/>
                  </a:lnRef>
                  <a:fillRef idx="0">
                    <a:schemeClr val="accent1"/>
                  </a:fillRef>
                  <a:effectRef idx="0">
                    <a:schemeClr val="accent1"/>
                  </a:effectRef>
                  <a:fontRef idx="minor">
                    <a:schemeClr val="tx1"/>
                  </a:fontRef>
                </p:style>
              </p:cxnSp>
            </p:grpSp>
            <p:sp>
              <p:nvSpPr>
                <p:cNvPr id="31" name="Rectangle 30"/>
                <p:cNvSpPr/>
                <p:nvPr/>
              </p:nvSpPr>
              <p:spPr>
                <a:xfrm>
                  <a:off x="914400" y="4359533"/>
                  <a:ext cx="389850" cy="461665"/>
                </a:xfrm>
                <a:prstGeom prst="rect">
                  <a:avLst/>
                </a:prstGeom>
              </p:spPr>
              <p:txBody>
                <a:bodyPr wrap="none">
                  <a:spAutoFit/>
                </a:bodyPr>
                <a:lstStyle/>
                <a:p>
                  <a:r>
                    <a:rPr lang="en-US" sz="2400" b="1" dirty="0" smtClean="0">
                      <a:latin typeface="Arial" pitchFamily="34" charset="0"/>
                      <a:cs typeface="Arial" pitchFamily="34" charset="0"/>
                    </a:rPr>
                    <a:t>Y</a:t>
                  </a:r>
                  <a:endParaRPr lang="en-US" sz="2400" dirty="0">
                    <a:latin typeface="Arial" pitchFamily="34" charset="0"/>
                    <a:cs typeface="Arial" pitchFamily="34" charset="0"/>
                  </a:endParaRPr>
                </a:p>
              </p:txBody>
            </p:sp>
          </p:grpSp>
          <p:cxnSp>
            <p:nvCxnSpPr>
              <p:cNvPr id="24" name="Straight Connector 23"/>
              <p:cNvCxnSpPr/>
              <p:nvPr/>
            </p:nvCxnSpPr>
            <p:spPr>
              <a:xfrm flipV="1">
                <a:off x="1151850" y="4930261"/>
                <a:ext cx="1667550" cy="533400"/>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3056850" y="5457946"/>
                <a:ext cx="389850" cy="461665"/>
              </a:xfrm>
              <a:prstGeom prst="rect">
                <a:avLst/>
              </a:prstGeom>
            </p:spPr>
            <p:txBody>
              <a:bodyPr wrap="none">
                <a:spAutoFit/>
              </a:bodyPr>
              <a:lstStyle/>
              <a:p>
                <a:r>
                  <a:rPr lang="en-US" sz="2400" b="1" dirty="0" smtClean="0">
                    <a:latin typeface="Arial" pitchFamily="34" charset="0"/>
                    <a:cs typeface="Arial" pitchFamily="34" charset="0"/>
                  </a:rPr>
                  <a:t>X</a:t>
                </a:r>
                <a:endParaRPr lang="en-US" sz="2400" b="1" dirty="0">
                  <a:latin typeface="Arial" pitchFamily="34" charset="0"/>
                  <a:cs typeface="Arial" pitchFamily="34" charset="0"/>
                </a:endParaRPr>
              </a:p>
            </p:txBody>
          </p:sp>
        </p:grpSp>
        <p:sp>
          <p:nvSpPr>
            <p:cNvPr id="50" name="Rectangle 49"/>
            <p:cNvSpPr/>
            <p:nvPr/>
          </p:nvSpPr>
          <p:spPr>
            <a:xfrm>
              <a:off x="5571004" y="3953730"/>
              <a:ext cx="1550424" cy="553998"/>
            </a:xfrm>
            <a:prstGeom prst="rect">
              <a:avLst/>
            </a:prstGeom>
          </p:spPr>
          <p:txBody>
            <a:bodyPr wrap="none">
              <a:spAutoFit/>
            </a:bodyPr>
            <a:lstStyle/>
            <a:p>
              <a:r>
                <a:rPr lang="en-US" sz="3000" dirty="0">
                  <a:latin typeface="Arial" pitchFamily="34" charset="0"/>
                  <a:cs typeface="Arial" pitchFamily="34" charset="0"/>
                </a:rPr>
                <a:t>Model </a:t>
              </a:r>
              <a:r>
                <a:rPr lang="en-US" sz="3000" dirty="0" smtClean="0">
                  <a:latin typeface="Arial" pitchFamily="34" charset="0"/>
                  <a:cs typeface="Arial" pitchFamily="34" charset="0"/>
                </a:rPr>
                <a:t>2</a:t>
              </a:r>
              <a:endParaRPr lang="en-US" sz="3000" dirty="0">
                <a:latin typeface="Arial" pitchFamily="34" charset="0"/>
                <a:cs typeface="Arial" pitchFamily="34" charset="0"/>
              </a:endParaRPr>
            </a:p>
          </p:txBody>
        </p:sp>
      </p:grpSp>
    </p:spTree>
    <p:extLst>
      <p:ext uri="{BB962C8B-B14F-4D97-AF65-F5344CB8AC3E}">
        <p14:creationId xmlns:p14="http://schemas.microsoft.com/office/powerpoint/2010/main" val="38418213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 Class Discussion</a:t>
            </a:r>
            <a:endParaRPr lang="en-US" dirty="0"/>
          </a:p>
        </p:txBody>
      </p:sp>
      <p:sp>
        <p:nvSpPr>
          <p:cNvPr id="3" name="Content Placeholder 2"/>
          <p:cNvSpPr>
            <a:spLocks noGrp="1"/>
          </p:cNvSpPr>
          <p:nvPr>
            <p:ph sz="quarter" idx="1"/>
          </p:nvPr>
        </p:nvSpPr>
        <p:spPr/>
        <p:txBody>
          <a:bodyPr/>
          <a:lstStyle/>
          <a:p>
            <a:endParaRPr lang="en-US"/>
          </a:p>
        </p:txBody>
      </p:sp>
    </p:spTree>
    <p:extLst>
      <p:ext uri="{BB962C8B-B14F-4D97-AF65-F5344CB8AC3E}">
        <p14:creationId xmlns:p14="http://schemas.microsoft.com/office/powerpoint/2010/main" val="25580717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Method</a:t>
            </a:r>
            <a:endParaRPr lang="en-US" dirty="0"/>
          </a:p>
        </p:txBody>
      </p:sp>
      <p:sp>
        <p:nvSpPr>
          <p:cNvPr id="3" name="Content Placeholder 2"/>
          <p:cNvSpPr>
            <a:spLocks noGrp="1"/>
          </p:cNvSpPr>
          <p:nvPr>
            <p:ph sz="quarter" idx="1"/>
          </p:nvPr>
        </p:nvSpPr>
        <p:spPr>
          <a:xfrm>
            <a:off x="609600" y="1589566"/>
            <a:ext cx="3886200" cy="4887433"/>
          </a:xfrm>
        </p:spPr>
        <p:txBody>
          <a:bodyPr>
            <a:normAutofit fontScale="85000" lnSpcReduction="10000"/>
          </a:bodyPr>
          <a:lstStyle/>
          <a:p>
            <a:r>
              <a:rPr lang="en-US" dirty="0" smtClean="0"/>
              <a:t>Participants (n=1,344)</a:t>
            </a:r>
          </a:p>
          <a:p>
            <a:pPr lvl="1"/>
            <a:r>
              <a:rPr lang="en-US" dirty="0" smtClean="0"/>
              <a:t>Unilateral knee pain Verbal Numerical Rating (VNR) &gt; 3</a:t>
            </a:r>
          </a:p>
          <a:p>
            <a:pPr lvl="1"/>
            <a:r>
              <a:rPr lang="en-US" dirty="0" smtClean="0"/>
              <a:t>WOMAC pain &gt;1 </a:t>
            </a:r>
          </a:p>
          <a:p>
            <a:r>
              <a:rPr lang="en-US" dirty="0" smtClean="0"/>
              <a:t>Outcome variables</a:t>
            </a:r>
          </a:p>
          <a:p>
            <a:pPr lvl="1"/>
            <a:r>
              <a:rPr lang="en-US" dirty="0" smtClean="0"/>
              <a:t>WOMAC physical function </a:t>
            </a:r>
          </a:p>
          <a:p>
            <a:pPr lvl="1"/>
            <a:r>
              <a:rPr lang="en-US" dirty="0" smtClean="0"/>
              <a:t>20-m walk </a:t>
            </a:r>
          </a:p>
          <a:p>
            <a:pPr lvl="1"/>
            <a:r>
              <a:rPr lang="en-US" dirty="0" smtClean="0"/>
              <a:t>400-m walk </a:t>
            </a:r>
          </a:p>
          <a:p>
            <a:pPr lvl="1"/>
            <a:r>
              <a:rPr lang="en-US" dirty="0" smtClean="0"/>
              <a:t>5 times sit to stand </a:t>
            </a:r>
          </a:p>
        </p:txBody>
      </p:sp>
      <p:sp>
        <p:nvSpPr>
          <p:cNvPr id="8" name="Content Placeholder 7"/>
          <p:cNvSpPr>
            <a:spLocks noGrp="1"/>
          </p:cNvSpPr>
          <p:nvPr>
            <p:ph sz="quarter" idx="2"/>
          </p:nvPr>
        </p:nvSpPr>
        <p:spPr>
          <a:xfrm>
            <a:off x="4648200" y="1589566"/>
            <a:ext cx="4082901" cy="4963634"/>
          </a:xfrm>
        </p:spPr>
        <p:txBody>
          <a:bodyPr>
            <a:normAutofit fontScale="85000" lnSpcReduction="10000"/>
          </a:bodyPr>
          <a:lstStyle/>
          <a:p>
            <a:r>
              <a:rPr lang="en-US" dirty="0" smtClean="0"/>
              <a:t>Independent variables</a:t>
            </a:r>
          </a:p>
          <a:p>
            <a:pPr lvl="1"/>
            <a:r>
              <a:rPr lang="en-US" dirty="0" smtClean="0"/>
              <a:t>MAX Quad strength</a:t>
            </a:r>
          </a:p>
          <a:p>
            <a:pPr lvl="1"/>
            <a:r>
              <a:rPr lang="en-US" dirty="0" smtClean="0"/>
              <a:t>Pain during Quad strength testing </a:t>
            </a:r>
          </a:p>
          <a:p>
            <a:r>
              <a:rPr lang="en-US" dirty="0" smtClean="0"/>
              <a:t>Multiple regression models </a:t>
            </a:r>
          </a:p>
          <a:p>
            <a:pPr lvl="1"/>
            <a:r>
              <a:rPr lang="en-US" dirty="0" smtClean="0"/>
              <a:t>Model 1</a:t>
            </a:r>
          </a:p>
          <a:p>
            <a:pPr lvl="1"/>
            <a:r>
              <a:rPr lang="en-US" dirty="0" smtClean="0"/>
              <a:t>Model 2</a:t>
            </a:r>
          </a:p>
          <a:p>
            <a:pPr lvl="1"/>
            <a:r>
              <a:rPr lang="en-US" dirty="0" smtClean="0"/>
              <a:t>Model 3</a:t>
            </a:r>
          </a:p>
          <a:p>
            <a:pPr marL="682625" lvl="1" indent="-341313">
              <a:buSzPct val="110000"/>
              <a:buFont typeface="Wingdings" pitchFamily="2" charset="2"/>
              <a:buChar char="v"/>
            </a:pPr>
            <a:r>
              <a:rPr lang="en-US" dirty="0" smtClean="0"/>
              <a:t>95% CI of </a:t>
            </a:r>
            <a:r>
              <a:rPr lang="el-GR" dirty="0" smtClean="0"/>
              <a:t>β </a:t>
            </a:r>
            <a:r>
              <a:rPr lang="en-US" dirty="0" smtClean="0"/>
              <a:t>excludes 0</a:t>
            </a:r>
          </a:p>
          <a:p>
            <a:endParaRPr lang="en-US" dirty="0"/>
          </a:p>
        </p:txBody>
      </p:sp>
    </p:spTree>
    <p:extLst>
      <p:ext uri="{BB962C8B-B14F-4D97-AF65-F5344CB8AC3E}">
        <p14:creationId xmlns:p14="http://schemas.microsoft.com/office/powerpoint/2010/main" val="30202683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 Class Discussion</a:t>
            </a:r>
            <a:endParaRPr lang="en-US" dirty="0"/>
          </a:p>
        </p:txBody>
      </p:sp>
      <p:sp>
        <p:nvSpPr>
          <p:cNvPr id="5" name="Content Placeholder 4"/>
          <p:cNvSpPr>
            <a:spLocks noGrp="1"/>
          </p:cNvSpPr>
          <p:nvPr>
            <p:ph sz="quarter" idx="1"/>
          </p:nvPr>
        </p:nvSpPr>
        <p:spPr/>
        <p:txBody>
          <a:bodyPr/>
          <a:lstStyle/>
          <a:p>
            <a:endParaRPr lang="en-US" dirty="0"/>
          </a:p>
        </p:txBody>
      </p:sp>
    </p:spTree>
    <p:extLst>
      <p:ext uri="{BB962C8B-B14F-4D97-AF65-F5344CB8AC3E}">
        <p14:creationId xmlns:p14="http://schemas.microsoft.com/office/powerpoint/2010/main" val="2134536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Results</a:t>
            </a:r>
            <a:endParaRPr lang="en-US" dirty="0"/>
          </a:p>
        </p:txBody>
      </p:sp>
      <p:sp>
        <p:nvSpPr>
          <p:cNvPr id="3" name="Content Placeholder 2"/>
          <p:cNvSpPr>
            <a:spLocks noGrp="1"/>
          </p:cNvSpPr>
          <p:nvPr>
            <p:ph sz="quarter" idx="1"/>
          </p:nvPr>
        </p:nvSpPr>
        <p:spPr>
          <a:xfrm>
            <a:off x="612648" y="1524000"/>
            <a:ext cx="8153400" cy="4495800"/>
          </a:xfrm>
        </p:spPr>
        <p:txBody>
          <a:bodyPr>
            <a:normAutofit/>
          </a:bodyPr>
          <a:lstStyle/>
          <a:p>
            <a:pPr marL="0" indent="0">
              <a:lnSpc>
                <a:spcPct val="90000"/>
              </a:lnSpc>
              <a:buNone/>
            </a:pPr>
            <a:r>
              <a:rPr lang="en-US" sz="2800" dirty="0" smtClean="0"/>
              <a:t>Pain did NOT </a:t>
            </a:r>
            <a:r>
              <a:rPr lang="en-US" sz="2800" dirty="0" smtClean="0">
                <a:solidFill>
                  <a:srgbClr val="FF0000"/>
                </a:solidFill>
              </a:rPr>
              <a:t>modify</a:t>
            </a:r>
            <a:r>
              <a:rPr lang="en-US" sz="2800" dirty="0" smtClean="0"/>
              <a:t> or </a:t>
            </a:r>
            <a:r>
              <a:rPr lang="en-US" sz="2800" dirty="0" smtClean="0">
                <a:solidFill>
                  <a:srgbClr val="0070C0"/>
                </a:solidFill>
              </a:rPr>
              <a:t>confound</a:t>
            </a:r>
            <a:r>
              <a:rPr lang="en-US" sz="2800" dirty="0" smtClean="0"/>
              <a:t> any of the outcome variables: 400-m walk, 20-m walk, chair stand, WOMAC – Physical Function.</a:t>
            </a: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740" y="2819400"/>
            <a:ext cx="7219298"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2261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Study Credibility</a:t>
            </a:r>
            <a:endParaRPr lang="en-US" dirty="0" smtClean="0"/>
          </a:p>
        </p:txBody>
      </p:sp>
      <p:sp>
        <p:nvSpPr>
          <p:cNvPr id="6147" name="Content Placeholder 2"/>
          <p:cNvSpPr>
            <a:spLocks noGrp="1"/>
          </p:cNvSpPr>
          <p:nvPr>
            <p:ph idx="1"/>
          </p:nvPr>
        </p:nvSpPr>
        <p:spPr/>
        <p:txBody>
          <a:bodyPr/>
          <a:lstStyle/>
          <a:p>
            <a:r>
              <a:rPr lang="en-US" dirty="0" smtClean="0"/>
              <a:t>Appraisal of evidence begins with assessment of research validity.  </a:t>
            </a:r>
          </a:p>
          <a:p>
            <a:r>
              <a:rPr lang="en-US" dirty="0" smtClean="0"/>
              <a:t>Higher levels of validity indicate greater confidence that there is a lack of bias.</a:t>
            </a:r>
          </a:p>
          <a:p>
            <a:r>
              <a:rPr lang="en-US" dirty="0" smtClean="0"/>
              <a:t>Lists of specific questions to ask (Table 10-1 in the textbook).</a:t>
            </a:r>
          </a:p>
        </p:txBody>
      </p:sp>
      <p:pic>
        <p:nvPicPr>
          <p:cNvPr id="2050" name="Picture 2" descr="C:\Users\mhhuang\AppData\Local\Microsoft\Windows\Temporary Internet Files\Content.IE5\3X6KTYHA\MC90044874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9000" y="304800"/>
            <a:ext cx="1371600" cy="91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32607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Results</a:t>
            </a:r>
            <a:endParaRPr lang="en-US" dirty="0"/>
          </a:p>
        </p:txBody>
      </p:sp>
      <p:sp>
        <p:nvSpPr>
          <p:cNvPr id="3" name="Content Placeholder 2"/>
          <p:cNvSpPr>
            <a:spLocks noGrp="1"/>
          </p:cNvSpPr>
          <p:nvPr>
            <p:ph sz="quarter" idx="1"/>
          </p:nvPr>
        </p:nvSpPr>
        <p:spPr>
          <a:xfrm>
            <a:off x="612648" y="1524000"/>
            <a:ext cx="8153400" cy="4495800"/>
          </a:xfrm>
        </p:spPr>
        <p:txBody>
          <a:bodyPr>
            <a:normAutofit/>
          </a:bodyPr>
          <a:lstStyle/>
          <a:p>
            <a:pPr marL="0" indent="0">
              <a:buNone/>
            </a:pPr>
            <a:r>
              <a:rPr lang="en-US" sz="2800" dirty="0" smtClean="0"/>
              <a:t>Table 6. MODERATE or SEVER pain during testing was WEAKLY associated with reduced STRENTGH, but mild pain was not.</a:t>
            </a:r>
          </a:p>
          <a:p>
            <a:pPr marL="0" indent="0">
              <a:buNone/>
            </a:pPr>
            <a:endParaRPr lang="en-US" sz="2800" dirty="0"/>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5731" b="14437"/>
          <a:stretch/>
        </p:blipFill>
        <p:spPr bwMode="auto">
          <a:xfrm>
            <a:off x="1295400" y="2819400"/>
            <a:ext cx="6441443"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22362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 Class Discussion</a:t>
            </a:r>
            <a:endParaRPr lang="en-US" dirty="0"/>
          </a:p>
        </p:txBody>
      </p:sp>
      <p:sp>
        <p:nvSpPr>
          <p:cNvPr id="3" name="Content Placeholder 2"/>
          <p:cNvSpPr>
            <a:spLocks noGrp="1"/>
          </p:cNvSpPr>
          <p:nvPr>
            <p:ph sz="quarter" idx="1"/>
          </p:nvPr>
        </p:nvSpPr>
        <p:spPr/>
        <p:txBody>
          <a:bodyPr/>
          <a:lstStyle/>
          <a:p>
            <a:endParaRPr lang="en-US"/>
          </a:p>
        </p:txBody>
      </p:sp>
    </p:spTree>
    <p:extLst>
      <p:ext uri="{BB962C8B-B14F-4D97-AF65-F5344CB8AC3E}">
        <p14:creationId xmlns:p14="http://schemas.microsoft.com/office/powerpoint/2010/main" val="37823886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a:t>
            </a:r>
            <a:endParaRPr lang="en-US" dirty="0"/>
          </a:p>
        </p:txBody>
      </p:sp>
      <p:sp>
        <p:nvSpPr>
          <p:cNvPr id="3" name="Content Placeholder 2"/>
          <p:cNvSpPr>
            <a:spLocks noGrp="1"/>
          </p:cNvSpPr>
          <p:nvPr>
            <p:ph sz="quarter" idx="1"/>
          </p:nvPr>
        </p:nvSpPr>
        <p:spPr/>
        <p:txBody>
          <a:bodyPr>
            <a:normAutofit/>
          </a:bodyPr>
          <a:lstStyle/>
          <a:p>
            <a:r>
              <a:rPr lang="en-US" sz="3000" dirty="0" smtClean="0"/>
              <a:t>Pain during maximal isometric Quad strength tests did not affect the construct validity of the tests</a:t>
            </a:r>
          </a:p>
          <a:p>
            <a:r>
              <a:rPr lang="en-US" sz="3000" dirty="0" smtClean="0"/>
              <a:t>Isometric Quad muscle strength and functional status relationship is NOT affected by reports of pain during testing</a:t>
            </a:r>
          </a:p>
          <a:p>
            <a:endParaRPr lang="en-US" sz="3000" dirty="0"/>
          </a:p>
        </p:txBody>
      </p:sp>
    </p:spTree>
    <p:extLst>
      <p:ext uri="{BB962C8B-B14F-4D97-AF65-F5344CB8AC3E}">
        <p14:creationId xmlns:p14="http://schemas.microsoft.com/office/powerpoint/2010/main" val="11377996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 Class Discussion</a:t>
            </a:r>
            <a:endParaRPr lang="en-US" dirty="0"/>
          </a:p>
        </p:txBody>
      </p:sp>
      <p:sp>
        <p:nvSpPr>
          <p:cNvPr id="3" name="Content Placeholder 2"/>
          <p:cNvSpPr>
            <a:spLocks noGrp="1"/>
          </p:cNvSpPr>
          <p:nvPr>
            <p:ph sz="quarter" idx="1"/>
          </p:nvPr>
        </p:nvSpPr>
        <p:spPr/>
        <p:txBody>
          <a:bodyPr/>
          <a:lstStyle/>
          <a:p>
            <a:endParaRPr lang="en-US"/>
          </a:p>
        </p:txBody>
      </p:sp>
    </p:spTree>
    <p:extLst>
      <p:ext uri="{BB962C8B-B14F-4D97-AF65-F5344CB8AC3E}">
        <p14:creationId xmlns:p14="http://schemas.microsoft.com/office/powerpoint/2010/main" val="23077983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Limitations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Were the samples representative of the population treated? </a:t>
            </a:r>
          </a:p>
          <a:p>
            <a:r>
              <a:rPr lang="en-US" dirty="0" smtClean="0"/>
              <a:t>Measurement of pain? No psychometric properties reported.</a:t>
            </a:r>
          </a:p>
          <a:p>
            <a:r>
              <a:rPr lang="en-US" dirty="0" smtClean="0"/>
              <a:t>Muscle strength measured by dynamometer – Is it applicable to clinical settings using MMT? </a:t>
            </a:r>
          </a:p>
          <a:p>
            <a:r>
              <a:rPr lang="en-US" dirty="0" smtClean="0"/>
              <a:t>No Hypotheses; No power estimate  – finishing expedition?</a:t>
            </a:r>
          </a:p>
          <a:p>
            <a:endParaRPr lang="en-US" dirty="0"/>
          </a:p>
        </p:txBody>
      </p:sp>
    </p:spTree>
    <p:extLst>
      <p:ext uri="{BB962C8B-B14F-4D97-AF65-F5344CB8AC3E}">
        <p14:creationId xmlns:p14="http://schemas.microsoft.com/office/powerpoint/2010/main" val="963523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Specific Questions </a:t>
            </a:r>
            <a:r>
              <a:rPr lang="en-US" dirty="0"/>
              <a:t>to </a:t>
            </a:r>
            <a:r>
              <a:rPr lang="en-US" dirty="0" smtClean="0"/>
              <a:t>ask</a:t>
            </a:r>
            <a:endParaRPr lang="en-US" dirty="0"/>
          </a:p>
        </p:txBody>
      </p:sp>
      <p:sp>
        <p:nvSpPr>
          <p:cNvPr id="3" name="Content Placeholder 2"/>
          <p:cNvSpPr>
            <a:spLocks noGrp="1"/>
          </p:cNvSpPr>
          <p:nvPr>
            <p:ph idx="1"/>
          </p:nvPr>
        </p:nvSpPr>
        <p:spPr/>
        <p:txBody>
          <a:bodyPr>
            <a:noAutofit/>
          </a:bodyPr>
          <a:lstStyle/>
          <a:p>
            <a:pPr>
              <a:lnSpc>
                <a:spcPct val="90000"/>
              </a:lnSpc>
            </a:pPr>
            <a:r>
              <a:rPr lang="en-AU" sz="2800" dirty="0"/>
              <a:t>Can the research questions or hypotheses be tested with the research </a:t>
            </a:r>
            <a:r>
              <a:rPr lang="en-AU" sz="2800" dirty="0" smtClean="0"/>
              <a:t>design</a:t>
            </a:r>
          </a:p>
          <a:p>
            <a:pPr>
              <a:lnSpc>
                <a:spcPct val="90000"/>
              </a:lnSpc>
            </a:pPr>
            <a:r>
              <a:rPr lang="en-US" sz="2800" dirty="0"/>
              <a:t>Did the investigators compare results from the diagnostic test </a:t>
            </a:r>
            <a:r>
              <a:rPr lang="en-US" sz="2800" dirty="0" smtClean="0"/>
              <a:t>to </a:t>
            </a:r>
            <a:r>
              <a:rPr lang="en-US" sz="2800" dirty="0"/>
              <a:t>results from a “gold standard” </a:t>
            </a:r>
            <a:r>
              <a:rPr lang="en-US" sz="2800" dirty="0" smtClean="0"/>
              <a:t>diagnostic test</a:t>
            </a:r>
          </a:p>
          <a:p>
            <a:pPr>
              <a:lnSpc>
                <a:spcPct val="90000"/>
              </a:lnSpc>
            </a:pPr>
            <a:r>
              <a:rPr lang="en-AU" sz="2800" dirty="0"/>
              <a:t>Were all subjects evaluated with the comparison diagnostic </a:t>
            </a:r>
            <a:r>
              <a:rPr lang="en-AU" sz="2800" dirty="0" smtClean="0"/>
              <a:t>test</a:t>
            </a:r>
          </a:p>
          <a:p>
            <a:pPr>
              <a:lnSpc>
                <a:spcPct val="90000"/>
              </a:lnSpc>
            </a:pPr>
            <a:r>
              <a:rPr lang="en-US" sz="2800" dirty="0" smtClean="0"/>
              <a:t>Were the individuals performing and interpreting each test’s result unaware of the other test’s results (i.e. were they masked, or blinded)</a:t>
            </a:r>
            <a:endParaRPr lang="en-US" sz="2800" dirty="0"/>
          </a:p>
        </p:txBody>
      </p:sp>
    </p:spTree>
    <p:extLst>
      <p:ext uri="{BB962C8B-B14F-4D97-AF65-F5344CB8AC3E}">
        <p14:creationId xmlns:p14="http://schemas.microsoft.com/office/powerpoint/2010/main" val="2199121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Specific Questions to ask</a:t>
            </a:r>
            <a:endParaRPr lang="en-US" dirty="0"/>
          </a:p>
        </p:txBody>
      </p:sp>
      <p:sp>
        <p:nvSpPr>
          <p:cNvPr id="3" name="Content Placeholder 2"/>
          <p:cNvSpPr>
            <a:spLocks noGrp="1"/>
          </p:cNvSpPr>
          <p:nvPr>
            <p:ph idx="1"/>
          </p:nvPr>
        </p:nvSpPr>
        <p:spPr/>
        <p:txBody>
          <a:bodyPr>
            <a:noAutofit/>
          </a:bodyPr>
          <a:lstStyle/>
          <a:p>
            <a:pPr>
              <a:lnSpc>
                <a:spcPct val="90000"/>
              </a:lnSpc>
            </a:pPr>
            <a:r>
              <a:rPr lang="en-AU" sz="2800" dirty="0" smtClean="0"/>
              <a:t>Did the investigators include subjects with all levels of stages of the condition being evaluated by the measure of interest</a:t>
            </a:r>
          </a:p>
          <a:p>
            <a:pPr>
              <a:lnSpc>
                <a:spcPct val="90000"/>
              </a:lnSpc>
            </a:pPr>
            <a:r>
              <a:rPr lang="en-AU" sz="2800" dirty="0" smtClean="0"/>
              <a:t>Did the investigators confirm their findings with a new set of subjects</a:t>
            </a:r>
          </a:p>
          <a:p>
            <a:pPr>
              <a:lnSpc>
                <a:spcPct val="90000"/>
              </a:lnSpc>
            </a:pPr>
            <a:r>
              <a:rPr lang="en-AU" sz="2800" dirty="0" smtClean="0"/>
              <a:t>Did the study use appropriate statistical analysis methods for reliability and validity</a:t>
            </a:r>
          </a:p>
          <a:p>
            <a:pPr lvl="1">
              <a:lnSpc>
                <a:spcPct val="90000"/>
              </a:lnSpc>
            </a:pPr>
            <a:r>
              <a:rPr lang="en-AU" dirty="0" smtClean="0"/>
              <a:t>Correlation coefficients</a:t>
            </a:r>
          </a:p>
          <a:p>
            <a:pPr lvl="1">
              <a:lnSpc>
                <a:spcPct val="90000"/>
              </a:lnSpc>
            </a:pPr>
            <a:r>
              <a:rPr lang="en-AU" dirty="0" smtClean="0"/>
              <a:t>Face, construct, criterion, concurrent validity</a:t>
            </a:r>
          </a:p>
          <a:p>
            <a:pPr>
              <a:lnSpc>
                <a:spcPct val="90000"/>
              </a:lnSpc>
            </a:pPr>
            <a:r>
              <a:rPr lang="en-AU" sz="2800" dirty="0" smtClean="0"/>
              <a:t>Were </a:t>
            </a:r>
            <a:r>
              <a:rPr lang="en-AU" sz="2800" i="1" dirty="0" smtClean="0"/>
              <a:t>p</a:t>
            </a:r>
            <a:r>
              <a:rPr lang="en-AU" sz="2800" dirty="0" smtClean="0"/>
              <a:t> values or C.I. significant?</a:t>
            </a:r>
          </a:p>
          <a:p>
            <a:pPr lvl="1">
              <a:lnSpc>
                <a:spcPct val="90000"/>
              </a:lnSpc>
            </a:pPr>
            <a:endParaRPr lang="en-US" dirty="0"/>
          </a:p>
        </p:txBody>
      </p:sp>
    </p:spTree>
    <p:extLst>
      <p:ext uri="{BB962C8B-B14F-4D97-AF65-F5344CB8AC3E}">
        <p14:creationId xmlns:p14="http://schemas.microsoft.com/office/powerpoint/2010/main" val="3125615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t>Study Results</a:t>
            </a:r>
            <a:endParaRPr lang="en-US" dirty="0" smtClean="0"/>
          </a:p>
        </p:txBody>
      </p:sp>
      <p:sp>
        <p:nvSpPr>
          <p:cNvPr id="14339" name="Content Placeholder 2"/>
          <p:cNvSpPr>
            <a:spLocks noGrp="1"/>
          </p:cNvSpPr>
          <p:nvPr>
            <p:ph sz="quarter" idx="1"/>
          </p:nvPr>
        </p:nvSpPr>
        <p:spPr>
          <a:xfrm>
            <a:off x="612648" y="1524000"/>
            <a:ext cx="8153400" cy="4572000"/>
          </a:xfrm>
        </p:spPr>
        <p:txBody>
          <a:bodyPr>
            <a:noAutofit/>
          </a:bodyPr>
          <a:lstStyle/>
          <a:p>
            <a:pPr>
              <a:lnSpc>
                <a:spcPct val="90000"/>
              </a:lnSpc>
              <a:spcBef>
                <a:spcPts val="0"/>
              </a:spcBef>
            </a:pPr>
            <a:r>
              <a:rPr lang="en-US" sz="2600" dirty="0" smtClean="0"/>
              <a:t>Sensitivity (</a:t>
            </a:r>
            <a:r>
              <a:rPr lang="en-US" sz="2600" dirty="0" err="1" smtClean="0"/>
              <a:t>SnNout</a:t>
            </a:r>
            <a:r>
              <a:rPr lang="en-US" sz="2600" dirty="0" smtClean="0"/>
              <a:t>)</a:t>
            </a:r>
          </a:p>
          <a:p>
            <a:pPr>
              <a:lnSpc>
                <a:spcPct val="90000"/>
              </a:lnSpc>
              <a:spcBef>
                <a:spcPts val="0"/>
              </a:spcBef>
            </a:pPr>
            <a:r>
              <a:rPr lang="en-US" sz="2600" dirty="0" smtClean="0"/>
              <a:t>Specificity (</a:t>
            </a:r>
            <a:r>
              <a:rPr lang="en-US" sz="2600" dirty="0" err="1" smtClean="0"/>
              <a:t>SpPin</a:t>
            </a:r>
            <a:r>
              <a:rPr lang="en-US" sz="2600" dirty="0" smtClean="0"/>
              <a:t>)</a:t>
            </a:r>
          </a:p>
          <a:p>
            <a:pPr>
              <a:lnSpc>
                <a:spcPct val="90000"/>
              </a:lnSpc>
              <a:spcBef>
                <a:spcPts val="0"/>
              </a:spcBef>
            </a:pPr>
            <a:r>
              <a:rPr lang="en-US" sz="2600" dirty="0" smtClean="0"/>
              <a:t>Positive predictive value (PPV)</a:t>
            </a:r>
          </a:p>
          <a:p>
            <a:pPr>
              <a:lnSpc>
                <a:spcPct val="90000"/>
              </a:lnSpc>
              <a:spcBef>
                <a:spcPts val="0"/>
              </a:spcBef>
            </a:pPr>
            <a:r>
              <a:rPr lang="en-US" sz="2600" dirty="0" smtClean="0"/>
              <a:t>Negative predictive value (NPV)</a:t>
            </a:r>
          </a:p>
          <a:p>
            <a:pPr>
              <a:lnSpc>
                <a:spcPct val="90000"/>
              </a:lnSpc>
              <a:spcBef>
                <a:spcPts val="0"/>
              </a:spcBef>
            </a:pPr>
            <a:r>
              <a:rPr lang="en-US" sz="2600" dirty="0"/>
              <a:t>Likelihood ratios (LR): </a:t>
            </a:r>
          </a:p>
          <a:p>
            <a:pPr lvl="1">
              <a:lnSpc>
                <a:spcPct val="90000"/>
              </a:lnSpc>
              <a:spcBef>
                <a:spcPts val="0"/>
              </a:spcBef>
            </a:pPr>
            <a:r>
              <a:rPr lang="en-US" sz="2400" dirty="0" smtClean="0"/>
              <a:t>reflect </a:t>
            </a:r>
            <a:r>
              <a:rPr lang="en-US" sz="2400" dirty="0"/>
              <a:t>a diagnostic test’s ability to provide persuasive </a:t>
            </a:r>
            <a:r>
              <a:rPr lang="en-US" sz="2400" dirty="0" smtClean="0"/>
              <a:t>information</a:t>
            </a:r>
          </a:p>
          <a:p>
            <a:pPr lvl="1">
              <a:lnSpc>
                <a:spcPct val="90000"/>
              </a:lnSpc>
              <a:spcBef>
                <a:spcPts val="0"/>
              </a:spcBef>
            </a:pPr>
            <a:r>
              <a:rPr lang="en-US" sz="2400" dirty="0" smtClean="0"/>
              <a:t>LR + = </a:t>
            </a:r>
            <a:r>
              <a:rPr lang="en-US" sz="2400" dirty="0" err="1" smtClean="0"/>
              <a:t>Sn</a:t>
            </a:r>
            <a:r>
              <a:rPr lang="en-US" sz="2400" dirty="0" smtClean="0"/>
              <a:t>/(1-Sp)</a:t>
            </a:r>
          </a:p>
          <a:p>
            <a:pPr lvl="1">
              <a:lnSpc>
                <a:spcPct val="90000"/>
              </a:lnSpc>
              <a:spcBef>
                <a:spcPts val="0"/>
              </a:spcBef>
            </a:pPr>
            <a:r>
              <a:rPr lang="en-US" sz="2400" dirty="0" smtClean="0"/>
              <a:t>LR – = (1-Sn)/</a:t>
            </a:r>
            <a:r>
              <a:rPr lang="en-US" sz="2400" dirty="0" err="1" smtClean="0"/>
              <a:t>Sp</a:t>
            </a:r>
            <a:endParaRPr lang="en-US" sz="2400" dirty="0" smtClean="0"/>
          </a:p>
          <a:p>
            <a:pPr>
              <a:lnSpc>
                <a:spcPct val="90000"/>
              </a:lnSpc>
              <a:spcBef>
                <a:spcPts val="0"/>
              </a:spcBef>
            </a:pPr>
            <a:r>
              <a:rPr lang="en-US" sz="2600" dirty="0"/>
              <a:t>Receiver Operating Characteristic Curves (ROC)</a:t>
            </a:r>
          </a:p>
          <a:p>
            <a:pPr lvl="1">
              <a:lnSpc>
                <a:spcPct val="90000"/>
              </a:lnSpc>
              <a:spcBef>
                <a:spcPts val="0"/>
              </a:spcBef>
            </a:pPr>
            <a:r>
              <a:rPr lang="en-US" sz="2600" dirty="0"/>
              <a:t>a graphic way to evaluate </a:t>
            </a:r>
            <a:r>
              <a:rPr lang="en-US" sz="2600" dirty="0" smtClean="0"/>
              <a:t>different thresholds of a test</a:t>
            </a:r>
            <a:endParaRPr lang="en-US" sz="2600" dirty="0"/>
          </a:p>
          <a:p>
            <a:pPr>
              <a:lnSpc>
                <a:spcPct val="90000"/>
              </a:lnSpc>
              <a:spcBef>
                <a:spcPts val="0"/>
              </a:spcBef>
            </a:pPr>
            <a:endParaRPr lang="en-US" sz="2600" dirty="0" smtClean="0"/>
          </a:p>
        </p:txBody>
      </p:sp>
    </p:spTree>
    <p:extLst>
      <p:ext uri="{BB962C8B-B14F-4D97-AF65-F5344CB8AC3E}">
        <p14:creationId xmlns:p14="http://schemas.microsoft.com/office/powerpoint/2010/main" val="29021477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77000" y="6406551"/>
            <a:ext cx="2667000" cy="461665"/>
          </a:xfrm>
          <a:prstGeom prst="rect">
            <a:avLst/>
          </a:prstGeom>
          <a:noFill/>
        </p:spPr>
        <p:txBody>
          <a:bodyPr wrap="square">
            <a:spAutoFit/>
          </a:bodyPr>
          <a:lstStyle/>
          <a:p>
            <a:r>
              <a:rPr lang="en-US" sz="2400" dirty="0" err="1" smtClean="0">
                <a:solidFill>
                  <a:srgbClr val="0070C0"/>
                </a:solidFill>
                <a:hlinkClick r:id="rId3"/>
              </a:rPr>
              <a:t>Loong</a:t>
            </a:r>
            <a:r>
              <a:rPr lang="en-US" sz="2400" dirty="0" smtClean="0">
                <a:solidFill>
                  <a:srgbClr val="0070C0"/>
                </a:solidFill>
                <a:hlinkClick r:id="rId3"/>
              </a:rPr>
              <a:t> et al. (2003).</a:t>
            </a:r>
            <a:endParaRPr lang="en-US" sz="2400" dirty="0">
              <a:solidFill>
                <a:srgbClr val="0070C0"/>
              </a:solidFill>
            </a:endParaRPr>
          </a:p>
        </p:txBody>
      </p:sp>
      <p:pic>
        <p:nvPicPr>
          <p:cNvPr id="819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3538" t="3529" r="4010" b="4125"/>
          <a:stretch/>
        </p:blipFill>
        <p:spPr bwMode="auto">
          <a:xfrm>
            <a:off x="520461" y="920151"/>
            <a:ext cx="7764148"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7313" y="304800"/>
            <a:ext cx="3657600" cy="368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53860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76400"/>
            <a:ext cx="82296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5"/>
          <p:cNvSpPr>
            <a:spLocks noGrp="1"/>
          </p:cNvSpPr>
          <p:nvPr>
            <p:ph type="title"/>
          </p:nvPr>
        </p:nvSpPr>
        <p:spPr/>
        <p:txBody>
          <a:bodyPr/>
          <a:lstStyle/>
          <a:p>
            <a:r>
              <a:rPr lang="en-US" smtClean="0"/>
              <a:t>Sn = 24/30 = 80%</a:t>
            </a:r>
            <a:endParaRPr lang="en-US" dirty="0"/>
          </a:p>
        </p:txBody>
      </p:sp>
      <p:pic>
        <p:nvPicPr>
          <p:cNvPr id="5"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6088" t="-46264" r="48998" b="56033"/>
          <a:stretch/>
        </p:blipFill>
        <p:spPr bwMode="auto">
          <a:xfrm>
            <a:off x="5915024" y="-1917417"/>
            <a:ext cx="2743200" cy="3898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90061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76400"/>
            <a:ext cx="8229600" cy="4770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dirty="0" err="1"/>
              <a:t>Sp</a:t>
            </a:r>
            <a:r>
              <a:rPr lang="en-US" dirty="0"/>
              <a:t> = </a:t>
            </a:r>
            <a:r>
              <a:rPr lang="en-US" dirty="0" smtClean="0"/>
              <a:t>56/70 = 80%</a:t>
            </a:r>
            <a:endParaRPr lang="en-US" dirty="0"/>
          </a:p>
        </p:txBody>
      </p:sp>
      <p:pic>
        <p:nvPicPr>
          <p:cNvPr id="4"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6088" t="-46264" r="48998" b="56033"/>
          <a:stretch/>
        </p:blipFill>
        <p:spPr bwMode="auto">
          <a:xfrm>
            <a:off x="5934080" y="-1845875"/>
            <a:ext cx="2743200" cy="3898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423872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950</TotalTime>
  <Words>2273</Words>
  <Application>Microsoft Office PowerPoint</Application>
  <PresentationFormat>On-screen Show (4:3)</PresentationFormat>
  <Paragraphs>226</Paragraphs>
  <Slides>34</Slides>
  <Notes>23</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Median</vt:lpstr>
      <vt:lpstr>Evidence about Diagnostic Tests</vt:lpstr>
      <vt:lpstr>Diagnostic Tests</vt:lpstr>
      <vt:lpstr>Study Credibility</vt:lpstr>
      <vt:lpstr>Specific Questions to ask</vt:lpstr>
      <vt:lpstr>Specific Questions to ask</vt:lpstr>
      <vt:lpstr>Study Results</vt:lpstr>
      <vt:lpstr>PowerPoint Presentation</vt:lpstr>
      <vt:lpstr>Sn = 24/30 = 80%</vt:lpstr>
      <vt:lpstr>Sp = 56/70 = 80%</vt:lpstr>
      <vt:lpstr>PPV = 24/38 = 63%</vt:lpstr>
      <vt:lpstr>NPP = 56/62 = 90%</vt:lpstr>
      <vt:lpstr>Figure 10-7: A Receiver Operating Characteristic (ROC) Curve for an Imperfect but Useful Test</vt:lpstr>
      <vt:lpstr>Likelihood Ratio Nomogram</vt:lpstr>
      <vt:lpstr>Evidence about Clinical Measures</vt:lpstr>
      <vt:lpstr>Clinical Measures</vt:lpstr>
      <vt:lpstr>Study Credibility</vt:lpstr>
      <vt:lpstr>Study Results</vt:lpstr>
      <vt:lpstr>Considerations for Implementing the Evidence into Practice</vt:lpstr>
      <vt:lpstr>Review </vt:lpstr>
      <vt:lpstr>Impact of Pain Reported During Isometric Quadriceps  Muscle Strength Testing in People With Knee Pain:   Data From the Osteoarthritis Initiative  Daniel L. Riddle, Paul W. Stratford</vt:lpstr>
      <vt:lpstr>Introduction</vt:lpstr>
      <vt:lpstr>Relationships between Domains of the ICF Model</vt:lpstr>
      <vt:lpstr>Purpose</vt:lpstr>
      <vt:lpstr>Purpose</vt:lpstr>
      <vt:lpstr>Purpose</vt:lpstr>
      <vt:lpstr>Purpose – Class Discussion</vt:lpstr>
      <vt:lpstr>Method</vt:lpstr>
      <vt:lpstr>Method – Class Discussion</vt:lpstr>
      <vt:lpstr>Results</vt:lpstr>
      <vt:lpstr>Results</vt:lpstr>
      <vt:lpstr>Results – Class Discussion</vt:lpstr>
      <vt:lpstr>Discussion</vt:lpstr>
      <vt:lpstr>Discussion – Class Discussion</vt:lpstr>
      <vt:lpstr>Limitations</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Pain Reported During Isometric Quadriceps  Muscle Strength Testing in People With Knee Pain:  Data From the Osteoarthritis Initiative  Daniel L. Riddle, Paul W. Stratford</dc:title>
  <dc:creator>Huang, Min-Hui</dc:creator>
  <cp:lastModifiedBy>SWEET, CHRISTINA</cp:lastModifiedBy>
  <cp:revision>107</cp:revision>
  <dcterms:created xsi:type="dcterms:W3CDTF">2012-05-27T02:47:02Z</dcterms:created>
  <dcterms:modified xsi:type="dcterms:W3CDTF">2012-06-06T16:10:33Z</dcterms:modified>
</cp:coreProperties>
</file>