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49"/>
  </p:notesMasterIdLst>
  <p:handoutMasterIdLst>
    <p:handoutMasterId r:id="rId50"/>
  </p:handoutMasterIdLst>
  <p:sldIdLst>
    <p:sldId id="256" r:id="rId2"/>
    <p:sldId id="257" r:id="rId3"/>
    <p:sldId id="358" r:id="rId4"/>
    <p:sldId id="359" r:id="rId5"/>
    <p:sldId id="360" r:id="rId6"/>
    <p:sldId id="372" r:id="rId7"/>
    <p:sldId id="374" r:id="rId8"/>
    <p:sldId id="376" r:id="rId9"/>
    <p:sldId id="377" r:id="rId10"/>
    <p:sldId id="378" r:id="rId11"/>
    <p:sldId id="379" r:id="rId12"/>
    <p:sldId id="380" r:id="rId13"/>
    <p:sldId id="381" r:id="rId14"/>
    <p:sldId id="383" r:id="rId15"/>
    <p:sldId id="382" r:id="rId16"/>
    <p:sldId id="384" r:id="rId17"/>
    <p:sldId id="385" r:id="rId18"/>
    <p:sldId id="373" r:id="rId19"/>
    <p:sldId id="375" r:id="rId20"/>
    <p:sldId id="363" r:id="rId21"/>
    <p:sldId id="361" r:id="rId22"/>
    <p:sldId id="364" r:id="rId23"/>
    <p:sldId id="362" r:id="rId24"/>
    <p:sldId id="365" r:id="rId25"/>
    <p:sldId id="366" r:id="rId26"/>
    <p:sldId id="367" r:id="rId27"/>
    <p:sldId id="368" r:id="rId28"/>
    <p:sldId id="369" r:id="rId29"/>
    <p:sldId id="371" r:id="rId30"/>
    <p:sldId id="386" r:id="rId31"/>
    <p:sldId id="387" r:id="rId32"/>
    <p:sldId id="388" r:id="rId33"/>
    <p:sldId id="389" r:id="rId34"/>
    <p:sldId id="390" r:id="rId35"/>
    <p:sldId id="391" r:id="rId36"/>
    <p:sldId id="392" r:id="rId37"/>
    <p:sldId id="393" r:id="rId38"/>
    <p:sldId id="394" r:id="rId39"/>
    <p:sldId id="395" r:id="rId40"/>
    <p:sldId id="396" r:id="rId41"/>
    <p:sldId id="397" r:id="rId42"/>
    <p:sldId id="398" r:id="rId43"/>
    <p:sldId id="357" r:id="rId44"/>
    <p:sldId id="399" r:id="rId45"/>
    <p:sldId id="400" r:id="rId46"/>
    <p:sldId id="280" r:id="rId47"/>
    <p:sldId id="353" r:id="rId48"/>
  </p:sldIdLst>
  <p:sldSz cx="9144000" cy="6858000" type="screen4x3"/>
  <p:notesSz cx="7077075" cy="90773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88345" autoAdjust="0"/>
  </p:normalViewPr>
  <p:slideViewPr>
    <p:cSldViewPr>
      <p:cViewPr>
        <p:scale>
          <a:sx n="71" d="100"/>
          <a:sy n="71" d="100"/>
        </p:scale>
        <p:origin x="-112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538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538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9B7F69-F285-4515-AC40-27E77672045A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21883"/>
            <a:ext cx="3066733" cy="4538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621883"/>
            <a:ext cx="3066733" cy="4538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106FC-714D-461D-AFD0-5142CA3A19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27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538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538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28DDE4-588D-4AF0-8FCB-994B66E4E250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681038"/>
            <a:ext cx="4537075" cy="3403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311730"/>
            <a:ext cx="5661660" cy="4084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21883"/>
            <a:ext cx="3066733" cy="4538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621883"/>
            <a:ext cx="3066733" cy="4538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B3377E-6614-4625-A742-4BF988B2E2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568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7636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1315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219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274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5787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9811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825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4599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570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2399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114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3377E-6614-4625-A742-4BF988B2E296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6906815-9606-4C84-AF02-CCD9A4A2912C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63E8A8E-CD21-4FE0-AEC3-D7A7F4710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B43B58-7366-43F3-B0BF-F18746A4839B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3E8A8E-CD21-4FE0-AEC3-D7A7F4710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5065CB-AF75-49C8-B121-D8E7E202A259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3E8A8E-CD21-4FE0-AEC3-D7A7F4710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2DE6DB-E7EF-4D1A-AEC9-3536637D0616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3E8A8E-CD21-4FE0-AEC3-D7A7F47109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212EB4-C42B-497E-8F0C-1BB7EE832426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3E8A8E-CD21-4FE0-AEC3-D7A7F47109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B64394-AAA7-40BD-9135-368C51309E45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3E8A8E-CD21-4FE0-AEC3-D7A7F47109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A9B36-4000-4420-9D8F-3FD22A42CAF2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3E8A8E-CD21-4FE0-AEC3-D7A7F4710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AF1B5A-A59A-4F85-958C-A94645240BE6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3E8A8E-CD21-4FE0-AEC3-D7A7F47109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E9ADC2-9333-4BC1-A9D3-29605CFF9629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3E8A8E-CD21-4FE0-AEC3-D7A7F4710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81C92-7218-4D40-8DC6-0EAFE5F95DCE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3E8A8E-CD21-4FE0-AEC3-D7A7F4710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772BF6-937D-44A2-A935-461300A4BAD2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63E8A8E-CD21-4FE0-AEC3-D7A7F47109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1DCBD80-E6F0-4037-8325-B20E7F57555C}" type="datetime1">
              <a:rPr lang="en-US" smtClean="0"/>
              <a:pPr/>
              <a:t>3/12/2012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63E8A8E-CD21-4FE0-AEC3-D7A7F4710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Patient Motivation and Adherence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PTP 581 Module 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Acquisition of behaviors – shaping (successive approximates)</a:t>
            </a:r>
          </a:p>
          <a:p>
            <a:r>
              <a:rPr lang="en-US" dirty="0" smtClean="0"/>
              <a:t>Reinforcement (during/after)</a:t>
            </a:r>
          </a:p>
          <a:p>
            <a:r>
              <a:rPr lang="en-US" dirty="0" smtClean="0"/>
              <a:t>Stimulus control (cues)</a:t>
            </a:r>
          </a:p>
          <a:p>
            <a:r>
              <a:rPr lang="en-US" dirty="0" smtClean="0"/>
              <a:t>Cognitive strategies (mutual goal setting)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Factors Promoting Adherence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</a:t>
            </a:r>
          </a:p>
          <a:p>
            <a:r>
              <a:rPr lang="en-US" dirty="0" smtClean="0"/>
              <a:t>Relevance/Importance</a:t>
            </a:r>
          </a:p>
          <a:p>
            <a:r>
              <a:rPr lang="en-US" dirty="0" smtClean="0"/>
              <a:t>Keep simple and within lifestyle</a:t>
            </a:r>
          </a:p>
          <a:p>
            <a:r>
              <a:rPr lang="en-US" dirty="0" smtClean="0"/>
              <a:t>Credibility and trust of source</a:t>
            </a:r>
          </a:p>
          <a:p>
            <a:r>
              <a:rPr lang="en-US" dirty="0" smtClean="0"/>
              <a:t>Team Approach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Factors Promoting Adherence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Put in writing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Keep in touch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Check up, often</a:t>
            </a:r>
          </a:p>
          <a:p>
            <a:endParaRPr lang="en-US" dirty="0" smtClean="0"/>
          </a:p>
          <a:p>
            <a:r>
              <a:rPr lang="en-US" dirty="0" smtClean="0"/>
              <a:t>Consider the costs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steps to improve adherence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Patient/Client Involvement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Active in setting goals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Active involvement in treatment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Confidence in ability to perform exercise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Confidence in therapist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Demonstrate HEP back to therapist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Encourage Adherence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Therapist Responsibilities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EDUCATE, EDUCATE, EDUCATE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Work with other team members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Teach how to monitor vital signs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Provide written instructions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/>
              <a:t>Patient understanding of exercise program 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Encourage Adherence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Therapist Responsibilities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Provide ongoing encouragement/positive feedback to patients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EDUCATE, EDUCATE, EDUCATE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Ask patient about particular problems they are having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Review exercise diary/log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Follow up phone calls/contact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Encourage Adherence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Anticipate non-adherence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Consider the regimen from the patient’s perspective</a:t>
            </a:r>
          </a:p>
          <a:p>
            <a:pPr marL="624078" indent="-514350">
              <a:buFont typeface="+mj-lt"/>
              <a:buAutoNum type="arabicPeriod"/>
            </a:pPr>
            <a:r>
              <a:rPr lang="en-US" b="1" dirty="0" smtClean="0"/>
              <a:t>Foster a collaborative relationship based on negotiation</a:t>
            </a:r>
          </a:p>
          <a:p>
            <a:pPr marL="624078" indent="-514350">
              <a:buFont typeface="+mj-lt"/>
              <a:buAutoNum type="arabicPeriod"/>
            </a:pPr>
            <a:r>
              <a:rPr lang="en-US" b="1" dirty="0" smtClean="0"/>
              <a:t>Be patient –oriented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Patient Adherence Guidelines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None/>
            </a:pP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5.</a:t>
            </a:r>
            <a:r>
              <a:rPr lang="en-US" dirty="0" smtClean="0"/>
              <a:t> Customize treatment </a:t>
            </a:r>
          </a:p>
          <a:p>
            <a:pPr marL="624078" indent="-514350">
              <a:buNone/>
            </a:pP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6.</a:t>
            </a:r>
            <a:r>
              <a:rPr lang="en-US" dirty="0" smtClean="0"/>
              <a:t> Enlist family support</a:t>
            </a:r>
          </a:p>
          <a:p>
            <a:pPr marL="624078" indent="-514350">
              <a:buNone/>
            </a:pP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7.</a:t>
            </a:r>
            <a:r>
              <a:rPr lang="en-US" dirty="0" smtClean="0"/>
              <a:t> Provide a system of continuity and accessibility </a:t>
            </a:r>
          </a:p>
          <a:p>
            <a:pPr marL="624078" indent="-514350">
              <a:buNone/>
            </a:pP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8.</a:t>
            </a:r>
            <a:r>
              <a:rPr lang="en-US" dirty="0" smtClean="0"/>
              <a:t> Make use of community resources &amp; other health care providers</a:t>
            </a:r>
          </a:p>
          <a:p>
            <a:pPr marL="624078" indent="-514350">
              <a:buNone/>
            </a:pP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9.</a:t>
            </a:r>
            <a:r>
              <a:rPr lang="en-US" dirty="0" smtClean="0"/>
              <a:t> Repeat everything</a:t>
            </a:r>
          </a:p>
          <a:p>
            <a:pPr marL="624078" indent="-514350">
              <a:buNone/>
            </a:pP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10.</a:t>
            </a:r>
            <a:r>
              <a:rPr lang="en-US" dirty="0" smtClean="0"/>
              <a:t> Do not give up </a:t>
            </a:r>
          </a:p>
          <a:p>
            <a:pPr marL="624078" indent="-514350">
              <a:buNone/>
            </a:pPr>
            <a:r>
              <a:rPr lang="en-US" dirty="0" smtClean="0"/>
              <a:t> </a:t>
            </a:r>
          </a:p>
          <a:p>
            <a:pPr marL="624078" indent="-514350">
              <a:buNone/>
            </a:pP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Patient Adherence Guidelines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Postsurgical confusion (</a:t>
            </a:r>
            <a:r>
              <a:rPr lang="en-US" dirty="0" err="1" smtClean="0"/>
              <a:t>eg</a:t>
            </a:r>
            <a:r>
              <a:rPr lang="en-US" dirty="0" smtClean="0"/>
              <a:t>, postsurgical repair of hip fracture)</a:t>
            </a:r>
          </a:p>
          <a:p>
            <a:r>
              <a:rPr lang="en-US" dirty="0" smtClean="0"/>
              <a:t>Emotional </a:t>
            </a:r>
            <a:r>
              <a:rPr lang="en-US" dirty="0" err="1" smtClean="0"/>
              <a:t>lability</a:t>
            </a:r>
            <a:r>
              <a:rPr lang="en-US" dirty="0" smtClean="0"/>
              <a:t> or irritability (</a:t>
            </a:r>
            <a:r>
              <a:rPr lang="en-US" dirty="0" err="1" smtClean="0"/>
              <a:t>eg</a:t>
            </a:r>
            <a:r>
              <a:rPr lang="en-US" dirty="0" smtClean="0"/>
              <a:t>. post stroke) </a:t>
            </a:r>
          </a:p>
          <a:p>
            <a:r>
              <a:rPr lang="en-US" dirty="0" smtClean="0"/>
              <a:t>Expressive or receptive aphasia (</a:t>
            </a:r>
            <a:r>
              <a:rPr lang="en-US" dirty="0" err="1" smtClean="0"/>
              <a:t>eg</a:t>
            </a:r>
            <a:r>
              <a:rPr lang="en-US" dirty="0" smtClean="0"/>
              <a:t>. Post stroke) </a:t>
            </a:r>
          </a:p>
          <a:p>
            <a:r>
              <a:rPr lang="en-US" dirty="0" smtClean="0"/>
              <a:t>Deficits in memory, organization, or planning (</a:t>
            </a:r>
            <a:r>
              <a:rPr lang="en-US" dirty="0" err="1" smtClean="0"/>
              <a:t>eg</a:t>
            </a:r>
            <a:r>
              <a:rPr lang="en-US" dirty="0" smtClean="0"/>
              <a:t>, secondary to traumatic or acquired brain injury, stroke, delirium following hip fracture surgery)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Common Comorbid Conditions</a:t>
            </a:r>
            <a:br>
              <a:rPr lang="en-US" dirty="0" smtClean="0"/>
            </a:br>
            <a:r>
              <a:rPr lang="en-US" dirty="0" smtClean="0"/>
              <a:t>Serving as Barriers to Adherence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162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Frailty( </a:t>
            </a:r>
            <a:r>
              <a:rPr lang="en-US" dirty="0" err="1" smtClean="0"/>
              <a:t>eg</a:t>
            </a:r>
            <a:r>
              <a:rPr lang="en-US" dirty="0" smtClean="0"/>
              <a:t>. secondary to aging, osteoporosis)</a:t>
            </a:r>
          </a:p>
          <a:p>
            <a:r>
              <a:rPr lang="en-US" dirty="0" smtClean="0"/>
              <a:t>Depression ( </a:t>
            </a:r>
            <a:r>
              <a:rPr lang="en-US" dirty="0" err="1" smtClean="0"/>
              <a:t>eg</a:t>
            </a:r>
            <a:r>
              <a:rPr lang="en-US" dirty="0" smtClean="0"/>
              <a:t>. secondary to chronic pain, spinal cord injury, multiple sclerosis, myocardial infarct)</a:t>
            </a:r>
          </a:p>
          <a:p>
            <a:r>
              <a:rPr lang="en-US" dirty="0" smtClean="0"/>
              <a:t>Attention deficits</a:t>
            </a:r>
          </a:p>
          <a:p>
            <a:r>
              <a:rPr lang="en-US" dirty="0" smtClean="0"/>
              <a:t>Poor judgment </a:t>
            </a:r>
            <a:r>
              <a:rPr lang="en-US" smtClean="0"/>
              <a:t>or impulsivity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</a:t>
            </a:r>
            <a:r>
              <a:rPr lang="en-US" dirty="0" err="1" smtClean="0"/>
              <a:t>Comorbid</a:t>
            </a:r>
            <a:r>
              <a:rPr lang="en-US" dirty="0" smtClean="0"/>
              <a:t> Conditions</a:t>
            </a:r>
            <a:br>
              <a:rPr lang="en-US" dirty="0" smtClean="0"/>
            </a:br>
            <a:r>
              <a:rPr lang="en-US" dirty="0" smtClean="0"/>
              <a:t>Serving as Barriers to Adherence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 smtClean="0"/>
              <a:t>Upon completion of this module, the student will be able to describe methods to increase patient motivation and adherence.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lphaLcPeriod"/>
            </a:pPr>
            <a:r>
              <a:rPr lang="en-US" dirty="0" smtClean="0"/>
              <a:t>Psychological force that moves a person toward some kind of action</a:t>
            </a:r>
          </a:p>
          <a:p>
            <a:pPr marL="624078" indent="-514350">
              <a:buFont typeface="+mj-lt"/>
              <a:buAutoNum type="alphaLcPeriod"/>
            </a:pPr>
            <a:r>
              <a:rPr lang="en-US" dirty="0" smtClean="0"/>
              <a:t>Result of both internal and external factors</a:t>
            </a:r>
          </a:p>
          <a:p>
            <a:pPr marL="624078" indent="-514350">
              <a:buFont typeface="+mj-lt"/>
              <a:buAutoNum type="alphaLcPeriod"/>
            </a:pPr>
            <a:r>
              <a:rPr lang="en-US" dirty="0" smtClean="0"/>
              <a:t>Internal state or condition (sometimes described as a need, desire, or want) that serves to activate or energize behavior and give it direction (</a:t>
            </a:r>
            <a:r>
              <a:rPr lang="en-US" dirty="0" err="1" smtClean="0"/>
              <a:t>Kleinginna</a:t>
            </a:r>
            <a:r>
              <a:rPr lang="en-US" dirty="0" smtClean="0"/>
              <a:t> and </a:t>
            </a:r>
            <a:r>
              <a:rPr lang="en-US" dirty="0" err="1" smtClean="0"/>
              <a:t>Kleinginna</a:t>
            </a:r>
            <a:r>
              <a:rPr lang="en-US" dirty="0" smtClean="0"/>
              <a:t>, 1981)</a:t>
            </a:r>
          </a:p>
          <a:p>
            <a:pPr marL="624078" indent="-514350">
              <a:buFont typeface="+mj-lt"/>
              <a:buAutoNum type="alphaLcPeriod"/>
            </a:pPr>
            <a:r>
              <a:rPr lang="en-US" dirty="0" smtClean="0"/>
              <a:t>??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Motivation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592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Franken (1994) additional component in definition: persistence of behavior.</a:t>
            </a:r>
          </a:p>
          <a:p>
            <a:r>
              <a:rPr lang="en-US" dirty="0" smtClean="0"/>
              <a:t>Researchers now acknowledge that factors that </a:t>
            </a:r>
            <a:r>
              <a:rPr lang="en-US" b="1" dirty="0" smtClean="0"/>
              <a:t>energize</a:t>
            </a:r>
            <a:r>
              <a:rPr lang="en-US" dirty="0" smtClean="0"/>
              <a:t> behavior are likely different from factors that provide for </a:t>
            </a:r>
            <a:r>
              <a:rPr lang="en-US" b="1" dirty="0" smtClean="0"/>
              <a:t>persistence</a:t>
            </a:r>
            <a:r>
              <a:rPr lang="en-US" dirty="0" smtClean="0"/>
              <a:t> of behavior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Motivation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Premises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Integrated wholeness of individual and hierarchy of goals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Not all behavior is motivated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Other determinants of behavior other than motivation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Principles of  hierarchy of needs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Physiological, safety, love/belonging, self-esteem, and self-actualization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Theory of Human Motivation (Maslow 1943)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6477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How is locus of control associated with </a:t>
            </a:r>
          </a:p>
          <a:p>
            <a:pPr>
              <a:buNone/>
            </a:pPr>
            <a:r>
              <a:rPr lang="en-US" dirty="0" smtClean="0"/>
              <a:t>compliance/adherence and motivation?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-feel like you have control of your environment.</a:t>
            </a:r>
          </a:p>
          <a:p>
            <a:pPr>
              <a:buNone/>
            </a:pPr>
            <a:r>
              <a:rPr lang="en-US" dirty="0" smtClean="0"/>
              <a:t>-internal: self-contribute to own health outcome</a:t>
            </a:r>
          </a:p>
          <a:p>
            <a:pPr>
              <a:buNone/>
            </a:pPr>
            <a:r>
              <a:rPr lang="en-US" dirty="0" smtClean="0"/>
              <a:t>-external: what’s going to happen will happen no matter what I do.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Locus of Control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Personal </a:t>
            </a:r>
            <a:r>
              <a:rPr lang="en-US" dirty="0" smtClean="0"/>
              <a:t>Attributes-cognitive, positivity, education</a:t>
            </a: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Environmental Influences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Learner Relationship </a:t>
            </a:r>
            <a:r>
              <a:rPr lang="en-US" dirty="0" smtClean="0"/>
              <a:t>Systems=trust of PT, hold accountable on account of relationship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Motivational Factors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5828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State of Optimum Anxiety </a:t>
            </a:r>
            <a:endParaRPr lang="en-US" dirty="0" smtClean="0"/>
          </a:p>
          <a:p>
            <a:pPr lvl="1"/>
            <a:r>
              <a:rPr lang="en-US" dirty="0" smtClean="0"/>
              <a:t>Moderate anxiety to be suited for learning, reason to learn, alertness, need to care that you will do well.</a:t>
            </a:r>
            <a:endParaRPr lang="en-US" dirty="0" smtClean="0"/>
          </a:p>
          <a:p>
            <a:r>
              <a:rPr lang="en-US" dirty="0" smtClean="0"/>
              <a:t>Learner Readiness </a:t>
            </a:r>
          </a:p>
          <a:p>
            <a:r>
              <a:rPr lang="en-US" dirty="0" smtClean="0"/>
              <a:t>Realistic Goal Setting</a:t>
            </a:r>
          </a:p>
          <a:p>
            <a:r>
              <a:rPr lang="en-US" dirty="0" smtClean="0"/>
              <a:t>Learner Satisfaction/Success</a:t>
            </a:r>
          </a:p>
          <a:p>
            <a:r>
              <a:rPr lang="en-US" dirty="0" smtClean="0"/>
              <a:t>Uncertainty-Reducing or Uncertainty –Maintaining Dialogue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Motivational Axioms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“sets the stage”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4504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r>
              <a:rPr lang="en-US" dirty="0" smtClean="0"/>
              <a:t>State of Optimum Anxiety</a:t>
            </a:r>
          </a:p>
          <a:p>
            <a:r>
              <a:rPr lang="en-US" dirty="0" smtClean="0"/>
              <a:t>A state of moderate anxiety is best for learning</a:t>
            </a:r>
          </a:p>
          <a:p>
            <a:r>
              <a:rPr lang="en-US" dirty="0" smtClean="0"/>
              <a:t>Affects the learners’ ability to observe, focus attention, learn and adapt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Motivational Axioms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1037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r>
              <a:rPr lang="en-US" dirty="0" smtClean="0"/>
              <a:t>Learner Readiness</a:t>
            </a:r>
          </a:p>
          <a:p>
            <a:r>
              <a:rPr lang="en-US" dirty="0" smtClean="0"/>
              <a:t>Desire to move toward a goal</a:t>
            </a:r>
          </a:p>
          <a:p>
            <a:r>
              <a:rPr lang="en-US" dirty="0" smtClean="0"/>
              <a:t>Desire can be </a:t>
            </a:r>
            <a:r>
              <a:rPr lang="en-US" i="1" dirty="0" smtClean="0"/>
              <a:t>influenced</a:t>
            </a:r>
            <a:r>
              <a:rPr lang="en-US" dirty="0" smtClean="0"/>
              <a:t> by external forces and be promoted</a:t>
            </a:r>
          </a:p>
          <a:p>
            <a:r>
              <a:rPr lang="en-US" dirty="0" smtClean="0"/>
              <a:t>Use incentives specific to the individual learner  </a:t>
            </a:r>
          </a:p>
          <a:p>
            <a:r>
              <a:rPr lang="en-US" dirty="0" smtClean="0"/>
              <a:t>Present positive perspectives and encouragement to shape the desired behavior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Motivational Axioms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1983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r>
              <a:rPr lang="en-US" dirty="0" smtClean="0"/>
              <a:t>Realistic Goals</a:t>
            </a:r>
          </a:p>
          <a:p>
            <a:r>
              <a:rPr lang="en-US" dirty="0" smtClean="0"/>
              <a:t>Goals that are achievable set the stage for motivation</a:t>
            </a:r>
          </a:p>
          <a:p>
            <a:r>
              <a:rPr lang="en-US" dirty="0" smtClean="0"/>
              <a:t> Determining what the learner wants to change is important to ensure goals are realistic </a:t>
            </a:r>
          </a:p>
          <a:p>
            <a:r>
              <a:rPr lang="en-US" dirty="0" smtClean="0"/>
              <a:t>Establish environment for mutual goal setting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Motivational Axioms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847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r>
              <a:rPr lang="en-US" dirty="0" smtClean="0"/>
              <a:t>Uncertainty Reduction or Maintenance</a:t>
            </a:r>
          </a:p>
          <a:p>
            <a:r>
              <a:rPr lang="en-US" dirty="0" smtClean="0"/>
              <a:t>Common experience for both clients and health professionals</a:t>
            </a:r>
          </a:p>
          <a:p>
            <a:r>
              <a:rPr lang="en-US" dirty="0" smtClean="0"/>
              <a:t>Individual characteristics may determine one’s response to uncertainty </a:t>
            </a:r>
          </a:p>
          <a:p>
            <a:r>
              <a:rPr lang="en-US" dirty="0" smtClean="0"/>
              <a:t>Uncertainty can be reduced or maintained</a:t>
            </a:r>
          </a:p>
          <a:p>
            <a:r>
              <a:rPr lang="en-US" dirty="0" smtClean="0"/>
              <a:t>Uncertainty in sufficient concentration influences choices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Motivational Axioms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64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Compliance </a:t>
            </a:r>
          </a:p>
          <a:p>
            <a:endParaRPr lang="en-US" dirty="0" smtClean="0"/>
          </a:p>
          <a:p>
            <a:r>
              <a:rPr lang="en-US" dirty="0" smtClean="0"/>
              <a:t>Adherence </a:t>
            </a:r>
          </a:p>
          <a:p>
            <a:endParaRPr lang="en-US" dirty="0" smtClean="0"/>
          </a:p>
          <a:p>
            <a:r>
              <a:rPr lang="en-US" dirty="0" smtClean="0"/>
              <a:t>Motivation 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/>
              <a:t>Locus of Control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Terminology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Concept Mapping</a:t>
            </a:r>
          </a:p>
          <a:p>
            <a:r>
              <a:rPr lang="en-US" dirty="0" smtClean="0"/>
              <a:t>Enables the learner to integrate previous learning with newly acquired knowledge through diagrammatic “mapping”</a:t>
            </a:r>
          </a:p>
          <a:p>
            <a:r>
              <a:rPr lang="en-US" dirty="0" smtClean="0"/>
              <a:t>Facilitates  acquisition of complex new knowledge through visual links that acknowledge previous learning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Motivational Strategies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Motivational Interviewing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dirty="0" smtClean="0"/>
              <a:t>Method of staging readiness to change for promoting desired health behaviors</a:t>
            </a:r>
          </a:p>
          <a:p>
            <a:r>
              <a:rPr lang="en-US" dirty="0" smtClean="0"/>
              <a:t>Increase adherence by exploring the person’s motivation for resistance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Motivational Strategies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Motivational Interviewing</a:t>
            </a:r>
          </a:p>
          <a:p>
            <a:pPr algn="ctr"/>
            <a:endParaRPr lang="en-US" dirty="0" smtClean="0"/>
          </a:p>
          <a:p>
            <a:r>
              <a:rPr lang="en-US" dirty="0" smtClean="0"/>
              <a:t>Interviewer asks questions that explore reasons for the person’s behavior and what would be needed for the person to modify behaviors </a:t>
            </a:r>
          </a:p>
          <a:p>
            <a:r>
              <a:rPr lang="en-US" dirty="0" smtClean="0"/>
              <a:t>Used as a strategy to explore client motivation for adherence to health regimens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Motivational Strategies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Transfer of </a:t>
            </a:r>
            <a:r>
              <a:rPr lang="en-US" dirty="0" smtClean="0"/>
              <a:t>Learning=take it outside of clinical to functional setting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Continued Reinforcement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Self-control strategies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Relapse/prevention </a:t>
            </a:r>
            <a:r>
              <a:rPr lang="en-US" dirty="0" err="1" smtClean="0"/>
              <a:t>stragegies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Factors Promoting Maintenance of Behaviors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concepts of relapse prevention to help new exercisers anticipate problems with adherence</a:t>
            </a:r>
          </a:p>
          <a:p>
            <a:r>
              <a:rPr lang="en-US" dirty="0" smtClean="0"/>
              <a:t>Factors that contribute to relapse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negative emotional or physiologic states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limited coping skills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social pressure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Relapse Prevention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Factors that contribute to relapse (</a:t>
            </a:r>
            <a:r>
              <a:rPr lang="en-US" dirty="0" err="1" smtClean="0"/>
              <a:t>con’t</a:t>
            </a:r>
            <a:r>
              <a:rPr lang="en-US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interpersonal conflict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limited social support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low motivation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high-risk situations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stress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Relapse Prevention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Principles of relapse prevention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Identifying high-risk situations for relapse (e.g. change in season) and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Developing appropriate solutions (e.g. finding a place to walk inside during the winter)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Relapse Prevention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Principles of relapse prevention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Helping people distinguish between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a lapse (e.g. a few days of not participating in their planned activity) and </a:t>
            </a:r>
            <a:endParaRPr 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Can still get back in it. 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a relapse (e.g., an extended period of not participating) is thought to improve adherence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Relapse Prevention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Lack of </a:t>
            </a:r>
            <a:r>
              <a:rPr lang="en-US" dirty="0" smtClean="0"/>
              <a:t>time: part of ADL’s, quick</a:t>
            </a:r>
            <a:endParaRPr lang="en-US" dirty="0" smtClean="0"/>
          </a:p>
          <a:p>
            <a:r>
              <a:rPr lang="en-US" dirty="0" smtClean="0"/>
              <a:t>Financial Issues</a:t>
            </a:r>
          </a:p>
          <a:p>
            <a:r>
              <a:rPr lang="en-US" dirty="0" smtClean="0"/>
              <a:t>Exercise location</a:t>
            </a:r>
          </a:p>
          <a:p>
            <a:r>
              <a:rPr lang="en-US" dirty="0" smtClean="0"/>
              <a:t>Injury, health problems</a:t>
            </a:r>
          </a:p>
          <a:p>
            <a:r>
              <a:rPr lang="en-US" dirty="0" smtClean="0"/>
              <a:t>Family issues</a:t>
            </a:r>
          </a:p>
          <a:p>
            <a:r>
              <a:rPr lang="en-US" dirty="0" smtClean="0"/>
              <a:t>Work issues</a:t>
            </a:r>
          </a:p>
          <a:p>
            <a:r>
              <a:rPr lang="en-US" dirty="0" smtClean="0"/>
              <a:t>Lack of support</a:t>
            </a:r>
          </a:p>
          <a:p>
            <a:r>
              <a:rPr lang="en-US" dirty="0" smtClean="0"/>
              <a:t>Unrealistic goals/expectations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Reasons to Discontinue or </a:t>
            </a:r>
            <a:br>
              <a:rPr lang="en-US" dirty="0" smtClean="0"/>
            </a:br>
            <a:r>
              <a:rPr lang="en-US" dirty="0" smtClean="0"/>
              <a:t>Barriers to Exercise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Inability to slowly progress</a:t>
            </a:r>
          </a:p>
          <a:p>
            <a:r>
              <a:rPr lang="en-US" dirty="0" smtClean="0"/>
              <a:t>Lack of perceived ability</a:t>
            </a:r>
          </a:p>
          <a:p>
            <a:r>
              <a:rPr lang="en-US" dirty="0" smtClean="0"/>
              <a:t>Fear</a:t>
            </a:r>
          </a:p>
          <a:p>
            <a:r>
              <a:rPr lang="en-US" dirty="0" smtClean="0"/>
              <a:t>Lack of professional guidance</a:t>
            </a:r>
          </a:p>
          <a:p>
            <a:r>
              <a:rPr lang="en-US" dirty="0" smtClean="0"/>
              <a:t>Lower education, income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Reasons to Discontinue or </a:t>
            </a:r>
            <a:br>
              <a:rPr lang="en-US" dirty="0" smtClean="0"/>
            </a:br>
            <a:r>
              <a:rPr lang="en-US" dirty="0" smtClean="0"/>
              <a:t>Barriers to Exercise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Compliance indicates goal achievement determined in a health related </a:t>
            </a:r>
            <a:r>
              <a:rPr lang="en-US" dirty="0" smtClean="0"/>
              <a:t>regimen</a:t>
            </a:r>
          </a:p>
          <a:p>
            <a:pPr lvl="1"/>
            <a:r>
              <a:rPr lang="en-US" dirty="0" smtClean="0"/>
              <a:t>Are the goals achieved?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Adherence indicates commitment or attachment to a </a:t>
            </a:r>
            <a:r>
              <a:rPr lang="en-US" dirty="0" smtClean="0"/>
              <a:t>regimen</a:t>
            </a:r>
          </a:p>
          <a:p>
            <a:pPr lvl="1"/>
            <a:r>
              <a:rPr lang="en-US" dirty="0" smtClean="0"/>
              <a:t>More autonomous,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Nonadherence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Compliance/Adherence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Exercises not adjusted to their situation</a:t>
            </a:r>
          </a:p>
          <a:p>
            <a:r>
              <a:rPr lang="en-US" dirty="0" smtClean="0"/>
              <a:t>Exercises don’t fit in daily routine</a:t>
            </a:r>
          </a:p>
          <a:p>
            <a:r>
              <a:rPr lang="en-US" dirty="0" smtClean="0"/>
              <a:t>Lack motivation</a:t>
            </a:r>
          </a:p>
          <a:p>
            <a:r>
              <a:rPr lang="en-US" dirty="0" smtClean="0"/>
              <a:t>Forget to exercise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Reasons to Discontinue or </a:t>
            </a:r>
            <a:br>
              <a:rPr lang="en-US" dirty="0" smtClean="0"/>
            </a:br>
            <a:r>
              <a:rPr lang="en-US" dirty="0" smtClean="0"/>
              <a:t>Barriers to Exercise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Extensively researched, but the rates of non-adherence have not  changed much in past 3 decades</a:t>
            </a:r>
          </a:p>
          <a:p>
            <a:r>
              <a:rPr lang="en-US" dirty="0" smtClean="0"/>
              <a:t>Health care providers play a unique and </a:t>
            </a:r>
            <a:r>
              <a:rPr lang="en-US" b="1" dirty="0" smtClean="0"/>
              <a:t>important</a:t>
            </a:r>
            <a:r>
              <a:rPr lang="en-US" dirty="0" smtClean="0"/>
              <a:t> role in assisting patients with health behavior changes.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Problem of Poor Patient Adherence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Grouped the interventions into categories that can be remembered by the mnemonic “SIMPLE”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Simplifying regimen characteristics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Imparting knowledge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Modifying patient beliefs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Patient communication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Leaving the bias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Evaluating adherence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SIMPLE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Methods/strategies to increase patient adherence and motivation were discussed. </a:t>
            </a:r>
          </a:p>
          <a:p>
            <a:r>
              <a:rPr lang="en-US" dirty="0" smtClean="0"/>
              <a:t>Theories/models to explain adherence vary from a biomedical, behavioral, communicative, rational belief, and self regulatory perspectives.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20571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Factors influencing and promoting adherence were discussed, which ranged from shaping of behaviors, reinforcement, mutual goal setting, support, relevance, and team approaches. </a:t>
            </a:r>
          </a:p>
          <a:p>
            <a:r>
              <a:rPr lang="en-US" dirty="0" smtClean="0"/>
              <a:t>Motivational factors, axioms, and strategies were covered which contributed to adherence to behavior changes.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Factors which promote maintenance of behaviors were covered and include transfer of learning, continued reinforcement, self control and relapse/prevention strategies.  </a:t>
            </a:r>
          </a:p>
          <a:p>
            <a:r>
              <a:rPr lang="en-US" dirty="0" smtClean="0"/>
              <a:t>Healthcare professionals have a vital role in assisting patients with behavior changes and various strategies were presented.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Richards,E</a:t>
            </a:r>
            <a:r>
              <a:rPr lang="en-US" dirty="0" smtClean="0"/>
              <a:t>., </a:t>
            </a:r>
            <a:r>
              <a:rPr lang="en-US" dirty="0" err="1" smtClean="0"/>
              <a:t>Digger,K</a:t>
            </a:r>
            <a:r>
              <a:rPr lang="en-US" dirty="0" smtClean="0"/>
              <a:t>. (2011).  Compliance, motivation, and health Behaviors of the Learner. </a:t>
            </a:r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 err="1" smtClean="0"/>
              <a:t>Bastable</a:t>
            </a:r>
            <a:r>
              <a:rPr lang="en-US" dirty="0" smtClean="0"/>
              <a:t> et al. (Eds.) </a:t>
            </a:r>
            <a:r>
              <a:rPr lang="en-US" i="1" dirty="0" smtClean="0"/>
              <a:t>Health Professional as Educator</a:t>
            </a:r>
            <a:r>
              <a:rPr lang="en-US" dirty="0" smtClean="0"/>
              <a:t> (</a:t>
            </a:r>
            <a:r>
              <a:rPr lang="en-US" dirty="0" err="1" smtClean="0"/>
              <a:t>pp</a:t>
            </a:r>
            <a:r>
              <a:rPr lang="en-US" dirty="0" smtClean="0"/>
              <a:t> 199-225</a:t>
            </a:r>
            <a:r>
              <a:rPr lang="en-US" dirty="0"/>
              <a:t>). </a:t>
            </a:r>
            <a:r>
              <a:rPr lang="en-US" dirty="0" smtClean="0"/>
              <a:t>Sudbury:  Jones &amp; Bartlett Learning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Plack</a:t>
            </a:r>
            <a:r>
              <a:rPr lang="en-US" dirty="0" smtClean="0"/>
              <a:t> M, Driscoll M. Patient education facilitating behavior change.  In </a:t>
            </a:r>
            <a:r>
              <a:rPr lang="en-US" dirty="0" err="1" smtClean="0"/>
              <a:t>Plack</a:t>
            </a:r>
            <a:r>
              <a:rPr lang="en-US" dirty="0" smtClean="0"/>
              <a:t> M, Driscoll M, eds.  </a:t>
            </a:r>
            <a:r>
              <a:rPr lang="en-US" i="1" dirty="0" smtClean="0"/>
              <a:t>Teaching and Learning in Physical Therapy:  From Classroom to Clinic. </a:t>
            </a:r>
            <a:r>
              <a:rPr lang="en-US" dirty="0" smtClean="0"/>
              <a:t> </a:t>
            </a:r>
            <a:r>
              <a:rPr lang="en-US" dirty="0" err="1" smtClean="0"/>
              <a:t>Thorofare</a:t>
            </a:r>
            <a:r>
              <a:rPr lang="en-US" dirty="0" smtClean="0"/>
              <a:t>, NJ:  Slack Incorporated; 2011:  p 209-212.  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References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017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Biomedical </a:t>
            </a:r>
            <a:r>
              <a:rPr lang="en-US" dirty="0" smtClean="0"/>
              <a:t>theory-severity of </a:t>
            </a:r>
            <a:r>
              <a:rPr lang="en-US" dirty="0" err="1" smtClean="0"/>
              <a:t>conditon</a:t>
            </a:r>
            <a:endParaRPr lang="en-US" dirty="0" smtClean="0"/>
          </a:p>
          <a:p>
            <a:r>
              <a:rPr lang="en-US" dirty="0" smtClean="0"/>
              <a:t>Behavioral/social learning </a:t>
            </a:r>
            <a:r>
              <a:rPr lang="en-US" dirty="0" smtClean="0"/>
              <a:t>theory-external factors (cues, reinforcement, encouragement, social support)</a:t>
            </a:r>
            <a:endParaRPr lang="en-US" dirty="0" smtClean="0"/>
          </a:p>
          <a:p>
            <a:r>
              <a:rPr lang="en-US" dirty="0" smtClean="0"/>
              <a:t>Communication </a:t>
            </a:r>
            <a:r>
              <a:rPr lang="en-US" dirty="0" smtClean="0"/>
              <a:t>models-how well you have explained the program, reasons for adhering</a:t>
            </a:r>
            <a:endParaRPr lang="en-US" dirty="0" smtClean="0"/>
          </a:p>
          <a:p>
            <a:r>
              <a:rPr lang="en-US" dirty="0" smtClean="0"/>
              <a:t>Rational belief </a:t>
            </a:r>
            <a:r>
              <a:rPr lang="en-US" dirty="0" smtClean="0"/>
              <a:t>theory-explaining the cost and benefits of adherence. </a:t>
            </a:r>
            <a:endParaRPr lang="en-US" dirty="0" smtClean="0"/>
          </a:p>
          <a:p>
            <a:r>
              <a:rPr lang="en-US" dirty="0" smtClean="0"/>
              <a:t>Self-regulatory </a:t>
            </a:r>
            <a:r>
              <a:rPr lang="en-US" dirty="0" smtClean="0"/>
              <a:t>systems-people can problem solve to regulate their behavior, own cognitive skills.  Past experiences.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Theories and Models of  Compliance/Adherence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Outcome Markers</a:t>
            </a:r>
          </a:p>
          <a:p>
            <a:r>
              <a:rPr lang="en-US" dirty="0" smtClean="0"/>
              <a:t>Process markers – appointments kept, medications taken, % sessions completed relative to number prescribed </a:t>
            </a:r>
          </a:p>
          <a:p>
            <a:r>
              <a:rPr lang="en-US" dirty="0" smtClean="0"/>
              <a:t>Patient self-report on following providers’ recommendations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Reflecting Adherence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18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Age/Life Stage</a:t>
            </a:r>
          </a:p>
          <a:p>
            <a:r>
              <a:rPr lang="en-US" dirty="0" smtClean="0"/>
              <a:t>Socioeconomic status</a:t>
            </a:r>
          </a:p>
          <a:p>
            <a:r>
              <a:rPr lang="en-US" dirty="0" smtClean="0"/>
              <a:t>Significant others</a:t>
            </a:r>
          </a:p>
          <a:p>
            <a:r>
              <a:rPr lang="en-US" dirty="0" smtClean="0"/>
              <a:t>Severity of disease</a:t>
            </a:r>
          </a:p>
          <a:p>
            <a:r>
              <a:rPr lang="en-US" dirty="0" smtClean="0"/>
              <a:t>Nature of regimen (complexity, change)</a:t>
            </a:r>
          </a:p>
          <a:p>
            <a:r>
              <a:rPr lang="en-US" dirty="0" smtClean="0"/>
              <a:t>Side effects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Influencing Adherence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256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Credibility of source (PT)</a:t>
            </a:r>
          </a:p>
          <a:p>
            <a:r>
              <a:rPr lang="en-US" dirty="0" smtClean="0"/>
              <a:t>Physical/logistical barriers</a:t>
            </a:r>
          </a:p>
          <a:p>
            <a:r>
              <a:rPr lang="en-US" dirty="0" smtClean="0"/>
              <a:t>Attitude of patient/parent</a:t>
            </a:r>
          </a:p>
          <a:p>
            <a:r>
              <a:rPr lang="en-US" dirty="0" smtClean="0"/>
              <a:t>Prior experience with physical activities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Influencing Adherence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Therapeutic regimens that require significant changes in lifestyle are likely to result in poor adherence.</a:t>
            </a:r>
          </a:p>
          <a:p>
            <a:r>
              <a:rPr lang="en-US" dirty="0" smtClean="0"/>
              <a:t>&gt;# of drugs prescribed and more complicated the regimen, the poorer the adherence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Adherence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E8A8E-CD21-4FE0-AEC3-D7A7F47109E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2215</TotalTime>
  <Words>1594</Words>
  <Application>Microsoft Office PowerPoint</Application>
  <PresentationFormat>On-screen Show (4:3)</PresentationFormat>
  <Paragraphs>330</Paragraphs>
  <Slides>47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Concourse</vt:lpstr>
      <vt:lpstr>Patient Motivation and Adherence </vt:lpstr>
      <vt:lpstr>Objective</vt:lpstr>
      <vt:lpstr>Terminology </vt:lpstr>
      <vt:lpstr>Compliance/Adherence  </vt:lpstr>
      <vt:lpstr>Theories and Models of  Compliance/Adherence </vt:lpstr>
      <vt:lpstr>Factors Reflecting Adherence</vt:lpstr>
      <vt:lpstr>Factors Influencing Adherence</vt:lpstr>
      <vt:lpstr>Factors Influencing Adherence</vt:lpstr>
      <vt:lpstr>Adherence </vt:lpstr>
      <vt:lpstr>Factors Promoting Adherence</vt:lpstr>
      <vt:lpstr>Factors Promoting Adherence</vt:lpstr>
      <vt:lpstr>Other steps to improve adherence</vt:lpstr>
      <vt:lpstr>Encourage Adherence</vt:lpstr>
      <vt:lpstr>Encourage Adherence</vt:lpstr>
      <vt:lpstr>Encourage Adherence</vt:lpstr>
      <vt:lpstr>Patient Adherence Guidelines </vt:lpstr>
      <vt:lpstr>Patient Adherence Guidelines </vt:lpstr>
      <vt:lpstr>Common Comorbid Conditions Serving as Barriers to Adherence</vt:lpstr>
      <vt:lpstr>Common Comorbid Conditions Serving as Barriers to Adherence</vt:lpstr>
      <vt:lpstr>Motivation </vt:lpstr>
      <vt:lpstr>Motivation </vt:lpstr>
      <vt:lpstr>Theory of Human Motivation (Maslow 1943) </vt:lpstr>
      <vt:lpstr>Locus of Control</vt:lpstr>
      <vt:lpstr>Motivational Factors </vt:lpstr>
      <vt:lpstr>Motivational Axioms  “sets the stage”</vt:lpstr>
      <vt:lpstr>Motivational Axioms </vt:lpstr>
      <vt:lpstr>Motivational Axioms </vt:lpstr>
      <vt:lpstr>Motivational Axioms </vt:lpstr>
      <vt:lpstr>Motivational Axioms </vt:lpstr>
      <vt:lpstr>Motivational Strategies </vt:lpstr>
      <vt:lpstr>Motivational Strategies </vt:lpstr>
      <vt:lpstr>Motivational Strategies </vt:lpstr>
      <vt:lpstr>Factors Promoting Maintenance of Behaviors </vt:lpstr>
      <vt:lpstr>Relapse Prevention Model</vt:lpstr>
      <vt:lpstr>Relapse Prevention Model</vt:lpstr>
      <vt:lpstr>Relapse Prevention Model</vt:lpstr>
      <vt:lpstr>Relapse Prevention Model</vt:lpstr>
      <vt:lpstr>Reasons to Discontinue or  Barriers to Exercise </vt:lpstr>
      <vt:lpstr>Reasons to Discontinue or  Barriers to Exercise </vt:lpstr>
      <vt:lpstr>Reasons to Discontinue or  Barriers to Exercise </vt:lpstr>
      <vt:lpstr>Problem of Poor Patient Adherence</vt:lpstr>
      <vt:lpstr>SIMPLE</vt:lpstr>
      <vt:lpstr>Summary</vt:lpstr>
      <vt:lpstr>Summary</vt:lpstr>
      <vt:lpstr>Summary</vt:lpstr>
      <vt:lpstr>References</vt:lpstr>
      <vt:lpstr>References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Sensory Impairment on Teaching and Learning</dc:title>
  <dc:creator>SheilaRLittleton</dc:creator>
  <cp:lastModifiedBy>SWEET, CHRISTINA</cp:lastModifiedBy>
  <cp:revision>194</cp:revision>
  <cp:lastPrinted>2012-03-03T14:59:56Z</cp:lastPrinted>
  <dcterms:created xsi:type="dcterms:W3CDTF">2011-01-27T16:15:36Z</dcterms:created>
  <dcterms:modified xsi:type="dcterms:W3CDTF">2012-03-12T16:33:48Z</dcterms:modified>
</cp:coreProperties>
</file>