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4FAD-6491-44C8-9704-F7E9C4B2F65D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FEB6-4631-45B6-81EC-A4A1139BADD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4FAD-6491-44C8-9704-F7E9C4B2F65D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FEB6-4631-45B6-81EC-A4A1139BAD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4FAD-6491-44C8-9704-F7E9C4B2F65D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FEB6-4631-45B6-81EC-A4A1139BAD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4FAD-6491-44C8-9704-F7E9C4B2F65D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FEB6-4631-45B6-81EC-A4A1139BAD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4FAD-6491-44C8-9704-F7E9C4B2F65D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FEB6-4631-45B6-81EC-A4A1139BADD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4FAD-6491-44C8-9704-F7E9C4B2F65D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FEB6-4631-45B6-81EC-A4A1139BAD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4FAD-6491-44C8-9704-F7E9C4B2F65D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FEB6-4631-45B6-81EC-A4A1139BAD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4FAD-6491-44C8-9704-F7E9C4B2F65D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FEB6-4631-45B6-81EC-A4A1139BAD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4FAD-6491-44C8-9704-F7E9C4B2F65D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FEB6-4631-45B6-81EC-A4A1139BAD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F4FAD-6491-44C8-9704-F7E9C4B2F65D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FEB6-4631-45B6-81EC-A4A1139BADD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2AF4FAD-6491-44C8-9704-F7E9C4B2F65D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BD5FEB6-4631-45B6-81EC-A4A1139BADD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2AF4FAD-6491-44C8-9704-F7E9C4B2F65D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BD5FEB6-4631-45B6-81EC-A4A1139BAD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em1TOal2f0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herpt.com/IMT.aspx" TargetMode="External"/><Relationship Id="rId2" Type="http://schemas.openxmlformats.org/officeDocument/2006/relationships/hyperlink" Target="http://www.apta.org/StateIssue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987552"/>
          </a:xfrm>
        </p:spPr>
        <p:txBody>
          <a:bodyPr/>
          <a:lstStyle/>
          <a:p>
            <a:r>
              <a:rPr lang="en-US" dirty="0" smtClean="0"/>
              <a:t>Introduction to Dry Needling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8077200" cy="1499616"/>
          </a:xfrm>
        </p:spPr>
        <p:txBody>
          <a:bodyPr/>
          <a:lstStyle/>
          <a:p>
            <a:r>
              <a:rPr lang="en-US" dirty="0" smtClean="0"/>
              <a:t>Presented by: Christina Sweet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89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Describe what dry needling is and what type of pain it can be used to </a:t>
            </a:r>
            <a:r>
              <a:rPr lang="en-US" dirty="0" smtClean="0"/>
              <a:t>treat.</a:t>
            </a:r>
          </a:p>
          <a:p>
            <a:pPr marL="118872" lvl="0" indent="0">
              <a:buNone/>
            </a:pPr>
            <a:endParaRPr lang="en-US" dirty="0"/>
          </a:p>
          <a:p>
            <a:pPr lvl="0"/>
            <a:r>
              <a:rPr lang="en-US" dirty="0"/>
              <a:t>Describe </a:t>
            </a:r>
            <a:r>
              <a:rPr lang="en-US" dirty="0" smtClean="0"/>
              <a:t>the physiological theory of how dry needling works.</a:t>
            </a:r>
          </a:p>
          <a:p>
            <a:pPr lvl="0"/>
            <a:endParaRPr lang="en-US" dirty="0"/>
          </a:p>
          <a:p>
            <a:pPr lvl="0"/>
            <a:r>
              <a:rPr lang="en-US" dirty="0" smtClean="0"/>
              <a:t>Explain the basic technique used to administer a dry needling treatment. 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Discuss the efficacy of dry needling and the current evidence for and against its use in PT practice.</a:t>
            </a:r>
          </a:p>
          <a:p>
            <a:pPr marL="118872" lv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lvl="0"/>
            <a:r>
              <a:rPr lang="en-US" dirty="0"/>
              <a:t>Know </a:t>
            </a:r>
            <a:r>
              <a:rPr lang="en-US" dirty="0" smtClean="0"/>
              <a:t>where to go to </a:t>
            </a:r>
            <a:r>
              <a:rPr lang="en-US" dirty="0"/>
              <a:t>get trained in dry needling and where certification is necessary.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945" y="204771"/>
            <a:ext cx="2319528" cy="309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14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Dry Needling?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249200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It is a technique of inserting small filament needles into muscle trigger points to treat </a:t>
            </a:r>
            <a:r>
              <a:rPr lang="en-US" dirty="0" err="1" smtClean="0"/>
              <a:t>myofascial</a:t>
            </a:r>
            <a:r>
              <a:rPr lang="en-US" dirty="0" smtClean="0"/>
              <a:t> pain  and dysfunction. </a:t>
            </a:r>
          </a:p>
          <a:p>
            <a:endParaRPr lang="en-US" dirty="0"/>
          </a:p>
          <a:p>
            <a:pPr marL="118872" indent="0">
              <a:buNone/>
            </a:pPr>
            <a:r>
              <a:rPr lang="en-US" b="1" dirty="0" smtClean="0"/>
              <a:t>Can be used to treat:</a:t>
            </a:r>
          </a:p>
          <a:p>
            <a:pPr marL="118872" indent="0">
              <a:buNone/>
            </a:pPr>
            <a:endParaRPr lang="en-US" dirty="0" smtClean="0"/>
          </a:p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4281100"/>
            <a:ext cx="3581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Headaches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Frozen Shoulder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Tennis Elbow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/>
              <a:t>Muscle Spasms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Fibromyalgia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294909" y="4336650"/>
            <a:ext cx="3200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Sciatic Pain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Hip Pain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Knee Pain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Repetitive Strain Injuries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Acute &amp; Chronic Pain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810708"/>
            <a:ext cx="20955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38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Dry Needling Theory 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Trigger Point Relief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342900" indent="-342900"/>
            <a:r>
              <a:rPr lang="en-US" dirty="0" smtClean="0"/>
              <a:t>A trigger point is an </a:t>
            </a:r>
            <a:r>
              <a:rPr lang="en-US" dirty="0"/>
              <a:t>area of elevated neurological activity located in </a:t>
            </a:r>
            <a:r>
              <a:rPr lang="en-US" dirty="0" smtClean="0"/>
              <a:t>muscle or fascia that </a:t>
            </a:r>
            <a:r>
              <a:rPr lang="en-US" dirty="0"/>
              <a:t>may refer pain in a localized or peripheral manner</a:t>
            </a:r>
            <a:r>
              <a:rPr lang="en-US" dirty="0" smtClean="0"/>
              <a:t>.</a:t>
            </a:r>
          </a:p>
          <a:p>
            <a:pPr marL="342900" indent="-342900"/>
            <a:endParaRPr lang="en-US" dirty="0"/>
          </a:p>
          <a:p>
            <a:pPr marL="342900" indent="-342900"/>
            <a:r>
              <a:rPr lang="en-US" dirty="0" smtClean="0"/>
              <a:t>These trigger points are believed to be the results of  </a:t>
            </a:r>
            <a:r>
              <a:rPr lang="en-US" dirty="0"/>
              <a:t>motor </a:t>
            </a:r>
            <a:r>
              <a:rPr lang="en-US" dirty="0" smtClean="0"/>
              <a:t>neurons becoming </a:t>
            </a:r>
            <a:r>
              <a:rPr lang="en-US" dirty="0"/>
              <a:t>stuck in a feedback </a:t>
            </a:r>
            <a:r>
              <a:rPr lang="en-US" dirty="0" smtClean="0"/>
              <a:t> </a:t>
            </a:r>
            <a:r>
              <a:rPr lang="en-US" dirty="0"/>
              <a:t>reflex arc, facilitating muscle </a:t>
            </a:r>
            <a:r>
              <a:rPr lang="en-US" dirty="0" smtClean="0"/>
              <a:t>spasm.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 </a:t>
            </a:r>
            <a:r>
              <a:rPr lang="en-US" dirty="0"/>
              <a:t>Introducing a new stimulus (i.e. the needle) impedes the reflex arc and has the effect of relaxing the muscle.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743200"/>
            <a:ext cx="4120833" cy="2332547"/>
          </a:xfrm>
        </p:spPr>
      </p:pic>
    </p:spTree>
    <p:extLst>
      <p:ext uri="{BB962C8B-B14F-4D97-AF65-F5344CB8AC3E}">
        <p14:creationId xmlns:p14="http://schemas.microsoft.com/office/powerpoint/2010/main" val="131125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Technique:</a:t>
            </a:r>
            <a:endParaRPr lang="en-US" sz="2800" b="1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1" b="192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1600" b="1" dirty="0" smtClean="0"/>
              <a:t>Materials Required</a:t>
            </a:r>
            <a:r>
              <a:rPr lang="en-US" sz="1600" dirty="0" smtClean="0"/>
              <a:t>:</a:t>
            </a:r>
          </a:p>
          <a:p>
            <a:endParaRPr lang="en-US" dirty="0"/>
          </a:p>
          <a:p>
            <a:r>
              <a:rPr lang="en-US" dirty="0" smtClean="0"/>
              <a:t>-Gloves</a:t>
            </a:r>
          </a:p>
          <a:p>
            <a:r>
              <a:rPr lang="en-US" dirty="0" smtClean="0"/>
              <a:t>-Dry Needles of Varying Length</a:t>
            </a:r>
          </a:p>
          <a:p>
            <a:endParaRPr lang="en-US" dirty="0"/>
          </a:p>
          <a:p>
            <a:r>
              <a:rPr lang="en-US" sz="1600" b="1" dirty="0" smtClean="0"/>
              <a:t>Technique:</a:t>
            </a:r>
          </a:p>
          <a:p>
            <a:endParaRPr lang="en-US" sz="1600" b="1" dirty="0" smtClean="0"/>
          </a:p>
          <a:p>
            <a:r>
              <a:rPr lang="en-US" dirty="0" smtClean="0"/>
              <a:t>-Find the trigger </a:t>
            </a:r>
            <a:r>
              <a:rPr lang="en-US" dirty="0"/>
              <a:t>p</a:t>
            </a:r>
            <a:r>
              <a:rPr lang="en-US" dirty="0" smtClean="0"/>
              <a:t>oint</a:t>
            </a:r>
          </a:p>
          <a:p>
            <a:r>
              <a:rPr lang="en-US" dirty="0" smtClean="0"/>
              <a:t>-Insert needle into tissue</a:t>
            </a:r>
          </a:p>
          <a:p>
            <a:r>
              <a:rPr lang="en-US" dirty="0" smtClean="0"/>
              <a:t>-Feel for a twitch response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3"/>
              </a:rPr>
              <a:t>http://www.youtube.com/watch?v=xem1TOal2f0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94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Dry Needling Safe &amp; Effective?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Dry Needling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Insertion of needles  into muscle tissue has been shown to elicit a slow twitch response.</a:t>
            </a:r>
          </a:p>
          <a:p>
            <a:pPr marL="118872" indent="0">
              <a:buNone/>
            </a:pPr>
            <a:endParaRPr lang="en-US" dirty="0" smtClean="0"/>
          </a:p>
          <a:p>
            <a:r>
              <a:rPr lang="en-US" dirty="0" smtClean="0"/>
              <a:t>Patients report it working for them.</a:t>
            </a:r>
          </a:p>
          <a:p>
            <a:endParaRPr lang="en-US" dirty="0" smtClean="0"/>
          </a:p>
          <a:p>
            <a:r>
              <a:rPr lang="en-US" dirty="0" smtClean="0"/>
              <a:t>It is a quicker alternative to message. 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Against Dry Needling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Studies have shown that it has the same effect as a placebo treatment. </a:t>
            </a:r>
          </a:p>
          <a:p>
            <a:endParaRPr lang="en-US" dirty="0"/>
          </a:p>
          <a:p>
            <a:r>
              <a:rPr lang="en-US" dirty="0" smtClean="0"/>
              <a:t>It mimics acupuncture, but requires much less training. </a:t>
            </a:r>
          </a:p>
          <a:p>
            <a:endParaRPr lang="en-US" dirty="0"/>
          </a:p>
          <a:p>
            <a:r>
              <a:rPr lang="en-US" dirty="0" smtClean="0"/>
              <a:t>There is potential to damage nerves or puncture a person’s lung.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113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Practice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228600" y="1698987"/>
            <a:ext cx="4268788" cy="715355"/>
          </a:xfrm>
        </p:spPr>
        <p:txBody>
          <a:bodyPr>
            <a:noAutofit/>
          </a:bodyPr>
          <a:lstStyle/>
          <a:p>
            <a:r>
              <a:rPr lang="en-US" sz="1200" dirty="0" smtClean="0"/>
              <a:t>states </a:t>
            </a:r>
            <a:r>
              <a:rPr lang="en-US" sz="1200" dirty="0"/>
              <a:t>that have issued opinions affirming that dry needling is within the physical </a:t>
            </a:r>
            <a:r>
              <a:rPr lang="en-US" sz="1200" dirty="0" smtClean="0"/>
              <a:t>therapist scope </a:t>
            </a:r>
            <a:r>
              <a:rPr lang="en-US" sz="1200" dirty="0"/>
              <a:t>of practice include, but are not limited to: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Alabama</a:t>
            </a:r>
          </a:p>
          <a:p>
            <a:r>
              <a:rPr lang="en-US" dirty="0" smtClean="0"/>
              <a:t>Colorado</a:t>
            </a:r>
          </a:p>
          <a:p>
            <a:r>
              <a:rPr lang="en-US" dirty="0" smtClean="0"/>
              <a:t> Georgia</a:t>
            </a:r>
          </a:p>
          <a:p>
            <a:r>
              <a:rPr lang="en-US" dirty="0" smtClean="0"/>
              <a:t>Kentucky</a:t>
            </a:r>
            <a:r>
              <a:rPr lang="en-US" dirty="0"/>
              <a:t>,</a:t>
            </a:r>
          </a:p>
          <a:p>
            <a:r>
              <a:rPr lang="en-US" dirty="0" smtClean="0"/>
              <a:t>Maryland</a:t>
            </a:r>
          </a:p>
          <a:p>
            <a:r>
              <a:rPr lang="en-US" dirty="0" smtClean="0"/>
              <a:t>Montana</a:t>
            </a:r>
          </a:p>
          <a:p>
            <a:r>
              <a:rPr lang="en-US" dirty="0" smtClean="0"/>
              <a:t>Louisiana</a:t>
            </a:r>
          </a:p>
          <a:p>
            <a:r>
              <a:rPr lang="en-US" dirty="0" smtClean="0"/>
              <a:t>New Hampshire</a:t>
            </a:r>
          </a:p>
          <a:p>
            <a:r>
              <a:rPr lang="en-US" dirty="0" smtClean="0"/>
              <a:t>New Mexico</a:t>
            </a:r>
          </a:p>
          <a:p>
            <a:r>
              <a:rPr lang="en-US" dirty="0" smtClean="0"/>
              <a:t>North Carolina</a:t>
            </a:r>
          </a:p>
          <a:p>
            <a:r>
              <a:rPr lang="en-US" dirty="0" smtClean="0"/>
              <a:t>Ohio</a:t>
            </a:r>
          </a:p>
          <a:p>
            <a:r>
              <a:rPr lang="en-US" dirty="0" smtClean="0"/>
              <a:t>Oregon</a:t>
            </a:r>
          </a:p>
          <a:p>
            <a:r>
              <a:rPr lang="en-US" dirty="0" smtClean="0"/>
              <a:t>South Carolina</a:t>
            </a:r>
          </a:p>
          <a:p>
            <a:r>
              <a:rPr lang="en-US" dirty="0" smtClean="0"/>
              <a:t>Tennessee</a:t>
            </a:r>
            <a:r>
              <a:rPr lang="en-US" dirty="0"/>
              <a:t>, </a:t>
            </a:r>
            <a:r>
              <a:rPr lang="en-US" dirty="0" smtClean="0"/>
              <a:t>Texas</a:t>
            </a:r>
          </a:p>
          <a:p>
            <a:r>
              <a:rPr lang="en-US" dirty="0" smtClean="0"/>
              <a:t>Virginia</a:t>
            </a:r>
          </a:p>
          <a:p>
            <a:r>
              <a:rPr lang="en-US" dirty="0" smtClean="0"/>
              <a:t>Wisconsin</a:t>
            </a:r>
          </a:p>
          <a:p>
            <a:r>
              <a:rPr lang="en-US" dirty="0" smtClean="0"/>
              <a:t> </a:t>
            </a:r>
            <a:r>
              <a:rPr lang="en-US" dirty="0"/>
              <a:t>Wyoming</a:t>
            </a:r>
            <a:r>
              <a:rPr lang="en-US" dirty="0" smtClean="0"/>
              <a:t>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1200" dirty="0"/>
              <a:t>Six state </a:t>
            </a:r>
            <a:r>
              <a:rPr lang="en-US" sz="1200" dirty="0" smtClean="0"/>
              <a:t>boards</a:t>
            </a:r>
            <a:r>
              <a:rPr lang="en-US" sz="1200" dirty="0"/>
              <a:t> have stated it is not within the scope of </a:t>
            </a:r>
            <a:r>
              <a:rPr lang="en-US" sz="1200" dirty="0" smtClean="0"/>
              <a:t>practice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Idaho</a:t>
            </a:r>
          </a:p>
          <a:p>
            <a:r>
              <a:rPr lang="en-US" dirty="0" smtClean="0"/>
              <a:t>Nevada</a:t>
            </a:r>
          </a:p>
          <a:p>
            <a:r>
              <a:rPr lang="en-US" dirty="0" smtClean="0"/>
              <a:t>New York</a:t>
            </a:r>
          </a:p>
          <a:p>
            <a:r>
              <a:rPr lang="en-US" dirty="0" smtClean="0"/>
              <a:t>Pennsylvania</a:t>
            </a:r>
            <a:r>
              <a:rPr lang="en-US" dirty="0"/>
              <a:t>,</a:t>
            </a:r>
          </a:p>
          <a:p>
            <a:r>
              <a:rPr lang="en-US" dirty="0"/>
              <a:t>South </a:t>
            </a:r>
            <a:r>
              <a:rPr lang="en-US" dirty="0" smtClean="0"/>
              <a:t>Dakota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Utah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is not part of the scope of practice </a:t>
            </a:r>
            <a:r>
              <a:rPr lang="en-US" dirty="0" smtClean="0"/>
              <a:t>in Hawaii</a:t>
            </a:r>
            <a:r>
              <a:rPr lang="en-US" dirty="0"/>
              <a:t>, as the Hawaii physical therapy statute contains language prohibiting physical therapists from </a:t>
            </a:r>
            <a:r>
              <a:rPr lang="en-US" dirty="0" smtClean="0"/>
              <a:t>puncturing the </a:t>
            </a:r>
            <a:r>
              <a:rPr lang="en-US" dirty="0"/>
              <a:t>skin for any purpose.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116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Review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895600"/>
            <a:ext cx="8305800" cy="35814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B0F0"/>
                </a:solidFill>
              </a:rPr>
              <a:t>True or False</a:t>
            </a:r>
            <a:r>
              <a:rPr lang="en-US" sz="2800" dirty="0" smtClean="0"/>
              <a:t>: Dry needling interrupts a pain/motor reflex arch.</a:t>
            </a:r>
          </a:p>
          <a:p>
            <a:endParaRPr lang="en-US" sz="2800" dirty="0"/>
          </a:p>
          <a:p>
            <a:r>
              <a:rPr lang="en-US" sz="2800" b="1" dirty="0" smtClean="0">
                <a:solidFill>
                  <a:srgbClr val="00B0F0"/>
                </a:solidFill>
              </a:rPr>
              <a:t>True or False</a:t>
            </a:r>
            <a:r>
              <a:rPr lang="en-US" sz="2800" dirty="0" smtClean="0"/>
              <a:t>: Dry needling is the same as acupuncture.</a:t>
            </a:r>
          </a:p>
          <a:p>
            <a:endParaRPr lang="en-US" sz="2800" dirty="0"/>
          </a:p>
          <a:p>
            <a:r>
              <a:rPr lang="en-US" sz="2800" b="1" dirty="0" smtClean="0">
                <a:solidFill>
                  <a:srgbClr val="00B0F0"/>
                </a:solidFill>
              </a:rPr>
              <a:t>True or False</a:t>
            </a:r>
            <a:r>
              <a:rPr lang="en-US" sz="2800" dirty="0" smtClean="0"/>
              <a:t>: Physical Therapist are allowed to use dry needles in every state.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34930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http://www.apta.org/StateIssues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3"/>
              </a:rPr>
              <a:t>http://www.maherpt.com/IMT.aspx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0652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557</TotalTime>
  <Words>490</Words>
  <Application>Microsoft Office PowerPoint</Application>
  <PresentationFormat>On-screen Show (4:3)</PresentationFormat>
  <Paragraphs>111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Module</vt:lpstr>
      <vt:lpstr>Introduction to Dry Needling</vt:lpstr>
      <vt:lpstr>Objectives</vt:lpstr>
      <vt:lpstr>What is Dry Needling?</vt:lpstr>
      <vt:lpstr>Dry Needling Theory </vt:lpstr>
      <vt:lpstr>Technique:</vt:lpstr>
      <vt:lpstr>Is Dry Needling Safe &amp; Effective?</vt:lpstr>
      <vt:lpstr>Scope of Practice</vt:lpstr>
      <vt:lpstr>Quick Review</vt:lpstr>
      <vt:lpstr>References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Dry Needling</dc:title>
  <dc:creator>SWEET, CHRISTINA</dc:creator>
  <cp:lastModifiedBy>SWEET, CHRISTINA</cp:lastModifiedBy>
  <cp:revision>12</cp:revision>
  <dcterms:created xsi:type="dcterms:W3CDTF">2012-04-17T04:08:53Z</dcterms:created>
  <dcterms:modified xsi:type="dcterms:W3CDTF">2012-04-17T13:26:10Z</dcterms:modified>
</cp:coreProperties>
</file>