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notesMasterIdLst>
    <p:notesMasterId r:id="rId44"/>
  </p:notesMasterIdLst>
  <p:sldIdLst>
    <p:sldId id="256" r:id="rId2"/>
    <p:sldId id="262" r:id="rId3"/>
    <p:sldId id="257" r:id="rId4"/>
    <p:sldId id="258" r:id="rId5"/>
    <p:sldId id="263" r:id="rId6"/>
    <p:sldId id="259" r:id="rId7"/>
    <p:sldId id="260" r:id="rId8"/>
    <p:sldId id="261"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7" r:id="rId22"/>
    <p:sldId id="284" r:id="rId23"/>
    <p:sldId id="278" r:id="rId24"/>
    <p:sldId id="285" r:id="rId25"/>
    <p:sldId id="287" r:id="rId26"/>
    <p:sldId id="295" r:id="rId27"/>
    <p:sldId id="296" r:id="rId28"/>
    <p:sldId id="286" r:id="rId29"/>
    <p:sldId id="279" r:id="rId30"/>
    <p:sldId id="297" r:id="rId31"/>
    <p:sldId id="299" r:id="rId32"/>
    <p:sldId id="280" r:id="rId33"/>
    <p:sldId id="281" r:id="rId34"/>
    <p:sldId id="282" r:id="rId35"/>
    <p:sldId id="288" r:id="rId36"/>
    <p:sldId id="290" r:id="rId37"/>
    <p:sldId id="289" r:id="rId38"/>
    <p:sldId id="283" r:id="rId39"/>
    <p:sldId id="300" r:id="rId40"/>
    <p:sldId id="301" r:id="rId41"/>
    <p:sldId id="302" r:id="rId42"/>
    <p:sldId id="303" r:id="rId4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C7C243-35AD-4BBD-8CCF-FBC58D092388}" type="datetimeFigureOut">
              <a:rPr lang="en-US" smtClean="0"/>
              <a:t>3/26/2012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959CE0-FE81-4CF8-8E76-8FE83296511A}" type="slidenum">
              <a:rPr lang="en-US" smtClean="0"/>
              <a:t>‹#›</a:t>
            </a:fld>
            <a:endParaRPr lang="en-US"/>
          </a:p>
        </p:txBody>
      </p:sp>
    </p:spTree>
    <p:extLst>
      <p:ext uri="{BB962C8B-B14F-4D97-AF65-F5344CB8AC3E}">
        <p14:creationId xmlns:p14="http://schemas.microsoft.com/office/powerpoint/2010/main" val="4000353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Adult</a:t>
            </a:r>
            <a:r>
              <a:rPr lang="en-US" baseline="0" dirty="0" smtClean="0"/>
              <a:t> Learner: Inquisitive, proactive, open-minded, hands-on, self-directed, initiative, </a:t>
            </a:r>
            <a:endParaRPr lang="en-US" dirty="0"/>
          </a:p>
        </p:txBody>
      </p:sp>
      <p:sp>
        <p:nvSpPr>
          <p:cNvPr id="4" name="Slide Number Placeholder 3"/>
          <p:cNvSpPr>
            <a:spLocks noGrp="1"/>
          </p:cNvSpPr>
          <p:nvPr>
            <p:ph type="sldNum" sz="quarter" idx="10"/>
          </p:nvPr>
        </p:nvSpPr>
        <p:spPr/>
        <p:txBody>
          <a:bodyPr/>
          <a:lstStyle/>
          <a:p>
            <a:fld id="{37959CE0-FE81-4CF8-8E76-8FE83296511A}" type="slidenum">
              <a:rPr lang="en-US" smtClean="0"/>
              <a:t>4</a:t>
            </a:fld>
            <a:endParaRPr lang="en-US"/>
          </a:p>
        </p:txBody>
      </p:sp>
    </p:spTree>
    <p:extLst>
      <p:ext uri="{BB962C8B-B14F-4D97-AF65-F5344CB8AC3E}">
        <p14:creationId xmlns:p14="http://schemas.microsoft.com/office/powerpoint/2010/main" val="1297846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1" hangingPunct="1">
              <a:defRPr/>
            </a:pPr>
            <a:endParaRPr lang="en-US" sz="2400">
              <a:latin typeface="Times New Roman" pitchFamily="18" charset="0"/>
            </a:endParaRPr>
          </a:p>
        </p:txBody>
      </p:sp>
      <p:sp>
        <p:nvSpPr>
          <p:cNvPr id="29698" name="Rectangle 2"/>
          <p:cNvSpPr>
            <a:spLocks noGrp="1" noChangeArrowheads="1"/>
          </p:cNvSpPr>
          <p:nvPr>
            <p:ph type="ctrTitle"/>
          </p:nvPr>
        </p:nvSpPr>
        <p:spPr>
          <a:xfrm>
            <a:off x="685800" y="990600"/>
            <a:ext cx="7772400" cy="1371600"/>
          </a:xfrm>
        </p:spPr>
        <p:txBody>
          <a:bodyPr/>
          <a:lstStyle>
            <a:lvl1pPr>
              <a:defRPr sz="4000"/>
            </a:lvl1pPr>
          </a:lstStyle>
          <a:p>
            <a:r>
              <a:rPr lang="en-US"/>
              <a:t>Click to edit Master title style</a:t>
            </a:r>
          </a:p>
        </p:txBody>
      </p:sp>
      <p:sp>
        <p:nvSpPr>
          <p:cNvPr id="29699"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en-US"/>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0597810D-3B2B-4939-A4F2-1691FB3B07F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228AB957-7024-4601-A635-465D29C260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304800"/>
            <a:ext cx="20018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6738" y="304800"/>
            <a:ext cx="5854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C1EFF3DA-01F0-4F40-987A-EB9F7A898A4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66738" y="1752600"/>
            <a:ext cx="8001000" cy="4267200"/>
          </a:xfrm>
        </p:spPr>
        <p:txBody>
          <a:bodyPr/>
          <a:lstStyle/>
          <a:p>
            <a:pPr lvl="0"/>
            <a:endParaRPr lang="en-US"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2FD0173A-3107-4CD4-BAD4-40CE7645168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A5DB39B4-A14B-42AF-BD2A-D302343B863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4569BB74-DCE1-4621-B6B0-EC8711E9175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11C42968-B5C8-49AF-8A78-A5A158A6BE1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4226F723-BAD5-4303-9799-F00429B86C7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CA4896C2-5CC1-49D6-8F09-2D110C74B9D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
        <p:nvSpPr>
          <p:cNvPr id="4" name="Rectangle 8"/>
          <p:cNvSpPr>
            <a:spLocks noGrp="1" noChangeArrowheads="1"/>
          </p:cNvSpPr>
          <p:nvPr>
            <p:ph type="sldNum" sz="quarter" idx="12"/>
          </p:nvPr>
        </p:nvSpPr>
        <p:spPr>
          <a:ln/>
        </p:spPr>
        <p:txBody>
          <a:bodyPr/>
          <a:lstStyle>
            <a:lvl1pPr>
              <a:defRPr/>
            </a:lvl1pPr>
          </a:lstStyle>
          <a:p>
            <a:pPr>
              <a:defRPr/>
            </a:pPr>
            <a:fld id="{1E4E1DD1-DC6E-4F0A-BFD7-D752A66E953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9AF79006-FBAB-4C61-A67E-0D145A59878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68DAC0B5-6CCC-4DA5-992D-3A2141E5F50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76"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1" hangingPunct="1">
              <a:defRPr/>
            </a:pPr>
            <a:endParaRPr lang="en-US" sz="2400">
              <a:latin typeface="Times New Roman" pitchFamily="18" charset="0"/>
            </a:endParaRPr>
          </a:p>
        </p:txBody>
      </p:sp>
      <p:sp>
        <p:nvSpPr>
          <p:cNvPr id="28677"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pPr>
              <a:defRPr/>
            </a:pPr>
            <a:endParaRPr lang="en-US"/>
          </a:p>
        </p:txBody>
      </p:sp>
      <p:sp>
        <p:nvSpPr>
          <p:cNvPr id="28678"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28679"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lvl1pPr>
          </a:lstStyle>
          <a:p>
            <a:pPr>
              <a:defRPr/>
            </a:pPr>
            <a:endParaRPr lang="en-US"/>
          </a:p>
        </p:txBody>
      </p:sp>
      <p:sp>
        <p:nvSpPr>
          <p:cNvPr id="28680"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A888758B-8539-41D0-A861-AA9468EA37F6}"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35"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FOUNDATIONS OF TEACHING AND LEARNING</a:t>
            </a:r>
          </a:p>
        </p:txBody>
      </p:sp>
      <p:sp>
        <p:nvSpPr>
          <p:cNvPr id="3075" name="Rectangle 3"/>
          <p:cNvSpPr>
            <a:spLocks noGrp="1" noChangeArrowheads="1"/>
          </p:cNvSpPr>
          <p:nvPr>
            <p:ph type="subTitle" idx="1"/>
          </p:nvPr>
        </p:nvSpPr>
        <p:spPr/>
        <p:txBody>
          <a:bodyPr/>
          <a:lstStyle/>
          <a:p>
            <a:pPr eaLnBrk="1" hangingPunct="1"/>
            <a:r>
              <a:rPr lang="en-US" smtClean="0"/>
              <a:t>Student As Learner and Teacher in Clinical Education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ACCE/ADCE</a:t>
            </a:r>
          </a:p>
        </p:txBody>
      </p:sp>
      <p:sp>
        <p:nvSpPr>
          <p:cNvPr id="12291" name="Rectangle 3"/>
          <p:cNvSpPr>
            <a:spLocks noGrp="1" noChangeArrowheads="1"/>
          </p:cNvSpPr>
          <p:nvPr>
            <p:ph type="body" idx="1"/>
          </p:nvPr>
        </p:nvSpPr>
        <p:spPr/>
        <p:txBody>
          <a:bodyPr/>
          <a:lstStyle/>
          <a:p>
            <a:pPr eaLnBrk="1" hangingPunct="1"/>
            <a:r>
              <a:rPr lang="en-US" smtClean="0"/>
              <a:t>Definition:</a:t>
            </a:r>
          </a:p>
          <a:p>
            <a:pPr lvl="1" eaLnBrk="1" hangingPunct="1"/>
            <a:r>
              <a:rPr lang="en-US" smtClean="0"/>
              <a:t>Person employed by the university whose primary concern is relating the students’ clinical education to the curriculum</a:t>
            </a:r>
          </a:p>
          <a:p>
            <a:pPr eaLnBrk="1" hangingPunct="1"/>
            <a:r>
              <a:rPr lang="en-US" smtClean="0"/>
              <a:t>Roles:</a:t>
            </a:r>
          </a:p>
          <a:p>
            <a:pPr lvl="1" eaLnBrk="1" hangingPunct="1"/>
            <a:r>
              <a:rPr lang="en-US" smtClean="0"/>
              <a:t>Administrator, educator, facilitator, coordinator, problem solver, decision maker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 ACCE/ADCE Responsibilities</a:t>
            </a:r>
          </a:p>
        </p:txBody>
      </p:sp>
      <p:sp>
        <p:nvSpPr>
          <p:cNvPr id="13315" name="Rectangle 3"/>
          <p:cNvSpPr>
            <a:spLocks noGrp="1" noChangeArrowheads="1"/>
          </p:cNvSpPr>
          <p:nvPr>
            <p:ph type="body" idx="1"/>
          </p:nvPr>
        </p:nvSpPr>
        <p:spPr/>
        <p:txBody>
          <a:bodyPr/>
          <a:lstStyle/>
          <a:p>
            <a:pPr eaLnBrk="1" hangingPunct="1"/>
            <a:r>
              <a:rPr lang="en-US" sz="2600" smtClean="0"/>
              <a:t>Communicates between academic institution and clinical education sites</a:t>
            </a:r>
          </a:p>
          <a:p>
            <a:pPr eaLnBrk="1" hangingPunct="1"/>
            <a:r>
              <a:rPr lang="en-US" sz="2600" smtClean="0"/>
              <a:t>Clinical education program planning, implementation and assessment</a:t>
            </a:r>
          </a:p>
          <a:p>
            <a:pPr eaLnBrk="1" hangingPunct="1"/>
            <a:r>
              <a:rPr lang="en-US" sz="2600" smtClean="0"/>
              <a:t>Develops new clinical education sites</a:t>
            </a:r>
          </a:p>
          <a:p>
            <a:pPr eaLnBrk="1" hangingPunct="1"/>
            <a:r>
              <a:rPr lang="en-US" sz="2600" smtClean="0"/>
              <a:t>Provides clinical faculty development</a:t>
            </a:r>
          </a:p>
          <a:p>
            <a:pPr eaLnBrk="1" hangingPunct="1"/>
            <a:r>
              <a:rPr lang="en-US" sz="2600" smtClean="0"/>
              <a:t>Schedules clinical education affiliations</a:t>
            </a:r>
          </a:p>
          <a:p>
            <a:pPr eaLnBrk="1" hangingPunct="1"/>
            <a:r>
              <a:rPr lang="en-US" sz="2600" smtClean="0"/>
              <a:t>Manages student assignments to clinic</a:t>
            </a:r>
          </a:p>
          <a:p>
            <a:pPr eaLnBrk="1" hangingPunct="1"/>
            <a:r>
              <a:rPr lang="en-US" sz="2600" smtClean="0"/>
              <a:t>Monitors student progress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 ACCE/ADCE Responsibilities</a:t>
            </a:r>
          </a:p>
        </p:txBody>
      </p:sp>
      <p:sp>
        <p:nvSpPr>
          <p:cNvPr id="14339" name="Rectangle 3"/>
          <p:cNvSpPr>
            <a:spLocks noGrp="1" noChangeArrowheads="1"/>
          </p:cNvSpPr>
          <p:nvPr>
            <p:ph type="body" idx="1"/>
          </p:nvPr>
        </p:nvSpPr>
        <p:spPr/>
        <p:txBody>
          <a:bodyPr/>
          <a:lstStyle/>
          <a:p>
            <a:pPr eaLnBrk="1" hangingPunct="1">
              <a:lnSpc>
                <a:spcPct val="90000"/>
              </a:lnSpc>
            </a:pPr>
            <a:r>
              <a:rPr lang="en-US" smtClean="0"/>
              <a:t>Assists students and clinical faculty with problems</a:t>
            </a:r>
          </a:p>
          <a:p>
            <a:pPr eaLnBrk="1" hangingPunct="1">
              <a:lnSpc>
                <a:spcPct val="90000"/>
              </a:lnSpc>
            </a:pPr>
            <a:r>
              <a:rPr lang="en-US" smtClean="0"/>
              <a:t>Individualizes clinical  education for students as necessary</a:t>
            </a:r>
          </a:p>
          <a:p>
            <a:pPr eaLnBrk="1" hangingPunct="1">
              <a:lnSpc>
                <a:spcPct val="90000"/>
              </a:lnSpc>
            </a:pPr>
            <a:r>
              <a:rPr lang="en-US" smtClean="0"/>
              <a:t>Develops remediation plans as necessary</a:t>
            </a:r>
          </a:p>
          <a:p>
            <a:pPr eaLnBrk="1" hangingPunct="1">
              <a:lnSpc>
                <a:spcPct val="90000"/>
              </a:lnSpc>
            </a:pPr>
            <a:r>
              <a:rPr lang="en-US" smtClean="0"/>
              <a:t>Decides when students have satisfactorily completed clinical education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CCCE</a:t>
            </a:r>
          </a:p>
        </p:txBody>
      </p:sp>
      <p:sp>
        <p:nvSpPr>
          <p:cNvPr id="15363" name="Rectangle 3"/>
          <p:cNvSpPr>
            <a:spLocks noGrp="1" noChangeArrowheads="1"/>
          </p:cNvSpPr>
          <p:nvPr>
            <p:ph type="body" idx="1"/>
          </p:nvPr>
        </p:nvSpPr>
        <p:spPr/>
        <p:txBody>
          <a:bodyPr/>
          <a:lstStyle/>
          <a:p>
            <a:pPr eaLnBrk="1" hangingPunct="1">
              <a:lnSpc>
                <a:spcPct val="90000"/>
              </a:lnSpc>
            </a:pPr>
            <a:r>
              <a:rPr lang="en-US" smtClean="0"/>
              <a:t>Definition:</a:t>
            </a:r>
          </a:p>
          <a:p>
            <a:pPr lvl="1" eaLnBrk="1" hangingPunct="1">
              <a:lnSpc>
                <a:spcPct val="90000"/>
              </a:lnSpc>
            </a:pPr>
            <a:r>
              <a:rPr lang="en-US" smtClean="0"/>
              <a:t>Person at each clinic site who coordinates and arranges the clinical education for the students and also the one who communicates with the ADCE and faculty at the school</a:t>
            </a:r>
          </a:p>
          <a:p>
            <a:pPr eaLnBrk="1" hangingPunct="1">
              <a:lnSpc>
                <a:spcPct val="90000"/>
              </a:lnSpc>
            </a:pPr>
            <a:r>
              <a:rPr lang="en-US" smtClean="0"/>
              <a:t>Role:</a:t>
            </a:r>
          </a:p>
          <a:p>
            <a:pPr lvl="1" eaLnBrk="1" hangingPunct="1">
              <a:lnSpc>
                <a:spcPct val="90000"/>
              </a:lnSpc>
            </a:pPr>
            <a:r>
              <a:rPr lang="en-US" smtClean="0"/>
              <a:t>Administrator, educator, coordinator, facilitator, problem solver, decision maker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 CCCE Responsibilities</a:t>
            </a:r>
          </a:p>
        </p:txBody>
      </p:sp>
      <p:sp>
        <p:nvSpPr>
          <p:cNvPr id="16387" name="Rectangle 3"/>
          <p:cNvSpPr>
            <a:spLocks noGrp="1" noChangeArrowheads="1"/>
          </p:cNvSpPr>
          <p:nvPr>
            <p:ph type="body" idx="1"/>
          </p:nvPr>
        </p:nvSpPr>
        <p:spPr>
          <a:xfrm>
            <a:off x="566738" y="1752600"/>
            <a:ext cx="8001000" cy="4953000"/>
          </a:xfrm>
        </p:spPr>
        <p:txBody>
          <a:bodyPr/>
          <a:lstStyle/>
          <a:p>
            <a:pPr eaLnBrk="1" hangingPunct="1">
              <a:lnSpc>
                <a:spcPct val="90000"/>
              </a:lnSpc>
            </a:pPr>
            <a:r>
              <a:rPr lang="en-US" sz="2600" smtClean="0"/>
              <a:t>Oversee the clinical education program at the facility</a:t>
            </a:r>
          </a:p>
          <a:p>
            <a:pPr eaLnBrk="1" hangingPunct="1">
              <a:lnSpc>
                <a:spcPct val="90000"/>
              </a:lnSpc>
            </a:pPr>
            <a:r>
              <a:rPr lang="en-US" sz="2600" smtClean="0"/>
              <a:t>Serve as liaison between university and facility</a:t>
            </a:r>
          </a:p>
          <a:p>
            <a:pPr eaLnBrk="1" hangingPunct="1">
              <a:lnSpc>
                <a:spcPct val="90000"/>
              </a:lnSpc>
            </a:pPr>
            <a:r>
              <a:rPr lang="en-US" sz="2600" smtClean="0"/>
              <a:t>Prepare CI(s) for their role</a:t>
            </a:r>
          </a:p>
          <a:p>
            <a:pPr eaLnBrk="1" hangingPunct="1">
              <a:lnSpc>
                <a:spcPct val="90000"/>
              </a:lnSpc>
            </a:pPr>
            <a:r>
              <a:rPr lang="en-US" sz="2600" smtClean="0"/>
              <a:t>Communicate information to CI(s)</a:t>
            </a:r>
          </a:p>
          <a:p>
            <a:pPr eaLnBrk="1" hangingPunct="1">
              <a:lnSpc>
                <a:spcPct val="90000"/>
              </a:lnSpc>
            </a:pPr>
            <a:r>
              <a:rPr lang="en-US" sz="2600" smtClean="0"/>
              <a:t>Facilitate student /CI communication</a:t>
            </a:r>
          </a:p>
          <a:p>
            <a:pPr eaLnBrk="1" hangingPunct="1">
              <a:lnSpc>
                <a:spcPct val="90000"/>
              </a:lnSpc>
            </a:pPr>
            <a:r>
              <a:rPr lang="en-US" sz="2600" smtClean="0"/>
              <a:t>Assist the CI in problem solving</a:t>
            </a:r>
          </a:p>
          <a:p>
            <a:pPr eaLnBrk="1" hangingPunct="1">
              <a:lnSpc>
                <a:spcPct val="90000"/>
              </a:lnSpc>
            </a:pPr>
            <a:r>
              <a:rPr lang="en-US" sz="2600" smtClean="0"/>
              <a:t>Update the clinical education program yearly</a:t>
            </a:r>
          </a:p>
          <a:p>
            <a:pPr eaLnBrk="1" hangingPunct="1">
              <a:lnSpc>
                <a:spcPct val="90000"/>
              </a:lnSpc>
            </a:pPr>
            <a:r>
              <a:rPr lang="en-US" sz="2600" smtClean="0"/>
              <a:t>Stay current with developments in clinical education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CI</a:t>
            </a:r>
          </a:p>
        </p:txBody>
      </p:sp>
      <p:sp>
        <p:nvSpPr>
          <p:cNvPr id="17411" name="Rectangle 3"/>
          <p:cNvSpPr>
            <a:spLocks noGrp="1" noChangeArrowheads="1"/>
          </p:cNvSpPr>
          <p:nvPr>
            <p:ph type="body" idx="1"/>
          </p:nvPr>
        </p:nvSpPr>
        <p:spPr/>
        <p:txBody>
          <a:bodyPr/>
          <a:lstStyle/>
          <a:p>
            <a:pPr eaLnBrk="1" hangingPunct="1"/>
            <a:r>
              <a:rPr lang="en-US" dirty="0" smtClean="0"/>
              <a:t>Definition:</a:t>
            </a:r>
          </a:p>
          <a:p>
            <a:pPr lvl="1" eaLnBrk="1" hangingPunct="1"/>
            <a:r>
              <a:rPr lang="en-US" dirty="0" smtClean="0"/>
              <a:t>Person who is responsible for the direct instruction and supervision of the student in the clinical education setting.</a:t>
            </a:r>
          </a:p>
          <a:p>
            <a:pPr eaLnBrk="1" hangingPunct="1"/>
            <a:r>
              <a:rPr lang="en-US" dirty="0" smtClean="0"/>
              <a:t>Role:</a:t>
            </a:r>
          </a:p>
          <a:p>
            <a:pPr lvl="1" eaLnBrk="1" hangingPunct="1"/>
            <a:r>
              <a:rPr lang="en-US" dirty="0" smtClean="0"/>
              <a:t>Clinical teacher, clinician, facilitator, coordinator, </a:t>
            </a:r>
            <a:r>
              <a:rPr lang="en-US" dirty="0" smtClean="0"/>
              <a:t>evaluator</a:t>
            </a:r>
          </a:p>
          <a:p>
            <a:pPr lvl="1" eaLnBrk="1" hangingPunct="1"/>
            <a:r>
              <a:rPr lang="en-US" dirty="0" smtClean="0"/>
              <a:t>Work under their license</a:t>
            </a:r>
            <a:endParaRPr lang="en-US" dirty="0"/>
          </a:p>
          <a:p>
            <a:pPr marL="471487" lvl="1" indent="0" eaLnBrk="1" hangingPunct="1">
              <a:buNone/>
            </a:pP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CI Responsibilities</a:t>
            </a:r>
          </a:p>
        </p:txBody>
      </p:sp>
      <p:sp>
        <p:nvSpPr>
          <p:cNvPr id="18435" name="Rectangle 3"/>
          <p:cNvSpPr>
            <a:spLocks noGrp="1" noChangeArrowheads="1"/>
          </p:cNvSpPr>
          <p:nvPr>
            <p:ph type="body" idx="1"/>
          </p:nvPr>
        </p:nvSpPr>
        <p:spPr/>
        <p:txBody>
          <a:bodyPr/>
          <a:lstStyle/>
          <a:p>
            <a:pPr eaLnBrk="1" hangingPunct="1"/>
            <a:r>
              <a:rPr lang="en-US" smtClean="0"/>
              <a:t>Plan meaningful learning experiences to promote student achievement of objectives</a:t>
            </a:r>
          </a:p>
          <a:p>
            <a:pPr eaLnBrk="1" hangingPunct="1"/>
            <a:r>
              <a:rPr lang="en-US" smtClean="0"/>
              <a:t>Supervise and evaluate the student</a:t>
            </a:r>
          </a:p>
          <a:p>
            <a:pPr eaLnBrk="1" hangingPunct="1"/>
            <a:r>
              <a:rPr lang="en-US" smtClean="0"/>
              <a:t>Be available to meet with the student for daily discussions</a:t>
            </a:r>
          </a:p>
          <a:p>
            <a:pPr eaLnBrk="1" hangingPunct="1"/>
            <a:r>
              <a:rPr lang="en-US" smtClean="0"/>
              <a:t>Meet with the CCCE primarily during terminal affiliations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 CI</a:t>
            </a:r>
          </a:p>
        </p:txBody>
      </p:sp>
      <p:sp>
        <p:nvSpPr>
          <p:cNvPr id="19459" name="Rectangle 3"/>
          <p:cNvSpPr>
            <a:spLocks noGrp="1" noChangeArrowheads="1"/>
          </p:cNvSpPr>
          <p:nvPr>
            <p:ph type="body" idx="1"/>
          </p:nvPr>
        </p:nvSpPr>
        <p:spPr/>
        <p:txBody>
          <a:bodyPr/>
          <a:lstStyle/>
          <a:p>
            <a:pPr eaLnBrk="1" hangingPunct="1">
              <a:lnSpc>
                <a:spcPct val="90000"/>
              </a:lnSpc>
            </a:pPr>
            <a:r>
              <a:rPr lang="en-US" smtClean="0"/>
              <a:t>Be vigilant of patient and student safety at all times</a:t>
            </a:r>
          </a:p>
          <a:p>
            <a:pPr eaLnBrk="1" hangingPunct="1">
              <a:lnSpc>
                <a:spcPct val="90000"/>
              </a:lnSpc>
            </a:pPr>
            <a:r>
              <a:rPr lang="en-US" smtClean="0"/>
              <a:t>Develop a learning contract with the student if applicable</a:t>
            </a:r>
          </a:p>
          <a:p>
            <a:pPr eaLnBrk="1" hangingPunct="1">
              <a:lnSpc>
                <a:spcPct val="90000"/>
              </a:lnSpc>
            </a:pPr>
            <a:r>
              <a:rPr lang="en-US" smtClean="0"/>
              <a:t>Work with the clinical education team (ADCE, CCCE, and student) if challenges arise</a:t>
            </a:r>
          </a:p>
          <a:p>
            <a:pPr eaLnBrk="1" hangingPunct="1">
              <a:lnSpc>
                <a:spcPct val="90000"/>
              </a:lnSpc>
            </a:pPr>
            <a:r>
              <a:rPr lang="en-US" smtClean="0"/>
              <a:t>Take full responsibility for all patient care related actions of the student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Student</a:t>
            </a:r>
          </a:p>
        </p:txBody>
      </p:sp>
      <p:sp>
        <p:nvSpPr>
          <p:cNvPr id="20483" name="Rectangle 3"/>
          <p:cNvSpPr>
            <a:spLocks noGrp="1" noChangeArrowheads="1"/>
          </p:cNvSpPr>
          <p:nvPr>
            <p:ph type="body" idx="1"/>
          </p:nvPr>
        </p:nvSpPr>
        <p:spPr/>
        <p:txBody>
          <a:bodyPr/>
          <a:lstStyle/>
          <a:p>
            <a:pPr eaLnBrk="1" hangingPunct="1">
              <a:lnSpc>
                <a:spcPct val="90000"/>
              </a:lnSpc>
            </a:pPr>
            <a:r>
              <a:rPr lang="en-US" smtClean="0"/>
              <a:t>Definition:</a:t>
            </a:r>
          </a:p>
          <a:p>
            <a:pPr lvl="1" eaLnBrk="1" hangingPunct="1">
              <a:lnSpc>
                <a:spcPct val="90000"/>
              </a:lnSpc>
            </a:pPr>
            <a:r>
              <a:rPr lang="en-US" smtClean="0"/>
              <a:t>Learner…the person whose behavior is expected to change</a:t>
            </a:r>
          </a:p>
          <a:p>
            <a:pPr lvl="1" eaLnBrk="1" hangingPunct="1">
              <a:lnSpc>
                <a:spcPct val="90000"/>
              </a:lnSpc>
              <a:buFont typeface="Wingdings" pitchFamily="2" charset="2"/>
              <a:buNone/>
            </a:pPr>
            <a:endParaRPr lang="en-US" smtClean="0"/>
          </a:p>
          <a:p>
            <a:pPr eaLnBrk="1" hangingPunct="1">
              <a:lnSpc>
                <a:spcPct val="90000"/>
              </a:lnSpc>
            </a:pPr>
            <a:r>
              <a:rPr lang="en-US" smtClean="0"/>
              <a:t>Role:</a:t>
            </a:r>
          </a:p>
          <a:p>
            <a:pPr lvl="1" eaLnBrk="1" hangingPunct="1">
              <a:lnSpc>
                <a:spcPct val="90000"/>
              </a:lnSpc>
            </a:pPr>
            <a:r>
              <a:rPr lang="en-US" smtClean="0"/>
              <a:t>Physical Therapist – Novist Clinician</a:t>
            </a:r>
          </a:p>
          <a:p>
            <a:pPr lvl="1" eaLnBrk="1" hangingPunct="1">
              <a:lnSpc>
                <a:spcPct val="90000"/>
              </a:lnSpc>
            </a:pPr>
            <a:r>
              <a:rPr lang="en-US" smtClean="0"/>
              <a:t>Colleague</a:t>
            </a:r>
          </a:p>
          <a:p>
            <a:pPr lvl="1" eaLnBrk="1" hangingPunct="1">
              <a:lnSpc>
                <a:spcPct val="90000"/>
              </a:lnSpc>
            </a:pPr>
            <a:r>
              <a:rPr lang="en-US" smtClean="0"/>
              <a:t>Teacher</a:t>
            </a:r>
          </a:p>
          <a:p>
            <a:pPr lvl="1" eaLnBrk="1" hangingPunct="1">
              <a:lnSpc>
                <a:spcPct val="90000"/>
              </a:lnSpc>
            </a:pPr>
            <a:r>
              <a:rPr lang="en-US" smtClean="0"/>
              <a:t>Evaluator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Student Responsibilities</a:t>
            </a:r>
          </a:p>
        </p:txBody>
      </p:sp>
      <p:sp>
        <p:nvSpPr>
          <p:cNvPr id="21507" name="Rectangle 3"/>
          <p:cNvSpPr>
            <a:spLocks noGrp="1" noChangeArrowheads="1"/>
          </p:cNvSpPr>
          <p:nvPr>
            <p:ph type="body" idx="1"/>
          </p:nvPr>
        </p:nvSpPr>
        <p:spPr/>
        <p:txBody>
          <a:bodyPr/>
          <a:lstStyle/>
          <a:p>
            <a:pPr eaLnBrk="1" hangingPunct="1"/>
            <a:r>
              <a:rPr lang="en-US" sz="2600" smtClean="0"/>
              <a:t>Meet all general, specific, and personal objectives for the clinical experience</a:t>
            </a:r>
          </a:p>
          <a:p>
            <a:pPr eaLnBrk="1" hangingPunct="1"/>
            <a:r>
              <a:rPr lang="en-US" sz="2600" smtClean="0"/>
              <a:t>Perform all duties expected of a physical therapist with the degree of competence expected for the level of the course</a:t>
            </a:r>
          </a:p>
          <a:p>
            <a:pPr eaLnBrk="1" hangingPunct="1"/>
            <a:r>
              <a:rPr lang="en-US" sz="2600" smtClean="0"/>
              <a:t>Adhere to all departmental policies and procedures</a:t>
            </a:r>
          </a:p>
          <a:p>
            <a:pPr eaLnBrk="1" hangingPunct="1"/>
            <a:r>
              <a:rPr lang="en-US" sz="2600" smtClean="0"/>
              <a:t>Evaluate self, experience, CI, facility, and academic preparation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Student as a Learner</a:t>
            </a:r>
          </a:p>
        </p:txBody>
      </p:sp>
      <p:sp>
        <p:nvSpPr>
          <p:cNvPr id="4099" name="Rectangle 3"/>
          <p:cNvSpPr>
            <a:spLocks noGrp="1" noChangeArrowheads="1"/>
          </p:cNvSpPr>
          <p:nvPr>
            <p:ph type="body" idx="1"/>
          </p:nvPr>
        </p:nvSpPr>
        <p:spPr/>
        <p:txBody>
          <a:bodyPr/>
          <a:lstStyle/>
          <a:p>
            <a:pPr eaLnBrk="1" hangingPunct="1"/>
            <a:endParaRPr lang="en-US" smtClean="0"/>
          </a:p>
          <a:p>
            <a:pPr eaLnBrk="1" hangingPunct="1"/>
            <a:endParaRPr lang="en-US" smtClean="0"/>
          </a:p>
          <a:p>
            <a:pPr algn="ctr" eaLnBrk="1" hangingPunct="1">
              <a:buFont typeface="Wingdings" pitchFamily="2" charset="2"/>
              <a:buNone/>
            </a:pPr>
            <a:r>
              <a:rPr lang="en-US" sz="4000" smtClean="0"/>
              <a:t>How Do You Learn?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3400" smtClean="0"/>
              <a:t>The Clinical Education Sequence</a:t>
            </a:r>
          </a:p>
        </p:txBody>
      </p:sp>
      <p:graphicFrame>
        <p:nvGraphicFramePr>
          <p:cNvPr id="51258" name="Group 58"/>
          <p:cNvGraphicFramePr>
            <a:graphicFrameLocks noGrp="1"/>
          </p:cNvGraphicFramePr>
          <p:nvPr>
            <p:ph idx="1"/>
          </p:nvPr>
        </p:nvGraphicFramePr>
        <p:xfrm>
          <a:off x="381000" y="1828800"/>
          <a:ext cx="8534400" cy="4267200"/>
        </p:xfrm>
        <a:graphic>
          <a:graphicData uri="http://schemas.openxmlformats.org/drawingml/2006/table">
            <a:tbl>
              <a:tblPr/>
              <a:tblGrid>
                <a:gridCol w="1381125"/>
                <a:gridCol w="2179638"/>
                <a:gridCol w="2230437"/>
                <a:gridCol w="2743200"/>
              </a:tblGrid>
              <a:tr h="10668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600" b="0" i="0" u="none" strike="noStrike" cap="none" normalizeH="0" baseline="0" dirty="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600" b="0" i="0" u="none" strike="noStrike" cap="none" normalizeH="0" baseline="0" smtClean="0">
                          <a:ln>
                            <a:noFill/>
                          </a:ln>
                          <a:solidFill>
                            <a:schemeClr val="tx1"/>
                          </a:solidFill>
                          <a:effectLst/>
                          <a:latin typeface="Verdana" pitchFamily="34" charset="0"/>
                        </a:rPr>
                        <a:t>Fall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600" b="0" i="0" u="none" strike="noStrike" cap="none" normalizeH="0" baseline="0" smtClean="0">
                          <a:ln>
                            <a:noFill/>
                          </a:ln>
                          <a:solidFill>
                            <a:schemeClr val="tx1"/>
                          </a:solidFill>
                          <a:effectLst/>
                          <a:latin typeface="Verdana" pitchFamily="34" charset="0"/>
                        </a:rPr>
                        <a:t>Winter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600" b="0" i="0" u="none" strike="noStrike" cap="none" normalizeH="0" baseline="0" smtClean="0">
                          <a:ln>
                            <a:noFill/>
                          </a:ln>
                          <a:solidFill>
                            <a:schemeClr val="tx1"/>
                          </a:solidFill>
                          <a:effectLst/>
                          <a:latin typeface="Verdana" pitchFamily="34" charset="0"/>
                        </a:rPr>
                        <a:t>Spr/Summer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600" b="0" i="0" u="none" strike="noStrike" cap="none" normalizeH="0" baseline="0" dirty="0" smtClean="0">
                          <a:ln>
                            <a:noFill/>
                          </a:ln>
                          <a:solidFill>
                            <a:schemeClr val="tx1"/>
                          </a:solidFill>
                          <a:effectLst/>
                          <a:latin typeface="Verdana" pitchFamily="34" charset="0"/>
                        </a:rPr>
                        <a:t>Year 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Verdana" pitchFamily="34" charset="0"/>
                        </a:rPr>
                        <a:t>Clin Observation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Verdana" pitchFamily="34" charset="0"/>
                        </a:rPr>
                        <a:t>Intro to </a:t>
                      </a:r>
                      <a:r>
                        <a:rPr kumimoji="0" lang="en-US" sz="2000" b="0" i="0" u="none" strike="noStrike" cap="none" normalizeH="0" baseline="0" dirty="0" err="1" smtClean="0">
                          <a:ln>
                            <a:noFill/>
                          </a:ln>
                          <a:solidFill>
                            <a:schemeClr val="tx1"/>
                          </a:solidFill>
                          <a:effectLst/>
                          <a:latin typeface="Verdana" pitchFamily="34" charset="0"/>
                        </a:rPr>
                        <a:t>Clin</a:t>
                      </a:r>
                      <a:r>
                        <a:rPr kumimoji="0" lang="en-US" sz="2000" b="0" i="0" u="none" strike="noStrike" cap="none" normalizeH="0" baseline="0" dirty="0" smtClean="0">
                          <a:ln>
                            <a:noFill/>
                          </a:ln>
                          <a:solidFill>
                            <a:schemeClr val="tx1"/>
                          </a:solidFill>
                          <a:effectLst/>
                          <a:latin typeface="Verdana" pitchFamily="34" charset="0"/>
                        </a:rPr>
                        <a:t> Practice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600" b="0" i="0" u="none" strike="noStrike" cap="none" normalizeH="0" baseline="0" dirty="0" smtClean="0">
                          <a:ln>
                            <a:noFill/>
                          </a:ln>
                          <a:solidFill>
                            <a:schemeClr val="tx1"/>
                          </a:solidFill>
                          <a:effectLst/>
                          <a:latin typeface="Verdana" pitchFamily="34" charset="0"/>
                        </a:rPr>
                        <a:t>Year 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2000" b="0"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err="1" smtClean="0">
                          <a:ln>
                            <a:noFill/>
                          </a:ln>
                          <a:solidFill>
                            <a:schemeClr val="tx1"/>
                          </a:solidFill>
                          <a:effectLst/>
                          <a:latin typeface="Verdana" pitchFamily="34" charset="0"/>
                        </a:rPr>
                        <a:t>Clin</a:t>
                      </a:r>
                      <a:r>
                        <a:rPr kumimoji="0" lang="en-US" sz="2000" b="0" i="0" u="none" strike="noStrike" cap="none" normalizeH="0" baseline="0" dirty="0" smtClean="0">
                          <a:ln>
                            <a:noFill/>
                          </a:ln>
                          <a:solidFill>
                            <a:schemeClr val="tx1"/>
                          </a:solidFill>
                          <a:effectLst/>
                          <a:latin typeface="Verdana" pitchFamily="34" charset="0"/>
                        </a:rPr>
                        <a:t> Ed II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68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600" b="0" i="0" u="none" strike="noStrike" cap="none" normalizeH="0" baseline="0" dirty="0" smtClean="0">
                          <a:ln>
                            <a:noFill/>
                          </a:ln>
                          <a:solidFill>
                            <a:schemeClr val="tx1"/>
                          </a:solidFill>
                          <a:effectLst/>
                          <a:latin typeface="Verdana" pitchFamily="34" charset="0"/>
                        </a:rPr>
                        <a:t>Year 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err="1" smtClean="0">
                          <a:ln>
                            <a:noFill/>
                          </a:ln>
                          <a:solidFill>
                            <a:schemeClr val="tx1"/>
                          </a:solidFill>
                          <a:effectLst/>
                          <a:latin typeface="Verdana" pitchFamily="34" charset="0"/>
                        </a:rPr>
                        <a:t>Clin</a:t>
                      </a:r>
                      <a:r>
                        <a:rPr kumimoji="0" lang="en-US" sz="2000" b="0" i="0" u="none" strike="noStrike" cap="none" normalizeH="0" baseline="0" dirty="0" smtClean="0">
                          <a:ln>
                            <a:noFill/>
                          </a:ln>
                          <a:solidFill>
                            <a:schemeClr val="tx1"/>
                          </a:solidFill>
                          <a:effectLst/>
                          <a:latin typeface="Verdana" pitchFamily="34" charset="0"/>
                        </a:rPr>
                        <a:t> Ed 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err="1" smtClean="0">
                          <a:ln>
                            <a:noFill/>
                          </a:ln>
                          <a:solidFill>
                            <a:schemeClr val="tx1"/>
                          </a:solidFill>
                          <a:effectLst/>
                          <a:latin typeface="Verdana" pitchFamily="34" charset="0"/>
                        </a:rPr>
                        <a:t>Clin</a:t>
                      </a:r>
                      <a:r>
                        <a:rPr kumimoji="0" lang="en-US" sz="2000" b="0" i="0" u="none" strike="noStrike" cap="none" normalizeH="0" baseline="0" dirty="0" smtClean="0">
                          <a:ln>
                            <a:noFill/>
                          </a:ln>
                          <a:solidFill>
                            <a:schemeClr val="tx1"/>
                          </a:solidFill>
                          <a:effectLst/>
                          <a:latin typeface="Verdana" pitchFamily="34" charset="0"/>
                        </a:rPr>
                        <a:t> Ed IV</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err="1" smtClean="0">
                          <a:ln>
                            <a:noFill/>
                          </a:ln>
                          <a:solidFill>
                            <a:schemeClr val="tx1"/>
                          </a:solidFill>
                          <a:effectLst/>
                          <a:latin typeface="Verdana" pitchFamily="34" charset="0"/>
                        </a:rPr>
                        <a:t>Clin</a:t>
                      </a:r>
                      <a:r>
                        <a:rPr kumimoji="0" lang="en-US" sz="2000" b="0" i="0" u="none" strike="noStrike" cap="none" normalizeH="0" baseline="0" dirty="0" smtClean="0">
                          <a:ln>
                            <a:noFill/>
                          </a:ln>
                          <a:solidFill>
                            <a:schemeClr val="tx1"/>
                          </a:solidFill>
                          <a:effectLst/>
                          <a:latin typeface="Verdana" pitchFamily="34" charset="0"/>
                        </a:rPr>
                        <a:t> Ed 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err="1" smtClean="0">
                          <a:ln>
                            <a:noFill/>
                          </a:ln>
                          <a:solidFill>
                            <a:schemeClr val="tx1"/>
                          </a:solidFill>
                          <a:effectLst/>
                          <a:latin typeface="Verdana" pitchFamily="34" charset="0"/>
                        </a:rPr>
                        <a:t>Clin</a:t>
                      </a:r>
                      <a:r>
                        <a:rPr kumimoji="0" lang="en-US" sz="2000" b="0" i="0" u="none" strike="noStrike" cap="none" normalizeH="0" baseline="0" dirty="0" smtClean="0">
                          <a:ln>
                            <a:noFill/>
                          </a:ln>
                          <a:solidFill>
                            <a:schemeClr val="tx1"/>
                          </a:solidFill>
                          <a:effectLst/>
                          <a:latin typeface="Verdana" pitchFamily="34" charset="0"/>
                        </a:rPr>
                        <a:t> Ed V</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err="1" smtClean="0">
                          <a:ln>
                            <a:noFill/>
                          </a:ln>
                          <a:solidFill>
                            <a:schemeClr val="tx1"/>
                          </a:solidFill>
                          <a:effectLst/>
                          <a:latin typeface="Verdana" pitchFamily="34" charset="0"/>
                        </a:rPr>
                        <a:t>Clin</a:t>
                      </a:r>
                      <a:r>
                        <a:rPr kumimoji="0" lang="en-US" sz="2000" b="0" i="0" u="none" strike="noStrike" cap="none" normalizeH="0" baseline="0" dirty="0" smtClean="0">
                          <a:ln>
                            <a:noFill/>
                          </a:ln>
                          <a:solidFill>
                            <a:schemeClr val="tx1"/>
                          </a:solidFill>
                          <a:effectLst/>
                          <a:latin typeface="Verdana" pitchFamily="34" charset="0"/>
                        </a:rPr>
                        <a:t> Ed VI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Any Questions?</a:t>
            </a:r>
          </a:p>
        </p:txBody>
      </p:sp>
      <p:sp>
        <p:nvSpPr>
          <p:cNvPr id="23555" name="Rectangle 3"/>
          <p:cNvSpPr>
            <a:spLocks noGrp="1" noChangeArrowheads="1"/>
          </p:cNvSpPr>
          <p:nvPr>
            <p:ph type="body" idx="1"/>
          </p:nvPr>
        </p:nvSpPr>
        <p:spPr/>
        <p:txBody>
          <a:bodyPr/>
          <a:lstStyle/>
          <a:p>
            <a:pPr eaLnBrk="1" hangingPunct="1"/>
            <a:endParaRPr lang="en-US" smtClean="0"/>
          </a:p>
        </p:txBody>
      </p:sp>
      <p:pic>
        <p:nvPicPr>
          <p:cNvPr id="23556" name="Picture 4" descr="MCj00787110000[1]"/>
          <p:cNvPicPr>
            <a:picLocks noChangeAspect="1" noChangeArrowheads="1"/>
          </p:cNvPicPr>
          <p:nvPr/>
        </p:nvPicPr>
        <p:blipFill>
          <a:blip r:embed="rId2" cstate="print"/>
          <a:srcRect/>
          <a:stretch>
            <a:fillRect/>
          </a:stretch>
        </p:blipFill>
        <p:spPr bwMode="auto">
          <a:xfrm>
            <a:off x="3760788" y="1981200"/>
            <a:ext cx="1622425" cy="38862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ctr" eaLnBrk="1" hangingPunct="1"/>
            <a:r>
              <a:rPr lang="en-US" sz="3400" smtClean="0"/>
              <a:t>CI/STUDENT </a:t>
            </a:r>
            <a:br>
              <a:rPr lang="en-US" sz="3400" smtClean="0"/>
            </a:br>
            <a:r>
              <a:rPr lang="en-US" sz="3400" smtClean="0"/>
              <a:t>RELATIONSHIP</a:t>
            </a:r>
          </a:p>
        </p:txBody>
      </p:sp>
      <p:sp>
        <p:nvSpPr>
          <p:cNvPr id="24579" name="Rectangle 3"/>
          <p:cNvSpPr>
            <a:spLocks noGrp="1" noChangeArrowheads="1"/>
          </p:cNvSpPr>
          <p:nvPr>
            <p:ph type="body" idx="1"/>
          </p:nvPr>
        </p:nvSpPr>
        <p:spPr/>
        <p:txBody>
          <a:bodyPr/>
          <a:lstStyle/>
          <a:p>
            <a:pPr eaLnBrk="1" hangingPunct="1"/>
            <a:r>
              <a:rPr lang="en-US" smtClean="0"/>
              <a:t>Observe</a:t>
            </a:r>
          </a:p>
          <a:p>
            <a:pPr eaLnBrk="1" hangingPunct="1"/>
            <a:r>
              <a:rPr lang="en-US" smtClean="0"/>
              <a:t>Assist</a:t>
            </a:r>
          </a:p>
          <a:p>
            <a:pPr eaLnBrk="1" hangingPunct="1"/>
            <a:r>
              <a:rPr lang="en-US" smtClean="0"/>
              <a:t>Team patient care</a:t>
            </a:r>
          </a:p>
          <a:p>
            <a:pPr eaLnBrk="1" hangingPunct="1"/>
            <a:r>
              <a:rPr lang="en-US" smtClean="0"/>
              <a:t>Supervised patient care</a:t>
            </a:r>
          </a:p>
          <a:p>
            <a:pPr eaLnBrk="1" hangingPunct="1"/>
            <a:r>
              <a:rPr lang="en-US" smtClean="0"/>
              <a:t>“Independent” patient care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eaLnBrk="1" hangingPunct="1"/>
            <a:r>
              <a:rPr lang="en-US" sz="3400" smtClean="0"/>
              <a:t>CI/STUDENT</a:t>
            </a:r>
            <a:br>
              <a:rPr lang="en-US" sz="3400" smtClean="0"/>
            </a:br>
            <a:r>
              <a:rPr lang="en-US" sz="3400" smtClean="0"/>
              <a:t>Communication</a:t>
            </a:r>
          </a:p>
        </p:txBody>
      </p:sp>
      <p:sp>
        <p:nvSpPr>
          <p:cNvPr id="25603" name="Rectangle 3"/>
          <p:cNvSpPr>
            <a:spLocks noGrp="1" noChangeArrowheads="1"/>
          </p:cNvSpPr>
          <p:nvPr>
            <p:ph type="body" idx="1"/>
          </p:nvPr>
        </p:nvSpPr>
        <p:spPr/>
        <p:txBody>
          <a:bodyPr/>
          <a:lstStyle/>
          <a:p>
            <a:pPr eaLnBrk="1" hangingPunct="1">
              <a:lnSpc>
                <a:spcPct val="90000"/>
              </a:lnSpc>
            </a:pPr>
            <a:r>
              <a:rPr lang="en-US" smtClean="0"/>
              <a:t>Orientation</a:t>
            </a:r>
          </a:p>
          <a:p>
            <a:pPr eaLnBrk="1" hangingPunct="1">
              <a:lnSpc>
                <a:spcPct val="90000"/>
              </a:lnSpc>
            </a:pPr>
            <a:r>
              <a:rPr lang="en-US" smtClean="0"/>
              <a:t>Patient Planning</a:t>
            </a:r>
          </a:p>
          <a:p>
            <a:pPr eaLnBrk="1" hangingPunct="1">
              <a:lnSpc>
                <a:spcPct val="90000"/>
              </a:lnSpc>
            </a:pPr>
            <a:r>
              <a:rPr lang="en-US" smtClean="0"/>
              <a:t>Feedback to students</a:t>
            </a:r>
          </a:p>
          <a:p>
            <a:pPr lvl="1" eaLnBrk="1" hangingPunct="1">
              <a:lnSpc>
                <a:spcPct val="90000"/>
              </a:lnSpc>
            </a:pPr>
            <a:r>
              <a:rPr lang="en-US" smtClean="0"/>
              <a:t>Immediate – Daily – Weekly</a:t>
            </a:r>
          </a:p>
          <a:p>
            <a:pPr lvl="1" eaLnBrk="1" hangingPunct="1">
              <a:lnSpc>
                <a:spcPct val="90000"/>
              </a:lnSpc>
            </a:pPr>
            <a:r>
              <a:rPr lang="en-US" smtClean="0"/>
              <a:t>Mid placement formative evaluation</a:t>
            </a:r>
          </a:p>
          <a:p>
            <a:pPr lvl="1" eaLnBrk="1" hangingPunct="1">
              <a:lnSpc>
                <a:spcPct val="90000"/>
              </a:lnSpc>
            </a:pPr>
            <a:r>
              <a:rPr lang="en-US" smtClean="0"/>
              <a:t>Final placement summative evaluation</a:t>
            </a:r>
          </a:p>
          <a:p>
            <a:pPr eaLnBrk="1" hangingPunct="1">
              <a:lnSpc>
                <a:spcPct val="90000"/>
              </a:lnSpc>
            </a:pPr>
            <a:r>
              <a:rPr lang="en-US" smtClean="0"/>
              <a:t>Feedback to CI(s)</a:t>
            </a:r>
          </a:p>
          <a:p>
            <a:pPr lvl="1" eaLnBrk="1" hangingPunct="1">
              <a:lnSpc>
                <a:spcPct val="90000"/>
              </a:lnSpc>
            </a:pPr>
            <a:r>
              <a:rPr lang="en-US" smtClean="0"/>
              <a:t>Informal</a:t>
            </a:r>
          </a:p>
          <a:p>
            <a:pPr lvl="1" eaLnBrk="1" hangingPunct="1">
              <a:lnSpc>
                <a:spcPct val="90000"/>
              </a:lnSpc>
            </a:pPr>
            <a:r>
              <a:rPr lang="en-US" smtClean="0"/>
              <a:t>Formal</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eaLnBrk="1" hangingPunct="1"/>
            <a:r>
              <a:rPr lang="en-US" sz="3400" smtClean="0"/>
              <a:t>CI/STUDENT</a:t>
            </a:r>
            <a:br>
              <a:rPr lang="en-US" sz="3400" smtClean="0"/>
            </a:br>
            <a:r>
              <a:rPr lang="en-US" sz="3400" smtClean="0"/>
              <a:t>Communication</a:t>
            </a:r>
          </a:p>
        </p:txBody>
      </p:sp>
      <p:sp>
        <p:nvSpPr>
          <p:cNvPr id="26627" name="Rectangle 3"/>
          <p:cNvSpPr>
            <a:spLocks noGrp="1" noChangeArrowheads="1"/>
          </p:cNvSpPr>
          <p:nvPr>
            <p:ph type="body" idx="1"/>
          </p:nvPr>
        </p:nvSpPr>
        <p:spPr/>
        <p:txBody>
          <a:bodyPr/>
          <a:lstStyle/>
          <a:p>
            <a:pPr eaLnBrk="1" hangingPunct="1">
              <a:lnSpc>
                <a:spcPct val="90000"/>
              </a:lnSpc>
            </a:pPr>
            <a:r>
              <a:rPr lang="en-US" smtClean="0"/>
              <a:t>Constructive Criticism</a:t>
            </a:r>
          </a:p>
          <a:p>
            <a:pPr eaLnBrk="1" hangingPunct="1">
              <a:lnSpc>
                <a:spcPct val="90000"/>
              </a:lnSpc>
            </a:pPr>
            <a:r>
              <a:rPr lang="en-US" smtClean="0"/>
              <a:t>Appropriate Non-verbals</a:t>
            </a:r>
          </a:p>
          <a:p>
            <a:pPr eaLnBrk="1" hangingPunct="1">
              <a:lnSpc>
                <a:spcPct val="90000"/>
              </a:lnSpc>
            </a:pPr>
            <a:r>
              <a:rPr lang="en-US" smtClean="0"/>
              <a:t>Setting expectations</a:t>
            </a:r>
          </a:p>
          <a:p>
            <a:pPr eaLnBrk="1" hangingPunct="1">
              <a:lnSpc>
                <a:spcPct val="90000"/>
              </a:lnSpc>
            </a:pPr>
            <a:r>
              <a:rPr lang="en-US" smtClean="0"/>
              <a:t>Admitting weaknesses</a:t>
            </a:r>
          </a:p>
          <a:p>
            <a:pPr eaLnBrk="1" hangingPunct="1">
              <a:lnSpc>
                <a:spcPct val="90000"/>
              </a:lnSpc>
            </a:pPr>
            <a:r>
              <a:rPr lang="en-US" smtClean="0"/>
              <a:t>Self assessment</a:t>
            </a:r>
          </a:p>
          <a:p>
            <a:pPr eaLnBrk="1" hangingPunct="1">
              <a:lnSpc>
                <a:spcPct val="90000"/>
              </a:lnSpc>
            </a:pPr>
            <a:r>
              <a:rPr lang="en-US" smtClean="0"/>
              <a:t>Conflict Resolution</a:t>
            </a:r>
          </a:p>
          <a:p>
            <a:pPr eaLnBrk="1" hangingPunct="1">
              <a:lnSpc>
                <a:spcPct val="90000"/>
              </a:lnSpc>
            </a:pPr>
            <a:r>
              <a:rPr lang="en-US" smtClean="0"/>
              <a:t>Ownership/Solutions</a:t>
            </a:r>
          </a:p>
          <a:p>
            <a:pPr eaLnBrk="1" hangingPunct="1">
              <a:lnSpc>
                <a:spcPct val="90000"/>
              </a:lnSpc>
            </a:pPr>
            <a:r>
              <a:rPr lang="en-US" smtClean="0"/>
              <a:t>Initiation</a:t>
            </a:r>
          </a:p>
          <a:p>
            <a:pPr eaLnBrk="1" hangingPunct="1">
              <a:lnSpc>
                <a:spcPct val="90000"/>
              </a:lnSpc>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eaLnBrk="1" hangingPunct="1"/>
            <a:r>
              <a:rPr lang="en-US" sz="3400" smtClean="0"/>
              <a:t>CI/STUDENT</a:t>
            </a:r>
            <a:br>
              <a:rPr lang="en-US" sz="3400" smtClean="0"/>
            </a:br>
            <a:r>
              <a:rPr lang="en-US" sz="3400" smtClean="0"/>
              <a:t>Communication</a:t>
            </a:r>
          </a:p>
        </p:txBody>
      </p:sp>
      <p:sp>
        <p:nvSpPr>
          <p:cNvPr id="27651" name="Rectangle 3"/>
          <p:cNvSpPr>
            <a:spLocks noGrp="1" noChangeArrowheads="1"/>
          </p:cNvSpPr>
          <p:nvPr>
            <p:ph type="body" idx="1"/>
          </p:nvPr>
        </p:nvSpPr>
        <p:spPr/>
        <p:txBody>
          <a:bodyPr/>
          <a:lstStyle/>
          <a:p>
            <a:pPr algn="ctr" eaLnBrk="1" hangingPunct="1">
              <a:buFont typeface="Wingdings" pitchFamily="2" charset="2"/>
              <a:buNone/>
            </a:pPr>
            <a:endParaRPr lang="en-US" smtClean="0"/>
          </a:p>
          <a:p>
            <a:pPr algn="ctr" eaLnBrk="1" hangingPunct="1">
              <a:buFont typeface="Wingdings" pitchFamily="2" charset="2"/>
              <a:buNone/>
            </a:pPr>
            <a:endParaRPr lang="en-US" smtClean="0"/>
          </a:p>
          <a:p>
            <a:pPr algn="ctr" eaLnBrk="1" hangingPunct="1">
              <a:buFont typeface="Wingdings" pitchFamily="2" charset="2"/>
              <a:buNone/>
            </a:pPr>
            <a:r>
              <a:rPr lang="en-US" smtClean="0"/>
              <a:t>KEY TO SUCCESS:</a:t>
            </a:r>
          </a:p>
          <a:p>
            <a:pPr algn="ctr" eaLnBrk="1" hangingPunct="1">
              <a:buFont typeface="Wingdings" pitchFamily="2" charset="2"/>
              <a:buNone/>
            </a:pPr>
            <a:endParaRPr lang="en-US" smtClean="0"/>
          </a:p>
          <a:p>
            <a:pPr algn="ctr" eaLnBrk="1" hangingPunct="1">
              <a:buFont typeface="Wingdings" pitchFamily="2" charset="2"/>
              <a:buNone/>
            </a:pPr>
            <a:r>
              <a:rPr lang="en-US" smtClean="0"/>
              <a:t>COMMUNICATION!!!!!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Effective Communication</a:t>
            </a:r>
          </a:p>
        </p:txBody>
      </p:sp>
      <p:sp>
        <p:nvSpPr>
          <p:cNvPr id="28675" name="Content Placeholder 2"/>
          <p:cNvSpPr>
            <a:spLocks noGrp="1"/>
          </p:cNvSpPr>
          <p:nvPr>
            <p:ph idx="1"/>
          </p:nvPr>
        </p:nvSpPr>
        <p:spPr/>
        <p:txBody>
          <a:bodyPr/>
          <a:lstStyle/>
          <a:p>
            <a:r>
              <a:rPr lang="en-US" smtClean="0"/>
              <a:t>Active listening</a:t>
            </a:r>
          </a:p>
          <a:p>
            <a:pPr lvl="1"/>
            <a:r>
              <a:rPr lang="en-US" smtClean="0"/>
              <a:t>Clarifying intent of communication and thus conveying meaning</a:t>
            </a:r>
          </a:p>
          <a:p>
            <a:r>
              <a:rPr lang="en-US" smtClean="0"/>
              <a:t>Assertiveness versus aggressiveness</a:t>
            </a:r>
          </a:p>
          <a:p>
            <a:endParaRPr lang="en-US"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algn="ctr"/>
            <a:r>
              <a:rPr lang="en-US" sz="4800" smtClean="0"/>
              <a:t/>
            </a:r>
            <a:br>
              <a:rPr lang="en-US" sz="4800" smtClean="0"/>
            </a:br>
            <a:r>
              <a:rPr lang="en-US" sz="4800" smtClean="0">
                <a:solidFill>
                  <a:schemeClr val="tx1"/>
                </a:solidFill>
              </a:rPr>
              <a:t/>
            </a:r>
            <a:br>
              <a:rPr lang="en-US" sz="4800" smtClean="0">
                <a:solidFill>
                  <a:schemeClr val="tx1"/>
                </a:solidFill>
              </a:rPr>
            </a:br>
            <a:r>
              <a:rPr lang="en-US" sz="4000" smtClean="0">
                <a:solidFill>
                  <a:schemeClr val="tx1"/>
                </a:solidFill>
              </a:rPr>
              <a:t> </a:t>
            </a:r>
            <a:r>
              <a:rPr lang="en-US" sz="3200" smtClean="0">
                <a:solidFill>
                  <a:schemeClr val="tx1"/>
                </a:solidFill>
              </a:rPr>
              <a:t>Professional Boundaries (Purtillo)</a:t>
            </a:r>
            <a:br>
              <a:rPr lang="en-US" sz="3200" smtClean="0">
                <a:solidFill>
                  <a:schemeClr val="tx1"/>
                </a:solidFill>
              </a:rPr>
            </a:br>
            <a:r>
              <a:rPr lang="en-US" sz="3200" smtClean="0">
                <a:solidFill>
                  <a:schemeClr val="tx1"/>
                </a:solidFill>
              </a:rPr>
              <a:t>T</a:t>
            </a:r>
            <a:r>
              <a:rPr lang="en-US" sz="3200" smtClean="0"/>
              <a:t>o main communication on a professional basis</a:t>
            </a:r>
          </a:p>
        </p:txBody>
      </p:sp>
      <p:sp>
        <p:nvSpPr>
          <p:cNvPr id="29699" name="Content Placeholder 2"/>
          <p:cNvSpPr>
            <a:spLocks noGrp="1"/>
          </p:cNvSpPr>
          <p:nvPr>
            <p:ph idx="1"/>
          </p:nvPr>
        </p:nvSpPr>
        <p:spPr/>
        <p:txBody>
          <a:bodyPr/>
          <a:lstStyle/>
          <a:p>
            <a:pPr lvl="1"/>
            <a:r>
              <a:rPr lang="en-US" smtClean="0"/>
              <a:t>Cliche conversation</a:t>
            </a:r>
          </a:p>
          <a:p>
            <a:pPr lvl="2"/>
            <a:r>
              <a:rPr lang="en-US" smtClean="0"/>
              <a:t>Very general</a:t>
            </a:r>
          </a:p>
          <a:p>
            <a:pPr lvl="1"/>
            <a:r>
              <a:rPr lang="en-US" smtClean="0"/>
              <a:t>Almost nothing personal</a:t>
            </a:r>
          </a:p>
          <a:p>
            <a:pPr lvl="2"/>
            <a:r>
              <a:rPr lang="en-US" smtClean="0"/>
              <a:t>“TMI”</a:t>
            </a:r>
          </a:p>
          <a:p>
            <a:pPr lvl="1"/>
            <a:r>
              <a:rPr lang="en-US" smtClean="0"/>
              <a:t>Personal ideas &amp; judgment</a:t>
            </a:r>
          </a:p>
          <a:p>
            <a:pPr lvl="2"/>
            <a:r>
              <a:rPr lang="en-US" smtClean="0"/>
              <a:t>May be offensive</a:t>
            </a:r>
          </a:p>
          <a:p>
            <a:pPr lvl="1"/>
            <a:r>
              <a:rPr lang="en-US" smtClean="0"/>
              <a:t>Feelings &amp; emotions</a:t>
            </a:r>
          </a:p>
          <a:p>
            <a:pPr lvl="2"/>
            <a:r>
              <a:rPr lang="en-US" smtClean="0"/>
              <a:t>Professional maintain emotions to the best of their ability</a:t>
            </a:r>
          </a:p>
          <a:p>
            <a:pPr lvl="1"/>
            <a:r>
              <a:rPr lang="en-US" smtClean="0"/>
              <a:t>Peak communication</a:t>
            </a:r>
          </a:p>
          <a:p>
            <a:pPr lvl="2"/>
            <a:r>
              <a:rPr lang="en-US" smtClean="0"/>
              <a:t>Right place, right time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ctr" eaLnBrk="1" hangingPunct="1"/>
            <a:r>
              <a:rPr lang="en-US" sz="3400" smtClean="0"/>
              <a:t>CI/STUDENT</a:t>
            </a:r>
            <a:br>
              <a:rPr lang="en-US" sz="3400" smtClean="0"/>
            </a:br>
            <a:r>
              <a:rPr lang="en-US" sz="3400" smtClean="0"/>
              <a:t>Feedback Tools to Assist Communication</a:t>
            </a:r>
          </a:p>
        </p:txBody>
      </p:sp>
      <p:sp>
        <p:nvSpPr>
          <p:cNvPr id="30723" name="Rectangle 3"/>
          <p:cNvSpPr>
            <a:spLocks noGrp="1" noChangeArrowheads="1"/>
          </p:cNvSpPr>
          <p:nvPr>
            <p:ph type="body" idx="1"/>
          </p:nvPr>
        </p:nvSpPr>
        <p:spPr>
          <a:xfrm>
            <a:off x="566738" y="1752600"/>
            <a:ext cx="8001000" cy="5105400"/>
          </a:xfrm>
        </p:spPr>
        <p:txBody>
          <a:bodyPr/>
          <a:lstStyle/>
          <a:p>
            <a:pPr eaLnBrk="1" hangingPunct="1"/>
            <a:r>
              <a:rPr lang="en-US" sz="2600" smtClean="0"/>
              <a:t>APTA Code of Conduct</a:t>
            </a:r>
          </a:p>
          <a:p>
            <a:pPr eaLnBrk="1" hangingPunct="1"/>
            <a:r>
              <a:rPr lang="en-US" sz="2600" smtClean="0"/>
              <a:t>Generic Abilities</a:t>
            </a:r>
          </a:p>
          <a:p>
            <a:pPr eaLnBrk="1" hangingPunct="1"/>
            <a:r>
              <a:rPr lang="en-US" sz="2600" smtClean="0"/>
              <a:t>APTA Core Values</a:t>
            </a:r>
          </a:p>
          <a:p>
            <a:pPr eaLnBrk="1" hangingPunct="1"/>
            <a:r>
              <a:rPr lang="en-US" sz="2600" smtClean="0"/>
              <a:t>Clinical Performance Instrument (CPI) – Entry Level</a:t>
            </a:r>
          </a:p>
          <a:p>
            <a:pPr lvl="1" eaLnBrk="1" hangingPunct="1"/>
            <a:r>
              <a:rPr lang="en-US" sz="2200" smtClean="0"/>
              <a:t>3.  Demonstrated professional behavior during interactions with others</a:t>
            </a:r>
          </a:p>
          <a:p>
            <a:pPr lvl="1" eaLnBrk="1" hangingPunct="1"/>
            <a:r>
              <a:rPr lang="en-US" sz="2200" smtClean="0"/>
              <a:t>6.  Communicates in ways that are congruent with situational needs</a:t>
            </a:r>
          </a:p>
          <a:p>
            <a:pPr lvl="1" eaLnBrk="1" hangingPunct="1"/>
            <a:r>
              <a:rPr lang="en-US" sz="2200" smtClean="0"/>
              <a:t>15.  Educates others (pt, family, caregivers, staff, students, other HCW) using relevant and effective teaching methods</a:t>
            </a:r>
          </a:p>
          <a:p>
            <a:pPr eaLnBrk="1" hangingPunct="1">
              <a:buFont typeface="Wingdings" pitchFamily="2" charset="2"/>
              <a:buNone/>
            </a:pPr>
            <a:endParaRPr lang="en-US" sz="26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74675" y="304800"/>
            <a:ext cx="8001000" cy="1295400"/>
          </a:xfrm>
        </p:spPr>
        <p:txBody>
          <a:bodyPr/>
          <a:lstStyle/>
          <a:p>
            <a:pPr algn="ctr" eaLnBrk="1" hangingPunct="1"/>
            <a:r>
              <a:rPr lang="en-US" sz="3400" smtClean="0"/>
              <a:t>CI/STUDENT</a:t>
            </a:r>
            <a:br>
              <a:rPr lang="en-US" sz="3400" smtClean="0"/>
            </a:br>
            <a:r>
              <a:rPr lang="en-US" sz="3400" smtClean="0"/>
              <a:t>Feedback to the University</a:t>
            </a:r>
            <a:br>
              <a:rPr lang="en-US" sz="3400" smtClean="0"/>
            </a:br>
            <a:r>
              <a:rPr lang="en-US" sz="3400" smtClean="0"/>
              <a:t>To Assist Communication</a:t>
            </a:r>
          </a:p>
        </p:txBody>
      </p:sp>
      <p:sp>
        <p:nvSpPr>
          <p:cNvPr id="31747" name="Rectangle 3"/>
          <p:cNvSpPr>
            <a:spLocks noGrp="1" noChangeArrowheads="1"/>
          </p:cNvSpPr>
          <p:nvPr>
            <p:ph type="body" idx="1"/>
          </p:nvPr>
        </p:nvSpPr>
        <p:spPr>
          <a:xfrm>
            <a:off x="566738" y="1981200"/>
            <a:ext cx="8001000" cy="4038600"/>
          </a:xfrm>
        </p:spPr>
        <p:txBody>
          <a:bodyPr/>
          <a:lstStyle/>
          <a:p>
            <a:pPr eaLnBrk="1" hangingPunct="1"/>
            <a:r>
              <a:rPr lang="en-US" smtClean="0"/>
              <a:t>Surveys</a:t>
            </a:r>
          </a:p>
          <a:p>
            <a:pPr eaLnBrk="1" hangingPunct="1"/>
            <a:r>
              <a:rPr lang="en-US" smtClean="0"/>
              <a:t>Exit interviews</a:t>
            </a:r>
          </a:p>
          <a:p>
            <a:pPr eaLnBrk="1" hangingPunct="1"/>
            <a:r>
              <a:rPr lang="en-US" smtClean="0"/>
              <a:t>Site visits</a:t>
            </a:r>
          </a:p>
          <a:p>
            <a:pPr eaLnBrk="1" hangingPunct="1"/>
            <a:r>
              <a:rPr lang="en-US" smtClean="0"/>
              <a:t>Individual student performance evals</a:t>
            </a:r>
          </a:p>
          <a:p>
            <a:pPr eaLnBrk="1" hangingPunct="1"/>
            <a:r>
              <a:rPr lang="en-US" smtClean="0"/>
              <a:t>Community Advisory Committee</a:t>
            </a:r>
          </a:p>
          <a:p>
            <a:pPr eaLnBrk="1" hangingPunct="1"/>
            <a:r>
              <a:rPr lang="en-US" smtClean="0"/>
              <a:t>Informal from colleagues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How do you learn?</a:t>
            </a:r>
          </a:p>
        </p:txBody>
      </p:sp>
      <p:sp>
        <p:nvSpPr>
          <p:cNvPr id="5123" name="Rectangle 3"/>
          <p:cNvSpPr>
            <a:spLocks noGrp="1" noChangeArrowheads="1"/>
          </p:cNvSpPr>
          <p:nvPr>
            <p:ph type="body" idx="1"/>
          </p:nvPr>
        </p:nvSpPr>
        <p:spPr/>
        <p:txBody>
          <a:bodyPr/>
          <a:lstStyle/>
          <a:p>
            <a:pPr eaLnBrk="1" hangingPunct="1"/>
            <a:r>
              <a:rPr lang="en-US" dirty="0" smtClean="0"/>
              <a:t>Definition of </a:t>
            </a:r>
            <a:r>
              <a:rPr lang="en-US" dirty="0" smtClean="0"/>
              <a:t>Learning: the process of gaining information, changing behavior, acquisition of new skills, and affective </a:t>
            </a:r>
            <a:r>
              <a:rPr lang="en-US" dirty="0" err="1" smtClean="0"/>
              <a:t>skils</a:t>
            </a:r>
            <a:r>
              <a:rPr lang="en-US" dirty="0" smtClean="0"/>
              <a:t>.</a:t>
            </a:r>
            <a:endParaRPr lang="en-US" dirty="0" smtClean="0"/>
          </a:p>
          <a:p>
            <a:pPr lvl="1" eaLnBrk="1" hangingPunct="1"/>
            <a:endParaRPr lang="en-US" dirty="0" smtClean="0"/>
          </a:p>
          <a:p>
            <a:pPr eaLnBrk="1" hangingPunct="1"/>
            <a:r>
              <a:rPr lang="en-US" dirty="0" smtClean="0"/>
              <a:t>Process of Learning</a:t>
            </a:r>
          </a:p>
          <a:p>
            <a:pPr lvl="1" eaLnBrk="1" hangingPunct="1"/>
            <a:r>
              <a:rPr lang="en-US" dirty="0" smtClean="0"/>
              <a:t>Trial &amp; Error</a:t>
            </a:r>
          </a:p>
          <a:p>
            <a:pPr lvl="1" eaLnBrk="1" hangingPunct="1"/>
            <a:r>
              <a:rPr lang="en-US" dirty="0" smtClean="0"/>
              <a:t>Conditioning</a:t>
            </a:r>
          </a:p>
          <a:p>
            <a:pPr lvl="1" eaLnBrk="1" hangingPunct="1"/>
            <a:r>
              <a:rPr lang="en-US" dirty="0" smtClean="0"/>
              <a:t>Imitation: pt. and PT</a:t>
            </a:r>
            <a:endParaRPr lang="en-US" dirty="0" smtClean="0"/>
          </a:p>
          <a:p>
            <a:pPr lvl="1" eaLnBrk="1" hangingPunct="1"/>
            <a:r>
              <a:rPr lang="en-US" dirty="0" smtClean="0"/>
              <a:t>Experimental: </a:t>
            </a:r>
            <a:r>
              <a:rPr lang="en-US" dirty="0" err="1" smtClean="0"/>
              <a:t>theroize</a:t>
            </a:r>
            <a:r>
              <a:rPr lang="en-US" dirty="0" smtClean="0"/>
              <a:t> </a:t>
            </a:r>
            <a:endParaRPr lang="en-US" dirty="0" smtClean="0"/>
          </a:p>
          <a:p>
            <a:pPr lvl="1" eaLnBrk="1" hangingPunct="1"/>
            <a:r>
              <a:rPr lang="en-US" dirty="0" smtClean="0"/>
              <a:t>Primarily Cognitive (need Affective and Psychomotor)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z="3600" smtClean="0">
                <a:solidFill>
                  <a:schemeClr val="tx1"/>
                </a:solidFill>
              </a:rPr>
              <a:t>Interactions with CI/Student </a:t>
            </a:r>
            <a:r>
              <a:rPr lang="en-US" sz="4800" smtClean="0">
                <a:solidFill>
                  <a:schemeClr val="tx1"/>
                </a:solidFill>
              </a:rPr>
              <a:t/>
            </a:r>
            <a:br>
              <a:rPr lang="en-US" sz="4800" smtClean="0">
                <a:solidFill>
                  <a:schemeClr val="tx1"/>
                </a:solidFill>
              </a:rPr>
            </a:br>
            <a:endParaRPr lang="en-US" smtClean="0"/>
          </a:p>
        </p:txBody>
      </p:sp>
      <p:sp>
        <p:nvSpPr>
          <p:cNvPr id="3" name="Content Placeholder 2"/>
          <p:cNvSpPr>
            <a:spLocks noGrp="1"/>
          </p:cNvSpPr>
          <p:nvPr>
            <p:ph idx="1"/>
          </p:nvPr>
        </p:nvSpPr>
        <p:spPr/>
        <p:txBody>
          <a:bodyPr/>
          <a:lstStyle/>
          <a:p>
            <a:pPr>
              <a:defRPr/>
            </a:pPr>
            <a:r>
              <a:rPr lang="en-US" dirty="0" smtClean="0"/>
              <a:t>Appropriate professional boundaries</a:t>
            </a:r>
          </a:p>
          <a:p>
            <a:pPr lvl="1">
              <a:defRPr/>
            </a:pPr>
            <a:r>
              <a:rPr lang="en-US" dirty="0" smtClean="0"/>
              <a:t>See previous slide</a:t>
            </a:r>
          </a:p>
          <a:p>
            <a:pPr>
              <a:defRPr/>
            </a:pPr>
            <a:r>
              <a:rPr lang="en-US" dirty="0" smtClean="0"/>
              <a:t>Addressing CI, patients, staff</a:t>
            </a:r>
          </a:p>
          <a:p>
            <a:pPr lvl="1">
              <a:defRPr/>
            </a:pPr>
            <a:r>
              <a:rPr lang="en-US" dirty="0" smtClean="0">
                <a:ea typeface="+mn-ea"/>
                <a:cs typeface="+mn-cs"/>
              </a:rPr>
              <a:t>Title		</a:t>
            </a:r>
          </a:p>
          <a:p>
            <a:pPr lvl="1">
              <a:defRPr/>
            </a:pPr>
            <a:r>
              <a:rPr lang="en-US" dirty="0" smtClean="0">
                <a:ea typeface="+mn-ea"/>
                <a:cs typeface="+mn-cs"/>
              </a:rPr>
              <a:t>Formality</a:t>
            </a:r>
          </a:p>
          <a:p>
            <a:pPr lvl="1">
              <a:defRPr/>
            </a:pPr>
            <a:r>
              <a:rPr lang="en-US" dirty="0" smtClean="0">
                <a:ea typeface="+mn-ea"/>
                <a:cs typeface="+mn-cs"/>
              </a:rPr>
              <a:t>Roles</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smtClean="0"/>
              <a:t>Role as Student During Clinical Education Experiences</a:t>
            </a:r>
          </a:p>
        </p:txBody>
      </p:sp>
      <p:sp>
        <p:nvSpPr>
          <p:cNvPr id="3" name="Content Placeholder 2"/>
          <p:cNvSpPr>
            <a:spLocks noGrp="1"/>
          </p:cNvSpPr>
          <p:nvPr>
            <p:ph idx="1"/>
          </p:nvPr>
        </p:nvSpPr>
        <p:spPr>
          <a:xfrm>
            <a:off x="566738" y="1752600"/>
            <a:ext cx="8001000" cy="4876800"/>
          </a:xfrm>
        </p:spPr>
        <p:txBody>
          <a:bodyPr/>
          <a:lstStyle/>
          <a:p>
            <a:pPr>
              <a:defRPr/>
            </a:pPr>
            <a:r>
              <a:rPr lang="en-US" dirty="0" smtClean="0"/>
              <a:t>Clarifying expectations with clinical instructor</a:t>
            </a:r>
          </a:p>
          <a:p>
            <a:pPr>
              <a:defRPr/>
            </a:pPr>
            <a:r>
              <a:rPr lang="en-US" dirty="0" smtClean="0"/>
              <a:t>Goals and objectives</a:t>
            </a:r>
          </a:p>
          <a:p>
            <a:pPr>
              <a:defRPr/>
            </a:pPr>
            <a:r>
              <a:rPr lang="en-US" dirty="0" smtClean="0"/>
              <a:t>Culture of clinical setting</a:t>
            </a:r>
          </a:p>
          <a:p>
            <a:pPr>
              <a:defRPr/>
            </a:pPr>
            <a:r>
              <a:rPr lang="en-US" dirty="0" smtClean="0"/>
              <a:t>Expectations of clinical instructor</a:t>
            </a:r>
          </a:p>
          <a:p>
            <a:pPr>
              <a:defRPr/>
            </a:pPr>
            <a:r>
              <a:rPr lang="en-US" dirty="0" smtClean="0"/>
              <a:t>Dealing with differences between student and clinical instructor</a:t>
            </a:r>
          </a:p>
          <a:p>
            <a:pPr>
              <a:defRPr/>
            </a:pPr>
            <a:r>
              <a:rPr lang="en-US" dirty="0" smtClean="0"/>
              <a:t>Feedback </a:t>
            </a:r>
          </a:p>
          <a:p>
            <a:pPr lvl="1">
              <a:defRPr/>
            </a:pPr>
            <a:r>
              <a:rPr lang="en-US" dirty="0" smtClean="0">
                <a:ea typeface="+mn-ea"/>
                <a:cs typeface="+mn-cs"/>
              </a:rPr>
              <a:t>Constructive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endParaRPr lang="en-US" smtClean="0"/>
          </a:p>
        </p:txBody>
      </p:sp>
      <p:sp>
        <p:nvSpPr>
          <p:cNvPr id="34819" name="Rectangle 3"/>
          <p:cNvSpPr>
            <a:spLocks noGrp="1" noChangeArrowheads="1"/>
          </p:cNvSpPr>
          <p:nvPr>
            <p:ph type="body" idx="1"/>
          </p:nvPr>
        </p:nvSpPr>
        <p:spPr>
          <a:xfrm>
            <a:off x="566738" y="2895600"/>
            <a:ext cx="8001000" cy="3124200"/>
          </a:xfrm>
        </p:spPr>
        <p:txBody>
          <a:bodyPr/>
          <a:lstStyle/>
          <a:p>
            <a:pPr algn="ctr" eaLnBrk="1" hangingPunct="1">
              <a:buFont typeface="Wingdings" pitchFamily="2" charset="2"/>
              <a:buNone/>
            </a:pPr>
            <a:r>
              <a:rPr lang="en-US" sz="4000" smtClean="0"/>
              <a:t>What are the characteristics of a good CI?</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ctr" eaLnBrk="1" hangingPunct="1"/>
            <a:r>
              <a:rPr lang="en-US" sz="3400" smtClean="0"/>
              <a:t>CI CHARACTERISTICS</a:t>
            </a:r>
            <a:br>
              <a:rPr lang="en-US" sz="3400" smtClean="0"/>
            </a:br>
            <a:r>
              <a:rPr lang="en-US" sz="3400" smtClean="0"/>
              <a:t>Students’ Perspective</a:t>
            </a:r>
          </a:p>
        </p:txBody>
      </p:sp>
      <p:sp>
        <p:nvSpPr>
          <p:cNvPr id="35843" name="Rectangle 3"/>
          <p:cNvSpPr>
            <a:spLocks noGrp="1" noChangeArrowheads="1"/>
          </p:cNvSpPr>
          <p:nvPr>
            <p:ph type="body" idx="1"/>
          </p:nvPr>
        </p:nvSpPr>
        <p:spPr>
          <a:xfrm>
            <a:off x="566738" y="1752600"/>
            <a:ext cx="8001000" cy="4953000"/>
          </a:xfrm>
        </p:spPr>
        <p:txBody>
          <a:bodyPr/>
          <a:lstStyle/>
          <a:p>
            <a:pPr eaLnBrk="1" hangingPunct="1"/>
            <a:r>
              <a:rPr lang="en-US" sz="2600" smtClean="0"/>
              <a:t>Good clinician</a:t>
            </a:r>
          </a:p>
          <a:p>
            <a:pPr eaLnBrk="1" hangingPunct="1"/>
            <a:r>
              <a:rPr lang="en-US" sz="2600" smtClean="0"/>
              <a:t>Collegial</a:t>
            </a:r>
          </a:p>
          <a:p>
            <a:pPr eaLnBrk="1" hangingPunct="1"/>
            <a:r>
              <a:rPr lang="en-US" sz="2600" smtClean="0"/>
              <a:t>Good communicator</a:t>
            </a:r>
          </a:p>
          <a:p>
            <a:pPr eaLnBrk="1" hangingPunct="1"/>
            <a:r>
              <a:rPr lang="en-US" sz="2600" smtClean="0"/>
              <a:t>Informs student of expectations</a:t>
            </a:r>
          </a:p>
          <a:p>
            <a:pPr eaLnBrk="1" hangingPunct="1"/>
            <a:r>
              <a:rPr lang="en-US" sz="2600" smtClean="0"/>
              <a:t>Open to student’s ideas</a:t>
            </a:r>
          </a:p>
          <a:p>
            <a:pPr eaLnBrk="1" hangingPunct="1"/>
            <a:r>
              <a:rPr lang="en-US" sz="2600" smtClean="0"/>
              <a:t>Is organized</a:t>
            </a:r>
          </a:p>
          <a:p>
            <a:pPr eaLnBrk="1" hangingPunct="1"/>
            <a:r>
              <a:rPr lang="en-US" sz="2600" smtClean="0"/>
              <a:t>Gives frequent feedback (both + &amp; -)</a:t>
            </a:r>
          </a:p>
          <a:p>
            <a:pPr eaLnBrk="1" hangingPunct="1"/>
            <a:r>
              <a:rPr lang="en-US" sz="2600" smtClean="0"/>
              <a:t>Good sense of humor</a:t>
            </a:r>
          </a:p>
          <a:p>
            <a:pPr eaLnBrk="1" hangingPunct="1"/>
            <a:r>
              <a:rPr lang="en-US" sz="2600" smtClean="0"/>
              <a:t>Good teacher</a:t>
            </a:r>
          </a:p>
          <a:p>
            <a:pPr eaLnBrk="1" hangingPunct="1"/>
            <a:r>
              <a:rPr lang="en-US" sz="2600" smtClean="0"/>
              <a:t>Lets student “try their wings”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3400" smtClean="0"/>
              <a:t>CI CHARACTERISTICS</a:t>
            </a:r>
            <a:br>
              <a:rPr lang="en-US" sz="3400" smtClean="0"/>
            </a:br>
            <a:r>
              <a:rPr lang="en-US" sz="3400" smtClean="0"/>
              <a:t>Clinicians’ Perspective</a:t>
            </a:r>
          </a:p>
        </p:txBody>
      </p:sp>
      <p:sp>
        <p:nvSpPr>
          <p:cNvPr id="36867" name="Rectangle 3"/>
          <p:cNvSpPr>
            <a:spLocks noGrp="1" noChangeArrowheads="1"/>
          </p:cNvSpPr>
          <p:nvPr>
            <p:ph type="body" idx="1"/>
          </p:nvPr>
        </p:nvSpPr>
        <p:spPr/>
        <p:txBody>
          <a:bodyPr/>
          <a:lstStyle/>
          <a:p>
            <a:pPr eaLnBrk="1" hangingPunct="1">
              <a:lnSpc>
                <a:spcPct val="90000"/>
              </a:lnSpc>
            </a:pPr>
            <a:r>
              <a:rPr lang="en-US" sz="2600" smtClean="0"/>
              <a:t>Enthusiastic</a:t>
            </a:r>
          </a:p>
          <a:p>
            <a:pPr eaLnBrk="1" hangingPunct="1">
              <a:lnSpc>
                <a:spcPct val="90000"/>
              </a:lnSpc>
            </a:pPr>
            <a:r>
              <a:rPr lang="en-US" sz="2600" smtClean="0"/>
              <a:t>Good sense of humor</a:t>
            </a:r>
          </a:p>
          <a:p>
            <a:pPr eaLnBrk="1" hangingPunct="1">
              <a:lnSpc>
                <a:spcPct val="90000"/>
              </a:lnSpc>
            </a:pPr>
            <a:r>
              <a:rPr lang="en-US" sz="2600" smtClean="0"/>
              <a:t>Challenges in supportive way</a:t>
            </a:r>
          </a:p>
          <a:p>
            <a:pPr eaLnBrk="1" hangingPunct="1">
              <a:lnSpc>
                <a:spcPct val="90000"/>
              </a:lnSpc>
            </a:pPr>
            <a:r>
              <a:rPr lang="en-US" sz="2600" smtClean="0"/>
              <a:t>Gives feedback (both + &amp; -)</a:t>
            </a:r>
          </a:p>
          <a:p>
            <a:pPr eaLnBrk="1" hangingPunct="1">
              <a:lnSpc>
                <a:spcPct val="90000"/>
              </a:lnSpc>
            </a:pPr>
            <a:r>
              <a:rPr lang="en-US" sz="2600" smtClean="0"/>
              <a:t>Excellent clinical skills</a:t>
            </a:r>
          </a:p>
          <a:p>
            <a:pPr eaLnBrk="1" hangingPunct="1">
              <a:lnSpc>
                <a:spcPct val="90000"/>
              </a:lnSpc>
            </a:pPr>
            <a:r>
              <a:rPr lang="en-US" sz="2600" smtClean="0"/>
              <a:t>Takes time with the student</a:t>
            </a:r>
          </a:p>
          <a:p>
            <a:pPr eaLnBrk="1" hangingPunct="1">
              <a:lnSpc>
                <a:spcPct val="90000"/>
              </a:lnSpc>
            </a:pPr>
            <a:r>
              <a:rPr lang="en-US" sz="2600" smtClean="0"/>
              <a:t>Negotiates supervision with student</a:t>
            </a:r>
          </a:p>
          <a:p>
            <a:pPr eaLnBrk="1" hangingPunct="1">
              <a:lnSpc>
                <a:spcPct val="90000"/>
              </a:lnSpc>
            </a:pPr>
            <a:r>
              <a:rPr lang="en-US" sz="2600" smtClean="0"/>
              <a:t>Orients student to facility and community</a:t>
            </a:r>
          </a:p>
          <a:p>
            <a:pPr eaLnBrk="1" hangingPunct="1">
              <a:lnSpc>
                <a:spcPct val="90000"/>
              </a:lnSpc>
            </a:pPr>
            <a:r>
              <a:rPr lang="en-US" sz="2600" smtClean="0"/>
              <a:t>Considers students’ needs and expectations</a:t>
            </a:r>
          </a:p>
          <a:p>
            <a:pPr eaLnBrk="1" hangingPunct="1">
              <a:lnSpc>
                <a:spcPct val="90000"/>
              </a:lnSpc>
            </a:pPr>
            <a:endParaRPr lang="en-US" sz="260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Appreciate the Role of the CI</a:t>
            </a:r>
          </a:p>
        </p:txBody>
      </p:sp>
      <p:sp>
        <p:nvSpPr>
          <p:cNvPr id="37891" name="Rectangle 3"/>
          <p:cNvSpPr>
            <a:spLocks noGrp="1" noChangeArrowheads="1"/>
          </p:cNvSpPr>
          <p:nvPr>
            <p:ph type="body" idx="1"/>
          </p:nvPr>
        </p:nvSpPr>
        <p:spPr/>
        <p:txBody>
          <a:bodyPr/>
          <a:lstStyle/>
          <a:p>
            <a:pPr eaLnBrk="1" hangingPunct="1"/>
            <a:r>
              <a:rPr lang="en-US" smtClean="0"/>
              <a:t>Welcomes you into their facility</a:t>
            </a:r>
          </a:p>
          <a:p>
            <a:pPr eaLnBrk="1" hangingPunct="1"/>
            <a:r>
              <a:rPr lang="en-US" smtClean="0"/>
              <a:t>Fear of not giving the student what they need</a:t>
            </a:r>
          </a:p>
          <a:p>
            <a:pPr eaLnBrk="1" hangingPunct="1"/>
            <a:r>
              <a:rPr lang="en-US" smtClean="0"/>
              <a:t>Fear of conflict</a:t>
            </a:r>
          </a:p>
          <a:p>
            <a:pPr eaLnBrk="1" hangingPunct="1"/>
            <a:r>
              <a:rPr lang="en-US" smtClean="0"/>
              <a:t>Longer hours, more work and NO PAY</a:t>
            </a:r>
          </a:p>
          <a:p>
            <a:pPr eaLnBrk="1" hangingPunct="1"/>
            <a:r>
              <a:rPr lang="en-US" smtClean="0"/>
              <a:t>Fear of the unknown</a:t>
            </a:r>
          </a:p>
          <a:p>
            <a:pPr eaLnBrk="1" hangingPunct="1"/>
            <a:r>
              <a:rPr lang="en-US" smtClean="0"/>
              <a:t>May not live up to students’ expectations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endParaRPr lang="en-US" smtClean="0"/>
          </a:p>
        </p:txBody>
      </p:sp>
      <p:sp>
        <p:nvSpPr>
          <p:cNvPr id="38915" name="Rectangle 3"/>
          <p:cNvSpPr>
            <a:spLocks noGrp="1" noChangeArrowheads="1"/>
          </p:cNvSpPr>
          <p:nvPr>
            <p:ph type="body" idx="1"/>
          </p:nvPr>
        </p:nvSpPr>
        <p:spPr/>
        <p:txBody>
          <a:bodyPr/>
          <a:lstStyle/>
          <a:p>
            <a:pPr eaLnBrk="1" hangingPunct="1"/>
            <a:endParaRPr lang="en-US" smtClean="0"/>
          </a:p>
          <a:p>
            <a:pPr algn="ctr" eaLnBrk="1" hangingPunct="1">
              <a:buFont typeface="Wingdings" pitchFamily="2" charset="2"/>
              <a:buNone/>
            </a:pPr>
            <a:r>
              <a:rPr lang="en-US" smtClean="0"/>
              <a:t>Why would  anyone want to</a:t>
            </a:r>
          </a:p>
          <a:p>
            <a:pPr algn="ctr" eaLnBrk="1" hangingPunct="1">
              <a:buFont typeface="Wingdings" pitchFamily="2" charset="2"/>
              <a:buNone/>
            </a:pPr>
            <a:r>
              <a:rPr lang="en-US" smtClean="0"/>
              <a:t>become a CI?</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3400" smtClean="0"/>
              <a:t>Appreciate the Role of the CI</a:t>
            </a:r>
            <a:br>
              <a:rPr lang="en-US" sz="3400" smtClean="0"/>
            </a:br>
            <a:r>
              <a:rPr lang="en-US" sz="3400" smtClean="0"/>
              <a:t>Why take a student?</a:t>
            </a:r>
          </a:p>
        </p:txBody>
      </p:sp>
      <p:sp>
        <p:nvSpPr>
          <p:cNvPr id="39939" name="Rectangle 3"/>
          <p:cNvSpPr>
            <a:spLocks noGrp="1" noChangeArrowheads="1"/>
          </p:cNvSpPr>
          <p:nvPr>
            <p:ph type="body" idx="1"/>
          </p:nvPr>
        </p:nvSpPr>
        <p:spPr/>
        <p:txBody>
          <a:bodyPr/>
          <a:lstStyle/>
          <a:p>
            <a:pPr eaLnBrk="1" hangingPunct="1"/>
            <a:r>
              <a:rPr lang="en-US" smtClean="0"/>
              <a:t>Enhances your learning</a:t>
            </a:r>
          </a:p>
          <a:p>
            <a:pPr eaLnBrk="1" hangingPunct="1"/>
            <a:r>
              <a:rPr lang="en-US" smtClean="0"/>
              <a:t>Gives new perspective on field of PT</a:t>
            </a:r>
          </a:p>
          <a:p>
            <a:pPr eaLnBrk="1" hangingPunct="1"/>
            <a:r>
              <a:rPr lang="en-US" smtClean="0"/>
              <a:t>Sharing information</a:t>
            </a:r>
          </a:p>
          <a:p>
            <a:pPr eaLnBrk="1" hangingPunct="1"/>
            <a:r>
              <a:rPr lang="en-US" smtClean="0"/>
              <a:t>Indirect Physical Therapy</a:t>
            </a:r>
          </a:p>
          <a:p>
            <a:pPr eaLnBrk="1" hangingPunct="1"/>
            <a:r>
              <a:rPr lang="en-US" smtClean="0"/>
              <a:t>Gratification to know you had an integral part of developing a future physical therapist</a:t>
            </a:r>
          </a:p>
          <a:p>
            <a:pPr eaLnBrk="1" hangingPunct="1"/>
            <a:r>
              <a:rPr lang="en-US" smtClean="0"/>
              <a:t>Networking</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z="3400" smtClean="0"/>
              <a:t>STUDENT AS A CLINICAL TEACHER</a:t>
            </a:r>
          </a:p>
        </p:txBody>
      </p:sp>
      <p:sp>
        <p:nvSpPr>
          <p:cNvPr id="40963"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sz="2600" smtClean="0"/>
              <a:t>How do you know you are ready?</a:t>
            </a:r>
          </a:p>
          <a:p>
            <a:pPr eaLnBrk="1" hangingPunct="1">
              <a:lnSpc>
                <a:spcPct val="80000"/>
              </a:lnSpc>
            </a:pPr>
            <a:r>
              <a:rPr lang="en-US" sz="2600" smtClean="0"/>
              <a:t>Experience</a:t>
            </a:r>
          </a:p>
          <a:p>
            <a:pPr eaLnBrk="1" hangingPunct="1">
              <a:lnSpc>
                <a:spcPct val="80000"/>
              </a:lnSpc>
            </a:pPr>
            <a:r>
              <a:rPr lang="en-US" sz="2600" smtClean="0"/>
              <a:t>Capacity</a:t>
            </a:r>
          </a:p>
          <a:p>
            <a:pPr eaLnBrk="1" hangingPunct="1">
              <a:lnSpc>
                <a:spcPct val="80000"/>
              </a:lnSpc>
            </a:pPr>
            <a:r>
              <a:rPr lang="en-US" sz="2600" smtClean="0"/>
              <a:t>Interest</a:t>
            </a:r>
          </a:p>
          <a:p>
            <a:pPr eaLnBrk="1" hangingPunct="1">
              <a:lnSpc>
                <a:spcPct val="80000"/>
              </a:lnSpc>
            </a:pPr>
            <a:r>
              <a:rPr lang="en-US" sz="2600" smtClean="0"/>
              <a:t>Credibility</a:t>
            </a:r>
          </a:p>
          <a:p>
            <a:pPr eaLnBrk="1" hangingPunct="1">
              <a:lnSpc>
                <a:spcPct val="80000"/>
              </a:lnSpc>
            </a:pPr>
            <a:r>
              <a:rPr lang="en-US" sz="2600" smtClean="0"/>
              <a:t>Availability</a:t>
            </a:r>
          </a:p>
          <a:p>
            <a:pPr eaLnBrk="1" hangingPunct="1">
              <a:lnSpc>
                <a:spcPct val="80000"/>
              </a:lnSpc>
            </a:pPr>
            <a:r>
              <a:rPr lang="en-US" sz="2600" smtClean="0"/>
              <a:t>Ability to assess the performance of others</a:t>
            </a:r>
          </a:p>
          <a:p>
            <a:pPr eaLnBrk="1" hangingPunct="1">
              <a:lnSpc>
                <a:spcPct val="80000"/>
              </a:lnSpc>
            </a:pPr>
            <a:r>
              <a:rPr lang="en-US" sz="2600" smtClean="0"/>
              <a:t>Capable of occasional difficulty conversations</a:t>
            </a:r>
          </a:p>
          <a:p>
            <a:pPr eaLnBrk="1" hangingPunct="1">
              <a:lnSpc>
                <a:spcPct val="80000"/>
              </a:lnSpc>
              <a:buFont typeface="Wingdings" pitchFamily="2" charset="2"/>
              <a:buNone/>
            </a:pPr>
            <a:endParaRPr lang="en-US" sz="2600" smtClean="0"/>
          </a:p>
          <a:p>
            <a:pPr eaLnBrk="1" hangingPunct="1">
              <a:lnSpc>
                <a:spcPct val="80000"/>
              </a:lnSpc>
              <a:buFont typeface="Wingdings" pitchFamily="2" charset="2"/>
              <a:buNone/>
            </a:pPr>
            <a:r>
              <a:rPr lang="en-US" sz="2100" smtClean="0"/>
              <a:t>APTA Website:  CI Self Assessment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574675" y="304800"/>
            <a:ext cx="8001000" cy="533400"/>
          </a:xfrm>
        </p:spPr>
        <p:txBody>
          <a:bodyPr/>
          <a:lstStyle/>
          <a:p>
            <a:r>
              <a:rPr lang="en-US" smtClean="0"/>
              <a:t>Case #1</a:t>
            </a:r>
          </a:p>
        </p:txBody>
      </p:sp>
      <p:sp>
        <p:nvSpPr>
          <p:cNvPr id="41987" name="Content Placeholder 2"/>
          <p:cNvSpPr>
            <a:spLocks noGrp="1"/>
          </p:cNvSpPr>
          <p:nvPr>
            <p:ph idx="1"/>
          </p:nvPr>
        </p:nvSpPr>
        <p:spPr>
          <a:xfrm>
            <a:off x="566738" y="1676400"/>
            <a:ext cx="8001000" cy="4343400"/>
          </a:xfrm>
        </p:spPr>
        <p:txBody>
          <a:bodyPr/>
          <a:lstStyle/>
          <a:p>
            <a:r>
              <a:rPr lang="en-US" smtClean="0"/>
              <a:t>At midterm, student is told they use the cell phone too often, chew gum during patient care, don’t come prepared with homework (look up medical diagnoses of pt case’s for next day)</a:t>
            </a:r>
          </a:p>
          <a:p>
            <a:r>
              <a:rPr lang="en-US" smtClean="0"/>
              <a:t>What T &amp; L principles could have been use to facilitate the learning – and in the long term plan, the outcome?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How do you learn?</a:t>
            </a:r>
          </a:p>
        </p:txBody>
      </p:sp>
      <p:sp>
        <p:nvSpPr>
          <p:cNvPr id="6147" name="Rectangle 3"/>
          <p:cNvSpPr>
            <a:spLocks noGrp="1" noChangeArrowheads="1"/>
          </p:cNvSpPr>
          <p:nvPr>
            <p:ph type="body" idx="1"/>
          </p:nvPr>
        </p:nvSpPr>
        <p:spPr/>
        <p:txBody>
          <a:bodyPr/>
          <a:lstStyle/>
          <a:p>
            <a:pPr eaLnBrk="1" hangingPunct="1"/>
            <a:r>
              <a:rPr lang="en-US" sz="2500" smtClean="0"/>
              <a:t>Pedagogy vs Androgogy</a:t>
            </a:r>
          </a:p>
          <a:p>
            <a:pPr lvl="1" eaLnBrk="1" hangingPunct="1"/>
            <a:r>
              <a:rPr lang="en-US" sz="2400" smtClean="0"/>
              <a:t>First time learning</a:t>
            </a:r>
          </a:p>
          <a:p>
            <a:pPr lvl="1" eaLnBrk="1" hangingPunct="1"/>
            <a:r>
              <a:rPr lang="en-US" sz="2400" smtClean="0"/>
              <a:t>Didactic with responsibility on learner </a:t>
            </a:r>
          </a:p>
          <a:p>
            <a:pPr lvl="1" eaLnBrk="1" hangingPunct="1"/>
            <a:r>
              <a:rPr lang="en-US" sz="2400" smtClean="0"/>
              <a:t>Emotional Intelligence</a:t>
            </a:r>
            <a:endParaRPr lang="en-US" sz="2100" smtClean="0"/>
          </a:p>
          <a:p>
            <a:pPr eaLnBrk="1" hangingPunct="1"/>
            <a:r>
              <a:rPr lang="en-US" sz="2500" smtClean="0"/>
              <a:t>Domains of Learning</a:t>
            </a:r>
          </a:p>
          <a:p>
            <a:pPr lvl="1" eaLnBrk="1" hangingPunct="1"/>
            <a:r>
              <a:rPr lang="en-US" sz="2400" smtClean="0"/>
              <a:t>Cognitive</a:t>
            </a:r>
          </a:p>
          <a:p>
            <a:pPr lvl="1" eaLnBrk="1" hangingPunct="1"/>
            <a:r>
              <a:rPr lang="en-US" sz="2400" smtClean="0"/>
              <a:t>Psychomotor</a:t>
            </a:r>
          </a:p>
          <a:p>
            <a:pPr lvl="1" eaLnBrk="1" hangingPunct="1"/>
            <a:r>
              <a:rPr lang="en-US" sz="2400" smtClean="0"/>
              <a:t>Affective</a:t>
            </a:r>
          </a:p>
          <a:p>
            <a:pPr eaLnBrk="1" hangingPunct="1"/>
            <a:r>
              <a:rPr lang="en-US" sz="2500" smtClean="0"/>
              <a:t>Learning Styles</a:t>
            </a:r>
          </a:p>
          <a:p>
            <a:pPr lvl="1" eaLnBrk="1" hangingPunct="1"/>
            <a:endParaRPr lang="en-US" sz="240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574675" y="304800"/>
            <a:ext cx="8001000" cy="685800"/>
          </a:xfrm>
        </p:spPr>
        <p:txBody>
          <a:bodyPr/>
          <a:lstStyle/>
          <a:p>
            <a:r>
              <a:rPr lang="en-US" smtClean="0"/>
              <a:t>Case #2</a:t>
            </a:r>
          </a:p>
        </p:txBody>
      </p:sp>
      <p:sp>
        <p:nvSpPr>
          <p:cNvPr id="43011" name="Content Placeholder 2"/>
          <p:cNvSpPr>
            <a:spLocks noGrp="1"/>
          </p:cNvSpPr>
          <p:nvPr>
            <p:ph idx="1"/>
          </p:nvPr>
        </p:nvSpPr>
        <p:spPr>
          <a:xfrm>
            <a:off x="533400" y="1066800"/>
            <a:ext cx="8001000" cy="4267200"/>
          </a:xfrm>
        </p:spPr>
        <p:txBody>
          <a:bodyPr/>
          <a:lstStyle/>
          <a:p>
            <a:r>
              <a:rPr lang="en-US" smtClean="0"/>
              <a:t>The student has been identified as not being able to measure ROM of peripheral joints when the patient is in modified positions from standard position, cannot remember MMT positions and resistance, and does not recall special tests for orthopedic pt populations.</a:t>
            </a:r>
          </a:p>
          <a:p>
            <a:r>
              <a:rPr lang="en-US" smtClean="0"/>
              <a:t>What T &amp; L principles could have been use to facilitate the learning – and in the long term plan, the outcome?</a:t>
            </a:r>
            <a:endParaRPr lang="en-US" b="1" smtClean="0"/>
          </a:p>
          <a:p>
            <a:endParaRPr lang="en-US"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mtClean="0"/>
              <a:t>Case #3</a:t>
            </a:r>
          </a:p>
        </p:txBody>
      </p:sp>
      <p:sp>
        <p:nvSpPr>
          <p:cNvPr id="44035" name="Content Placeholder 2"/>
          <p:cNvSpPr>
            <a:spLocks noGrp="1"/>
          </p:cNvSpPr>
          <p:nvPr>
            <p:ph idx="1"/>
          </p:nvPr>
        </p:nvSpPr>
        <p:spPr/>
        <p:txBody>
          <a:bodyPr/>
          <a:lstStyle/>
          <a:p>
            <a:r>
              <a:rPr lang="en-US" smtClean="0"/>
              <a:t>The CI has reviewed definitions of physical assistance with the student numerous times.  The student keeps mixing up the definitions during documentation.</a:t>
            </a:r>
          </a:p>
          <a:p>
            <a:r>
              <a:rPr lang="en-US" smtClean="0"/>
              <a:t>What T &amp; L principles could have been use to facilitate the learning – and in the long term plan, the outcome?</a:t>
            </a:r>
            <a:endParaRPr lang="en-US" b="1" smtClean="0"/>
          </a:p>
          <a:p>
            <a:pPr>
              <a:buFont typeface="Wingdings" pitchFamily="2" charset="2"/>
              <a:buNone/>
            </a:pPr>
            <a:endParaRPr lang="en-US"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smtClean="0"/>
              <a:t>Case #4</a:t>
            </a:r>
          </a:p>
        </p:txBody>
      </p:sp>
      <p:sp>
        <p:nvSpPr>
          <p:cNvPr id="45059" name="Content Placeholder 2"/>
          <p:cNvSpPr>
            <a:spLocks noGrp="1"/>
          </p:cNvSpPr>
          <p:nvPr>
            <p:ph idx="1"/>
          </p:nvPr>
        </p:nvSpPr>
        <p:spPr/>
        <p:txBody>
          <a:bodyPr/>
          <a:lstStyle/>
          <a:p>
            <a:r>
              <a:rPr lang="en-US" smtClean="0"/>
              <a:t>The student is in the acute care setting and keeps missing important orders that are precautions or contraindications for the physical therapy examination and/or intervention.</a:t>
            </a:r>
          </a:p>
          <a:p>
            <a:r>
              <a:rPr lang="en-US" smtClean="0"/>
              <a:t>What T &amp; L principles could have been use to facilitate the learning – and in the long term plan, the outcome?</a:t>
            </a:r>
            <a:endParaRPr lang="en-US" b="1" smtClean="0"/>
          </a:p>
          <a:p>
            <a:pPr>
              <a:buFont typeface="Wingdings" pitchFamily="2" charset="2"/>
              <a:buNone/>
            </a:pPr>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3400" smtClean="0"/>
              <a:t>Adult Learner –</a:t>
            </a:r>
            <a:br>
              <a:rPr lang="en-US" sz="3400" smtClean="0"/>
            </a:br>
            <a:r>
              <a:rPr lang="en-US" sz="3400" smtClean="0"/>
              <a:t>Is this you?</a:t>
            </a:r>
          </a:p>
        </p:txBody>
      </p:sp>
      <p:sp>
        <p:nvSpPr>
          <p:cNvPr id="7171" name="Rectangle 3"/>
          <p:cNvSpPr>
            <a:spLocks noGrp="1" noChangeArrowheads="1"/>
          </p:cNvSpPr>
          <p:nvPr>
            <p:ph type="body" idx="1"/>
          </p:nvPr>
        </p:nvSpPr>
        <p:spPr/>
        <p:txBody>
          <a:bodyPr/>
          <a:lstStyle/>
          <a:p>
            <a:pPr eaLnBrk="1" hangingPunct="1">
              <a:lnSpc>
                <a:spcPct val="90000"/>
              </a:lnSpc>
            </a:pPr>
            <a:r>
              <a:rPr lang="en-US" smtClean="0"/>
              <a:t>Independent</a:t>
            </a:r>
          </a:p>
          <a:p>
            <a:pPr eaLnBrk="1" hangingPunct="1">
              <a:lnSpc>
                <a:spcPct val="90000"/>
              </a:lnSpc>
            </a:pPr>
            <a:r>
              <a:rPr lang="en-US" smtClean="0"/>
              <a:t>Prefers Participation</a:t>
            </a:r>
          </a:p>
          <a:p>
            <a:pPr eaLnBrk="1" hangingPunct="1">
              <a:lnSpc>
                <a:spcPct val="90000"/>
              </a:lnSpc>
            </a:pPr>
            <a:r>
              <a:rPr lang="en-US" smtClean="0"/>
              <a:t>Seeks Relevance</a:t>
            </a:r>
          </a:p>
          <a:p>
            <a:pPr eaLnBrk="1" hangingPunct="1">
              <a:lnSpc>
                <a:spcPct val="90000"/>
              </a:lnSpc>
            </a:pPr>
            <a:r>
              <a:rPr lang="en-US" smtClean="0"/>
              <a:t>Utilizes Past Experience</a:t>
            </a:r>
          </a:p>
          <a:p>
            <a:pPr eaLnBrk="1" hangingPunct="1">
              <a:lnSpc>
                <a:spcPct val="90000"/>
              </a:lnSpc>
            </a:pPr>
            <a:r>
              <a:rPr lang="en-US" smtClean="0"/>
              <a:t>Problem Oriented</a:t>
            </a:r>
          </a:p>
          <a:p>
            <a:pPr eaLnBrk="1" hangingPunct="1">
              <a:lnSpc>
                <a:spcPct val="90000"/>
              </a:lnSpc>
            </a:pPr>
            <a:r>
              <a:rPr lang="en-US" smtClean="0"/>
              <a:t>Open to Learning (Readiness)</a:t>
            </a:r>
          </a:p>
          <a:p>
            <a:pPr eaLnBrk="1" hangingPunct="1">
              <a:lnSpc>
                <a:spcPct val="90000"/>
              </a:lnSpc>
            </a:pPr>
            <a:r>
              <a:rPr lang="en-US" smtClean="0"/>
              <a:t>Tolerates Ambiguity (More than one answer)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Objectives of the Module</a:t>
            </a:r>
          </a:p>
        </p:txBody>
      </p:sp>
      <p:sp>
        <p:nvSpPr>
          <p:cNvPr id="8195" name="Rectangle 3"/>
          <p:cNvSpPr>
            <a:spLocks noGrp="1" noChangeArrowheads="1"/>
          </p:cNvSpPr>
          <p:nvPr>
            <p:ph type="body" idx="1"/>
          </p:nvPr>
        </p:nvSpPr>
        <p:spPr>
          <a:xfrm>
            <a:off x="566738" y="1752600"/>
            <a:ext cx="8001000" cy="4953000"/>
          </a:xfrm>
        </p:spPr>
        <p:txBody>
          <a:bodyPr/>
          <a:lstStyle/>
          <a:p>
            <a:pPr eaLnBrk="1" hangingPunct="1"/>
            <a:r>
              <a:rPr lang="en-US" smtClean="0"/>
              <a:t>Review Definitions, Roles, Responsibilities of ADCE, CCCE, CI</a:t>
            </a:r>
          </a:p>
          <a:p>
            <a:pPr eaLnBrk="1" hangingPunct="1"/>
            <a:r>
              <a:rPr lang="en-US" smtClean="0"/>
              <a:t>CI / Student Relationship</a:t>
            </a:r>
          </a:p>
          <a:p>
            <a:pPr lvl="2" eaLnBrk="1" hangingPunct="1"/>
            <a:r>
              <a:rPr lang="en-US" smtClean="0"/>
              <a:t>Communication Methods</a:t>
            </a:r>
          </a:p>
          <a:p>
            <a:pPr lvl="2" eaLnBrk="1" hangingPunct="1"/>
            <a:r>
              <a:rPr lang="en-US" smtClean="0"/>
              <a:t>Feedback Tools</a:t>
            </a:r>
          </a:p>
          <a:p>
            <a:pPr eaLnBrk="1" hangingPunct="1"/>
            <a:r>
              <a:rPr lang="en-US" smtClean="0"/>
              <a:t>Factors for Becoming a CI</a:t>
            </a:r>
          </a:p>
          <a:p>
            <a:pPr eaLnBrk="1" hangingPunct="1"/>
            <a:r>
              <a:rPr lang="en-US" smtClean="0"/>
              <a:t>Appreciate the Role of the CI</a:t>
            </a:r>
          </a:p>
          <a:p>
            <a:pPr eaLnBrk="1" hangingPunct="1"/>
            <a:r>
              <a:rPr lang="en-US" smtClean="0"/>
              <a:t>Consider Future Role as a CI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 Relevance</a:t>
            </a:r>
          </a:p>
        </p:txBody>
      </p:sp>
      <p:sp>
        <p:nvSpPr>
          <p:cNvPr id="9219" name="Rectangle 3"/>
          <p:cNvSpPr>
            <a:spLocks noGrp="1" noChangeArrowheads="1"/>
          </p:cNvSpPr>
          <p:nvPr>
            <p:ph type="body" idx="1"/>
          </p:nvPr>
        </p:nvSpPr>
        <p:spPr/>
        <p:txBody>
          <a:bodyPr/>
          <a:lstStyle/>
          <a:p>
            <a:pPr eaLnBrk="1" hangingPunct="1"/>
            <a:r>
              <a:rPr lang="en-US" smtClean="0"/>
              <a:t>You are a current consumer</a:t>
            </a:r>
          </a:p>
          <a:p>
            <a:pPr eaLnBrk="1" hangingPunct="1"/>
            <a:r>
              <a:rPr lang="en-US" smtClean="0"/>
              <a:t>Make the most of your clinical education experiences</a:t>
            </a:r>
          </a:p>
          <a:p>
            <a:pPr eaLnBrk="1" hangingPunct="1"/>
            <a:r>
              <a:rPr lang="en-US" smtClean="0"/>
              <a:t>Understand how your performance will be evaluated</a:t>
            </a:r>
          </a:p>
          <a:p>
            <a:pPr eaLnBrk="1" hangingPunct="1"/>
            <a:r>
              <a:rPr lang="en-US" smtClean="0"/>
              <a:t>You are a future provider of clinical education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 “The Stage”</a:t>
            </a:r>
          </a:p>
        </p:txBody>
      </p:sp>
      <p:sp>
        <p:nvSpPr>
          <p:cNvPr id="10243" name="Rectangle 3"/>
          <p:cNvSpPr>
            <a:spLocks noGrp="1" noChangeArrowheads="1"/>
          </p:cNvSpPr>
          <p:nvPr>
            <p:ph type="body" idx="1"/>
          </p:nvPr>
        </p:nvSpPr>
        <p:spPr>
          <a:xfrm>
            <a:off x="566738" y="2438400"/>
            <a:ext cx="8001000" cy="3581400"/>
          </a:xfrm>
        </p:spPr>
        <p:txBody>
          <a:bodyPr/>
          <a:lstStyle/>
          <a:p>
            <a:pPr eaLnBrk="1" hangingPunct="1"/>
            <a:r>
              <a:rPr lang="en-US" smtClean="0"/>
              <a:t>The Environment</a:t>
            </a:r>
          </a:p>
          <a:p>
            <a:pPr lvl="1" eaLnBrk="1" hangingPunct="1"/>
            <a:r>
              <a:rPr lang="en-US" smtClean="0"/>
              <a:t>What is present at the facility</a:t>
            </a:r>
          </a:p>
          <a:p>
            <a:pPr lvl="1" eaLnBrk="1" hangingPunct="1"/>
            <a:r>
              <a:rPr lang="en-US" smtClean="0"/>
              <a:t>Physical setting</a:t>
            </a:r>
          </a:p>
          <a:p>
            <a:pPr lvl="1" eaLnBrk="1" hangingPunct="1"/>
            <a:r>
              <a:rPr lang="en-US" smtClean="0"/>
              <a:t>Personnel (administrative, professional staff, support staff)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sz="3400" smtClean="0"/>
              <a:t>Definitions, Roles, Responsibilities</a:t>
            </a:r>
            <a:br>
              <a:rPr lang="en-US" sz="3400" smtClean="0"/>
            </a:br>
            <a:r>
              <a:rPr lang="en-US" sz="3400" smtClean="0"/>
              <a:t>“The Players”</a:t>
            </a:r>
          </a:p>
        </p:txBody>
      </p:sp>
      <p:sp>
        <p:nvSpPr>
          <p:cNvPr id="11267" name="Rectangle 3"/>
          <p:cNvSpPr>
            <a:spLocks noGrp="1" noChangeArrowheads="1"/>
          </p:cNvSpPr>
          <p:nvPr>
            <p:ph type="body" idx="1"/>
          </p:nvPr>
        </p:nvSpPr>
        <p:spPr/>
        <p:txBody>
          <a:bodyPr/>
          <a:lstStyle/>
          <a:p>
            <a:pPr eaLnBrk="1" hangingPunct="1"/>
            <a:r>
              <a:rPr lang="en-US" smtClean="0"/>
              <a:t>Academic Coordinator of Clinical Education (ACCE)</a:t>
            </a:r>
          </a:p>
          <a:p>
            <a:pPr eaLnBrk="1" hangingPunct="1"/>
            <a:r>
              <a:rPr lang="en-US" smtClean="0"/>
              <a:t>Associate  (Academic) Director for Clinical Education (ADCE)</a:t>
            </a:r>
          </a:p>
          <a:p>
            <a:pPr eaLnBrk="1" hangingPunct="1"/>
            <a:r>
              <a:rPr lang="en-US" smtClean="0"/>
              <a:t>Center Coordinator of Clinical Education (CCCE)</a:t>
            </a:r>
          </a:p>
          <a:p>
            <a:pPr eaLnBrk="1" hangingPunct="1"/>
            <a:r>
              <a:rPr lang="en-US" smtClean="0"/>
              <a:t>Clinical Instructor (CI)</a:t>
            </a:r>
          </a:p>
          <a:p>
            <a:pPr eaLnBrk="1" hangingPunct="1"/>
            <a:r>
              <a:rPr lang="en-US" smtClean="0"/>
              <a:t>Student</a:t>
            </a:r>
          </a:p>
        </p:txBody>
      </p:sp>
    </p:spTree>
  </p:cSld>
  <p:clrMapOvr>
    <a:masterClrMapping/>
  </p:clrMapOvr>
</p:sld>
</file>

<file path=ppt/theme/theme1.xml><?xml version="1.0" encoding="utf-8"?>
<a:theme xmlns:a="http://schemas.openxmlformats.org/drawingml/2006/main" name="Profile">
  <a:themeElements>
    <a:clrScheme name="Profile 10">
      <a:dk1>
        <a:srgbClr val="006666"/>
      </a:dk1>
      <a:lt1>
        <a:srgbClr val="FFFF66"/>
      </a:lt1>
      <a:dk2>
        <a:srgbClr val="003366"/>
      </a:dk2>
      <a:lt2>
        <a:srgbClr val="FFFF66"/>
      </a:lt2>
      <a:accent1>
        <a:srgbClr val="0099CC"/>
      </a:accent1>
      <a:accent2>
        <a:srgbClr val="6666FF"/>
      </a:accent2>
      <a:accent3>
        <a:srgbClr val="AAADB8"/>
      </a:accent3>
      <a:accent4>
        <a:srgbClr val="DADA56"/>
      </a:accent4>
      <a:accent5>
        <a:srgbClr val="AACAE2"/>
      </a:accent5>
      <a:accent6>
        <a:srgbClr val="5C5CE7"/>
      </a:accent6>
      <a:hlink>
        <a:srgbClr val="FFFFCC"/>
      </a:hlink>
      <a:folHlink>
        <a:srgbClr val="FFCC00"/>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
      <a:clrScheme name="Profile 10">
        <a:dk1>
          <a:srgbClr val="006666"/>
        </a:dk1>
        <a:lt1>
          <a:srgbClr val="FFFF66"/>
        </a:lt1>
        <a:dk2>
          <a:srgbClr val="003366"/>
        </a:dk2>
        <a:lt2>
          <a:srgbClr val="FFFF66"/>
        </a:lt2>
        <a:accent1>
          <a:srgbClr val="0099CC"/>
        </a:accent1>
        <a:accent2>
          <a:srgbClr val="6666FF"/>
        </a:accent2>
        <a:accent3>
          <a:srgbClr val="AAADB8"/>
        </a:accent3>
        <a:accent4>
          <a:srgbClr val="DADA56"/>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2060</TotalTime>
  <Words>1447</Words>
  <Application>Microsoft Office PowerPoint</Application>
  <PresentationFormat>On-screen Show (4:3)</PresentationFormat>
  <Paragraphs>275</Paragraphs>
  <Slides>42</Slides>
  <Notes>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Profile</vt:lpstr>
      <vt:lpstr>FOUNDATIONS OF TEACHING AND LEARNING</vt:lpstr>
      <vt:lpstr>Student as a Learner</vt:lpstr>
      <vt:lpstr>How do you learn?</vt:lpstr>
      <vt:lpstr>How do you learn?</vt:lpstr>
      <vt:lpstr>Adult Learner – Is this you?</vt:lpstr>
      <vt:lpstr>Objectives of the Module</vt:lpstr>
      <vt:lpstr>Definitions, Roles, Responsibilities  Relevance</vt:lpstr>
      <vt:lpstr>Definitions, Roles, Responsibilities  “The Stage”</vt:lpstr>
      <vt:lpstr>Definitions, Roles, Responsibilities “The Players”</vt:lpstr>
      <vt:lpstr>Definitions, Roles, Responsibilities ACCE/ADCE</vt:lpstr>
      <vt:lpstr>Definitions, Roles, Responsibilities  ACCE/ADCE Responsibilities</vt:lpstr>
      <vt:lpstr>Definitions, Roles, Responsibilities  ACCE/ADCE Responsibilities</vt:lpstr>
      <vt:lpstr>Definitions, Roles, Responsibilities CCCE</vt:lpstr>
      <vt:lpstr>Definitions, Roles, Responsibilities  CCCE Responsibilities</vt:lpstr>
      <vt:lpstr>Definitions, Roles, Responsibilities CI</vt:lpstr>
      <vt:lpstr>Definitions, Roles, Responsibilities CI Responsibilities</vt:lpstr>
      <vt:lpstr>Definitions, Roles, Responsibilities  CI</vt:lpstr>
      <vt:lpstr>Definitions, Roles, Responsibilities Student</vt:lpstr>
      <vt:lpstr>Definitions, Roles, Responsibilities Student Responsibilities</vt:lpstr>
      <vt:lpstr>The Clinical Education Sequence</vt:lpstr>
      <vt:lpstr>Any Questions?</vt:lpstr>
      <vt:lpstr>CI/STUDENT  RELATIONSHIP</vt:lpstr>
      <vt:lpstr>CI/STUDENT Communication</vt:lpstr>
      <vt:lpstr>CI/STUDENT Communication</vt:lpstr>
      <vt:lpstr>CI/STUDENT Communication</vt:lpstr>
      <vt:lpstr>Effective Communication</vt:lpstr>
      <vt:lpstr>   Professional Boundaries (Purtillo) To main communication on a professional basis</vt:lpstr>
      <vt:lpstr>CI/STUDENT Feedback Tools to Assist Communication</vt:lpstr>
      <vt:lpstr>CI/STUDENT Feedback to the University To Assist Communication</vt:lpstr>
      <vt:lpstr>Interactions with CI/Student  </vt:lpstr>
      <vt:lpstr>Role as Student During Clinical Education Experiences</vt:lpstr>
      <vt:lpstr>PowerPoint Presentation</vt:lpstr>
      <vt:lpstr>CI CHARACTERISTICS Students’ Perspective</vt:lpstr>
      <vt:lpstr>CI CHARACTERISTICS Clinicians’ Perspective</vt:lpstr>
      <vt:lpstr>Appreciate the Role of the CI</vt:lpstr>
      <vt:lpstr>PowerPoint Presentation</vt:lpstr>
      <vt:lpstr>Appreciate the Role of the CI Why take a student?</vt:lpstr>
      <vt:lpstr>STUDENT AS A CLINICAL TEACHER</vt:lpstr>
      <vt:lpstr>Case #1</vt:lpstr>
      <vt:lpstr>Case #2</vt:lpstr>
      <vt:lpstr>Case #3</vt:lpstr>
      <vt:lpstr>Case #4</vt:lpstr>
    </vt:vector>
  </TitlesOfParts>
  <Company>Univeristy of Michigan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FOUNDATIONS OF TEACHING AND LEARNING</dc:title>
  <dc:creator>lauralovasco</dc:creator>
  <cp:lastModifiedBy>SWEET, CHRISTINA</cp:lastModifiedBy>
  <cp:revision>25</cp:revision>
  <dcterms:created xsi:type="dcterms:W3CDTF">2006-06-13T01:48:37Z</dcterms:created>
  <dcterms:modified xsi:type="dcterms:W3CDTF">2012-03-27T21:35:48Z</dcterms:modified>
</cp:coreProperties>
</file>