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4"/>
  </p:notesMasterIdLst>
  <p:sldIdLst>
    <p:sldId id="256" r:id="rId2"/>
    <p:sldId id="317" r:id="rId3"/>
    <p:sldId id="290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1" r:id="rId38"/>
    <p:sldId id="313" r:id="rId39"/>
    <p:sldId id="315" r:id="rId40"/>
    <p:sldId id="314" r:id="rId41"/>
    <p:sldId id="316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5450C4-438B-43CE-AD6E-4F8052A1DB33}" type="datetimeFigureOut">
              <a:rPr lang="en-US" smtClean="0"/>
              <a:t>4/2/2012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1ABE42-56FB-4AD3-BB99-B9979BE1BC1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933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B2807C-C844-4922-A1B8-20615B5C8C0A}" type="slidenum">
              <a:rPr lang="en-US" smtClean="0"/>
              <a:pPr/>
              <a:t>53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FC0D00-9558-4EBC-A559-F01D47628505}" type="slidenum">
              <a:rPr lang="en-US" smtClean="0"/>
              <a:pPr/>
              <a:t>62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9B52A-1B2A-48D1-AF6B-7DFBB9FC893E}" type="datetimeFigureOut">
              <a:rPr lang="en-US" smtClean="0"/>
              <a:t>4/2/2012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6779B00-BC78-4DF8-966E-67CD6401A95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9B52A-1B2A-48D1-AF6B-7DFBB9FC893E}" type="datetimeFigureOut">
              <a:rPr lang="en-US" smtClean="0"/>
              <a:t>4/2/2012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79B00-BC78-4DF8-966E-67CD6401A95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9B52A-1B2A-48D1-AF6B-7DFBB9FC893E}" type="datetimeFigureOut">
              <a:rPr lang="en-US" smtClean="0"/>
              <a:t>4/2/2012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79B00-BC78-4DF8-966E-67CD6401A95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9B52A-1B2A-48D1-AF6B-7DFBB9FC893E}" type="datetimeFigureOut">
              <a:rPr lang="en-US" smtClean="0"/>
              <a:t>4/2/2012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79B00-BC78-4DF8-966E-67CD6401A95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9B52A-1B2A-48D1-AF6B-7DFBB9FC893E}" type="datetimeFigureOut">
              <a:rPr lang="en-US" smtClean="0"/>
              <a:t>4/2/2012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79B00-BC78-4DF8-966E-67CD6401A95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9B52A-1B2A-48D1-AF6B-7DFBB9FC893E}" type="datetimeFigureOut">
              <a:rPr lang="en-US" smtClean="0"/>
              <a:t>4/2/2012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79B00-BC78-4DF8-966E-67CD6401A95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9B52A-1B2A-48D1-AF6B-7DFBB9FC893E}" type="datetimeFigureOut">
              <a:rPr lang="en-US" smtClean="0"/>
              <a:t>4/2/2012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79B00-BC78-4DF8-966E-67CD6401A95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9B52A-1B2A-48D1-AF6B-7DFBB9FC893E}" type="datetimeFigureOut">
              <a:rPr lang="en-US" smtClean="0"/>
              <a:t>4/2/2012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79B00-BC78-4DF8-966E-67CD6401A95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9B52A-1B2A-48D1-AF6B-7DFBB9FC893E}" type="datetimeFigureOut">
              <a:rPr lang="en-US" smtClean="0"/>
              <a:t>4/2/2012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79B00-BC78-4DF8-966E-67CD6401A95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9B52A-1B2A-48D1-AF6B-7DFBB9FC893E}" type="datetimeFigureOut">
              <a:rPr lang="en-US" smtClean="0"/>
              <a:t>4/2/2012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79B00-BC78-4DF8-966E-67CD6401A95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9B52A-1B2A-48D1-AF6B-7DFBB9FC893E}" type="datetimeFigureOut">
              <a:rPr lang="en-US" smtClean="0"/>
              <a:t>4/2/2012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79B00-BC78-4DF8-966E-67CD6401A95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229B52A-1B2A-48D1-AF6B-7DFBB9FC893E}" type="datetimeFigureOut">
              <a:rPr lang="en-US" smtClean="0"/>
              <a:t>4/2/2012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6779B00-BC78-4DF8-966E-67CD6401A95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Relationship Id="rId4" Type="http://schemas.openxmlformats.org/officeDocument/2006/relationships/hyperlink" Target="http://www.youtube.com/watch?v=ik286spRM1w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Relationship Id="rId4" Type="http://schemas.openxmlformats.org/officeDocument/2006/relationships/image" Target="../media/image25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3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733800"/>
            <a:ext cx="7543800" cy="121920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Wheelchairs and Evaluation of Patients for Wheelchairs,</a:t>
            </a:r>
            <a:br>
              <a:rPr lang="en-US" dirty="0" smtClean="0"/>
            </a:br>
            <a:r>
              <a:rPr lang="en-US" dirty="0" smtClean="0"/>
              <a:t> Bed Mobility and </a:t>
            </a:r>
            <a:br>
              <a:rPr lang="en-US" dirty="0" smtClean="0"/>
            </a:br>
            <a:r>
              <a:rPr lang="en-US" dirty="0" smtClean="0"/>
              <a:t>Documentation of ADL’s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1317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Power Wheelchairs</a:t>
            </a:r>
            <a:endParaRPr lang="en-US" dirty="0"/>
          </a:p>
        </p:txBody>
      </p:sp>
      <p:sp>
        <p:nvSpPr>
          <p:cNvPr id="16387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Patients have UE impairments</a:t>
            </a:r>
          </a:p>
          <a:p>
            <a:endParaRPr lang="en-US" dirty="0" smtClean="0"/>
          </a:p>
          <a:p>
            <a:r>
              <a:rPr lang="en-US" dirty="0" smtClean="0"/>
              <a:t>Must have strength, coordination, ability to safely operate a wheelchair</a:t>
            </a:r>
          </a:p>
        </p:txBody>
      </p:sp>
      <p:pic>
        <p:nvPicPr>
          <p:cNvPr id="16389" name="Picture 3" descr="C:\Documents and Settings\shmapes\Desktop\big chair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558790" y="2484819"/>
            <a:ext cx="2217420" cy="2875788"/>
          </a:xfr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98BFCD-1F57-4F7A-8130-EED6AD9D7488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994863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Reclining Wheelchairs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7411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Tilt in Space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 2" pitchFamily="18" charset="2"/>
              <a:buNone/>
              <a:defRPr/>
            </a:pPr>
            <a:r>
              <a:rPr lang="en-US" sz="2000" dirty="0" smtClean="0"/>
              <a:t>1.  Gravity assist for  trunk </a:t>
            </a:r>
          </a:p>
          <a:p>
            <a:pPr>
              <a:buFont typeface="Wingdings 2" pitchFamily="18" charset="2"/>
              <a:buNone/>
              <a:defRPr/>
            </a:pPr>
            <a:r>
              <a:rPr lang="en-US" sz="2000" dirty="0" smtClean="0"/>
              <a:t>     balance</a:t>
            </a:r>
          </a:p>
          <a:p>
            <a:pPr>
              <a:buFont typeface="Wingdings 2" pitchFamily="18" charset="2"/>
              <a:buNone/>
              <a:defRPr/>
            </a:pPr>
            <a:endParaRPr lang="en-US" sz="2000" dirty="0" smtClean="0"/>
          </a:p>
          <a:p>
            <a:pPr>
              <a:buFont typeface="Wingdings 2" pitchFamily="18" charset="2"/>
              <a:buNone/>
              <a:defRPr/>
            </a:pPr>
            <a:r>
              <a:rPr lang="en-US" sz="2000" dirty="0" smtClean="0"/>
              <a:t>2.  User who can’t maintain</a:t>
            </a:r>
          </a:p>
          <a:p>
            <a:pPr marL="539750" indent="-457200">
              <a:buFont typeface="Wingdings 2" pitchFamily="18" charset="2"/>
              <a:buNone/>
              <a:defRPr/>
            </a:pPr>
            <a:r>
              <a:rPr lang="en-US" sz="2000" dirty="0" smtClean="0"/>
              <a:t>      an upright </a:t>
            </a:r>
            <a:r>
              <a:rPr lang="en-US" sz="2000" dirty="0" smtClean="0"/>
              <a:t>posture (for BP control)</a:t>
            </a:r>
            <a:endParaRPr lang="en-US" sz="2000" dirty="0" smtClean="0"/>
          </a:p>
          <a:p>
            <a:pPr marL="539750" indent="-457200">
              <a:buFont typeface="Wingdings 2" pitchFamily="18" charset="2"/>
              <a:buNone/>
              <a:defRPr/>
            </a:pPr>
            <a:endParaRPr lang="en-US" sz="2000" dirty="0" smtClean="0"/>
          </a:p>
          <a:p>
            <a:pPr marL="539750" indent="-457200">
              <a:buFont typeface="Wingdings 2" pitchFamily="18" charset="2"/>
              <a:buNone/>
              <a:defRPr/>
            </a:pPr>
            <a:r>
              <a:rPr lang="en-US" sz="2000" dirty="0" smtClean="0"/>
              <a:t>3.  Pressure </a:t>
            </a:r>
            <a:r>
              <a:rPr lang="en-US" sz="2000" dirty="0" smtClean="0"/>
              <a:t>Relief (ulcers) </a:t>
            </a:r>
            <a:endParaRPr lang="en-US" sz="2000" dirty="0" smtClean="0"/>
          </a:p>
          <a:p>
            <a:pPr>
              <a:defRPr/>
            </a:pPr>
            <a:endParaRPr lang="en-US" sz="2000" dirty="0" smtClean="0"/>
          </a:p>
          <a:p>
            <a:pPr>
              <a:buFont typeface="Wingdings 2" pitchFamily="18" charset="2"/>
              <a:buNone/>
              <a:defRPr/>
            </a:pPr>
            <a:r>
              <a:rPr lang="en-US" sz="2000" dirty="0" smtClean="0"/>
              <a:t>4.  Rear wheels are further back</a:t>
            </a:r>
          </a:p>
          <a:p>
            <a:pPr>
              <a:defRPr/>
            </a:pPr>
            <a:endParaRPr lang="en-US" sz="2000" dirty="0" smtClean="0"/>
          </a:p>
          <a:p>
            <a:pPr>
              <a:buFont typeface="Wingdings 2" pitchFamily="18" charset="2"/>
              <a:buNone/>
              <a:defRPr/>
            </a:pPr>
            <a:r>
              <a:rPr lang="en-US" sz="2000" dirty="0" smtClean="0"/>
              <a:t>5.  Anti-tippers frequently </a:t>
            </a:r>
            <a:r>
              <a:rPr lang="en-US" sz="2000" dirty="0" smtClean="0"/>
              <a:t>installed (can be difficult, but safer) </a:t>
            </a:r>
            <a:endParaRPr lang="en-US" sz="2000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927472-97BB-43F9-82DF-855128B4CC40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17414" name="Picture 2" descr="C:\Documents and Settings\shmapes\Desktop\reclin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133600"/>
            <a:ext cx="3048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3795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Stair Climbing Wheelchairs</a:t>
            </a:r>
            <a:endParaRPr lang="en-US" dirty="0"/>
          </a:p>
        </p:txBody>
      </p:sp>
      <p:sp>
        <p:nvSpPr>
          <p:cNvPr id="18435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Not covered by most insurances</a:t>
            </a:r>
          </a:p>
          <a:p>
            <a:endParaRPr lang="en-US" dirty="0" smtClean="0"/>
          </a:p>
          <a:p>
            <a:r>
              <a:rPr lang="en-US" dirty="0" smtClean="0"/>
              <a:t>FDA approved</a:t>
            </a:r>
          </a:p>
          <a:p>
            <a:endParaRPr lang="en-US" dirty="0" smtClean="0"/>
          </a:p>
          <a:p>
            <a:r>
              <a:rPr lang="en-US" dirty="0" smtClean="0"/>
              <a:t>Benefits Wheelchair uses in ability to go up and down steps, obstacles without assist</a:t>
            </a:r>
          </a:p>
        </p:txBody>
      </p:sp>
      <p:pic>
        <p:nvPicPr>
          <p:cNvPr id="18436" name="Content Placeholder 5" descr="topchair_latest_model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417199"/>
            <a:ext cx="4038600" cy="3011027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121884-519F-44FD-9132-F759BC6EF589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82227" y="6107668"/>
            <a:ext cx="57583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www.youtube.com/watch?v=ik286spRM1w</a:t>
            </a:r>
            <a:endParaRPr lang="en-US" dirty="0" smtClean="0"/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575387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Wheelchair Components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047066-1589-4E00-A80E-011224EBC7E0}" type="slidenum">
              <a:rPr lang="en-US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19461" name="Picture 2" descr="C:\Documents and Settings\shmapes\Desktop\chai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295400"/>
            <a:ext cx="7696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7384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Wheelchair Components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55613" y="1295400"/>
            <a:ext cx="8226425" cy="5562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marL="1143000" lvl="2" eaLnBrk="1" hangingPunct="1">
              <a:lnSpc>
                <a:spcPct val="90000"/>
              </a:lnSpc>
            </a:pPr>
            <a:r>
              <a:rPr lang="en-US" sz="2800" dirty="0" smtClean="0"/>
              <a:t>Locks</a:t>
            </a:r>
          </a:p>
          <a:p>
            <a:pPr marL="1600200" lvl="3" indent="-228600" eaLnBrk="1" hangingPunct="1">
              <a:lnSpc>
                <a:spcPct val="90000"/>
              </a:lnSpc>
            </a:pPr>
            <a:r>
              <a:rPr lang="en-US" sz="2800" dirty="0" smtClean="0"/>
              <a:t>Toggle</a:t>
            </a:r>
          </a:p>
          <a:p>
            <a:pPr marL="1600200" lvl="3" indent="-228600" eaLnBrk="1" hangingPunct="1">
              <a:lnSpc>
                <a:spcPct val="90000"/>
              </a:lnSpc>
            </a:pPr>
            <a:endParaRPr lang="en-US" sz="2800" dirty="0" smtClean="0"/>
          </a:p>
          <a:p>
            <a:pPr marL="1600200" lvl="3" indent="-228600" eaLnBrk="1" hangingPunct="1">
              <a:lnSpc>
                <a:spcPct val="90000"/>
              </a:lnSpc>
            </a:pPr>
            <a:r>
              <a:rPr lang="en-US" sz="2800" dirty="0" smtClean="0"/>
              <a:t>Caster</a:t>
            </a:r>
          </a:p>
          <a:p>
            <a:pPr marL="1600200" lvl="3" indent="-228600"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045862-B428-4CB7-9718-12DC8EAA1320}" type="slidenum">
              <a:rPr lang="en-US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20485" name="Picture 4" descr="C:\Documents and Settings\shmapes\Desktop\loc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13313" y="1447800"/>
            <a:ext cx="3011487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2509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Wheelchair Components</a:t>
            </a:r>
            <a:endParaRPr lang="en-US" dirty="0"/>
          </a:p>
        </p:txBody>
      </p:sp>
      <p:sp>
        <p:nvSpPr>
          <p:cNvPr id="21507" name="Content Placeholder 2"/>
          <p:cNvSpPr>
            <a:spLocks noGrp="1"/>
          </p:cNvSpPr>
          <p:nvPr>
            <p:ph sz="half" idx="1"/>
          </p:nvPr>
        </p:nvSpPr>
        <p:spPr>
          <a:xfrm>
            <a:off x="990600" y="1524000"/>
            <a:ext cx="3733800" cy="46640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Wheels/Tires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Casters and Drive Wheels:  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Rubber 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pneumatic 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semi-pneumatic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Wheels Rims:  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spoke 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magnum 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Solid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Depends on terrain</a:t>
            </a:r>
          </a:p>
          <a:p>
            <a:pPr marL="411480" lvl="1" indent="0">
              <a:lnSpc>
                <a:spcPct val="90000"/>
              </a:lnSpc>
              <a:buNone/>
            </a:pPr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21508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01617F-CB07-49B8-811E-31E842F7B0C8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21510" name="Picture 2" descr="C:\Documents and Settings\shmapes\Desktop\CASTE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600200"/>
            <a:ext cx="3657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320119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Wheelchair Components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52400" y="1719071"/>
            <a:ext cx="3949700" cy="4407408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dirty="0" smtClean="0"/>
              <a:t>Hand rim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Smooth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Toggle-for hemi-</a:t>
            </a:r>
            <a:r>
              <a:rPr lang="en-US" dirty="0" err="1" smtClean="0"/>
              <a:t>palgic</a:t>
            </a:r>
            <a:endParaRPr lang="en-US" dirty="0" smtClean="0"/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Projections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Magnum is most common less spokes</a:t>
            </a:r>
            <a:endParaRPr lang="en-US" dirty="0" smtClean="0"/>
          </a:p>
          <a:p>
            <a:pPr lvl="1" eaLnBrk="1" hangingPunct="1">
              <a:lnSpc>
                <a:spcPct val="80000"/>
              </a:lnSpc>
              <a:buFont typeface="Verdana" pitchFamily="34" charset="0"/>
              <a:buNone/>
            </a:pPr>
            <a:endParaRPr lang="en-US" dirty="0" smtClean="0"/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One arm </a:t>
            </a:r>
            <a:r>
              <a:rPr lang="en-US" dirty="0" smtClean="0"/>
              <a:t>drive: used for L and R steering on the side with the same good arm. </a:t>
            </a:r>
          </a:p>
          <a:p>
            <a:pPr marL="411480" lvl="1" indent="0" eaLnBrk="1" hangingPunct="1">
              <a:lnSpc>
                <a:spcPct val="80000"/>
              </a:lnSpc>
              <a:buNone/>
            </a:pPr>
            <a:r>
              <a:rPr lang="en-US" dirty="0" smtClean="0"/>
              <a:t> </a:t>
            </a:r>
            <a:endParaRPr lang="en-US" dirty="0" smtClean="0"/>
          </a:p>
          <a:p>
            <a:pPr lvl="1" eaLnBrk="1" hangingPunct="1">
              <a:lnSpc>
                <a:spcPct val="80000"/>
              </a:lnSpc>
            </a:pPr>
            <a:endParaRPr lang="en-US" dirty="0" smtClean="0"/>
          </a:p>
        </p:txBody>
      </p:sp>
      <p:sp>
        <p:nvSpPr>
          <p:cNvPr id="22532" name="Content Placeholder 4"/>
          <p:cNvSpPr>
            <a:spLocks noGrp="1"/>
          </p:cNvSpPr>
          <p:nvPr>
            <p:ph sz="half" idx="2"/>
          </p:nvPr>
        </p:nvSpPr>
        <p:spPr>
          <a:xfrm>
            <a:off x="5029200" y="2895600"/>
            <a:ext cx="2133600" cy="1066800"/>
          </a:xfrm>
        </p:spPr>
        <p:txBody>
          <a:bodyPr>
            <a:normAutofit lnSpcReduction="10000"/>
          </a:bodyPr>
          <a:lstStyle/>
          <a:p>
            <a:pPr eaLnBrk="1" hangingPunct="1"/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D7FEEE-F426-4A38-9E1F-1F3D004E9B5D}" type="slidenum">
              <a:rPr lang="en-US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22534" name="Picture 5" descr="C:\Documents and Settings\shmapes\Desktop\1 arm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02100" y="1693863"/>
            <a:ext cx="4900613" cy="385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6" descr="C:\Documents and Settings\shmapes\Desktop\one arm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6854" y="4312444"/>
            <a:ext cx="2819400" cy="246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499764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Wheelchair Components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Leg Rests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Fixed foot </a:t>
            </a:r>
            <a:r>
              <a:rPr lang="en-US" dirty="0" smtClean="0"/>
              <a:t>rest (sports)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Swing </a:t>
            </a:r>
            <a:r>
              <a:rPr lang="en-US" dirty="0" smtClean="0"/>
              <a:t>Away/Removable (most desirable in general) 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Elevating (for amputees, diabetes) </a:t>
            </a: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Foot Rests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Heel Loop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Toe Loop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Fixed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Swing up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Plates smooth or ridges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dirty="0" smtClean="0"/>
          </a:p>
        </p:txBody>
      </p:sp>
      <p:pic>
        <p:nvPicPr>
          <p:cNvPr id="23556" name="Content Placeholder 6" descr="elevating leg rests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410200" y="1828800"/>
            <a:ext cx="2819400" cy="3505200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677129-0146-42FC-918E-D2B44072CBA6}" type="slidenum">
              <a:rPr lang="en-US"/>
              <a:pPr>
                <a:defRPr/>
              </a:pPr>
              <a:t>17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8553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Wheelchair Components</a:t>
            </a:r>
            <a:endParaRPr lang="en-US" dirty="0"/>
          </a:p>
        </p:txBody>
      </p:sp>
      <p:sp>
        <p:nvSpPr>
          <p:cNvPr id="24579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Arm Rests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Fixed:  standard w/c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Desk/Cut-out: angled so can get close to desk. 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Removable:  swing back or </a:t>
            </a:r>
            <a:r>
              <a:rPr lang="en-US" dirty="0" smtClean="0"/>
              <a:t>remove for transfers.  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Adjustable</a:t>
            </a:r>
          </a:p>
        </p:txBody>
      </p:sp>
      <p:pic>
        <p:nvPicPr>
          <p:cNvPr id="24580" name="Content Placeholder 5" descr="arm_rest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408238"/>
            <a:ext cx="4038600" cy="302895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AD21F-A336-434D-8073-A8E9D55C7176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4103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dirty="0" smtClean="0"/>
              <a:t>Wheelchair components</a:t>
            </a:r>
            <a:endParaRPr lang="en-US" dirty="0"/>
          </a:p>
        </p:txBody>
      </p:sp>
      <p:sp>
        <p:nvSpPr>
          <p:cNvPr id="25603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dirty="0" smtClean="0"/>
              <a:t>Back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Solid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Hammock/Sling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Contoured 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Custom molded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Semi to Full </a:t>
            </a:r>
            <a:endParaRPr lang="en-US" dirty="0" smtClean="0"/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Lowe seat for sports.</a:t>
            </a: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25604" name="Content Placeholder 5"/>
          <p:cNvSpPr>
            <a:spLocks noGrp="1"/>
          </p:cNvSpPr>
          <p:nvPr>
            <p:ph sz="half" idx="2"/>
          </p:nvPr>
        </p:nvSpPr>
        <p:spPr>
          <a:xfrm>
            <a:off x="6096000" y="1524000"/>
            <a:ext cx="2838450" cy="4664075"/>
          </a:xfrm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F2FDD0-1B46-4A40-A330-53BA66674DC7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25606" name="Picture 2" descr="C:\Documents and Settings\shmapes\Desktop\head rest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219200"/>
            <a:ext cx="3048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3" descr="C:\Documents and Settings\shmapes\Desktop\zipper rest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05100" y="4267200"/>
            <a:ext cx="291465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30535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practical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UQ Screen/Lower Q Screen</a:t>
            </a:r>
          </a:p>
          <a:p>
            <a:r>
              <a:rPr lang="en-US" dirty="0" smtClean="0"/>
              <a:t>Fit crutches</a:t>
            </a:r>
          </a:p>
          <a:p>
            <a:r>
              <a:rPr lang="en-US" dirty="0" smtClean="0"/>
              <a:t>Using a cane/walker</a:t>
            </a:r>
          </a:p>
          <a:p>
            <a:r>
              <a:rPr lang="en-US" dirty="0" smtClean="0"/>
              <a:t>Roll over in bed</a:t>
            </a:r>
          </a:p>
          <a:p>
            <a:r>
              <a:rPr lang="en-US" dirty="0" smtClean="0"/>
              <a:t>One manual muscle tests (spinal/abdominal/STM)</a:t>
            </a:r>
          </a:p>
          <a:p>
            <a:r>
              <a:rPr lang="en-US" dirty="0" smtClean="0"/>
              <a:t>ROM for cervical/thoracic/lumbar spine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2941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dirty="0" smtClean="0"/>
              <a:t>Wheelchair components</a:t>
            </a:r>
            <a:endParaRPr lang="en-US" dirty="0"/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1435100" y="1524000"/>
            <a:ext cx="7499350" cy="4800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Seat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Solid – removable or fixed</a:t>
            </a:r>
          </a:p>
          <a:p>
            <a:pPr lvl="1" eaLnBrk="1" hangingPunct="1">
              <a:lnSpc>
                <a:spcPct val="80000"/>
              </a:lnSpc>
            </a:pPr>
            <a:endParaRPr lang="en-US" sz="24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Hammock/Sling</a:t>
            </a:r>
          </a:p>
          <a:p>
            <a:pPr lvl="1" eaLnBrk="1" hangingPunct="1">
              <a:lnSpc>
                <a:spcPct val="80000"/>
              </a:lnSpc>
            </a:pPr>
            <a:endParaRPr lang="en-US" sz="2400" dirty="0" smtClean="0"/>
          </a:p>
          <a:p>
            <a:pPr lvl="1" eaLnBrk="1" hangingPunct="1">
              <a:lnSpc>
                <a:spcPct val="80000"/>
              </a:lnSpc>
              <a:buFont typeface="Verdana" pitchFamily="34" charset="0"/>
              <a:buNone/>
            </a:pPr>
            <a:endParaRPr lang="en-US" sz="2400" dirty="0" smtClean="0"/>
          </a:p>
          <a:p>
            <a:pPr lvl="1" eaLnBrk="1" hangingPunct="1">
              <a:lnSpc>
                <a:spcPct val="80000"/>
              </a:lnSpc>
              <a:buFont typeface="Verdana" pitchFamily="34" charset="0"/>
              <a:buNone/>
            </a:pPr>
            <a:endParaRPr lang="en-US" sz="2400" dirty="0" smtClean="0"/>
          </a:p>
          <a:p>
            <a:pPr lvl="1" eaLnBrk="1" hangingPunct="1">
              <a:lnSpc>
                <a:spcPct val="80000"/>
              </a:lnSpc>
              <a:buFont typeface="Verdana" pitchFamily="34" charset="0"/>
              <a:buNone/>
            </a:pPr>
            <a:endParaRPr lang="en-US" sz="2400" dirty="0" smtClean="0"/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92D290-28E2-4C42-8929-AA9D0BF2106E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26629" name="Picture 3" descr="C:\Documents and Settings\shmapes\Desktop\seat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9454" y="3352800"/>
            <a:ext cx="3782121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433472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 smtClean="0"/>
              <a:t>Cushions:</a:t>
            </a:r>
            <a:endParaRPr lang="en-US" dirty="0"/>
          </a:p>
        </p:txBody>
      </p:sp>
      <p:pic>
        <p:nvPicPr>
          <p:cNvPr id="27653" name="Content Placeholder 6" descr="wheelchair cushions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828800" y="1905000"/>
            <a:ext cx="2286000" cy="2286000"/>
          </a:xfrm>
        </p:spPr>
      </p:pic>
      <p:sp>
        <p:nvSpPr>
          <p:cNvPr id="27651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533400"/>
            <a:ext cx="4362450" cy="595947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Distribution of forces</a:t>
            </a:r>
          </a:p>
          <a:p>
            <a:pPr lvl="1"/>
            <a:r>
              <a:rPr lang="en-US" dirty="0" smtClean="0"/>
              <a:t>Weight of patient</a:t>
            </a:r>
          </a:p>
          <a:p>
            <a:pPr lvl="1"/>
            <a:r>
              <a:rPr lang="en-US" dirty="0" smtClean="0"/>
              <a:t>Shear forces</a:t>
            </a:r>
          </a:p>
          <a:p>
            <a:pPr lvl="1"/>
            <a:r>
              <a:rPr lang="en-US" dirty="0" smtClean="0"/>
              <a:t>Pressure distribution</a:t>
            </a:r>
          </a:p>
          <a:p>
            <a:pPr lvl="1"/>
            <a:r>
              <a:rPr lang="en-US" dirty="0" smtClean="0"/>
              <a:t>Heat dissipation</a:t>
            </a:r>
          </a:p>
          <a:p>
            <a:pPr lvl="1"/>
            <a:r>
              <a:rPr lang="en-US" dirty="0" smtClean="0"/>
              <a:t>Moisture tolerance</a:t>
            </a:r>
          </a:p>
          <a:p>
            <a:endParaRPr lang="en-US" dirty="0" smtClean="0"/>
          </a:p>
          <a:p>
            <a:r>
              <a:rPr lang="en-US" dirty="0" smtClean="0"/>
              <a:t>Many different types</a:t>
            </a:r>
          </a:p>
          <a:p>
            <a:pPr lvl="1"/>
            <a:r>
              <a:rPr lang="en-US" dirty="0" smtClean="0"/>
              <a:t>Silicone</a:t>
            </a:r>
          </a:p>
          <a:p>
            <a:pPr lvl="1"/>
            <a:r>
              <a:rPr lang="en-US" dirty="0" smtClean="0"/>
              <a:t>Gel: expensive, heavy, leak</a:t>
            </a:r>
          </a:p>
          <a:p>
            <a:pPr lvl="1"/>
            <a:r>
              <a:rPr lang="en-US" dirty="0" smtClean="0"/>
              <a:t>Foam: least </a:t>
            </a:r>
            <a:r>
              <a:rPr lang="en-US" dirty="0" smtClean="0"/>
              <a:t>expensive, doesn’t last long, and hard to clean.</a:t>
            </a:r>
            <a:endParaRPr lang="en-US" dirty="0" smtClean="0"/>
          </a:p>
          <a:p>
            <a:pPr lvl="1"/>
            <a:r>
              <a:rPr lang="en-US" dirty="0" smtClean="0"/>
              <a:t>Air: maintenance, inflation</a:t>
            </a:r>
          </a:p>
          <a:p>
            <a:pPr lvl="1"/>
            <a:r>
              <a:rPr lang="en-US" dirty="0" smtClean="0"/>
              <a:t>Custom Molded</a:t>
            </a:r>
          </a:p>
          <a:p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776D2E-F5BB-4D16-918D-9C077CCB6B78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6007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Wheelchair Components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Restraints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Lap </a:t>
            </a:r>
            <a:r>
              <a:rPr lang="en-US" dirty="0" smtClean="0"/>
              <a:t>Belt=helpful for safety, but get in the way, so they don’t wear them eventually and will sit on them. 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Chest Strap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Butterfly </a:t>
            </a:r>
            <a:r>
              <a:rPr lang="en-US" dirty="0" smtClean="0"/>
              <a:t>Strap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H </a:t>
            </a:r>
            <a:r>
              <a:rPr lang="en-US" dirty="0" smtClean="0"/>
              <a:t>Strap: like a backpack, most stable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Padded Shoulder Straps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28676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0F1028-9275-415D-B60F-6E6DDD46EF05}" type="slidenum">
              <a:rPr lang="en-US"/>
              <a:pPr>
                <a:defRPr/>
              </a:pPr>
              <a:t>22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8909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Wheelchair Accessories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Lap </a:t>
            </a:r>
            <a:r>
              <a:rPr lang="en-US" dirty="0" smtClean="0"/>
              <a:t>Tray: hemiplegia so can rest hands </a:t>
            </a:r>
            <a:endParaRPr lang="en-US" dirty="0" smtClean="0"/>
          </a:p>
          <a:p>
            <a:pPr eaLnBrk="1" hangingPunct="1"/>
            <a:r>
              <a:rPr lang="en-US" dirty="0" smtClean="0"/>
              <a:t>Arm Tray</a:t>
            </a:r>
          </a:p>
          <a:p>
            <a:pPr eaLnBrk="1" hangingPunct="1"/>
            <a:r>
              <a:rPr lang="en-US" dirty="0" smtClean="0"/>
              <a:t>O</a:t>
            </a:r>
            <a:r>
              <a:rPr lang="en-US" baseline="-25000" dirty="0" smtClean="0"/>
              <a:t>2</a:t>
            </a:r>
            <a:r>
              <a:rPr lang="en-US" dirty="0" smtClean="0"/>
              <a:t> tank carrier</a:t>
            </a:r>
          </a:p>
          <a:p>
            <a:pPr eaLnBrk="1" hangingPunct="1"/>
            <a:r>
              <a:rPr lang="en-US" dirty="0" smtClean="0"/>
              <a:t>Baskets/Cloth Carriers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42A6F2-B874-40C1-B49F-A89B850D0229}" type="slidenum">
              <a:rPr lang="en-US"/>
              <a:pPr>
                <a:defRPr/>
              </a:pPr>
              <a:t>23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361903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>
                <a:solidFill>
                  <a:schemeClr val="tx2">
                    <a:satMod val="130000"/>
                  </a:schemeClr>
                </a:solidFill>
              </a:rPr>
              <a:t>Evaluating the Wheelchair Fit</a:t>
            </a:r>
            <a:br>
              <a:rPr lang="en-US" sz="4000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4000" dirty="0">
                <a:solidFill>
                  <a:schemeClr val="tx2">
                    <a:satMod val="130000"/>
                  </a:schemeClr>
                </a:solidFill>
              </a:rPr>
              <a:t>Seat Width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455613" y="1598613"/>
            <a:ext cx="8226425" cy="50307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How to Measure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Measure the widest part at level of greater trochanter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Add 2 inches (one inch per side)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Should be able to fit a hand on either side of thigh between thigh and wheelchair side surfaces.</a:t>
            </a:r>
          </a:p>
          <a:p>
            <a:pPr lvl="1" eaLnBrk="1" hangingPunct="1">
              <a:lnSpc>
                <a:spcPct val="90000"/>
              </a:lnSpc>
              <a:buFont typeface="Verdana" pitchFamily="34" charset="0"/>
              <a:buNone/>
            </a:pPr>
            <a:endParaRPr lang="en-US" sz="2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09475A-904C-4C3B-AE8F-25BA2E188EE4}" type="slidenum">
              <a:rPr lang="en-US"/>
              <a:pPr>
                <a:defRPr/>
              </a:pPr>
              <a:t>24</a:t>
            </a:fld>
            <a:endParaRPr lang="en-US" dirty="0"/>
          </a:p>
        </p:txBody>
      </p:sp>
      <p:pic>
        <p:nvPicPr>
          <p:cNvPr id="30725" name="Picture 5" descr="C:\Documents and Settings\shmapes\Desktop\SEAT FI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22575" y="3886200"/>
            <a:ext cx="3502025" cy="275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35144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400" dirty="0" smtClean="0">
                <a:solidFill>
                  <a:schemeClr val="tx2">
                    <a:satMod val="130000"/>
                  </a:schemeClr>
                </a:solidFill>
              </a:rPr>
              <a:t>Seat Width, cont.</a:t>
            </a:r>
            <a:endParaRPr lang="en-US" dirty="0"/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Too Wide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Poor propulsion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Door fit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Allows for postural deviance</a:t>
            </a:r>
          </a:p>
          <a:p>
            <a:pPr lvl="1" eaLnBrk="1" hangingPunct="1">
              <a:lnSpc>
                <a:spcPct val="90000"/>
              </a:lnSpc>
              <a:buFont typeface="Verdana" pitchFamily="34" charset="0"/>
              <a:buNone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Too Narrow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Skin irritation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Inhibits transfer ease</a:t>
            </a:r>
          </a:p>
          <a:p>
            <a:pPr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7D6321-1A05-4838-8646-C3999BBA7426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591338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>
                <a:solidFill>
                  <a:schemeClr val="tx2">
                    <a:satMod val="130000"/>
                  </a:schemeClr>
                </a:solidFill>
              </a:rPr>
              <a:t>Evaluating the Wheelchair Fit</a:t>
            </a:r>
            <a:br>
              <a:rPr lang="en-US" sz="4000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4000" dirty="0">
                <a:solidFill>
                  <a:schemeClr val="tx2">
                    <a:satMod val="130000"/>
                  </a:schemeClr>
                </a:solidFill>
              </a:rPr>
              <a:t>Seat Length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455613" y="1598613"/>
            <a:ext cx="8226425" cy="50307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How to Measure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Measure lateral leg from posterior buttock to popliteal fold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Subtract 2 inches (between 1 – 2 inches)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Should be able to fit 2-3 fingers between seat and </a:t>
            </a:r>
            <a:r>
              <a:rPr lang="en-US" sz="2400" dirty="0" smtClean="0"/>
              <a:t>calf, need a space for back of knee.</a:t>
            </a:r>
            <a:endParaRPr lang="en-US" sz="2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FE65AA-C9A6-4D2E-9453-FD6ACD02BE0A}" type="slidenum">
              <a:rPr lang="en-US"/>
              <a:pPr>
                <a:defRPr/>
              </a:pPr>
              <a:t>26</a:t>
            </a:fld>
            <a:endParaRPr lang="en-US" dirty="0"/>
          </a:p>
        </p:txBody>
      </p:sp>
      <p:pic>
        <p:nvPicPr>
          <p:cNvPr id="32773" name="Picture 6" descr="C:\Documents and Settings\shmapes\Desktop\CASTERS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4038600"/>
            <a:ext cx="3810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52147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400" dirty="0" smtClean="0">
                <a:solidFill>
                  <a:schemeClr val="tx2">
                    <a:satMod val="130000"/>
                  </a:schemeClr>
                </a:solidFill>
              </a:rPr>
              <a:t>Seat Length, cont.</a:t>
            </a:r>
            <a:endParaRPr lang="en-US" dirty="0"/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Too Long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Skin breakdown at popliteal fossa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Won’t allow 90</a:t>
            </a:r>
            <a:r>
              <a:rPr lang="en-US" sz="2400" baseline="30000" dirty="0" smtClean="0"/>
              <a:t>o</a:t>
            </a:r>
            <a:r>
              <a:rPr lang="en-US" sz="2400" dirty="0" smtClean="0"/>
              <a:t> knee flexion</a:t>
            </a:r>
          </a:p>
          <a:p>
            <a:pPr lvl="1"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Too Short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Skin irritation back of thigh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Decreased back stability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Increase weight to ischeal tuberosities</a:t>
            </a:r>
          </a:p>
          <a:p>
            <a:pPr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74FFA3-BF2B-4D66-BFBD-2BE838EBEFB9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332339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152400"/>
            <a:ext cx="8226425" cy="1066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>
                <a:solidFill>
                  <a:schemeClr val="tx2">
                    <a:satMod val="130000"/>
                  </a:schemeClr>
                </a:solidFill>
              </a:rPr>
              <a:t>Evaluating the Wheelchair Fit</a:t>
            </a:r>
            <a:br>
              <a:rPr lang="en-US" sz="4000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4000" dirty="0">
                <a:solidFill>
                  <a:schemeClr val="tx2">
                    <a:satMod val="130000"/>
                  </a:schemeClr>
                </a:solidFill>
              </a:rPr>
              <a:t>Seat Height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455613" y="1295400"/>
            <a:ext cx="8226425" cy="5562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en-US" sz="2400" dirty="0" smtClean="0"/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How to Measure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Measure form heel to popliteal fold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Add 2 inches (for footrest height)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Feet should be 2 inches to clear the floor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Hip/Knee angle should be 90</a:t>
            </a:r>
            <a:r>
              <a:rPr lang="en-US" sz="2400" baseline="30000" dirty="0" smtClean="0"/>
              <a:t>o</a:t>
            </a:r>
            <a:r>
              <a:rPr lang="en-US" sz="2400" dirty="0" smtClean="0"/>
              <a:t>/90</a:t>
            </a:r>
            <a:r>
              <a:rPr lang="en-US" sz="2400" baseline="30000" dirty="0" smtClean="0"/>
              <a:t>o</a:t>
            </a:r>
            <a:r>
              <a:rPr lang="en-US" sz="2400" dirty="0" smtClean="0"/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31B8CF-D51C-4B18-A924-5E30A8DDF083}" type="slidenum">
              <a:rPr lang="en-US"/>
              <a:pPr>
                <a:defRPr/>
              </a:pPr>
              <a:t>28</a:t>
            </a:fld>
            <a:endParaRPr lang="en-US" dirty="0"/>
          </a:p>
        </p:txBody>
      </p:sp>
      <p:pic>
        <p:nvPicPr>
          <p:cNvPr id="34821" name="Picture 6" descr="C:\Documents and Settings\shmapes\Desktop\PROPER FI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3657600"/>
            <a:ext cx="2438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Picture 7" descr="C:\Documents and Settings\shmapes\Desktop\FLOOR FI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3886200"/>
            <a:ext cx="2751138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201281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400" dirty="0" smtClean="0">
                <a:solidFill>
                  <a:schemeClr val="tx2">
                    <a:satMod val="130000"/>
                  </a:schemeClr>
                </a:solidFill>
              </a:rPr>
              <a:t>Seat Height, cont.</a:t>
            </a:r>
            <a:endParaRPr lang="en-US" dirty="0"/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Too High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Poor propulsion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Poor desk/surface fit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Tipping forward risk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Unable to touch floor with feet</a:t>
            </a:r>
          </a:p>
          <a:p>
            <a:pPr eaLnBrk="1" hangingPunct="1">
              <a:lnSpc>
                <a:spcPct val="80000"/>
              </a:lnSpc>
            </a:pPr>
            <a:endParaRPr lang="en-US" sz="2400" dirty="0" smtClean="0"/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Too Short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Lowered footrests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Increase hip angle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Increase weight on the ischeal tuberosities</a:t>
            </a:r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DD3EAA-223E-47F5-9222-499CF8950311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56018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Learn about the different wheelchair types</a:t>
            </a:r>
          </a:p>
          <a:p>
            <a:r>
              <a:rPr lang="en-US" dirty="0" smtClean="0"/>
              <a:t>Break down a wheelchair into its parts</a:t>
            </a:r>
          </a:p>
          <a:p>
            <a:r>
              <a:rPr lang="en-US" dirty="0" smtClean="0"/>
              <a:t>Measurement of a patient for a wheelchair</a:t>
            </a:r>
          </a:p>
          <a:p>
            <a:r>
              <a:rPr lang="en-US" dirty="0" smtClean="0"/>
              <a:t>Risk Factors or what happens to the patient when the wheelchair doesn’t fit</a:t>
            </a:r>
          </a:p>
          <a:p>
            <a:r>
              <a:rPr lang="en-US" dirty="0" smtClean="0"/>
              <a:t>Bed Mobility: what it is, how to evaluate for independence in bed mobility</a:t>
            </a:r>
          </a:p>
          <a:p>
            <a:r>
              <a:rPr lang="en-US" dirty="0" smtClean="0"/>
              <a:t>Documentation for ADL’s including Gait and Posture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0838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6425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>
                <a:solidFill>
                  <a:schemeClr val="tx2">
                    <a:satMod val="130000"/>
                  </a:schemeClr>
                </a:solidFill>
              </a:rPr>
              <a:t>Evaluating the Wheelchair Fit</a:t>
            </a:r>
            <a:br>
              <a:rPr lang="en-US" sz="4000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4000" dirty="0">
                <a:solidFill>
                  <a:schemeClr val="tx2">
                    <a:satMod val="130000"/>
                  </a:schemeClr>
                </a:solidFill>
              </a:rPr>
              <a:t>Armrest Height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455613" y="1371600"/>
            <a:ext cx="8226425" cy="5486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en-US" sz="2400" dirty="0" smtClean="0"/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How to Measure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Measure from buttock to olecranon process with elbow held at 90</a:t>
            </a:r>
            <a:r>
              <a:rPr lang="en-US" sz="2400" baseline="30000" dirty="0" smtClean="0"/>
              <a:t>o</a:t>
            </a:r>
            <a:endParaRPr lang="en-US" sz="24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Add 1 inch plus seat cushion height if cushion is used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From the posterior view, should </a:t>
            </a:r>
            <a:r>
              <a:rPr lang="en-US" sz="2400" dirty="0" smtClean="0"/>
              <a:t>see </a:t>
            </a:r>
            <a:r>
              <a:rPr lang="en-US" sz="2400" u="sng" dirty="0" smtClean="0"/>
              <a:t>a triangle made up of </a:t>
            </a:r>
            <a:r>
              <a:rPr lang="en-US" sz="2400" dirty="0" smtClean="0"/>
              <a:t>backrest, humerus, and top of armrest with shoulders relaxed.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2DF424-10AC-41DF-9595-5880884A3FEE}" type="slidenum">
              <a:rPr lang="en-US"/>
              <a:pPr>
                <a:defRPr/>
              </a:pPr>
              <a:t>30</a:t>
            </a:fld>
            <a:endParaRPr lang="en-US" dirty="0"/>
          </a:p>
        </p:txBody>
      </p:sp>
      <p:pic>
        <p:nvPicPr>
          <p:cNvPr id="36869" name="Picture 5" descr="C:\Documents and Settings\shmapes\Desktop\arm res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4267200"/>
            <a:ext cx="2165350" cy="2244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264068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Arm Rests, cont.</a:t>
            </a:r>
            <a:endParaRPr lang="en-US" dirty="0"/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Too High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Difficulty propelling chair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Poor UE function/Poor transfers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Postural deviations</a:t>
            </a:r>
          </a:p>
          <a:p>
            <a:pPr lvl="1" eaLnBrk="1" hangingPunct="1">
              <a:lnSpc>
                <a:spcPct val="80000"/>
              </a:lnSpc>
              <a:buFont typeface="Verdana" pitchFamily="34" charset="0"/>
              <a:buNone/>
            </a:pPr>
            <a:r>
              <a:rPr lang="en-US" sz="2400" dirty="0" smtClean="0"/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Too Low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Inadequate support/poor transfers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Fatigue of trap lengthened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/>
              <a:t>Slump posture/abdominal discomfort</a:t>
            </a:r>
          </a:p>
          <a:p>
            <a:pPr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3E8FF6-9F89-4624-88A3-D3EF32416127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631703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>
                <a:solidFill>
                  <a:schemeClr val="tx2">
                    <a:satMod val="130000"/>
                  </a:schemeClr>
                </a:solidFill>
              </a:rPr>
              <a:t>Evaluating the Wheelchair Fit</a:t>
            </a:r>
            <a:br>
              <a:rPr lang="en-US" sz="4000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4000" dirty="0">
                <a:solidFill>
                  <a:schemeClr val="tx2">
                    <a:satMod val="130000"/>
                  </a:schemeClr>
                </a:solidFill>
              </a:rPr>
              <a:t>Back Height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455613" y="1598613"/>
            <a:ext cx="8226425" cy="5259387"/>
          </a:xfrm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How to Measure</a:t>
            </a:r>
          </a:p>
          <a:p>
            <a:pPr lvl="1" eaLnBrk="1" hangingPunct="1"/>
            <a:r>
              <a:rPr lang="en-US" dirty="0" smtClean="0"/>
              <a:t>Measure from buttock on seat to bottom line of axillary fold</a:t>
            </a:r>
          </a:p>
          <a:p>
            <a:pPr lvl="1" eaLnBrk="1" hangingPunct="1"/>
            <a:r>
              <a:rPr lang="en-US" dirty="0" smtClean="0"/>
              <a:t>Subtract 4 inches</a:t>
            </a:r>
          </a:p>
          <a:p>
            <a:pPr lvl="1" eaLnBrk="1" hangingPunct="1"/>
            <a:r>
              <a:rPr lang="en-US" dirty="0" smtClean="0"/>
              <a:t>Should be able to fit 4 fingers between top of seat back and axilla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38FDFE-A8C5-441A-A9B1-45554F3CFDA7}" type="slidenum">
              <a:rPr lang="en-US"/>
              <a:pPr>
                <a:defRPr/>
              </a:pPr>
              <a:t>32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2133996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400" dirty="0" smtClean="0">
                <a:solidFill>
                  <a:schemeClr val="tx2">
                    <a:satMod val="130000"/>
                  </a:schemeClr>
                </a:solidFill>
              </a:rPr>
              <a:t>Back Height, cont.</a:t>
            </a:r>
            <a:endParaRPr lang="en-US" dirty="0"/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Too High</a:t>
            </a:r>
          </a:p>
          <a:p>
            <a:pPr lvl="1" eaLnBrk="1" hangingPunct="1"/>
            <a:r>
              <a:rPr lang="en-US" dirty="0" smtClean="0"/>
              <a:t>Restricts scapular movement for UE fxn</a:t>
            </a:r>
          </a:p>
          <a:p>
            <a:pPr lvl="1" eaLnBrk="1" hangingPunct="1"/>
            <a:r>
              <a:rPr lang="en-US" dirty="0" smtClean="0"/>
              <a:t>Skin irritation</a:t>
            </a:r>
          </a:p>
          <a:p>
            <a:pPr eaLnBrk="1" hangingPunct="1"/>
            <a:r>
              <a:rPr lang="en-US" dirty="0" smtClean="0"/>
              <a:t>Too Low</a:t>
            </a:r>
          </a:p>
          <a:p>
            <a:pPr lvl="1" eaLnBrk="1" hangingPunct="1"/>
            <a:r>
              <a:rPr lang="en-US" dirty="0" smtClean="0"/>
              <a:t>May not give adequate trunk support</a:t>
            </a:r>
          </a:p>
          <a:p>
            <a:pPr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BCA065-585B-4BFE-A11F-C84732B39308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2528448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en-US" dirty="0" smtClean="0">
                <a:effectLst/>
              </a:rPr>
              <a:t>Risk Factors for Pressure Areas</a:t>
            </a:r>
          </a:p>
        </p:txBody>
      </p:sp>
      <p:sp>
        <p:nvSpPr>
          <p:cNvPr id="40963" name="Rectangle 3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Tx/>
              <a:buChar char="-"/>
            </a:pPr>
            <a:r>
              <a:rPr lang="en-US" dirty="0" err="1" smtClean="0"/>
              <a:t>Dx</a:t>
            </a:r>
            <a:r>
              <a:rPr lang="en-US" dirty="0" smtClean="0"/>
              <a:t> (poor sensation, limited movements, pain meds) 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Limited UE Function</a:t>
            </a:r>
          </a:p>
          <a:p>
            <a:pPr>
              <a:buFontTx/>
              <a:buChar char="-"/>
            </a:pPr>
            <a:r>
              <a:rPr lang="en-US" dirty="0" smtClean="0"/>
              <a:t>Postural Deformities</a:t>
            </a:r>
          </a:p>
          <a:p>
            <a:pPr>
              <a:buFontTx/>
              <a:buChar char="-"/>
            </a:pPr>
            <a:r>
              <a:rPr lang="en-US" dirty="0" smtClean="0"/>
              <a:t>Hours in chair</a:t>
            </a:r>
          </a:p>
          <a:p>
            <a:pPr>
              <a:buFontTx/>
              <a:buChar char="-"/>
            </a:pPr>
            <a:r>
              <a:rPr lang="en-US" dirty="0" smtClean="0"/>
              <a:t>Types of Activities</a:t>
            </a:r>
          </a:p>
          <a:p>
            <a:pPr>
              <a:buFontTx/>
              <a:buChar char="-"/>
            </a:pPr>
            <a:r>
              <a:rPr lang="en-US" dirty="0" smtClean="0"/>
              <a:t>Terrain: bumping, slides, rubbing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Climate: hot and sweaty.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Level of Independence</a:t>
            </a:r>
          </a:p>
        </p:txBody>
      </p:sp>
      <p:sp>
        <p:nvSpPr>
          <p:cNvPr id="40964" name="Content Placeholder 3"/>
          <p:cNvSpPr>
            <a:spLocks noGrp="1"/>
          </p:cNvSpPr>
          <p:nvPr>
            <p:ph sz="half" idx="2"/>
          </p:nvPr>
        </p:nvSpPr>
        <p:spPr>
          <a:xfrm>
            <a:off x="4343400" y="1676400"/>
            <a:ext cx="4038600" cy="4407408"/>
          </a:xfrm>
        </p:spPr>
        <p:txBody>
          <a:bodyPr>
            <a:normAutofit fontScale="85000" lnSpcReduction="20000"/>
          </a:bodyPr>
          <a:lstStyle/>
          <a:p>
            <a:pPr lvl="1">
              <a:buFontTx/>
              <a:buChar char="-"/>
            </a:pPr>
            <a:r>
              <a:rPr lang="en-US" sz="2800" dirty="0" smtClean="0"/>
              <a:t>Incontinence: uric acid causes skin breakdown</a:t>
            </a:r>
            <a:endParaRPr lang="en-US" sz="2800" dirty="0" smtClean="0"/>
          </a:p>
          <a:p>
            <a:pPr lvl="1">
              <a:buFontTx/>
              <a:buChar char="-"/>
            </a:pPr>
            <a:r>
              <a:rPr lang="en-US" sz="2800" dirty="0" smtClean="0"/>
              <a:t>Body </a:t>
            </a:r>
            <a:r>
              <a:rPr lang="en-US" sz="2800" dirty="0" smtClean="0"/>
              <a:t>build: at risk, bony, and overweight.</a:t>
            </a:r>
            <a:endParaRPr lang="en-US" sz="2800" dirty="0" smtClean="0"/>
          </a:p>
          <a:p>
            <a:pPr lvl="1">
              <a:buFontTx/>
              <a:buChar char="-"/>
            </a:pPr>
            <a:r>
              <a:rPr lang="en-US" sz="2800" dirty="0" smtClean="0"/>
              <a:t>Poor nutrition</a:t>
            </a:r>
          </a:p>
          <a:p>
            <a:pPr lvl="1">
              <a:buFontTx/>
              <a:buChar char="-"/>
            </a:pPr>
            <a:r>
              <a:rPr lang="en-US" sz="2800" dirty="0" smtClean="0"/>
              <a:t>Excessive perspiration</a:t>
            </a:r>
          </a:p>
          <a:p>
            <a:pPr lvl="1">
              <a:buFontTx/>
              <a:buChar char="-"/>
            </a:pPr>
            <a:r>
              <a:rPr lang="en-US" sz="2800" dirty="0" smtClean="0"/>
              <a:t>Sitting pressures and distribution of weight</a:t>
            </a:r>
          </a:p>
          <a:p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9705189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effectLst/>
              </a:rPr>
              <a:t>Bony weight bearing areas</a:t>
            </a:r>
          </a:p>
        </p:txBody>
      </p:sp>
      <p:sp>
        <p:nvSpPr>
          <p:cNvPr id="41987" name="Rectangle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err="1" smtClean="0"/>
              <a:t>Ischeal</a:t>
            </a:r>
            <a:r>
              <a:rPr lang="en-US" dirty="0" smtClean="0"/>
              <a:t>  </a:t>
            </a:r>
            <a:r>
              <a:rPr lang="en-US" dirty="0" err="1" smtClean="0"/>
              <a:t>Tuberosities</a:t>
            </a:r>
            <a:r>
              <a:rPr lang="en-US" dirty="0" smtClean="0"/>
              <a:t>: # 1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Coccyx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Greater </a:t>
            </a:r>
            <a:r>
              <a:rPr lang="en-US" dirty="0" smtClean="0"/>
              <a:t>Trochanters: width of care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err="1" smtClean="0"/>
              <a:t>Spinous</a:t>
            </a:r>
            <a:r>
              <a:rPr lang="en-US" dirty="0" smtClean="0"/>
              <a:t> </a:t>
            </a:r>
            <a:r>
              <a:rPr lang="en-US" dirty="0" smtClean="0"/>
              <a:t>Processes: back of seat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Ears: head plate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Back of Head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Elbows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Knees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Ankles and Heels</a:t>
            </a:r>
          </a:p>
          <a:p>
            <a:pPr>
              <a:lnSpc>
                <a:spcPct val="90000"/>
              </a:lnSpc>
            </a:pPr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698682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effectLst/>
              </a:rPr>
              <a:t>References</a:t>
            </a:r>
          </a:p>
        </p:txBody>
      </p:sp>
      <p:sp>
        <p:nvSpPr>
          <p:cNvPr id="44035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5000"/>
              </a:lnSpc>
              <a:buFont typeface="Wingdings 2" pitchFamily="18" charset="2"/>
              <a:buNone/>
            </a:pPr>
            <a:r>
              <a:rPr lang="en-US" sz="2400" dirty="0" smtClean="0"/>
              <a:t>Batavia, M., The Wheelchair Evaluation a Practical Guide.  Butterworth Heinemann,1998</a:t>
            </a:r>
          </a:p>
          <a:p>
            <a:pPr>
              <a:lnSpc>
                <a:spcPct val="85000"/>
              </a:lnSpc>
              <a:buFont typeface="Wingdings 2" pitchFamily="18" charset="2"/>
              <a:buNone/>
            </a:pPr>
            <a:endParaRPr lang="en-US" sz="2400" dirty="0" smtClean="0"/>
          </a:p>
          <a:p>
            <a:pPr>
              <a:lnSpc>
                <a:spcPct val="85000"/>
              </a:lnSpc>
              <a:buFont typeface="Wingdings 2" pitchFamily="18" charset="2"/>
              <a:buNone/>
            </a:pPr>
            <a:r>
              <a:rPr lang="en-US" sz="2400" dirty="0" smtClean="0"/>
              <a:t>Giannini, M. J., Choosing A Wheelchair System. Journal of Rehabilitation Research and Development Clinical Supplement #2, 1990.</a:t>
            </a:r>
          </a:p>
          <a:p>
            <a:pPr>
              <a:lnSpc>
                <a:spcPct val="85000"/>
              </a:lnSpc>
              <a:buFont typeface="Wingdings 2" pitchFamily="18" charset="2"/>
              <a:buNone/>
            </a:pPr>
            <a:endParaRPr lang="en-US" sz="2400" dirty="0" smtClean="0"/>
          </a:p>
          <a:p>
            <a:pPr>
              <a:lnSpc>
                <a:spcPct val="85000"/>
              </a:lnSpc>
              <a:buFont typeface="Wingdings 2" pitchFamily="18" charset="2"/>
              <a:buNone/>
            </a:pPr>
            <a:r>
              <a:rPr lang="en-US" sz="2400" dirty="0" smtClean="0"/>
              <a:t>Pierson, F. M., Principles &amp; Techniques of Patient Care. 4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edition, Saunders Elsevier, 2008.</a:t>
            </a:r>
          </a:p>
          <a:p>
            <a:pPr>
              <a:lnSpc>
                <a:spcPct val="85000"/>
              </a:lnSpc>
              <a:buFont typeface="Wingdings 2" pitchFamily="18" charset="2"/>
              <a:buNone/>
            </a:pPr>
            <a:endParaRPr lang="en-US" sz="2400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8584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Bed Mobility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Defined as the ability of a person to move about in bed</a:t>
            </a:r>
          </a:p>
          <a:p>
            <a:r>
              <a:rPr lang="en-US" dirty="0" smtClean="0"/>
              <a:t>Includes such activities:</a:t>
            </a:r>
          </a:p>
          <a:p>
            <a:pPr lvl="1"/>
            <a:r>
              <a:rPr lang="en-US" dirty="0" smtClean="0"/>
              <a:t>rolling to either side</a:t>
            </a:r>
          </a:p>
          <a:p>
            <a:pPr lvl="1"/>
            <a:r>
              <a:rPr lang="en-US" dirty="0" smtClean="0"/>
              <a:t>scooting up in bed</a:t>
            </a:r>
          </a:p>
          <a:p>
            <a:pPr lvl="1"/>
            <a:r>
              <a:rPr lang="en-US" dirty="0" smtClean="0"/>
              <a:t>moving between supine and sitting</a:t>
            </a:r>
          </a:p>
          <a:p>
            <a:pPr lvl="1"/>
            <a:r>
              <a:rPr lang="en-US" dirty="0" smtClean="0"/>
              <a:t>both sitting and scooting on the edge of the bed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64077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Bed Mobility Progression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Stability precedes mobility</a:t>
            </a:r>
          </a:p>
          <a:p>
            <a:r>
              <a:rPr lang="en-US" dirty="0" smtClean="0"/>
              <a:t>Maintaining a position precedes attaining a position</a:t>
            </a:r>
          </a:p>
          <a:p>
            <a:r>
              <a:rPr lang="en-US" dirty="0" smtClean="0"/>
              <a:t>Static and dynamic stability with a large base of support precedes static and dynamic stability with a small base of support</a:t>
            </a:r>
          </a:p>
          <a:p>
            <a:r>
              <a:rPr lang="en-US" dirty="0" smtClean="0"/>
              <a:t>Attaining a position with a low center of mass precedes attaining a position with a high center of 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62158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of Bed Mobility Tasks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Encourages independence</a:t>
            </a:r>
          </a:p>
          <a:p>
            <a:r>
              <a:rPr lang="en-US" dirty="0" smtClean="0"/>
              <a:t>Precedes </a:t>
            </a:r>
            <a:r>
              <a:rPr lang="en-US" dirty="0" smtClean="0"/>
              <a:t>transfers: rolling and sit up must happen first.</a:t>
            </a:r>
            <a:endParaRPr lang="en-US" dirty="0" smtClean="0"/>
          </a:p>
          <a:p>
            <a:r>
              <a:rPr lang="en-US" dirty="0" smtClean="0"/>
              <a:t>Helps patient avoid future problems</a:t>
            </a:r>
          </a:p>
          <a:p>
            <a:pPr lvl="1"/>
            <a:r>
              <a:rPr lang="en-US" dirty="0" smtClean="0"/>
              <a:t>soft tissue pressure </a:t>
            </a:r>
          </a:p>
          <a:p>
            <a:pPr lvl="1"/>
            <a:r>
              <a:rPr lang="en-US" dirty="0" smtClean="0"/>
              <a:t>development of contractures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680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273050"/>
            <a:ext cx="8226425" cy="7937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Wheelchair Types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5613" y="1447800"/>
            <a:ext cx="8226425" cy="4800600"/>
          </a:xfrm>
        </p:spPr>
        <p:txBody>
          <a:bodyPr/>
          <a:lstStyle/>
          <a:p>
            <a:pPr eaLnBrk="1" hangingPunct="1"/>
            <a:r>
              <a:rPr lang="en-US" dirty="0" smtClean="0"/>
              <a:t>Standard Adult:  &lt; 250# </a:t>
            </a:r>
          </a:p>
          <a:p>
            <a:pPr eaLnBrk="1" hangingPunct="1"/>
            <a:r>
              <a:rPr lang="en-US" dirty="0" smtClean="0"/>
              <a:t>Heavy Duty Adult:  &gt;250# up to 600#</a:t>
            </a:r>
          </a:p>
          <a:p>
            <a:pPr eaLnBrk="1" hangingPunct="1"/>
            <a:r>
              <a:rPr lang="en-US" dirty="0" smtClean="0"/>
              <a:t>Intermediate/Junior:  </a:t>
            </a:r>
            <a:r>
              <a:rPr lang="en-US" dirty="0" smtClean="0"/>
              <a:t>Adolescent 10-14</a:t>
            </a:r>
            <a:endParaRPr lang="en-US" dirty="0" smtClean="0"/>
          </a:p>
          <a:p>
            <a:pPr eaLnBrk="1" hangingPunct="1"/>
            <a:r>
              <a:rPr lang="en-US" dirty="0" smtClean="0"/>
              <a:t>Growing:  Frame is adjustable for growth but limited to a certain length</a:t>
            </a:r>
          </a:p>
          <a:p>
            <a:pPr eaLnBrk="1" hangingPunct="1"/>
            <a:r>
              <a:rPr lang="en-US" dirty="0" smtClean="0"/>
              <a:t>Child/Youth: up to age 6 </a:t>
            </a:r>
          </a:p>
          <a:p>
            <a:pPr eaLnBrk="1" hangingPunct="1"/>
            <a:r>
              <a:rPr lang="en-US" dirty="0" smtClean="0"/>
              <a:t>Hemiplegic:  lower seat for foot propulsion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168CD-D6E2-4561-B272-721AF8570B77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6188526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Bed Mobility Performed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828800"/>
            <a:ext cx="4038600" cy="440740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Hook-Lying </a:t>
            </a:r>
            <a:r>
              <a:rPr lang="en-US" dirty="0" smtClean="0"/>
              <a:t>position:  spine, bending knees up to chest.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Bridging</a:t>
            </a:r>
          </a:p>
          <a:p>
            <a:endParaRPr lang="en-US" dirty="0" smtClean="0"/>
          </a:p>
          <a:p>
            <a:r>
              <a:rPr lang="en-US" dirty="0" smtClean="0"/>
              <a:t>Scooting up in bed in supine position</a:t>
            </a:r>
          </a:p>
          <a:p>
            <a:endParaRPr lang="en-US" dirty="0" smtClean="0"/>
          </a:p>
          <a:p>
            <a:r>
              <a:rPr lang="en-US" dirty="0" smtClean="0"/>
              <a:t>Rolling: supine to </a:t>
            </a:r>
            <a:r>
              <a:rPr lang="en-US" dirty="0" err="1" smtClean="0"/>
              <a:t>sidelying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Supine to Prone</a:t>
            </a:r>
          </a:p>
          <a:p>
            <a:endParaRPr lang="en-US" dirty="0" smtClean="0"/>
          </a:p>
          <a:p>
            <a:r>
              <a:rPr lang="en-US" dirty="0" smtClean="0"/>
              <a:t>Supine </a:t>
            </a:r>
            <a:r>
              <a:rPr lang="en-US" dirty="0"/>
              <a:t>to </a:t>
            </a:r>
            <a:r>
              <a:rPr lang="en-US" dirty="0" smtClean="0"/>
              <a:t>sit</a:t>
            </a:r>
          </a:p>
          <a:p>
            <a:endParaRPr lang="en-US" dirty="0" smtClean="0"/>
          </a:p>
          <a:p>
            <a:r>
              <a:rPr lang="en-US" dirty="0" smtClean="0"/>
              <a:t>Sit </a:t>
            </a:r>
            <a:r>
              <a:rPr lang="en-US" dirty="0"/>
              <a:t>to supine</a:t>
            </a:r>
          </a:p>
          <a:p>
            <a:endParaRPr lang="en-US" dirty="0"/>
          </a:p>
          <a:p>
            <a:r>
              <a:rPr lang="en-US" dirty="0" smtClean="0"/>
              <a:t>Sit to stand</a:t>
            </a:r>
          </a:p>
          <a:p>
            <a:endParaRPr lang="en-US" dirty="0"/>
          </a:p>
          <a:p>
            <a:r>
              <a:rPr lang="en-US" dirty="0" smtClean="0"/>
              <a:t>Stand to sit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28769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For Patients: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Watch arms, hands</a:t>
            </a:r>
          </a:p>
          <a:p>
            <a:endParaRPr lang="en-US" dirty="0"/>
          </a:p>
          <a:p>
            <a:pPr lvl="1"/>
            <a:r>
              <a:rPr lang="en-US" dirty="0" smtClean="0"/>
              <a:t>Safety precautions for patients – lines, catheters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For Physical Therapists</a:t>
            </a:r>
          </a:p>
          <a:p>
            <a:pPr lvl="1"/>
            <a:r>
              <a:rPr lang="en-US" dirty="0" smtClean="0"/>
              <a:t>Body mechanics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Assistance needed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Don’t allow patient to hold you around the neck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90728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Documentation of Functional Activities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392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400" dirty="0"/>
              <a:t>Objectives:</a:t>
            </a:r>
            <a:br>
              <a:rPr lang="en-US" sz="3400" dirty="0"/>
            </a:br>
            <a:endParaRPr lang="en-US" sz="3400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600" dirty="0" smtClean="0"/>
              <a:t>Discuss </a:t>
            </a:r>
            <a:r>
              <a:rPr lang="en-US" sz="2600" dirty="0"/>
              <a:t>Documentation of Posture, Balance, Gait</a:t>
            </a:r>
          </a:p>
          <a:p>
            <a:pPr>
              <a:lnSpc>
                <a:spcPct val="80000"/>
              </a:lnSpc>
            </a:pPr>
            <a:endParaRPr lang="en-US" sz="2600" dirty="0"/>
          </a:p>
          <a:p>
            <a:pPr>
              <a:lnSpc>
                <a:spcPct val="80000"/>
              </a:lnSpc>
            </a:pPr>
            <a:r>
              <a:rPr lang="en-US" sz="2600" dirty="0"/>
              <a:t>Define Assistance as it would be used in </a:t>
            </a:r>
            <a:r>
              <a:rPr lang="en-US" sz="2600" dirty="0" smtClean="0"/>
              <a:t>Documentation as per the Functional Independence </a:t>
            </a:r>
            <a:r>
              <a:rPr lang="en-US" sz="2600" dirty="0" smtClean="0"/>
              <a:t>Measure (FIM scores helps in placement into setting from acute) </a:t>
            </a:r>
            <a:endParaRPr lang="en-US" sz="2600" dirty="0" smtClean="0"/>
          </a:p>
          <a:p>
            <a:pPr>
              <a:lnSpc>
                <a:spcPct val="80000"/>
              </a:lnSpc>
            </a:pPr>
            <a:endParaRPr lang="en-US" sz="2600" dirty="0" smtClean="0"/>
          </a:p>
          <a:p>
            <a:pPr>
              <a:lnSpc>
                <a:spcPct val="80000"/>
              </a:lnSpc>
            </a:pPr>
            <a:r>
              <a:rPr lang="en-US" sz="2600" dirty="0" smtClean="0"/>
              <a:t>Look at CPT codes for reimbursement </a:t>
            </a:r>
            <a:endParaRPr lang="en-US" sz="2600" dirty="0"/>
          </a:p>
          <a:p>
            <a:pPr>
              <a:lnSpc>
                <a:spcPct val="80000"/>
              </a:lnSpc>
            </a:pPr>
            <a:endParaRPr lang="en-US" sz="2600" dirty="0"/>
          </a:p>
          <a:p>
            <a:pPr>
              <a:lnSpc>
                <a:spcPct val="80000"/>
              </a:lnSpc>
            </a:pPr>
            <a:r>
              <a:rPr lang="en-US" sz="2600" dirty="0"/>
              <a:t>Define Assessment </a:t>
            </a:r>
          </a:p>
          <a:p>
            <a:pPr lvl="1">
              <a:lnSpc>
                <a:spcPct val="80000"/>
              </a:lnSpc>
            </a:pPr>
            <a:r>
              <a:rPr lang="en-US" sz="2200" dirty="0"/>
              <a:t>Problem List</a:t>
            </a:r>
          </a:p>
          <a:p>
            <a:pPr lvl="1">
              <a:lnSpc>
                <a:spcPct val="80000"/>
              </a:lnSpc>
            </a:pPr>
            <a:r>
              <a:rPr lang="en-US" sz="2200" dirty="0"/>
              <a:t>Goals</a:t>
            </a:r>
          </a:p>
        </p:txBody>
      </p:sp>
    </p:spTree>
    <p:extLst>
      <p:ext uri="{BB962C8B-B14F-4D97-AF65-F5344CB8AC3E}">
        <p14:creationId xmlns:p14="http://schemas.microsoft.com/office/powerpoint/2010/main" val="235637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Posture Documentation</a:t>
            </a:r>
            <a:endParaRPr 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Sitting</a:t>
            </a:r>
          </a:p>
          <a:p>
            <a:r>
              <a:rPr lang="en-US" dirty="0"/>
              <a:t>Standing</a:t>
            </a:r>
          </a:p>
          <a:p>
            <a:r>
              <a:rPr lang="en-US" dirty="0"/>
              <a:t>Supine</a:t>
            </a:r>
          </a:p>
          <a:p>
            <a:r>
              <a:rPr lang="en-US" dirty="0"/>
              <a:t>Prone</a:t>
            </a:r>
          </a:p>
          <a:p>
            <a:r>
              <a:rPr lang="en-US" dirty="0"/>
              <a:t>Posterior View, Anterior View, Lateral View</a:t>
            </a:r>
          </a:p>
          <a:p>
            <a:r>
              <a:rPr lang="en-US" dirty="0"/>
              <a:t>Type of </a:t>
            </a:r>
            <a:r>
              <a:rPr lang="en-US" dirty="0" smtClean="0"/>
              <a:t>Posture: give a name “scoliosis, flat-back”</a:t>
            </a:r>
          </a:p>
          <a:p>
            <a:r>
              <a:rPr lang="en-US" dirty="0" smtClean="0"/>
              <a:t>Ability to correct poor posture “functional or structural”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Posture</a:t>
            </a:r>
            <a:endParaRPr lang="en-US" dirty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Sagittal view:  forward head posture, rounded anterior shoulders</a:t>
            </a:r>
          </a:p>
          <a:p>
            <a:r>
              <a:rPr lang="en-US" dirty="0"/>
              <a:t>Decreased Lumbar Lordosis</a:t>
            </a:r>
          </a:p>
          <a:p>
            <a:r>
              <a:rPr lang="en-US" dirty="0"/>
              <a:t>Increased Thoracic Kyphosis</a:t>
            </a:r>
          </a:p>
          <a:p>
            <a:r>
              <a:rPr lang="en-US" dirty="0"/>
              <a:t>Flat Back Posture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5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 of Posture Documentation: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32 year old male with diagnosis of </a:t>
            </a:r>
            <a:r>
              <a:rPr lang="en-US" dirty="0" err="1" smtClean="0"/>
              <a:t>Scheurmann’s</a:t>
            </a:r>
            <a:r>
              <a:rPr lang="en-US" dirty="0" smtClean="0"/>
              <a:t> </a:t>
            </a:r>
            <a:r>
              <a:rPr lang="en-US" dirty="0" smtClean="0"/>
              <a:t>disease (wedging)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Posture:  Sagittal view: patient exhibits a forward head, sharp angulated kyphosis between T3 and T7, flat lumbar spine with a posterior tilt of the innominates.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86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Documentation of Bed Mobility, Balance, Gait and Wheelchair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of Functional Independence Measure </a:t>
            </a:r>
            <a:r>
              <a:rPr lang="en-US" dirty="0" smtClean="0"/>
              <a:t>(FIM) to </a:t>
            </a:r>
            <a:r>
              <a:rPr lang="en-US" dirty="0" smtClean="0"/>
              <a:t>determine the </a:t>
            </a:r>
            <a:r>
              <a:rPr lang="en-US" u="sng" dirty="0" smtClean="0">
                <a:solidFill>
                  <a:srgbClr val="FF0000"/>
                </a:solidFill>
              </a:rPr>
              <a:t>amount of assistance the patient utilizes </a:t>
            </a:r>
            <a:r>
              <a:rPr lang="en-US" dirty="0" smtClean="0"/>
              <a:t>for functional or bed mobility, balance, gait and wheelchair use.</a:t>
            </a:r>
          </a:p>
          <a:p>
            <a:endParaRPr lang="en-US" dirty="0" smtClean="0"/>
          </a:p>
          <a:p>
            <a:r>
              <a:rPr lang="en-US" dirty="0" smtClean="0"/>
              <a:t>CPT codes assist with amount of time spent on various functions associated with functional ability balance, gait and wheelchair use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68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400" dirty="0"/>
              <a:t>Functional Independence </a:t>
            </a:r>
            <a:r>
              <a:rPr lang="en-US" sz="3400" dirty="0" smtClean="0"/>
              <a:t>Measure (FIM)</a:t>
            </a:r>
            <a:endParaRPr lang="en-US" sz="3400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/>
              <a:t>Guide for the Uniform Data Set for Medical Rehabilitation (Adult FIM)</a:t>
            </a:r>
          </a:p>
          <a:p>
            <a:r>
              <a:rPr lang="en-US" dirty="0"/>
              <a:t>FIM(TM) is an 18-item ordinal scale, used with all diagnoses within a rehabilitation population. </a:t>
            </a:r>
          </a:p>
          <a:p>
            <a:r>
              <a:rPr lang="en-US" dirty="0"/>
              <a:t>It is viewed as most useful for assessment of progress during inpatient rehabilitation.  </a:t>
            </a:r>
          </a:p>
        </p:txBody>
      </p:sp>
    </p:spTree>
    <p:extLst>
      <p:ext uri="{BB962C8B-B14F-4D97-AF65-F5344CB8AC3E}">
        <p14:creationId xmlns:p14="http://schemas.microsoft.com/office/powerpoint/2010/main" val="157071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752600"/>
          <a:ext cx="8229600" cy="4942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Documentation Form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Complete independence (FIM 7)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All tasks described as making up the activity are typically performed safely, without modification, assistive devices, or aids, and within reasonable time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Independent, I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Modified independence (FIM 6)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one or more of the following may be true: the activity requires an assistive device; the activity takes more than reasonable time, or there are safety (risk) considerations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Mod I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4175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Standard Wheelchair</a:t>
            </a:r>
            <a:endParaRPr lang="en-US" dirty="0"/>
          </a:p>
        </p:txBody>
      </p:sp>
      <p:sp>
        <p:nvSpPr>
          <p:cNvPr id="11267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Basic Wheelchair</a:t>
            </a:r>
          </a:p>
          <a:p>
            <a:r>
              <a:rPr lang="en-US" dirty="0" smtClean="0"/>
              <a:t>Found in hospitals, nursing homes etc.</a:t>
            </a:r>
          </a:p>
          <a:p>
            <a:r>
              <a:rPr lang="en-US" dirty="0" smtClean="0"/>
              <a:t>No frills, chrome wheelchair</a:t>
            </a:r>
          </a:p>
          <a:p>
            <a:r>
              <a:rPr lang="en-US" dirty="0" smtClean="0"/>
              <a:t>Durable, frequently non adjustable</a:t>
            </a:r>
          </a:p>
          <a:p>
            <a:r>
              <a:rPr lang="en-US" dirty="0" smtClean="0"/>
              <a:t>Short term or infrequent </a:t>
            </a:r>
            <a:r>
              <a:rPr lang="en-US" dirty="0" smtClean="0"/>
              <a:t>use</a:t>
            </a:r>
          </a:p>
          <a:p>
            <a:r>
              <a:rPr lang="en-US" dirty="0" smtClean="0"/>
              <a:t>Used in hospitals, airports, point A to Point B</a:t>
            </a:r>
            <a:endParaRPr lang="en-US" dirty="0" smtClean="0"/>
          </a:p>
        </p:txBody>
      </p:sp>
      <p:pic>
        <p:nvPicPr>
          <p:cNvPr id="11268" name="Content Placeholder 5" descr="Image3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476875" y="2970213"/>
            <a:ext cx="2381250" cy="19050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40E91-308C-477B-9C43-687D2C482FE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4547041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9216098"/>
              </p:ext>
            </p:extLst>
          </p:nvPr>
        </p:nvGraphicFramePr>
        <p:xfrm>
          <a:off x="381000" y="381000"/>
          <a:ext cx="8229600" cy="5887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675640">
                <a:tc>
                  <a:txBody>
                    <a:bodyPr/>
                    <a:lstStyle/>
                    <a:p>
                      <a:r>
                        <a:rPr lang="en-US" dirty="0" smtClean="0"/>
                        <a:t>FIM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Documentation Form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Supervision or setup (FIM 5)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Subject requires no more help than standby, curing or coaxing, without physical contact, </a:t>
                      </a:r>
                      <a:r>
                        <a:rPr lang="en-US" u="sng" dirty="0" smtClean="0"/>
                        <a:t>or</a:t>
                      </a:r>
                      <a:r>
                        <a:rPr lang="en-US" dirty="0" smtClean="0"/>
                        <a:t>, helper sets up needed items or applies orthoses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SBA 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Minimal contact assistance (FIM 4) 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Subject requires no more help than touching, and expends 75% or more of the effort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dirty="0" smtClean="0"/>
                        <a:t>Min 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Contact guard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Variation of minimal assist where subject requires contact to maintain balance or dynamic stability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US" dirty="0" smtClean="0"/>
                        <a:t>Don’t trust unless</a:t>
                      </a:r>
                      <a:r>
                        <a:rPr lang="en-US" baseline="0" dirty="0" smtClean="0"/>
                        <a:t> you are holding on to them.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985479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752600"/>
          <a:ext cx="8229600" cy="3388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Documentation Form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Moderate assistance (FIM 3) </a:t>
                      </a:r>
                      <a:r>
                        <a:rPr lang="en-US" dirty="0" smtClean="0"/>
                        <a:t>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Subject requires more help than touching, or expends half (50%) or more (up to 75%) of the effort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Mod A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Maximal assistance (FIM 2)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Subject expends less than 50% of the effort, but at least 25%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Max A</a:t>
                      </a:r>
                      <a:endParaRPr lang="en-US" i="1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Total assistance (FIM 1)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subject expends less than 25% of the effort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TA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169061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Balance</a:t>
            </a:r>
            <a:br>
              <a:rPr lang="en-US" dirty="0" smtClean="0"/>
            </a:br>
            <a:r>
              <a:rPr lang="en-US" dirty="0" smtClean="0"/>
              <a:t>(NOT ON FINAL)</a:t>
            </a: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Type of test</a:t>
            </a:r>
          </a:p>
          <a:p>
            <a:r>
              <a:rPr lang="en-US" dirty="0"/>
              <a:t>Time</a:t>
            </a:r>
          </a:p>
          <a:p>
            <a:r>
              <a:rPr lang="en-US" dirty="0"/>
              <a:t>Norms (if known)</a:t>
            </a:r>
          </a:p>
          <a:p>
            <a:r>
              <a:rPr lang="en-US" dirty="0"/>
              <a:t>% deficit compared to norms</a:t>
            </a:r>
          </a:p>
        </p:txBody>
      </p:sp>
    </p:spTree>
    <p:extLst>
      <p:ext uri="{BB962C8B-B14F-4D97-AF65-F5344CB8AC3E}">
        <p14:creationId xmlns:p14="http://schemas.microsoft.com/office/powerpoint/2010/main" val="75354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Gait: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Type of assistance required: </a:t>
            </a:r>
          </a:p>
          <a:p>
            <a:pPr lvl="1"/>
            <a:r>
              <a:rPr lang="en-US" dirty="0"/>
              <a:t>Supervised Assist  SBA</a:t>
            </a:r>
          </a:p>
          <a:p>
            <a:pPr lvl="2"/>
            <a:r>
              <a:rPr lang="en-US" dirty="0"/>
              <a:t>Not making contact with the patient, next to the pt “just in case”</a:t>
            </a:r>
          </a:p>
          <a:p>
            <a:pPr lvl="1"/>
            <a:r>
              <a:rPr lang="en-US" dirty="0"/>
              <a:t>Minimal Assist</a:t>
            </a:r>
          </a:p>
          <a:p>
            <a:pPr lvl="2"/>
            <a:r>
              <a:rPr lang="en-US" dirty="0"/>
              <a:t>Steadying the patient or need to touch the pt (like the old term of contact guard)</a:t>
            </a:r>
          </a:p>
          <a:p>
            <a:pPr lvl="1"/>
            <a:r>
              <a:rPr lang="en-US" dirty="0"/>
              <a:t>Moderate Assist</a:t>
            </a:r>
          </a:p>
          <a:p>
            <a:pPr lvl="1"/>
            <a:r>
              <a:rPr lang="en-US" dirty="0"/>
              <a:t>Maximal Assist  </a:t>
            </a:r>
          </a:p>
        </p:txBody>
      </p:sp>
    </p:spTree>
    <p:extLst>
      <p:ext uri="{BB962C8B-B14F-4D97-AF65-F5344CB8AC3E}">
        <p14:creationId xmlns:p14="http://schemas.microsoft.com/office/powerpoint/2010/main" val="275260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Equipment Needed: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600" dirty="0"/>
              <a:t>Cane</a:t>
            </a:r>
          </a:p>
          <a:p>
            <a:pPr lvl="1"/>
            <a:r>
              <a:rPr lang="en-US" sz="2200" dirty="0"/>
              <a:t>Hemi cane</a:t>
            </a:r>
          </a:p>
          <a:p>
            <a:pPr lvl="1"/>
            <a:r>
              <a:rPr lang="en-US" sz="2200" dirty="0"/>
              <a:t>Standard cane</a:t>
            </a:r>
          </a:p>
          <a:p>
            <a:pPr lvl="1"/>
            <a:r>
              <a:rPr lang="en-US" sz="2200" dirty="0"/>
              <a:t>Quad cane</a:t>
            </a:r>
          </a:p>
          <a:p>
            <a:pPr lvl="1">
              <a:buFont typeface="Wingdings" pitchFamily="2" charset="2"/>
              <a:buNone/>
            </a:pPr>
            <a:endParaRPr lang="en-US" sz="2200" dirty="0"/>
          </a:p>
          <a:p>
            <a:r>
              <a:rPr lang="en-US" sz="2600" dirty="0"/>
              <a:t>Walker </a:t>
            </a:r>
          </a:p>
          <a:p>
            <a:pPr lvl="1"/>
            <a:r>
              <a:rPr lang="en-US" sz="2200" dirty="0"/>
              <a:t>Standard</a:t>
            </a:r>
          </a:p>
          <a:p>
            <a:pPr lvl="1"/>
            <a:r>
              <a:rPr lang="en-US" sz="2200" dirty="0"/>
              <a:t>Rolling</a:t>
            </a:r>
          </a:p>
          <a:p>
            <a:pPr lvl="1"/>
            <a:r>
              <a:rPr lang="en-US" sz="2200" dirty="0"/>
              <a:t>Platform</a:t>
            </a:r>
          </a:p>
          <a:p>
            <a:endParaRPr lang="en-US" sz="2600" dirty="0"/>
          </a:p>
        </p:txBody>
      </p:sp>
      <p:sp>
        <p:nvSpPr>
          <p:cNvPr id="15364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600" dirty="0"/>
              <a:t>Crutches</a:t>
            </a:r>
          </a:p>
          <a:p>
            <a:pPr lvl="1"/>
            <a:r>
              <a:rPr lang="en-US" sz="2200" dirty="0"/>
              <a:t>Axillary</a:t>
            </a:r>
          </a:p>
          <a:p>
            <a:pPr lvl="1"/>
            <a:r>
              <a:rPr lang="en-US" sz="2200" dirty="0"/>
              <a:t>Forearm</a:t>
            </a:r>
          </a:p>
          <a:p>
            <a:pPr lvl="1"/>
            <a:r>
              <a:rPr lang="en-US" sz="2200" dirty="0"/>
              <a:t>Platform</a:t>
            </a:r>
          </a:p>
        </p:txBody>
      </p:sp>
    </p:spTree>
    <p:extLst>
      <p:ext uri="{BB962C8B-B14F-4D97-AF65-F5344CB8AC3E}">
        <p14:creationId xmlns:p14="http://schemas.microsoft.com/office/powerpoint/2010/main" val="327127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Weight Bearing Status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828800"/>
            <a:ext cx="8007350" cy="4648200"/>
          </a:xfrm>
        </p:spPr>
        <p:txBody>
          <a:bodyPr/>
          <a:lstStyle/>
          <a:p>
            <a:r>
              <a:rPr lang="en-US" sz="2600" dirty="0"/>
              <a:t>NWB - Non weight bearing</a:t>
            </a:r>
          </a:p>
          <a:p>
            <a:r>
              <a:rPr lang="en-US" sz="2600" dirty="0"/>
              <a:t>TTWB – Toe touch weight bearing</a:t>
            </a:r>
          </a:p>
          <a:p>
            <a:pPr lvl="1"/>
            <a:r>
              <a:rPr lang="en-US" sz="2200" dirty="0"/>
              <a:t>10% of weight</a:t>
            </a:r>
          </a:p>
          <a:p>
            <a:pPr lvl="1"/>
            <a:r>
              <a:rPr lang="en-US" sz="2200" dirty="0"/>
              <a:t>Learn with toe touch, but begin normal gait pattern</a:t>
            </a:r>
          </a:p>
          <a:p>
            <a:r>
              <a:rPr lang="en-US" sz="2600" dirty="0"/>
              <a:t>PWB – Partial weight bearing</a:t>
            </a:r>
          </a:p>
          <a:p>
            <a:pPr lvl="1"/>
            <a:r>
              <a:rPr lang="en-US" sz="2200" dirty="0"/>
              <a:t>50% of weight</a:t>
            </a:r>
          </a:p>
          <a:p>
            <a:r>
              <a:rPr lang="en-US" sz="2600" dirty="0"/>
              <a:t>WBAT or WBTT – Weight bear to tolerance</a:t>
            </a:r>
          </a:p>
          <a:p>
            <a:r>
              <a:rPr lang="en-US" sz="2600" dirty="0"/>
              <a:t>FWB – Full weight </a:t>
            </a:r>
            <a:r>
              <a:rPr lang="en-US" sz="2600" dirty="0" smtClean="0"/>
              <a:t>bearing</a:t>
            </a:r>
          </a:p>
          <a:p>
            <a:r>
              <a:rPr lang="en-US" sz="2600" dirty="0" smtClean="0"/>
              <a:t>Document that the pt. was instructed in proper crutch use. </a:t>
            </a:r>
          </a:p>
          <a:p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16208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Distance walked</a:t>
            </a:r>
          </a:p>
          <a:p>
            <a:endParaRPr lang="en-US" dirty="0"/>
          </a:p>
          <a:p>
            <a:r>
              <a:rPr lang="en-US" dirty="0"/>
              <a:t>Type of </a:t>
            </a:r>
            <a:r>
              <a:rPr lang="en-US" dirty="0" smtClean="0"/>
              <a:t>Surface: hard, carpeting, stairs, tile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0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Gait pattern/deviations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Gait Deviations:  no use of assistive device</a:t>
            </a:r>
          </a:p>
          <a:p>
            <a:pPr lvl="1"/>
            <a:r>
              <a:rPr lang="en-US" dirty="0"/>
              <a:t>Muscle Weakness or Decreased Range</a:t>
            </a:r>
          </a:p>
          <a:p>
            <a:pPr lvl="1"/>
            <a:r>
              <a:rPr lang="en-US" dirty="0"/>
              <a:t>Ex:  Trendelenberg, Foot slap</a:t>
            </a:r>
          </a:p>
          <a:p>
            <a:endParaRPr lang="en-US" dirty="0"/>
          </a:p>
          <a:p>
            <a:r>
              <a:rPr lang="en-US" dirty="0"/>
              <a:t>Gait Pattern:</a:t>
            </a:r>
          </a:p>
          <a:p>
            <a:pPr lvl="1"/>
            <a:r>
              <a:rPr lang="en-US" dirty="0"/>
              <a:t>Used with assistive devices</a:t>
            </a:r>
          </a:p>
          <a:p>
            <a:pPr lvl="1"/>
            <a:r>
              <a:rPr lang="en-US" dirty="0"/>
              <a:t>Ex:  2-point, 3 point, 4 point gait </a:t>
            </a:r>
          </a:p>
        </p:txBody>
      </p:sp>
    </p:spTree>
    <p:extLst>
      <p:ext uri="{BB962C8B-B14F-4D97-AF65-F5344CB8AC3E}">
        <p14:creationId xmlns:p14="http://schemas.microsoft.com/office/powerpoint/2010/main" val="302506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Wheelchairs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Wheelchair management</a:t>
            </a:r>
          </a:p>
          <a:p>
            <a:pPr lvl="1"/>
            <a:r>
              <a:rPr lang="en-US" dirty="0" smtClean="0"/>
              <a:t>Assessment:  document patient measurements</a:t>
            </a:r>
          </a:p>
          <a:p>
            <a:pPr lvl="1"/>
            <a:r>
              <a:rPr lang="en-US" dirty="0" smtClean="0"/>
              <a:t>Fitting:  document type of wheelchair, measurements of wheelchair, patient fit within the wheelchair</a:t>
            </a:r>
          </a:p>
          <a:p>
            <a:pPr lvl="1"/>
            <a:r>
              <a:rPr lang="en-US" dirty="0" smtClean="0"/>
              <a:t>Training: document type of training the patient undergoes such as elevators, transfers, doors, falls etc.  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Document any problems, how the pt. fit, the standard steps, type of cushion, how to get in and out, up down on curb, </a:t>
            </a:r>
            <a:r>
              <a:rPr lang="en-US" dirty="0" err="1" smtClean="0"/>
              <a:t>etc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25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Assessment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Professional judgment of PT </a:t>
            </a:r>
          </a:p>
          <a:p>
            <a:endParaRPr lang="en-US" dirty="0"/>
          </a:p>
          <a:p>
            <a:r>
              <a:rPr lang="en-US" dirty="0"/>
              <a:t>Identifies patient impairments, functional limitations and disabilities</a:t>
            </a:r>
          </a:p>
          <a:p>
            <a:endParaRPr lang="en-US" dirty="0"/>
          </a:p>
          <a:p>
            <a:r>
              <a:rPr lang="en-US" dirty="0"/>
              <a:t>Sets goals: long term </a:t>
            </a:r>
            <a:r>
              <a:rPr lang="en-US" dirty="0" smtClean="0"/>
              <a:t>(</a:t>
            </a:r>
            <a:r>
              <a:rPr lang="en-US" dirty="0" err="1" smtClean="0"/>
              <a:t>indepdent</a:t>
            </a:r>
            <a:r>
              <a:rPr lang="en-US" dirty="0" smtClean="0"/>
              <a:t> activity) and </a:t>
            </a:r>
            <a:r>
              <a:rPr lang="en-US" dirty="0"/>
              <a:t>short </a:t>
            </a:r>
            <a:r>
              <a:rPr lang="en-US" dirty="0" smtClean="0"/>
              <a:t>term ( change in functional ability/disability)  (2-4 visits, 2 weeks, day in acute)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81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Heavy Duty Wheelchair</a:t>
            </a:r>
            <a:endParaRPr lang="en-US" dirty="0"/>
          </a:p>
        </p:txBody>
      </p:sp>
      <p:sp>
        <p:nvSpPr>
          <p:cNvPr id="12291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Will be covered by insurance if:</a:t>
            </a:r>
          </a:p>
          <a:p>
            <a:r>
              <a:rPr lang="en-US" dirty="0" smtClean="0"/>
              <a:t>Patient weighs more than 200-250 lbs</a:t>
            </a:r>
            <a:r>
              <a:rPr lang="en-US" dirty="0" smtClean="0"/>
              <a:t>. then up to 600 lbs.</a:t>
            </a:r>
            <a:endParaRPr lang="en-US" dirty="0" smtClean="0"/>
          </a:p>
          <a:p>
            <a:r>
              <a:rPr lang="en-US" dirty="0" smtClean="0"/>
              <a:t>Reinforced back and seat</a:t>
            </a:r>
          </a:p>
        </p:txBody>
      </p:sp>
      <p:pic>
        <p:nvPicPr>
          <p:cNvPr id="12292" name="Content Placeholder 5" descr="cat7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715000" y="1981200"/>
            <a:ext cx="2667000" cy="32766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E278A-A983-4384-A782-A3C05F9065F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4392950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List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Review of S and O portion of </a:t>
            </a:r>
            <a:r>
              <a:rPr lang="en-US" dirty="0" smtClean="0"/>
              <a:t>note</a:t>
            </a:r>
          </a:p>
          <a:p>
            <a:r>
              <a:rPr lang="en-US" dirty="0" smtClean="0"/>
              <a:t>Only write down problem that can be changed or treated with PT, so look at the issue that can be fixed. </a:t>
            </a:r>
            <a:endParaRPr lang="en-US" dirty="0"/>
          </a:p>
          <a:p>
            <a:r>
              <a:rPr lang="en-US" dirty="0"/>
              <a:t>Determine which findings are abnormal and can be treated by physical therapy </a:t>
            </a:r>
          </a:p>
          <a:p>
            <a:r>
              <a:rPr lang="en-US" b="1" u="sng" dirty="0"/>
              <a:t>Prioritize</a:t>
            </a:r>
            <a:r>
              <a:rPr lang="en-US" dirty="0"/>
              <a:t> problems from most important to least important and list</a:t>
            </a:r>
          </a:p>
          <a:p>
            <a:r>
              <a:rPr lang="en-US" dirty="0"/>
              <a:t>Write goals based on problem list</a:t>
            </a:r>
          </a:p>
        </p:txBody>
      </p:sp>
    </p:spTree>
    <p:extLst>
      <p:ext uri="{BB962C8B-B14F-4D97-AF65-F5344CB8AC3E}">
        <p14:creationId xmlns:p14="http://schemas.microsoft.com/office/powerpoint/2010/main" val="201095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/>
              <a:t>Short Term (completed with 3-4 visits)</a:t>
            </a:r>
          </a:p>
          <a:p>
            <a:endParaRPr lang="en-US" sz="2600" dirty="0"/>
          </a:p>
          <a:p>
            <a:r>
              <a:rPr lang="en-US" sz="2600" dirty="0"/>
              <a:t>Long Term Goals</a:t>
            </a:r>
          </a:p>
          <a:p>
            <a:endParaRPr lang="en-US" sz="2600" dirty="0"/>
          </a:p>
          <a:p>
            <a:r>
              <a:rPr lang="en-US" sz="2600" dirty="0"/>
              <a:t>Expected Functional Outcomes</a:t>
            </a:r>
          </a:p>
          <a:p>
            <a:endParaRPr lang="en-US" sz="2600" dirty="0"/>
          </a:p>
          <a:p>
            <a:r>
              <a:rPr lang="en-US" sz="2600" dirty="0"/>
              <a:t>Every problem should have a long term goal or expected functional outcome associated with it</a:t>
            </a:r>
          </a:p>
          <a:p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62123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CPT Codes: Reimbursement Codes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828800"/>
          <a:ext cx="8229600" cy="485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5486400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CPT Codes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29360">
                <a:tc>
                  <a:txBody>
                    <a:bodyPr/>
                    <a:lstStyle/>
                    <a:p>
                      <a:r>
                        <a:rPr lang="en-US" dirty="0" smtClean="0"/>
                        <a:t>97112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Therapeutic procedure, one or more areas, each 15 minutes; neuromuscular reeducation of movement,</a:t>
                      </a:r>
                      <a:r>
                        <a:rPr lang="en-US" baseline="0" dirty="0" smtClean="0"/>
                        <a:t> balance, coordination, kinesthetic sense, posture and/or proprioception for sitting and/or standing activities.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Balance</a:t>
                      </a:r>
                    </a:p>
                    <a:p>
                      <a:r>
                        <a:rPr lang="en-US" dirty="0" smtClean="0"/>
                        <a:t>Posture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97116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Therapeutic procedure, one</a:t>
                      </a:r>
                      <a:r>
                        <a:rPr lang="en-US" baseline="0" dirty="0" smtClean="0"/>
                        <a:t> or more areas, each 15 minutes; gait training (including stair climbing)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Include assessment and fitting of devices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97542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Wheelchair management (assessment, fitting, training) each 15 minutes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456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Pediatric Considerations</a:t>
            </a:r>
            <a:endParaRPr 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Child/Youth</a:t>
            </a:r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</p:txBody>
      </p:sp>
      <p:sp>
        <p:nvSpPr>
          <p:cNvPr id="1331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Allows a variety of positions</a:t>
            </a:r>
          </a:p>
          <a:p>
            <a:endParaRPr lang="en-US" dirty="0" smtClean="0"/>
          </a:p>
          <a:p>
            <a:r>
              <a:rPr lang="en-US" dirty="0" smtClean="0"/>
              <a:t>Caregiver height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36D8AD-00BD-469C-82CD-5AD8B29111B7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13318" name="Picture 2" descr="C:\Documents and Settings\shmapes\Desktop\ki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209800"/>
            <a:ext cx="28956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197768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Specialized Types of Chairs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85800" y="1524000"/>
            <a:ext cx="3886200" cy="46640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Amputee:  axle is 2 inches behind the COG,   wheels further back, anti-tippers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dirty="0" smtClean="0"/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en-US" dirty="0" smtClean="0"/>
          </a:p>
        </p:txBody>
      </p:sp>
      <p:sp>
        <p:nvSpPr>
          <p:cNvPr id="14340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Indoor: Drive wheels are in the front</a:t>
            </a:r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D7DFEC-736D-48AB-80FC-F07C6B4F1BCA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14342" name="Picture 5" descr="C:\Documents and Settings\shmapes\Desktop\ampute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3505200"/>
            <a:ext cx="2305050" cy="229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6" descr="C:\Documents and Settings\shmapes\Desktop\front wheel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5213" y="3244850"/>
            <a:ext cx="1855787" cy="216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446000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Sports W/C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15363" name="Picture 5" descr="wheelchairs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539750" y="2493963"/>
            <a:ext cx="3810000" cy="2857500"/>
          </a:xfrm>
          <a:noFill/>
        </p:spPr>
      </p:pic>
      <p:sp>
        <p:nvSpPr>
          <p:cNvPr id="15364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en-US" dirty="0" smtClean="0"/>
              <a:t>Sports: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  low profile back,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  light weight frame,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  no arm rests,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  foot bar,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  narrow, angled </a:t>
            </a:r>
            <a:r>
              <a:rPr lang="en-US" dirty="0" smtClean="0"/>
              <a:t>wheels</a:t>
            </a:r>
          </a:p>
          <a:p>
            <a:pPr eaLnBrk="1" hangingPunct="1">
              <a:buFont typeface="Wingdings 2" pitchFamily="18" charset="2"/>
              <a:buNone/>
            </a:pPr>
            <a:endParaRPr lang="en-US" dirty="0"/>
          </a:p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-need to watch rubbing for the angled wheels</a:t>
            </a:r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D8C238-5CCB-4112-A94A-284642C7F686}" type="slidenum">
              <a:rPr lang="en-US"/>
              <a:pPr>
                <a:defRPr/>
              </a:pPr>
              <a:t>9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39663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193</TotalTime>
  <Words>2384</Words>
  <Application>Microsoft Office PowerPoint</Application>
  <PresentationFormat>On-screen Show (4:3)</PresentationFormat>
  <Paragraphs>515</Paragraphs>
  <Slides>62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3" baseType="lpstr">
      <vt:lpstr>Apothecary</vt:lpstr>
      <vt:lpstr>Wheelchairs and Evaluation of Patients for Wheelchairs,  Bed Mobility and  Documentation of ADL’s </vt:lpstr>
      <vt:lpstr>Final practical</vt:lpstr>
      <vt:lpstr>Objectives</vt:lpstr>
      <vt:lpstr>Wheelchair Types</vt:lpstr>
      <vt:lpstr>Standard Wheelchair</vt:lpstr>
      <vt:lpstr>Heavy Duty Wheelchair</vt:lpstr>
      <vt:lpstr>Pediatric Considerations</vt:lpstr>
      <vt:lpstr>Specialized Types of Chairs</vt:lpstr>
      <vt:lpstr>Sports W/C</vt:lpstr>
      <vt:lpstr>Power Wheelchairs</vt:lpstr>
      <vt:lpstr>Reclining Wheelchairs </vt:lpstr>
      <vt:lpstr>Stair Climbing Wheelchairs</vt:lpstr>
      <vt:lpstr>Wheelchair Components</vt:lpstr>
      <vt:lpstr>Wheelchair Components</vt:lpstr>
      <vt:lpstr>Wheelchair Components</vt:lpstr>
      <vt:lpstr>Wheelchair Components</vt:lpstr>
      <vt:lpstr>Wheelchair Components</vt:lpstr>
      <vt:lpstr>Wheelchair Components</vt:lpstr>
      <vt:lpstr>Wheelchair components</vt:lpstr>
      <vt:lpstr>Wheelchair components</vt:lpstr>
      <vt:lpstr>Cushions:</vt:lpstr>
      <vt:lpstr>Wheelchair Components</vt:lpstr>
      <vt:lpstr>Wheelchair Accessories</vt:lpstr>
      <vt:lpstr>Evaluating the Wheelchair Fit Seat Width</vt:lpstr>
      <vt:lpstr>Seat Width, cont.</vt:lpstr>
      <vt:lpstr>Evaluating the Wheelchair Fit Seat Length</vt:lpstr>
      <vt:lpstr>Seat Length, cont.</vt:lpstr>
      <vt:lpstr>Evaluating the Wheelchair Fit Seat Height</vt:lpstr>
      <vt:lpstr>Seat Height, cont.</vt:lpstr>
      <vt:lpstr>Evaluating the Wheelchair Fit Armrest Height</vt:lpstr>
      <vt:lpstr>Arm Rests, cont.</vt:lpstr>
      <vt:lpstr>Evaluating the Wheelchair Fit Back Height</vt:lpstr>
      <vt:lpstr>Back Height, cont.</vt:lpstr>
      <vt:lpstr>Risk Factors for Pressure Areas</vt:lpstr>
      <vt:lpstr>Bony weight bearing areas</vt:lpstr>
      <vt:lpstr>References</vt:lpstr>
      <vt:lpstr>Bed Mobility </vt:lpstr>
      <vt:lpstr>Bed Mobility Progression</vt:lpstr>
      <vt:lpstr>Purpose of Bed Mobility Tasks</vt:lpstr>
      <vt:lpstr>Bed Mobility Performed</vt:lpstr>
      <vt:lpstr>Concerns</vt:lpstr>
      <vt:lpstr>Documentation of Functional Activities</vt:lpstr>
      <vt:lpstr>Objectives: </vt:lpstr>
      <vt:lpstr>Posture Documentation</vt:lpstr>
      <vt:lpstr>Types of Posture</vt:lpstr>
      <vt:lpstr>Ex of Posture Documentation:  </vt:lpstr>
      <vt:lpstr>Documentation of Bed Mobility, Balance, Gait and Wheelchair Use</vt:lpstr>
      <vt:lpstr>Functional Independence Measure (FIM)</vt:lpstr>
      <vt:lpstr>PowerPoint Presentation</vt:lpstr>
      <vt:lpstr>PowerPoint Presentation</vt:lpstr>
      <vt:lpstr>PowerPoint Presentation</vt:lpstr>
      <vt:lpstr>Balance (NOT ON FINAL)</vt:lpstr>
      <vt:lpstr>Gait: </vt:lpstr>
      <vt:lpstr>Equipment Needed:</vt:lpstr>
      <vt:lpstr>Weight Bearing Status</vt:lpstr>
      <vt:lpstr>PowerPoint Presentation</vt:lpstr>
      <vt:lpstr>Gait pattern/deviations</vt:lpstr>
      <vt:lpstr>Wheelchairs</vt:lpstr>
      <vt:lpstr>Assessment</vt:lpstr>
      <vt:lpstr>Problem List</vt:lpstr>
      <vt:lpstr>Goals</vt:lpstr>
      <vt:lpstr>CPT Codes: Reimbursement Codes</vt:lpstr>
    </vt:vector>
  </TitlesOfParts>
  <Company>U of M - Flint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Wheelchairs and Evaluation of Patients for Wheelchairs</dc:title>
  <dc:creator>Becky</dc:creator>
  <cp:lastModifiedBy>SWEET, CHRISTINA</cp:lastModifiedBy>
  <cp:revision>18</cp:revision>
  <dcterms:created xsi:type="dcterms:W3CDTF">2012-04-01T10:39:48Z</dcterms:created>
  <dcterms:modified xsi:type="dcterms:W3CDTF">2012-04-02T19:26:54Z</dcterms:modified>
</cp:coreProperties>
</file>