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35"/>
  </p:notesMasterIdLst>
  <p:handoutMasterIdLst>
    <p:handoutMasterId r:id="rId36"/>
  </p:handoutMasterIdLst>
  <p:sldIdLst>
    <p:sldId id="307" r:id="rId2"/>
    <p:sldId id="362" r:id="rId3"/>
    <p:sldId id="363" r:id="rId4"/>
    <p:sldId id="367" r:id="rId5"/>
    <p:sldId id="406" r:id="rId6"/>
    <p:sldId id="398" r:id="rId7"/>
    <p:sldId id="389" r:id="rId8"/>
    <p:sldId id="407" r:id="rId9"/>
    <p:sldId id="377" r:id="rId10"/>
    <p:sldId id="401" r:id="rId11"/>
    <p:sldId id="376" r:id="rId12"/>
    <p:sldId id="402" r:id="rId13"/>
    <p:sldId id="387" r:id="rId14"/>
    <p:sldId id="388" r:id="rId15"/>
    <p:sldId id="404" r:id="rId16"/>
    <p:sldId id="369" r:id="rId17"/>
    <p:sldId id="397" r:id="rId18"/>
    <p:sldId id="390" r:id="rId19"/>
    <p:sldId id="381" r:id="rId20"/>
    <p:sldId id="370" r:id="rId21"/>
    <p:sldId id="372" r:id="rId22"/>
    <p:sldId id="395" r:id="rId23"/>
    <p:sldId id="371" r:id="rId24"/>
    <p:sldId id="408" r:id="rId25"/>
    <p:sldId id="373" r:id="rId26"/>
    <p:sldId id="391" r:id="rId27"/>
    <p:sldId id="392" r:id="rId28"/>
    <p:sldId id="383" r:id="rId29"/>
    <p:sldId id="403" r:id="rId30"/>
    <p:sldId id="405" r:id="rId31"/>
    <p:sldId id="384" r:id="rId32"/>
    <p:sldId id="399" r:id="rId33"/>
    <p:sldId id="385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A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7" autoAdjust="0"/>
    <p:restoredTop sz="86403" autoAdjust="0"/>
  </p:normalViewPr>
  <p:slideViewPr>
    <p:cSldViewPr>
      <p:cViewPr>
        <p:scale>
          <a:sx n="60" d="100"/>
          <a:sy n="60" d="100"/>
        </p:scale>
        <p:origin x="-142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F96290-82FF-4D53-AF03-D9559CA674FC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212AF-5635-4BE8-BA8D-50DF7BF2E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14717"/>
      </p:ext>
    </p:extLst>
  </p:cSld>
  <p:clrMap bg1="dk1" tx1="lt1" bg2="dk2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AEB52D-0951-4B5C-9626-CDE9CAB7D127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057426-3891-4F2D-A7C6-8D9963DAA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58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WANT A POINT CLOSEST TO UPPER LEFT HAND CORNER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945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B71969-90C4-4BB3-A3C3-29F7A499B45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F5D935-D73C-4529-ACB4-B186694129B7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614E5-4AF7-42EE-9B0C-CA7054059D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C87F0-B532-4B28-B4AB-E9A05006A2BA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EC456-5147-4D90-87D3-121107E4A7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508E9-8215-4A30-ABB1-FF1AEC5542C2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2C6A6-067E-4DFF-ACD4-86F59C3D0C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EA62C8-6606-4F53-A864-9DD34D0124E6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11C82-8113-4BCD-BC95-BB58B6CB4E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F9D938-C702-4998-AF8E-519B30EB2872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DFFC4-BEAC-435B-BCC7-5CB0064D4C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5E8B87-0CA7-4890-BB74-EE18413C227C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ED2D2-AEDA-4EA5-A1D8-672016AD61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016CA5-8F78-47C6-B262-D3DDE79530EB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E16F0-5298-40C4-AFE3-4D4611935A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CF34E5-8448-4D8A-AB3C-877D46C8F971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61494-1DA3-4CE1-AA22-5CCEAA6111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C0DF9-57B0-4DB6-8396-38B1818ECCF3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A807B-41DF-4F86-940F-C9C9B0EF82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9E365-58BE-4AFE-96AB-7AE537D3AC94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9347E-4A92-40A6-82BA-8BD0DF1092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393660-8A15-46E9-883C-59D4F43DB3EC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8A92A-3A7C-4AC6-BDFC-09B8D37762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9D1BCD-D297-46D5-A8E7-64C8D80F0109}" type="datetimeFigureOut">
              <a:rPr lang="en-US" smtClean="0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0B3EAA-208E-4008-ACB1-23FFB997C1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X&amp;start=0&amp;oi=define&amp;q=http://wordnet.princeton.edu/perl/webwn?s=index&amp;usg=AFQjCNF6QgE82prF70eU1JaEoBxInA_5F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565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Fundamental Tests and Measures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PT, </a:t>
            </a:r>
            <a:r>
              <a:rPr lang="en-US" sz="3200" dirty="0" err="1" smtClean="0">
                <a:latin typeface="Calibri" pitchFamily="34" charset="0"/>
              </a:rPr>
              <a:t>DSc</a:t>
            </a:r>
            <a:r>
              <a:rPr lang="en-US" sz="3200" dirty="0" smtClean="0">
                <a:latin typeface="Calibri" pitchFamily="34" charset="0"/>
              </a:rPr>
              <a:t>, OCS, ECS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362200" y="2819400"/>
            <a:ext cx="4191000" cy="83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lvl="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</a:pPr>
            <a:r>
              <a:rPr lang="en-US" sz="2800" smtClean="0">
                <a:latin typeface="+mn-lt"/>
              </a:rPr>
              <a:t>Statistics Overview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Skewed distributions</a:t>
            </a:r>
            <a:endParaRPr lang="en-US" dirty="0"/>
          </a:p>
        </p:txBody>
      </p:sp>
      <p:pic>
        <p:nvPicPr>
          <p:cNvPr id="47106" name="Picture 2" descr="http://www.southalabama.edu/coe/bset/johnson/lectures/lec15_files/image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8077200" cy="3905151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5486400"/>
            <a:ext cx="8229600" cy="1143000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uLnTx/>
                <a:uFillTx/>
                <a:latin typeface="+mj-lt"/>
                <a:ea typeface="+mj-ea"/>
                <a:cs typeface="+mj-cs"/>
              </a:rPr>
              <a:t>Mean “pulled” to the tail by extreme measurements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4419600" cy="381000"/>
          </a:xfrm>
        </p:spPr>
        <p:txBody>
          <a:bodyPr>
            <a:noAutofit/>
          </a:bodyPr>
          <a:lstStyle/>
          <a:p>
            <a:pPr algn="l"/>
            <a:r>
              <a:rPr lang="en-US" sz="1100" dirty="0" smtClean="0">
                <a:solidFill>
                  <a:srgbClr val="FF0000"/>
                </a:solidFill>
                <a:effectLst/>
              </a:rPr>
              <a:t>Mode=15              </a:t>
            </a:r>
            <a:r>
              <a:rPr lang="en-US" sz="1100" dirty="0" smtClean="0">
                <a:solidFill>
                  <a:schemeClr val="tx1"/>
                </a:solidFill>
                <a:effectLst/>
              </a:rPr>
              <a:t>Median=15.26</a:t>
            </a:r>
            <a:r>
              <a:rPr lang="en-US" sz="1100" dirty="0" smtClean="0">
                <a:solidFill>
                  <a:srgbClr val="FF0000"/>
                </a:solidFill>
                <a:effectLst/>
              </a:rPr>
              <a:t>         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Mean=15.6</a:t>
            </a:r>
            <a:endParaRPr lang="en-US" sz="1100" dirty="0"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04800" y="833437"/>
            <a:ext cx="6024563" cy="602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6200000" flipH="1">
            <a:off x="1371600" y="609600"/>
            <a:ext cx="1219200" cy="914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133600" y="914400"/>
            <a:ext cx="12192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2171700" y="876300"/>
            <a:ext cx="2438400" cy="16002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 txBox="1">
            <a:spLocks/>
          </p:cNvSpPr>
          <p:nvPr/>
        </p:nvSpPr>
        <p:spPr>
          <a:xfrm>
            <a:off x="6400800" y="0"/>
            <a:ext cx="2743200" cy="48006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 w="6350"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These</a:t>
            </a:r>
            <a:r>
              <a:rPr kumimoji="0" lang="en-US" sz="2400" b="1" i="0" u="none" strike="noStrike" kern="1200" cap="none" spc="0" normalizeH="0" noProof="0" dirty="0" smtClean="0">
                <a:ln w="6350"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data from a reference values study, show a more subtle positive skew of the data..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baseline="0" dirty="0" smtClean="0">
              <a:ln w="6350">
                <a:noFill/>
              </a:ln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noProof="0" dirty="0" smtClean="0">
                <a:ln w="6350"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The display is shown in a “binned” histogram - ……..</a:t>
            </a:r>
            <a:endParaRPr kumimoji="0" lang="en-US" sz="2400" b="1" i="0" u="none" strike="noStrike" kern="1200" cap="none" spc="0" normalizeH="0" baseline="0" noProof="0" dirty="0">
              <a:ln w="6350"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2819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5200" dirty="0" err="1" smtClean="0"/>
              <a:t>Skewness</a:t>
            </a:r>
            <a:endParaRPr lang="en-US" sz="5200" dirty="0" smtClean="0"/>
          </a:p>
          <a:p>
            <a:r>
              <a:rPr lang="en-US" dirty="0" smtClean="0"/>
              <a:t>The amount of asymmetry of the distribution</a:t>
            </a:r>
          </a:p>
          <a:p>
            <a:endParaRPr lang="en-US" dirty="0"/>
          </a:p>
          <a:p>
            <a:endParaRPr lang="en-US" dirty="0" smtClean="0"/>
          </a:p>
          <a:p>
            <a:pPr algn="ctr">
              <a:buNone/>
            </a:pPr>
            <a:r>
              <a:rPr lang="en-US" sz="5200" dirty="0" smtClean="0"/>
              <a:t>Kurtosis</a:t>
            </a:r>
            <a:endParaRPr lang="en-US" sz="5200" dirty="0"/>
          </a:p>
          <a:p>
            <a:r>
              <a:rPr lang="en-US" dirty="0" smtClean="0"/>
              <a:t>The </a:t>
            </a:r>
            <a:r>
              <a:rPr lang="en-US" u="sng" dirty="0" err="1" smtClean="0">
                <a:solidFill>
                  <a:schemeClr val="accent6">
                    <a:lumMod val="75000"/>
                  </a:schemeClr>
                </a:solidFill>
              </a:rPr>
              <a:t>peakedness</a:t>
            </a: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of the distribution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KurtosisPi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3200400"/>
            <a:ext cx="5367337" cy="3392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Standard error of the measure (SEM)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Product of the standard deviation of the data set and the square root of </a:t>
            </a:r>
            <a:r>
              <a:rPr lang="en-US" dirty="0" smtClean="0"/>
              <a:t>1 - ICC</a:t>
            </a:r>
          </a:p>
          <a:p>
            <a:pPr lvl="1"/>
            <a:r>
              <a:rPr lang="en-US" dirty="0" smtClean="0"/>
              <a:t>SD x </a:t>
            </a:r>
            <a:r>
              <a:rPr lang="en-US" dirty="0" err="1" smtClean="0"/>
              <a:t>squroot</a:t>
            </a:r>
            <a:r>
              <a:rPr lang="en-US" dirty="0" smtClean="0"/>
              <a:t> of 1 - ICC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u="sng" dirty="0" smtClean="0"/>
              <a:t>indication of the precision</a:t>
            </a:r>
            <a:r>
              <a:rPr lang="en-US" dirty="0" smtClean="0"/>
              <a:t> of the score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Standard Error used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to construct a confidence interval (CI) around a single measurement within which the true score is estimated to lie</a:t>
            </a:r>
          </a:p>
          <a:p>
            <a:r>
              <a:rPr lang="en-US" dirty="0" smtClean="0"/>
              <a:t>95% CI around the observed score would be: Observed score ± </a:t>
            </a:r>
            <a:r>
              <a:rPr lang="en-US" dirty="0" smtClean="0"/>
              <a:t>1.96*SEM</a:t>
            </a:r>
          </a:p>
          <a:p>
            <a:pPr lvl="1"/>
            <a:r>
              <a:rPr lang="en-US" dirty="0" smtClean="0"/>
              <a:t>Nearly 2SD but not quite (observed score +/- 2SD)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8196" name="Title 1"/>
          <p:cNvSpPr txBox="1">
            <a:spLocks/>
          </p:cNvSpPr>
          <p:nvPr/>
        </p:nvSpPr>
        <p:spPr bwMode="auto">
          <a:xfrm>
            <a:off x="304800" y="5943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/>
              <a:t>Weir JP. Quantifying test-retest reliability using the intraclass correlation coefficient and the SEM. </a:t>
            </a:r>
            <a:r>
              <a:rPr lang="en-US" sz="1000" i="1"/>
              <a:t>J Strength Cond Res. </a:t>
            </a:r>
            <a:r>
              <a:rPr lang="en-US" sz="1000"/>
              <a:t>Feb 2005;19(1):231-240.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Minimum detectable </a:t>
            </a:r>
            <a:r>
              <a:rPr lang="en-US" dirty="0" smtClean="0"/>
              <a:t>difference (MDD)?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3962400"/>
          </a:xfrm>
        </p:spPr>
        <p:txBody>
          <a:bodyPr/>
          <a:lstStyle/>
          <a:p>
            <a:r>
              <a:rPr lang="en-US" dirty="0" smtClean="0"/>
              <a:t>SEM doesn’t take into account the variability of a second measure </a:t>
            </a:r>
          </a:p>
          <a:p>
            <a:r>
              <a:rPr lang="en-US" dirty="0" smtClean="0"/>
              <a:t>SEM is therefore </a:t>
            </a:r>
            <a:r>
              <a:rPr lang="en-US" dirty="0" smtClean="0">
                <a:solidFill>
                  <a:srgbClr val="FF0000"/>
                </a:solidFill>
              </a:rPr>
              <a:t>not </a:t>
            </a:r>
            <a:r>
              <a:rPr lang="en-US" dirty="0" smtClean="0"/>
              <a:t>adequate </a:t>
            </a:r>
            <a:r>
              <a:rPr lang="en-US" dirty="0" smtClean="0">
                <a:solidFill>
                  <a:srgbClr val="FF0000"/>
                </a:solidFill>
              </a:rPr>
              <a:t>to compare paired values for change</a:t>
            </a:r>
          </a:p>
          <a:p>
            <a:endParaRPr lang="en-US" dirty="0" smtClean="0"/>
          </a:p>
          <a:p>
            <a:r>
              <a:rPr lang="en-US" dirty="0" smtClean="0"/>
              <a:t>Of course there is a way to handle this</a:t>
            </a:r>
          </a:p>
          <a:p>
            <a:r>
              <a:rPr lang="en-US" dirty="0" smtClean="0"/>
              <a:t>(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1.96*SEM*√2</a:t>
            </a:r>
            <a:r>
              <a:rPr lang="en-US" dirty="0" smtClean="0"/>
              <a:t>) </a:t>
            </a:r>
          </a:p>
          <a:p>
            <a:pPr>
              <a:buFont typeface="Arial" pitchFamily="34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9220" name="Title 1"/>
          <p:cNvSpPr txBox="1">
            <a:spLocks/>
          </p:cNvSpPr>
          <p:nvPr/>
        </p:nvSpPr>
        <p:spPr bwMode="auto">
          <a:xfrm>
            <a:off x="0" y="6324600"/>
            <a:ext cx="8991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/>
              <a:t>Weir JP. Quantifying test-retest reliability using the intraclass correlation coefficient and the SEM. </a:t>
            </a:r>
            <a:r>
              <a:rPr lang="en-US" sz="1000" i="1"/>
              <a:t>J Strength Cond Res. </a:t>
            </a:r>
            <a:r>
              <a:rPr lang="en-US" sz="1000"/>
              <a:t>Feb 2005;19(1):231-240.</a:t>
            </a:r>
          </a:p>
        </p:txBody>
      </p:sp>
      <p:sp>
        <p:nvSpPr>
          <p:cNvPr id="9221" name="Title 1"/>
          <p:cNvSpPr txBox="1">
            <a:spLocks/>
          </p:cNvSpPr>
          <p:nvPr/>
        </p:nvSpPr>
        <p:spPr bwMode="auto">
          <a:xfrm>
            <a:off x="0" y="579120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/>
              <a:t>Eliasziw M, Young SL, Woodbury MG, Fryday-Field K. Statistical methodology for the concurrent assessment of interrater and intrarater reliability: using goniometric measurements as an example. </a:t>
            </a:r>
            <a:r>
              <a:rPr lang="en-US" sz="1000" i="1"/>
              <a:t>Phys Ther. </a:t>
            </a:r>
            <a:r>
              <a:rPr lang="en-US" sz="1000"/>
              <a:t>Aug 1994;74(8):777-788.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Standard error of the mean </a:t>
            </a:r>
            <a:br>
              <a:rPr lang="en-US" dirty="0" smtClean="0"/>
            </a:br>
            <a:r>
              <a:rPr lang="en-US" dirty="0" smtClean="0"/>
              <a:t>(S.E. mean)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6868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estimate of the standard deviation </a:t>
            </a:r>
            <a:r>
              <a:rPr lang="en-US" u="sng" dirty="0" smtClean="0"/>
              <a:t>of the population</a:t>
            </a:r>
          </a:p>
          <a:p>
            <a:r>
              <a:rPr lang="en-US" dirty="0" smtClean="0"/>
              <a:t>An indication of the sampling error</a:t>
            </a:r>
          </a:p>
          <a:p>
            <a:r>
              <a:rPr lang="en-US" dirty="0" smtClean="0"/>
              <a:t>Three points relative to the sample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sample is a representation of the larger population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larger the sample , the smaller the error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If we take multiple samples, the distribution of the sample means looks like a bell shaped curve</a:t>
            </a:r>
          </a:p>
          <a:p>
            <a:r>
              <a:rPr lang="en-US" dirty="0" smtClean="0"/>
              <a:t>Standard deviation / </a:t>
            </a:r>
            <a:r>
              <a:rPr lang="en-US" sz="5200" dirty="0" smtClean="0"/>
              <a:t>√</a:t>
            </a:r>
            <a:r>
              <a:rPr lang="en-US" dirty="0" smtClean="0"/>
              <a:t> of the sample size  (s/√n)</a:t>
            </a:r>
          </a:p>
          <a:p>
            <a:pPr>
              <a:buNone/>
            </a:pPr>
            <a:r>
              <a:rPr lang="en-US" sz="1900" dirty="0" smtClean="0"/>
              <a:t>Equation 18.1 P &amp; 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Normative Reference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does this datum compare to others?</a:t>
            </a:r>
          </a:p>
          <a:p>
            <a:r>
              <a:rPr lang="en-US" dirty="0" smtClean="0"/>
              <a:t>Gives you a comparison to the group</a:t>
            </a:r>
          </a:p>
          <a:p>
            <a:r>
              <a:rPr lang="en-US" dirty="0" smtClean="0"/>
              <a:t>Datum should be </a:t>
            </a:r>
            <a:r>
              <a:rPr lang="en-US" u="sng" dirty="0" smtClean="0"/>
              <a:t>compared to similar group</a:t>
            </a:r>
          </a:p>
          <a:p>
            <a:pPr lvl="1"/>
            <a:r>
              <a:rPr lang="en-US" dirty="0" smtClean="0"/>
              <a:t>55 stroke patient vs. 25 year old athlete</a:t>
            </a:r>
            <a:r>
              <a:rPr lang="en-US" dirty="0" smtClean="0"/>
              <a:t>? </a:t>
            </a:r>
            <a:r>
              <a:rPr lang="en-US" dirty="0" smtClean="0">
                <a:solidFill>
                  <a:srgbClr val="C00000"/>
                </a:solidFill>
              </a:rPr>
              <a:t>WRONG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25 year old soccer player vs. 25 year old swimmer</a:t>
            </a:r>
            <a:r>
              <a:rPr lang="en-US" dirty="0" smtClean="0"/>
              <a:t>? </a:t>
            </a:r>
            <a:r>
              <a:rPr lang="en-US" dirty="0" smtClean="0">
                <a:solidFill>
                  <a:srgbClr val="17A917"/>
                </a:solidFill>
              </a:rPr>
              <a:t>CORRECT!</a:t>
            </a:r>
            <a:endParaRPr lang="en-US" dirty="0" smtClean="0">
              <a:solidFill>
                <a:srgbClr val="17A917"/>
              </a:solidFill>
            </a:endParaRPr>
          </a:p>
          <a:p>
            <a:r>
              <a:rPr lang="en-US" dirty="0" smtClean="0"/>
              <a:t>Datum may (or may not) indicate capability</a:t>
            </a:r>
          </a:p>
          <a:p>
            <a:pPr lvl="1"/>
            <a:r>
              <a:rPr lang="en-US" dirty="0" smtClean="0"/>
              <a:t>Strength is +3 SD of normal</a:t>
            </a:r>
          </a:p>
          <a:p>
            <a:pPr lvl="1"/>
            <a:r>
              <a:rPr lang="en-US" dirty="0" smtClean="0"/>
              <a:t>Can he bench 200 kg?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Criterion Reference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How does this datum compare to a standard?</a:t>
            </a:r>
          </a:p>
          <a:p>
            <a:r>
              <a:rPr lang="en-US" dirty="0" smtClean="0"/>
              <a:t>For example, in many graduate courses</a:t>
            </a:r>
          </a:p>
          <a:p>
            <a:pPr lvl="1"/>
            <a:r>
              <a:rPr lang="en-US" dirty="0" smtClean="0"/>
              <a:t>All could earn an “A”</a:t>
            </a:r>
          </a:p>
          <a:p>
            <a:pPr lvl="1"/>
            <a:r>
              <a:rPr lang="en-US" dirty="0" smtClean="0"/>
              <a:t>All could fail</a:t>
            </a:r>
          </a:p>
          <a:p>
            <a:r>
              <a:rPr lang="en-US" dirty="0" smtClean="0"/>
              <a:t>In contrast, Vs. Norm Referencing </a:t>
            </a:r>
          </a:p>
          <a:p>
            <a:pPr lvl="1"/>
            <a:r>
              <a:rPr lang="en-US" dirty="0" smtClean="0"/>
              <a:t>Same group above, but in norm referenced course</a:t>
            </a:r>
          </a:p>
          <a:p>
            <a:pPr lvl="1"/>
            <a:r>
              <a:rPr lang="en-US" dirty="0" smtClean="0"/>
              <a:t>Some would be “A”, some “B”, some “C”….</a:t>
            </a:r>
          </a:p>
          <a:p>
            <a:r>
              <a:rPr lang="en-US" dirty="0" smtClean="0"/>
              <a:t>Criterion references often used in PT for </a:t>
            </a:r>
          </a:p>
          <a:p>
            <a:pPr lvl="1"/>
            <a:r>
              <a:rPr lang="en-US" dirty="0" smtClean="0"/>
              <a:t>Progression</a:t>
            </a:r>
          </a:p>
          <a:p>
            <a:pPr lvl="1"/>
            <a:r>
              <a:rPr lang="en-US" dirty="0" smtClean="0"/>
              <a:t>Discharge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Percentiles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100 equal parts</a:t>
            </a:r>
          </a:p>
          <a:p>
            <a:r>
              <a:rPr lang="en-US" dirty="0" smtClean="0"/>
              <a:t>Relative position</a:t>
            </a:r>
          </a:p>
          <a:p>
            <a:pPr lvl="1"/>
            <a:r>
              <a:rPr lang="en-US" dirty="0" smtClean="0"/>
              <a:t>89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</a:p>
          <a:p>
            <a:pPr lvl="1"/>
            <a:r>
              <a:rPr lang="en-US" dirty="0" smtClean="0"/>
              <a:t>89% below this </a:t>
            </a:r>
          </a:p>
          <a:p>
            <a:r>
              <a:rPr lang="en-US" dirty="0" smtClean="0"/>
              <a:t>Quartiles a common grouping</a:t>
            </a:r>
          </a:p>
          <a:p>
            <a:pPr lvl="1"/>
            <a:r>
              <a:rPr lang="en-US" dirty="0" smtClean="0"/>
              <a:t>25</a:t>
            </a:r>
            <a:r>
              <a:rPr lang="en-US" baseline="30000" dirty="0" smtClean="0"/>
              <a:t>th </a:t>
            </a:r>
            <a:r>
              <a:rPr lang="en-US" dirty="0" smtClean="0"/>
              <a:t>(Q1),  50</a:t>
            </a:r>
            <a:r>
              <a:rPr lang="en-US" baseline="30000" dirty="0" smtClean="0"/>
              <a:t>th </a:t>
            </a:r>
            <a:r>
              <a:rPr lang="en-US" dirty="0" smtClean="0"/>
              <a:t>(Q2), 75</a:t>
            </a:r>
            <a:r>
              <a:rPr lang="en-US" baseline="30000" dirty="0" smtClean="0"/>
              <a:t>th</a:t>
            </a:r>
            <a:r>
              <a:rPr lang="en-US" dirty="0" smtClean="0"/>
              <a:t> (Q3) , 100</a:t>
            </a:r>
            <a:r>
              <a:rPr lang="en-US" baseline="30000" dirty="0" smtClean="0"/>
              <a:t>th</a:t>
            </a:r>
            <a:r>
              <a:rPr lang="en-US" dirty="0" smtClean="0"/>
              <a:t> (Q4)</a:t>
            </a:r>
          </a:p>
          <a:p>
            <a:pPr lvl="1"/>
            <a:r>
              <a:rPr lang="en-US" dirty="0" smtClean="0"/>
              <a:t>Interquartile Range</a:t>
            </a:r>
          </a:p>
          <a:p>
            <a:pPr lvl="2"/>
            <a:r>
              <a:rPr lang="en-US" dirty="0" smtClean="0"/>
              <a:t>Distance between Q3-Q1</a:t>
            </a:r>
          </a:p>
          <a:p>
            <a:pPr lvl="2"/>
            <a:r>
              <a:rPr lang="en-US" dirty="0" smtClean="0"/>
              <a:t>Middle 50%</a:t>
            </a:r>
          </a:p>
          <a:p>
            <a:pPr lvl="1"/>
            <a:r>
              <a:rPr lang="en-US" dirty="0" smtClean="0"/>
              <a:t>Semi-</a:t>
            </a:r>
            <a:r>
              <a:rPr lang="en-US" dirty="0" err="1" smtClean="0"/>
              <a:t>interquartile</a:t>
            </a:r>
            <a:r>
              <a:rPr lang="en-US" dirty="0" smtClean="0"/>
              <a:t> Range</a:t>
            </a:r>
          </a:p>
          <a:p>
            <a:pPr lvl="2"/>
            <a:r>
              <a:rPr lang="en-US" dirty="0" smtClean="0"/>
              <a:t>Half the interquartile range</a:t>
            </a:r>
          </a:p>
          <a:p>
            <a:pPr lvl="2"/>
            <a:r>
              <a:rPr lang="en-US" dirty="0" smtClean="0"/>
              <a:t>Useful variability measure for skewed distributions 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Stanines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/>
          </a:bodyPr>
          <a:lstStyle/>
          <a:p>
            <a:r>
              <a:rPr lang="en-US" dirty="0" err="1" smtClean="0"/>
              <a:t>STAndard</a:t>
            </a:r>
            <a:r>
              <a:rPr lang="en-US" dirty="0" smtClean="0"/>
              <a:t> NINE</a:t>
            </a:r>
          </a:p>
          <a:p>
            <a:r>
              <a:rPr lang="en-US" dirty="0" smtClean="0"/>
              <a:t>Nine-point </a:t>
            </a:r>
          </a:p>
          <a:p>
            <a:r>
              <a:rPr lang="en-US" dirty="0" smtClean="0"/>
              <a:t>Results are ranked lowest to highest </a:t>
            </a:r>
          </a:p>
          <a:p>
            <a:r>
              <a:rPr lang="en-US" dirty="0" smtClean="0"/>
              <a:t>Lowest 4% is </a:t>
            </a:r>
            <a:r>
              <a:rPr lang="en-US" dirty="0" err="1" smtClean="0"/>
              <a:t>stanine</a:t>
            </a:r>
            <a:r>
              <a:rPr lang="en-US" dirty="0" smtClean="0"/>
              <a:t>  1, highest 4% is </a:t>
            </a:r>
            <a:r>
              <a:rPr lang="en-US" dirty="0" err="1" smtClean="0"/>
              <a:t>stanine</a:t>
            </a:r>
            <a:r>
              <a:rPr lang="en-US" dirty="0" smtClean="0"/>
              <a:t> 9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Calculating </a:t>
            </a:r>
            <a:r>
              <a:rPr lang="en-US" dirty="0" err="1" smtClean="0"/>
              <a:t>Stanines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 4% 7% 12% 17% 20% 17% 12% 7% 4% </a:t>
            </a:r>
          </a:p>
          <a:p>
            <a:r>
              <a:rPr lang="en-US" dirty="0" smtClean="0"/>
              <a:t> 1     2      3      4      5       6      7      8    9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Outline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Statistic(s)</a:t>
            </a:r>
          </a:p>
          <a:p>
            <a:r>
              <a:rPr lang="en-US" dirty="0" smtClean="0"/>
              <a:t>Central Tendency</a:t>
            </a:r>
          </a:p>
          <a:p>
            <a:r>
              <a:rPr lang="en-US" dirty="0" smtClean="0"/>
              <a:t>Distribution</a:t>
            </a:r>
          </a:p>
          <a:p>
            <a:r>
              <a:rPr lang="en-US" dirty="0" smtClean="0"/>
              <a:t>Standard Error</a:t>
            </a:r>
          </a:p>
          <a:p>
            <a:r>
              <a:rPr lang="en-US" dirty="0" smtClean="0"/>
              <a:t>Referencing</a:t>
            </a:r>
          </a:p>
          <a:p>
            <a:r>
              <a:rPr lang="en-US" dirty="0" smtClean="0"/>
              <a:t>Sources of Errors</a:t>
            </a:r>
          </a:p>
          <a:p>
            <a:r>
              <a:rPr lang="en-US" dirty="0" smtClean="0"/>
              <a:t>Reliability</a:t>
            </a:r>
          </a:p>
          <a:p>
            <a:r>
              <a:rPr lang="en-US" dirty="0" smtClean="0"/>
              <a:t>Validity</a:t>
            </a:r>
          </a:p>
          <a:p>
            <a:pPr lvl="1"/>
            <a:r>
              <a:rPr lang="en-US" dirty="0" smtClean="0"/>
              <a:t>Sensitivity/Specificity</a:t>
            </a:r>
          </a:p>
          <a:p>
            <a:pPr lvl="1"/>
            <a:r>
              <a:rPr lang="en-US" dirty="0" smtClean="0"/>
              <a:t>Likelihood Ratios</a:t>
            </a:r>
          </a:p>
          <a:p>
            <a:r>
              <a:rPr lang="en-US" dirty="0" smtClean="0"/>
              <a:t>Receiver Operator Characteristics (ROC) Curves</a:t>
            </a:r>
          </a:p>
          <a:p>
            <a:r>
              <a:rPr lang="en-US" dirty="0" smtClean="0"/>
              <a:t>Clinical Utility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Sources of Measurement Error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Systematic: ruler is 1 inch too short for true foot</a:t>
            </a:r>
            <a:endParaRPr lang="en-US" dirty="0" smtClean="0"/>
          </a:p>
          <a:p>
            <a:r>
              <a:rPr lang="en-US" dirty="0" smtClean="0"/>
              <a:t>Random: usually cancels out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Trained</a:t>
            </a:r>
          </a:p>
          <a:p>
            <a:pPr lvl="1"/>
            <a:r>
              <a:rPr lang="en-US" dirty="0" smtClean="0"/>
              <a:t>Untrained</a:t>
            </a:r>
          </a:p>
          <a:p>
            <a:r>
              <a:rPr lang="en-US" dirty="0" smtClean="0"/>
              <a:t>The instrument</a:t>
            </a:r>
          </a:p>
          <a:p>
            <a:pPr lvl="1"/>
            <a:r>
              <a:rPr lang="en-US" dirty="0" smtClean="0"/>
              <a:t>Right instrument</a:t>
            </a:r>
          </a:p>
          <a:p>
            <a:pPr lvl="1"/>
            <a:r>
              <a:rPr lang="en-US" dirty="0" smtClean="0"/>
              <a:t>Same instrument</a:t>
            </a:r>
          </a:p>
          <a:p>
            <a:r>
              <a:rPr lang="en-US" dirty="0" smtClean="0"/>
              <a:t>Variability of the characteristic</a:t>
            </a:r>
          </a:p>
          <a:p>
            <a:pPr lvl="1"/>
            <a:r>
              <a:rPr lang="en-US" dirty="0" smtClean="0"/>
              <a:t>Time of day</a:t>
            </a:r>
          </a:p>
          <a:p>
            <a:pPr lvl="1"/>
            <a:r>
              <a:rPr lang="en-US" dirty="0" smtClean="0"/>
              <a:t>Pre or post therapy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8686800" cy="5334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Test-Retest</a:t>
            </a:r>
          </a:p>
          <a:p>
            <a:pPr lvl="1"/>
            <a:r>
              <a:rPr lang="en-US" dirty="0" smtClean="0"/>
              <a:t>Attempt to control variation</a:t>
            </a:r>
          </a:p>
          <a:p>
            <a:pPr lvl="1"/>
            <a:r>
              <a:rPr lang="en-US" dirty="0" smtClean="0"/>
              <a:t>Testing effects</a:t>
            </a:r>
          </a:p>
          <a:p>
            <a:pPr lvl="1"/>
            <a:r>
              <a:rPr lang="en-US" dirty="0" smtClean="0"/>
              <a:t>Carryover effects</a:t>
            </a:r>
          </a:p>
          <a:p>
            <a:r>
              <a:rPr lang="en-US" dirty="0" smtClean="0"/>
              <a:t>Intra-rater</a:t>
            </a:r>
          </a:p>
          <a:p>
            <a:pPr lvl="1"/>
            <a:r>
              <a:rPr lang="en-US" dirty="0" smtClean="0"/>
              <a:t>Can I (or you) get the same result two different times?</a:t>
            </a:r>
          </a:p>
          <a:p>
            <a:r>
              <a:rPr lang="en-US" dirty="0" smtClean="0"/>
              <a:t>Inter-rater</a:t>
            </a:r>
          </a:p>
          <a:p>
            <a:pPr lvl="1"/>
            <a:r>
              <a:rPr lang="en-US" dirty="0" smtClean="0"/>
              <a:t>Can two testers obtain the same measurement? </a:t>
            </a:r>
          </a:p>
          <a:p>
            <a:endParaRPr lang="en-US" dirty="0" smtClean="0"/>
          </a:p>
          <a:p>
            <a:r>
              <a:rPr lang="en-US" dirty="0" smtClean="0"/>
              <a:t>Required to have validity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86868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ICC reflects both correlation and </a:t>
            </a:r>
            <a:r>
              <a:rPr lang="en-US" dirty="0" smtClean="0"/>
              <a:t>agreement</a:t>
            </a:r>
          </a:p>
          <a:p>
            <a:pPr lvl="1"/>
            <a:r>
              <a:rPr lang="en-US" dirty="0" smtClean="0"/>
              <a:t>What PT use commonly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Kappa: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Others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Validity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Not required for Reliability</a:t>
            </a:r>
          </a:p>
          <a:p>
            <a:r>
              <a:rPr lang="en-US" dirty="0" smtClean="0"/>
              <a:t>Measurement measures what is </a:t>
            </a:r>
            <a:r>
              <a:rPr lang="en-US" dirty="0" smtClean="0"/>
              <a:t>intended to be measured</a:t>
            </a:r>
            <a:endParaRPr lang="en-US" dirty="0" smtClean="0"/>
          </a:p>
          <a:p>
            <a:r>
              <a:rPr lang="en-US" dirty="0" smtClean="0"/>
              <a:t>Is not something an instrument </a:t>
            </a:r>
            <a:r>
              <a:rPr lang="en-US" dirty="0" smtClean="0"/>
              <a:t>has=it has to be valid for measuring “something”</a:t>
            </a:r>
            <a:endParaRPr lang="en-US" dirty="0" smtClean="0"/>
          </a:p>
          <a:p>
            <a:r>
              <a:rPr lang="en-US" dirty="0" smtClean="0"/>
              <a:t>Is specific to the intended use</a:t>
            </a:r>
          </a:p>
          <a:p>
            <a:r>
              <a:rPr lang="en-US" dirty="0" smtClean="0"/>
              <a:t>Multiple types</a:t>
            </a:r>
          </a:p>
          <a:p>
            <a:pPr lvl="1"/>
            <a:r>
              <a:rPr lang="en-US" dirty="0" smtClean="0"/>
              <a:t>Face</a:t>
            </a:r>
          </a:p>
          <a:p>
            <a:pPr lvl="1"/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Criterion-referenced</a:t>
            </a:r>
          </a:p>
          <a:p>
            <a:pPr lvl="2"/>
            <a:r>
              <a:rPr lang="en-US" dirty="0" smtClean="0"/>
              <a:t>Concurrent</a:t>
            </a:r>
          </a:p>
          <a:p>
            <a:pPr lvl="2"/>
            <a:r>
              <a:rPr lang="en-US" dirty="0" smtClean="0"/>
              <a:t>Predictive</a:t>
            </a:r>
          </a:p>
          <a:p>
            <a:pPr lvl="1"/>
            <a:r>
              <a:rPr lang="en-US" dirty="0" smtClean="0"/>
              <a:t>Construct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Sensitivity and Specificity are components of validity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025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30480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Sensitivity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5344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true positive </a:t>
            </a:r>
            <a:r>
              <a:rPr lang="en-US" u="sng" dirty="0" smtClean="0"/>
              <a:t>rate</a:t>
            </a:r>
          </a:p>
          <a:p>
            <a:r>
              <a:rPr lang="en-US" dirty="0" smtClean="0"/>
              <a:t>Sensitivity</a:t>
            </a:r>
          </a:p>
          <a:p>
            <a:pPr lvl="1"/>
            <a:r>
              <a:rPr lang="en-US" dirty="0" smtClean="0"/>
              <a:t>Can the test find it if it’s there?</a:t>
            </a:r>
          </a:p>
          <a:p>
            <a:r>
              <a:rPr lang="en-US" dirty="0" smtClean="0"/>
              <a:t>Sensitivity increases as:</a:t>
            </a:r>
          </a:p>
          <a:p>
            <a:pPr lvl="1"/>
            <a:r>
              <a:rPr lang="en-US" dirty="0" smtClean="0"/>
              <a:t>More with a condition correctly classified</a:t>
            </a:r>
          </a:p>
          <a:p>
            <a:pPr lvl="1"/>
            <a:r>
              <a:rPr lang="en-US" dirty="0" smtClean="0"/>
              <a:t>Fewer with the condition are missed</a:t>
            </a:r>
          </a:p>
          <a:p>
            <a:r>
              <a:rPr lang="en-US" dirty="0" smtClean="0"/>
              <a:t>Highly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sensitive</a:t>
            </a:r>
            <a:r>
              <a:rPr lang="en-US" dirty="0" smtClean="0"/>
              <a:t> test good for ruling out disorder</a:t>
            </a:r>
          </a:p>
          <a:p>
            <a:pPr lvl="1"/>
            <a:r>
              <a:rPr lang="en-US" dirty="0" smtClean="0"/>
              <a:t>If the result is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egative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Sn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u="sng" dirty="0" smtClean="0"/>
              <a:t>out</a:t>
            </a:r>
          </a:p>
          <a:p>
            <a:r>
              <a:rPr lang="en-US" dirty="0" smtClean="0"/>
              <a:t>1-sensitivity = false negative </a:t>
            </a:r>
            <a:r>
              <a:rPr lang="en-US" dirty="0" smtClean="0"/>
              <a:t>rate</a:t>
            </a:r>
          </a:p>
          <a:p>
            <a:r>
              <a:rPr lang="en-US" dirty="0" smtClean="0"/>
              <a:t>EX: All people are females in classes is high sensitivity, but males are all then “false positives”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30480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Specificity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52400" y="1447800"/>
            <a:ext cx="8534400" cy="4572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true negative </a:t>
            </a:r>
            <a:r>
              <a:rPr lang="en-US" u="sng" dirty="0" smtClean="0"/>
              <a:t>rate</a:t>
            </a:r>
          </a:p>
          <a:p>
            <a:r>
              <a:rPr lang="en-US" dirty="0" smtClean="0"/>
              <a:t>Specificity</a:t>
            </a:r>
          </a:p>
          <a:p>
            <a:pPr lvl="1"/>
            <a:r>
              <a:rPr lang="en-US" dirty="0" smtClean="0"/>
              <a:t>Can the test miss it if it isn’t there?</a:t>
            </a:r>
          </a:p>
          <a:p>
            <a:r>
              <a:rPr lang="en-US" dirty="0" smtClean="0"/>
              <a:t>Specificity increases as:</a:t>
            </a:r>
          </a:p>
          <a:p>
            <a:pPr lvl="1"/>
            <a:r>
              <a:rPr lang="en-US" dirty="0" smtClean="0"/>
              <a:t>More without a condition correctly classified</a:t>
            </a:r>
          </a:p>
          <a:p>
            <a:pPr lvl="1"/>
            <a:r>
              <a:rPr lang="en-US" dirty="0" smtClean="0"/>
              <a:t>Fewer are falsely classified as having condition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Highly </a:t>
            </a:r>
            <a:r>
              <a:rPr lang="en-US" dirty="0" smtClean="0">
                <a:solidFill>
                  <a:srgbClr val="7030A0"/>
                </a:solidFill>
              </a:rPr>
              <a:t>specific</a:t>
            </a:r>
            <a:r>
              <a:rPr lang="en-US" dirty="0" smtClean="0"/>
              <a:t> test good for ruling in disorder</a:t>
            </a:r>
          </a:p>
          <a:p>
            <a:pPr lvl="1"/>
            <a:r>
              <a:rPr lang="en-US" dirty="0" smtClean="0"/>
              <a:t>If the result is </a:t>
            </a:r>
            <a:r>
              <a:rPr lang="en-US" dirty="0" smtClean="0">
                <a:solidFill>
                  <a:srgbClr val="FF0000"/>
                </a:solidFill>
              </a:rPr>
              <a:t>positive</a:t>
            </a:r>
          </a:p>
          <a:p>
            <a:pPr lvl="1"/>
            <a:r>
              <a:rPr lang="en-US" dirty="0" err="1" smtClean="0">
                <a:solidFill>
                  <a:srgbClr val="7030A0"/>
                </a:solidFill>
              </a:rPr>
              <a:t>Sp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u="sng" dirty="0" err="1" smtClean="0"/>
              <a:t>in</a:t>
            </a:r>
            <a:endParaRPr lang="en-US" u="sng" dirty="0" smtClean="0"/>
          </a:p>
          <a:p>
            <a:r>
              <a:rPr lang="en-US" dirty="0" smtClean="0"/>
              <a:t>1-specificity = false positive rate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Likelihood Ratios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52400" y="838200"/>
            <a:ext cx="85344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Useful for confidence in our diagnosis </a:t>
            </a:r>
          </a:p>
          <a:p>
            <a:r>
              <a:rPr lang="en-US" dirty="0" smtClean="0"/>
              <a:t>Importance ↑ as they move away from 1</a:t>
            </a:r>
          </a:p>
          <a:p>
            <a:endParaRPr lang="en-US" dirty="0" smtClean="0"/>
          </a:p>
          <a:p>
            <a:r>
              <a:rPr lang="en-US" dirty="0" smtClean="0"/>
              <a:t>1 is </a:t>
            </a:r>
            <a:r>
              <a:rPr lang="en-US" dirty="0" smtClean="0"/>
              <a:t>useless: means </a:t>
            </a:r>
            <a:r>
              <a:rPr lang="en-US" dirty="0" smtClean="0"/>
              <a:t>false negatives = false </a:t>
            </a:r>
            <a:r>
              <a:rPr lang="en-US" dirty="0" smtClean="0"/>
              <a:t>positives    50%</a:t>
            </a:r>
          </a:p>
          <a:p>
            <a:pPr lvl="1"/>
            <a:r>
              <a:rPr lang="en-US" dirty="0" smtClean="0"/>
              <a:t>Negative 0 to 1 Positive 1 to infinity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LR + = true positive rate/false positive rate	</a:t>
            </a:r>
          </a:p>
          <a:p>
            <a:endParaRPr lang="en-US" dirty="0" smtClean="0"/>
          </a:p>
          <a:p>
            <a:r>
              <a:rPr lang="en-US" dirty="0" smtClean="0"/>
              <a:t>LR - = false negative rate/ true negative rate	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4713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14713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773488" y="152400"/>
            <a:ext cx="1179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Truth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38675" y="1371600"/>
            <a:ext cx="487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490913" y="4191000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648200" y="1371600"/>
            <a:ext cx="5334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19513" y="2373313"/>
            <a:ext cx="295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32325" y="23733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41738" y="3211513"/>
            <a:ext cx="282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810000" y="2741613"/>
            <a:ext cx="18288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3124200" y="3200400"/>
            <a:ext cx="1752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397000" y="2971800"/>
            <a:ext cx="172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NPV = d/c+d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24513" y="2509838"/>
            <a:ext cx="1690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PPV = a/a+b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557713" y="985838"/>
            <a:ext cx="1695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1-Sn   =  </a:t>
            </a:r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2400">
                <a:latin typeface="Calibri" pitchFamily="34" charset="0"/>
              </a:rPr>
              <a:t> LR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424113" y="4491038"/>
            <a:ext cx="1685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92D050"/>
                </a:solidFill>
                <a:latin typeface="Calibri" pitchFamily="34" charset="0"/>
              </a:rPr>
              <a:t>+</a:t>
            </a:r>
            <a:r>
              <a:rPr lang="en-US" sz="2400">
                <a:latin typeface="Calibri" pitchFamily="34" charset="0"/>
              </a:rPr>
              <a:t> LR  =  1-Sp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3505200" y="4572000"/>
            <a:ext cx="457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072313" y="1371600"/>
            <a:ext cx="153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 = d/b+d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4202113"/>
            <a:ext cx="14716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 = a/a+c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  <p:bldP spid="22" grpId="0"/>
      <p:bldP spid="23" grpId="0"/>
      <p:bldP spid="24" grpId="0"/>
      <p:bldP spid="25" grpId="0"/>
      <p:bldP spid="37" grpId="0"/>
      <p:bldP spid="38" grpId="0"/>
      <p:bldP spid="39" grpId="0"/>
      <p:bldP spid="41" grpId="0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Receiver Operating Characteristics</a:t>
            </a:r>
            <a:br>
              <a:rPr lang="en-US" dirty="0" smtClean="0"/>
            </a:br>
            <a:r>
              <a:rPr lang="en-US" dirty="0" smtClean="0"/>
              <a:t>(ROC) Curves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Tradeoff between missing cases and over diagnosing </a:t>
            </a:r>
          </a:p>
          <a:p>
            <a:r>
              <a:rPr lang="en-US" dirty="0" smtClean="0"/>
              <a:t>Tradeoff between signal and noise</a:t>
            </a:r>
          </a:p>
          <a:p>
            <a:r>
              <a:rPr lang="en-US" dirty="0" smtClean="0"/>
              <a:t>Well demonstrated graphically</a:t>
            </a:r>
          </a:p>
          <a:p>
            <a:r>
              <a:rPr lang="en-US" dirty="0" smtClean="0"/>
              <a:t>In the next slide you see the attempt to maximize the area under the curve</a:t>
            </a:r>
          </a:p>
          <a:p>
            <a:r>
              <a:rPr lang="en-US" dirty="0" smtClean="0"/>
              <a:t>P &amp; W have an example on page 637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Statistic(s)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5344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statistic</a:t>
            </a:r>
          </a:p>
          <a:p>
            <a:pPr lvl="1"/>
            <a:r>
              <a:rPr lang="en-US" dirty="0" smtClean="0"/>
              <a:t>“Single numerical value or index…” </a:t>
            </a:r>
          </a:p>
          <a:p>
            <a:pPr lvl="1">
              <a:buNone/>
            </a:pPr>
            <a:r>
              <a:rPr lang="en-US" sz="1400" dirty="0" smtClean="0"/>
              <a:t>Rothstein and </a:t>
            </a:r>
            <a:r>
              <a:rPr lang="en-US" sz="1400" dirty="0" err="1" smtClean="0"/>
              <a:t>Echternach</a:t>
            </a:r>
            <a:endParaRPr lang="en-US" sz="1400" dirty="0" smtClean="0"/>
          </a:p>
          <a:p>
            <a:r>
              <a:rPr lang="en-US" dirty="0" smtClean="0"/>
              <a:t>Index</a:t>
            </a:r>
          </a:p>
          <a:p>
            <a:pPr lvl="1"/>
            <a:r>
              <a:rPr lang="en-US" dirty="0" smtClean="0"/>
              <a:t>a number or ratio (a value on a scale of measurement) derived from a series of observed </a:t>
            </a:r>
            <a:r>
              <a:rPr lang="en-US" dirty="0" smtClean="0"/>
              <a:t>facts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None/>
            </a:pPr>
            <a:r>
              <a:rPr lang="en-US" sz="1400" dirty="0" smtClean="0">
                <a:hlinkClick r:id="rId3" action="ppaction://hlinkfile"/>
              </a:rPr>
              <a:t>wordnet.princeton.edu/</a:t>
            </a:r>
            <a:r>
              <a:rPr lang="en-US" sz="1400" dirty="0" err="1" smtClean="0">
                <a:hlinkClick r:id="rId3" action="ppaction://hlinkfile"/>
              </a:rPr>
              <a:t>perl</a:t>
            </a:r>
            <a:r>
              <a:rPr lang="en-US" sz="1400" dirty="0" smtClean="0">
                <a:hlinkClick r:id="rId3" action="ppaction://hlinkfile"/>
              </a:rPr>
              <a:t>/</a:t>
            </a:r>
            <a:r>
              <a:rPr lang="en-US" sz="1400" dirty="0" err="1" smtClean="0">
                <a:hlinkClick r:id="rId3" action="ppaction://hlinkfile"/>
              </a:rPr>
              <a:t>webwn</a:t>
            </a:r>
            <a:endParaRPr lang="en-US" sz="1400" dirty="0" smtClean="0"/>
          </a:p>
          <a:p>
            <a:r>
              <a:rPr lang="en-US" dirty="0" smtClean="0"/>
              <a:t>Descriptive or inferential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D: What we did and what we saw</a:t>
            </a:r>
          </a:p>
          <a:p>
            <a:pPr lvl="1"/>
            <a:r>
              <a:rPr lang="en-US" dirty="0" smtClean="0"/>
              <a:t>I: This is what you should expect in general population</a:t>
            </a:r>
            <a:endParaRPr lang="en-US" dirty="0" smtClean="0"/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61.5 kg, 0.75, 0.25, 3.91 </a:t>
            </a:r>
            <a:r>
              <a:rPr lang="en-US" dirty="0" smtClean="0"/>
              <a:t>GPA </a:t>
            </a:r>
            <a:r>
              <a:rPr lang="en-US" dirty="0" err="1" smtClean="0"/>
              <a:t>ie</a:t>
            </a:r>
            <a:r>
              <a:rPr lang="en-US" dirty="0" smtClean="0"/>
              <a:t>. numbers and ratios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Receiver Operating Characteristics</a:t>
            </a:r>
            <a:br>
              <a:rPr lang="en-US" dirty="0" smtClean="0"/>
            </a:br>
            <a:r>
              <a:rPr lang="en-US" dirty="0" smtClean="0"/>
              <a:t>(ROC) Curves</a:t>
            </a:r>
            <a:endParaRPr lang="en-US" dirty="0"/>
          </a:p>
        </p:txBody>
      </p:sp>
      <p:pic>
        <p:nvPicPr>
          <p:cNvPr id="4" name="Content Placeholder 3" descr="roccom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600200"/>
            <a:ext cx="4724400" cy="4724400"/>
          </a:xfrm>
        </p:spPr>
      </p:pic>
      <p:sp>
        <p:nvSpPr>
          <p:cNvPr id="5" name="TextBox 4"/>
          <p:cNvSpPr txBox="1"/>
          <p:nvPr/>
        </p:nvSpPr>
        <p:spPr>
          <a:xfrm>
            <a:off x="152400" y="2590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Aka</a:t>
            </a:r>
          </a:p>
          <a:p>
            <a:r>
              <a:rPr lang="en-US" dirty="0" smtClean="0"/>
              <a:t>Sensitivity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6211669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Aka</a:t>
            </a:r>
          </a:p>
          <a:p>
            <a:r>
              <a:rPr lang="en-US" dirty="0" smtClean="0"/>
              <a:t>1 </a:t>
            </a:r>
            <a:r>
              <a:rPr lang="en-US" smtClean="0"/>
              <a:t>- specificity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Clinical Utility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Is the literature valid?</a:t>
            </a:r>
          </a:p>
          <a:p>
            <a:pPr lvl="1"/>
            <a:r>
              <a:rPr lang="en-US" dirty="0" smtClean="0"/>
              <a:t>Subjects</a:t>
            </a:r>
          </a:p>
          <a:p>
            <a:pPr lvl="1"/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Procedures</a:t>
            </a:r>
          </a:p>
          <a:p>
            <a:pPr lvl="1"/>
            <a:r>
              <a:rPr lang="en-US" dirty="0" smtClean="0"/>
              <a:t>Analysis</a:t>
            </a:r>
          </a:p>
          <a:p>
            <a:r>
              <a:rPr lang="en-US" dirty="0" smtClean="0"/>
              <a:t>Meaningful Results</a:t>
            </a:r>
          </a:p>
          <a:p>
            <a:pPr lvl="1"/>
            <a:r>
              <a:rPr lang="en-US" dirty="0" err="1" smtClean="0"/>
              <a:t>Sn</a:t>
            </a:r>
            <a:r>
              <a:rPr lang="en-US" dirty="0" smtClean="0"/>
              <a:t>, Sp, Likelihood ratios</a:t>
            </a:r>
          </a:p>
          <a:p>
            <a:r>
              <a:rPr lang="en-US" dirty="0" smtClean="0"/>
              <a:t>Do they apply to my patient?</a:t>
            </a:r>
          </a:p>
          <a:p>
            <a:pPr lvl="1"/>
            <a:r>
              <a:rPr lang="en-US" dirty="0" smtClean="0"/>
              <a:t>Similar to tested subjects?</a:t>
            </a:r>
          </a:p>
          <a:p>
            <a:pPr lvl="1"/>
            <a:r>
              <a:rPr lang="en-US" dirty="0" smtClean="0"/>
              <a:t>Reproducible in my clinic?</a:t>
            </a:r>
          </a:p>
          <a:p>
            <a:pPr lvl="1"/>
            <a:r>
              <a:rPr lang="en-US" dirty="0" smtClean="0"/>
              <a:t>Applicable?</a:t>
            </a:r>
          </a:p>
          <a:p>
            <a:pPr lvl="1"/>
            <a:r>
              <a:rPr lang="en-US" dirty="0" smtClean="0"/>
              <a:t>Will it change my treatment?</a:t>
            </a:r>
          </a:p>
          <a:p>
            <a:pPr lvl="1"/>
            <a:r>
              <a:rPr lang="en-US" dirty="0" smtClean="0"/>
              <a:t>Will it help my patient?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Directional</a:t>
            </a:r>
          </a:p>
          <a:p>
            <a:pPr lvl="1"/>
            <a:r>
              <a:rPr lang="en-US" dirty="0" smtClean="0"/>
              <a:t>I predict “A” intervention is better than “B” intervention</a:t>
            </a:r>
          </a:p>
          <a:p>
            <a:endParaRPr lang="en-US" dirty="0" smtClean="0"/>
          </a:p>
          <a:p>
            <a:r>
              <a:rPr lang="en-US" dirty="0" smtClean="0"/>
              <a:t>Non-directional</a:t>
            </a:r>
          </a:p>
          <a:p>
            <a:pPr lvl="1"/>
            <a:r>
              <a:rPr lang="en-US" dirty="0" smtClean="0"/>
              <a:t>I think there is a difference between “A” intervention and “B” intervention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Evidence based practice</a:t>
            </a:r>
          </a:p>
        </p:txBody>
      </p:sp>
      <p:sp>
        <p:nvSpPr>
          <p:cNvPr id="6147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914400"/>
            <a:ext cx="8229600" cy="52879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Ask clinically relevant and answerable questions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Search for answers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Appraise the evidence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Judge the validity, impact and applicability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Does it apply to </a:t>
            </a:r>
            <a:r>
              <a:rPr lang="en-US" u="sng" dirty="0" smtClean="0"/>
              <a:t>this patient</a:t>
            </a:r>
            <a:r>
              <a:rPr lang="en-US" dirty="0" smtClean="0"/>
              <a:t>?</a:t>
            </a:r>
          </a:p>
        </p:txBody>
      </p:sp>
      <p:sp>
        <p:nvSpPr>
          <p:cNvPr id="4" name="Rectangle 6"/>
          <p:cNvSpPr txBox="1">
            <a:spLocks noRot="1" noChangeArrowheads="1"/>
          </p:cNvSpPr>
          <p:nvPr/>
        </p:nvSpPr>
        <p:spPr bwMode="auto">
          <a:xfrm>
            <a:off x="533400" y="60960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1000" dirty="0" err="1">
                <a:latin typeface="+mj-lt"/>
                <a:ea typeface="+mj-ea"/>
                <a:cs typeface="+mj-cs"/>
              </a:rPr>
              <a:t>Sackett</a:t>
            </a:r>
            <a:r>
              <a:rPr lang="en-US" sz="1000" dirty="0">
                <a:latin typeface="+mj-lt"/>
                <a:ea typeface="+mj-ea"/>
                <a:cs typeface="+mj-cs"/>
              </a:rPr>
              <a:t> et al. Evidence-Based Medicine: </a:t>
            </a:r>
            <a:r>
              <a:rPr lang="en-US" sz="1000" i="1" dirty="0">
                <a:latin typeface="+mj-lt"/>
                <a:ea typeface="+mj-ea"/>
                <a:cs typeface="+mj-cs"/>
              </a:rPr>
              <a:t>How to Practice and teach EBM</a:t>
            </a:r>
            <a:r>
              <a:rPr lang="en-US" sz="1000" dirty="0">
                <a:latin typeface="+mj-lt"/>
                <a:ea typeface="+mj-ea"/>
                <a:cs typeface="+mj-cs"/>
              </a:rPr>
              <a:t>. 2</a:t>
            </a:r>
            <a:r>
              <a:rPr lang="en-US" sz="1000" baseline="30000" dirty="0">
                <a:latin typeface="+mj-lt"/>
                <a:ea typeface="+mj-ea"/>
                <a:cs typeface="+mj-cs"/>
              </a:rPr>
              <a:t>nd</a:t>
            </a:r>
            <a:r>
              <a:rPr lang="en-US" sz="1000" dirty="0">
                <a:latin typeface="+mj-lt"/>
                <a:ea typeface="+mj-ea"/>
                <a:cs typeface="+mj-cs"/>
              </a:rPr>
              <a:t> ed.</a:t>
            </a:r>
            <a:endParaRPr lang="en-US" sz="1000" i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Central Tendency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4343400" cy="2819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is an average?</a:t>
            </a:r>
          </a:p>
          <a:p>
            <a:pPr lvl="1"/>
            <a:r>
              <a:rPr lang="en-US" dirty="0" smtClean="0"/>
              <a:t>Mean?</a:t>
            </a:r>
            <a:endParaRPr lang="en-US" dirty="0" smtClean="0"/>
          </a:p>
          <a:p>
            <a:pPr lvl="2"/>
            <a:r>
              <a:rPr lang="en-US" dirty="0" smtClean="0"/>
              <a:t>μ for population</a:t>
            </a:r>
          </a:p>
          <a:p>
            <a:pPr lvl="2"/>
            <a:r>
              <a:rPr lang="en-US" dirty="0" smtClean="0"/>
              <a:t>X for sample</a:t>
            </a:r>
          </a:p>
          <a:p>
            <a:pPr lvl="1"/>
            <a:r>
              <a:rPr lang="en-US" dirty="0" smtClean="0"/>
              <a:t>Median?</a:t>
            </a:r>
          </a:p>
          <a:p>
            <a:pPr lvl="1"/>
            <a:r>
              <a:rPr lang="en-US" dirty="0" smtClean="0"/>
              <a:t>Mode?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3962400"/>
            <a:ext cx="868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Which do we use for each of these?</a:t>
            </a:r>
          </a:p>
          <a:p>
            <a:pPr lvl="1"/>
            <a:r>
              <a:rPr lang="en-US" sz="2800" dirty="0" smtClean="0"/>
              <a:t>Distribution of </a:t>
            </a:r>
            <a:r>
              <a:rPr lang="en-US" sz="2800" dirty="0" smtClean="0"/>
              <a:t>Names=mode (nominal-counting)</a:t>
            </a:r>
            <a:endParaRPr lang="en-US" sz="2800" dirty="0" smtClean="0"/>
          </a:p>
          <a:p>
            <a:pPr lvl="1"/>
            <a:r>
              <a:rPr lang="en-US" sz="2800" dirty="0" smtClean="0"/>
              <a:t>Distribution of </a:t>
            </a:r>
            <a:r>
              <a:rPr lang="en-US" sz="2800" dirty="0" smtClean="0"/>
              <a:t>Ages=it depends</a:t>
            </a:r>
            <a:endParaRPr lang="en-US" sz="2800" dirty="0" smtClean="0"/>
          </a:p>
          <a:p>
            <a:pPr lvl="1"/>
            <a:r>
              <a:rPr lang="en-US" sz="2800" dirty="0" smtClean="0"/>
              <a:t>Distribution of </a:t>
            </a:r>
            <a:r>
              <a:rPr lang="en-US" sz="2800" dirty="0" smtClean="0"/>
              <a:t>Gender=mode (nominal-counting)</a:t>
            </a:r>
            <a:endParaRPr lang="en-US" sz="2800" dirty="0" smtClean="0"/>
          </a:p>
          <a:p>
            <a:pPr lvl="1"/>
            <a:r>
              <a:rPr lang="en-US" sz="2800" dirty="0" smtClean="0"/>
              <a:t>Distribution of Body Mass</a:t>
            </a:r>
          </a:p>
          <a:p>
            <a:pPr lvl="1"/>
            <a:r>
              <a:rPr lang="en-US" sz="2800" dirty="0" smtClean="0"/>
              <a:t>Distribution of Strength</a:t>
            </a: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3962400" y="1066800"/>
            <a:ext cx="5181600" cy="2819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is it calculated?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Sum/n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lang="en-US" sz="2400" dirty="0" smtClean="0">
              <a:latin typeface="+mn-lt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Middle # (or middle two/2)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frequent value</a:t>
            </a:r>
          </a:p>
        </p:txBody>
      </p:sp>
      <p:sp>
        <p:nvSpPr>
          <p:cNvPr id="15" name="Minus 14"/>
          <p:cNvSpPr/>
          <p:nvPr/>
        </p:nvSpPr>
        <p:spPr>
          <a:xfrm>
            <a:off x="1219200" y="2438400"/>
            <a:ext cx="228600" cy="45719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Bell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68.2% +/-  1 SD</a:t>
            </a:r>
          </a:p>
          <a:p>
            <a:r>
              <a:rPr lang="en-US" dirty="0" smtClean="0"/>
              <a:t>95.4% +/-  2SD </a:t>
            </a:r>
          </a:p>
          <a:p>
            <a:r>
              <a:rPr lang="en-US" dirty="0" smtClean="0"/>
              <a:t>99.7% +/- 3SD</a:t>
            </a:r>
          </a:p>
          <a:p>
            <a:endParaRPr lang="en-US" dirty="0"/>
          </a:p>
          <a:p>
            <a:r>
              <a:rPr lang="en-US" dirty="0" smtClean="0"/>
              <a:t>Mu=mean of population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129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Variability</a:t>
            </a:r>
            <a:br>
              <a:rPr lang="en-US" dirty="0" smtClean="0"/>
            </a:br>
            <a:r>
              <a:rPr lang="en-US" sz="2400" dirty="0" smtClean="0"/>
              <a:t>Population</a:t>
            </a:r>
            <a:endParaRPr lang="en-US" dirty="0" smtClean="0"/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measurements differ from each other</a:t>
            </a:r>
          </a:p>
          <a:p>
            <a:pPr lvl="1"/>
            <a:r>
              <a:rPr lang="en-US" dirty="0" smtClean="0"/>
              <a:t>Measured from the mean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In total </a:t>
            </a:r>
            <a:r>
              <a:rPr lang="en-US" dirty="0" smtClean="0">
                <a:solidFill>
                  <a:srgbClr val="FF0000"/>
                </a:solidFill>
              </a:rPr>
              <a:t>these </a:t>
            </a:r>
            <a:r>
              <a:rPr lang="en-US" dirty="0" smtClean="0">
                <a:solidFill>
                  <a:srgbClr val="FF0000"/>
                </a:solidFill>
              </a:rPr>
              <a:t>difference always </a:t>
            </a:r>
            <a:r>
              <a:rPr lang="en-US" dirty="0" smtClean="0">
                <a:solidFill>
                  <a:srgbClr val="FF0000"/>
                </a:solidFill>
              </a:rPr>
              <a:t>sum to zero</a:t>
            </a:r>
          </a:p>
          <a:p>
            <a:r>
              <a:rPr lang="en-US" u="sng" dirty="0" smtClean="0"/>
              <a:t>Variance </a:t>
            </a:r>
            <a:r>
              <a:rPr lang="en-US" dirty="0" smtClean="0"/>
              <a:t>handles this</a:t>
            </a:r>
          </a:p>
          <a:p>
            <a:pPr lvl="1"/>
            <a:r>
              <a:rPr lang="en-US" dirty="0" smtClean="0"/>
              <a:t>Sum of squared deviations</a:t>
            </a:r>
          </a:p>
          <a:p>
            <a:pPr lvl="1"/>
            <a:r>
              <a:rPr lang="en-US" dirty="0" smtClean="0"/>
              <a:t>Divided by the number of measurements</a:t>
            </a:r>
          </a:p>
          <a:p>
            <a:pPr lvl="1"/>
            <a:r>
              <a:rPr lang="el-GR" b="1" dirty="0" smtClean="0"/>
              <a:t>σ</a:t>
            </a:r>
            <a:r>
              <a:rPr lang="en-US" b="1" baseline="30000" dirty="0" smtClean="0"/>
              <a:t>2</a:t>
            </a:r>
            <a:r>
              <a:rPr lang="en-US" b="1" dirty="0" smtClean="0"/>
              <a:t> </a:t>
            </a:r>
            <a:r>
              <a:rPr lang="en-US" dirty="0" smtClean="0"/>
              <a:t>for population variance</a:t>
            </a:r>
          </a:p>
          <a:p>
            <a:r>
              <a:rPr lang="en-US" dirty="0" smtClean="0"/>
              <a:t>Standard deviation</a:t>
            </a:r>
          </a:p>
          <a:p>
            <a:pPr lvl="1"/>
            <a:r>
              <a:rPr lang="en-US" dirty="0" smtClean="0"/>
              <a:t>Square root of variance</a:t>
            </a:r>
          </a:p>
          <a:p>
            <a:pPr lvl="1"/>
            <a:r>
              <a:rPr lang="el-GR" b="1" dirty="0" smtClean="0"/>
              <a:t>σ</a:t>
            </a:r>
            <a:r>
              <a:rPr lang="en-US" dirty="0" smtClean="0"/>
              <a:t> for population </a:t>
            </a:r>
            <a:r>
              <a:rPr lang="en-US" dirty="0" smtClean="0"/>
              <a:t>SD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Variability</a:t>
            </a:r>
            <a:br>
              <a:rPr lang="en-US" dirty="0" smtClean="0"/>
            </a:br>
            <a:r>
              <a:rPr lang="en-US" sz="2200" dirty="0" smtClean="0"/>
              <a:t>(of the 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Sample, not Population</a:t>
            </a:r>
            <a:r>
              <a:rPr lang="en-US" sz="2200" dirty="0" smtClean="0"/>
              <a:t>)</a:t>
            </a:r>
            <a:endParaRPr lang="en-US" dirty="0" smtClean="0"/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3820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 measurements differ from each other</a:t>
            </a:r>
          </a:p>
          <a:p>
            <a:pPr lvl="1"/>
            <a:r>
              <a:rPr lang="en-US" dirty="0" smtClean="0"/>
              <a:t>Measured from the mean</a:t>
            </a:r>
          </a:p>
          <a:p>
            <a:r>
              <a:rPr lang="en-US" u="sng" dirty="0" smtClean="0"/>
              <a:t>In total</a:t>
            </a:r>
            <a:r>
              <a:rPr lang="en-US" dirty="0" smtClean="0"/>
              <a:t>, these always sum to zero</a:t>
            </a:r>
          </a:p>
          <a:p>
            <a:endParaRPr lang="en-US" dirty="0" smtClean="0"/>
          </a:p>
          <a:p>
            <a:r>
              <a:rPr lang="en-US" dirty="0" smtClean="0"/>
              <a:t>Variance handles this</a:t>
            </a:r>
          </a:p>
          <a:p>
            <a:pPr lvl="1"/>
            <a:r>
              <a:rPr lang="en-US" dirty="0" smtClean="0"/>
              <a:t>Sum of squared deviations</a:t>
            </a:r>
          </a:p>
          <a:p>
            <a:pPr lvl="1"/>
            <a:r>
              <a:rPr lang="en-US" dirty="0" smtClean="0"/>
              <a:t>Divided by (the number of measurements – 1)</a:t>
            </a:r>
          </a:p>
          <a:p>
            <a:pPr lvl="1"/>
            <a:r>
              <a:rPr lang="en-US" b="1" dirty="0" smtClean="0"/>
              <a:t>s</a:t>
            </a:r>
            <a:r>
              <a:rPr lang="en-US" b="1" baseline="30000" dirty="0" smtClean="0"/>
              <a:t>2</a:t>
            </a:r>
            <a:r>
              <a:rPr lang="en-US" dirty="0" smtClean="0"/>
              <a:t> for sample </a:t>
            </a:r>
            <a:r>
              <a:rPr lang="en-US" dirty="0" smtClean="0"/>
              <a:t>variance (now a estimate_</a:t>
            </a:r>
            <a:endParaRPr lang="en-US" dirty="0" smtClean="0"/>
          </a:p>
          <a:p>
            <a:pPr lvl="1"/>
            <a:r>
              <a:rPr lang="en-US" dirty="0" smtClean="0"/>
              <a:t>Also called an “</a:t>
            </a:r>
            <a:r>
              <a:rPr lang="en-US" i="1" dirty="0" smtClean="0"/>
              <a:t>unbiased estimate </a:t>
            </a:r>
            <a:r>
              <a:rPr lang="en-US" dirty="0" smtClean="0"/>
              <a:t>of the parameter </a:t>
            </a:r>
            <a:r>
              <a:rPr lang="el-GR" b="1" dirty="0" smtClean="0"/>
              <a:t>σ</a:t>
            </a:r>
            <a:r>
              <a:rPr lang="en-US" b="1" baseline="30000" dirty="0" smtClean="0"/>
              <a:t>2</a:t>
            </a:r>
            <a:r>
              <a:rPr lang="en-US" b="1" dirty="0" smtClean="0"/>
              <a:t> “</a:t>
            </a:r>
          </a:p>
          <a:p>
            <a:pPr lvl="2"/>
            <a:r>
              <a:rPr lang="en-US" b="1" dirty="0" smtClean="0"/>
              <a:t>P &amp; W p 396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Standard deviation</a:t>
            </a:r>
          </a:p>
          <a:p>
            <a:pPr lvl="1"/>
            <a:r>
              <a:rPr lang="en-US" dirty="0" smtClean="0"/>
              <a:t>Square root of variance</a:t>
            </a:r>
          </a:p>
          <a:p>
            <a:pPr lvl="1"/>
            <a:r>
              <a:rPr lang="en-US" b="1" dirty="0" smtClean="0"/>
              <a:t>s</a:t>
            </a:r>
            <a:r>
              <a:rPr lang="en-US" dirty="0" smtClean="0"/>
              <a:t> for sample standard deviation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Variance and 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1,3,5,7,9</a:t>
            </a:r>
          </a:p>
          <a:p>
            <a:r>
              <a:rPr lang="en-US" dirty="0" smtClean="0"/>
              <a:t>5-1=4^2=16</a:t>
            </a:r>
          </a:p>
          <a:p>
            <a:r>
              <a:rPr lang="en-US" dirty="0" smtClean="0"/>
              <a:t>5-9=4^2=16</a:t>
            </a:r>
          </a:p>
          <a:p>
            <a:r>
              <a:rPr lang="en-US" dirty="0" smtClean="0"/>
              <a:t>5-3=2^2=4</a:t>
            </a:r>
          </a:p>
          <a:p>
            <a:r>
              <a:rPr lang="en-US" dirty="0" smtClean="0"/>
              <a:t>5-7=2^2=4</a:t>
            </a:r>
          </a:p>
          <a:p>
            <a:r>
              <a:rPr lang="en-US" dirty="0" smtClean="0"/>
              <a:t>16+16+4+4= 40/5=8</a:t>
            </a:r>
          </a:p>
          <a:p>
            <a:r>
              <a:rPr lang="en-US" dirty="0" smtClean="0"/>
              <a:t>Variance: 8^2=64</a:t>
            </a:r>
          </a:p>
          <a:p>
            <a:endParaRPr lang="en-US" dirty="0"/>
          </a:p>
          <a:p>
            <a:r>
              <a:rPr lang="en-US" dirty="0" smtClean="0"/>
              <a:t>SD: </a:t>
            </a:r>
            <a:r>
              <a:rPr lang="en-US" dirty="0" err="1" smtClean="0"/>
              <a:t>sqroot</a:t>
            </a:r>
            <a:r>
              <a:rPr lang="en-US" dirty="0" smtClean="0"/>
              <a:t>(64)= 8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49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Skewed distributions</a:t>
            </a:r>
            <a:endParaRPr lang="en-US" dirty="0"/>
          </a:p>
        </p:txBody>
      </p:sp>
      <p:pic>
        <p:nvPicPr>
          <p:cNvPr id="47106" name="Picture 2" descr="http://www.southalabama.edu/coe/bset/johnson/lectures/lec15_files/image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8077200" cy="390515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1447800"/>
            <a:ext cx="2895600" cy="304800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248400" y="1447800"/>
            <a:ext cx="2590800" cy="304800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2054</TotalTime>
  <Words>1496</Words>
  <Application>Microsoft Office PowerPoint</Application>
  <PresentationFormat>On-screen Show (4:3)</PresentationFormat>
  <Paragraphs>329</Paragraphs>
  <Slides>33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PTP 565</vt:lpstr>
      <vt:lpstr>Outline</vt:lpstr>
      <vt:lpstr>Statistic(s)</vt:lpstr>
      <vt:lpstr>Central Tendency</vt:lpstr>
      <vt:lpstr>Bell Curve</vt:lpstr>
      <vt:lpstr>Variability Population</vt:lpstr>
      <vt:lpstr>Variability (of the Sample, not Population)</vt:lpstr>
      <vt:lpstr>Calculating Variance and SD</vt:lpstr>
      <vt:lpstr>Skewed distributions</vt:lpstr>
      <vt:lpstr>Skewed distributions</vt:lpstr>
      <vt:lpstr>Mode=15              Median=15.26          Mean=15.6</vt:lpstr>
      <vt:lpstr>PowerPoint Presentation</vt:lpstr>
      <vt:lpstr>Standard error of the measure (SEM) </vt:lpstr>
      <vt:lpstr>Minimum detectable difference (MDD)? </vt:lpstr>
      <vt:lpstr>Standard error of the mean  (S.E. mean)</vt:lpstr>
      <vt:lpstr>Normative Reference</vt:lpstr>
      <vt:lpstr>Criterion Reference</vt:lpstr>
      <vt:lpstr>Percentiles</vt:lpstr>
      <vt:lpstr>Stanines</vt:lpstr>
      <vt:lpstr>Sources of Measurement Error</vt:lpstr>
      <vt:lpstr>Reliability</vt:lpstr>
      <vt:lpstr>Reliability</vt:lpstr>
      <vt:lpstr>Validity</vt:lpstr>
      <vt:lpstr>PowerPoint Presentation</vt:lpstr>
      <vt:lpstr>Sensitivity</vt:lpstr>
      <vt:lpstr>Specificity</vt:lpstr>
      <vt:lpstr>Likelihood Ratios</vt:lpstr>
      <vt:lpstr>PowerPoint Presentation</vt:lpstr>
      <vt:lpstr>Receiver Operating Characteristics (ROC) Curves</vt:lpstr>
      <vt:lpstr>Receiver Operating Characteristics (ROC) Curves</vt:lpstr>
      <vt:lpstr>Clinical Utility</vt:lpstr>
      <vt:lpstr>Hypotheses</vt:lpstr>
      <vt:lpstr>Evidence based practice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Techniques</dc:title>
  <dc:creator>SWEET, CHRISTINA</dc:creator>
  <cp:lastModifiedBy>SWEET, CHRISTINA</cp:lastModifiedBy>
  <cp:revision>222</cp:revision>
  <dcterms:created xsi:type="dcterms:W3CDTF">2006-08-16T00:00:00Z</dcterms:created>
  <dcterms:modified xsi:type="dcterms:W3CDTF">2012-01-09T20:32:19Z</dcterms:modified>
</cp:coreProperties>
</file>