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7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8.xml" ContentType="application/vnd.openxmlformats-officedocument.presentationml.notesSlide+xml"/>
  <Override PartName="/ppt/tags/tag19.xml" ContentType="application/vnd.openxmlformats-officedocument.presentationml.tags+xml"/>
  <Override PartName="/ppt/notesSlides/notesSlide9.xml" ContentType="application/vnd.openxmlformats-officedocument.presentationml.notesSlide+xml"/>
  <Override PartName="/ppt/tags/tag20.xml" ContentType="application/vnd.openxmlformats-officedocument.presentationml.tags+xml"/>
  <Override PartName="/ppt/notesSlides/notesSlide10.xml" ContentType="application/vnd.openxmlformats-officedocument.presentationml.notesSlide+xml"/>
  <Override PartName="/ppt/tags/tag21.xml" ContentType="application/vnd.openxmlformats-officedocument.presentationml.tags+xml"/>
  <Override PartName="/ppt/notesSlides/notesSlide11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2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3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14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tags/tag36.xml" ContentType="application/vnd.openxmlformats-officedocument.presentationml.tags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334" r:id="rId79"/>
    <p:sldId id="335" r:id="rId80"/>
    <p:sldId id="336" r:id="rId81"/>
    <p:sldId id="337" r:id="rId82"/>
    <p:sldId id="338" r:id="rId83"/>
    <p:sldId id="339" r:id="rId84"/>
    <p:sldId id="340" r:id="rId85"/>
    <p:sldId id="341" r:id="rId86"/>
    <p:sldId id="342" r:id="rId87"/>
    <p:sldId id="343" r:id="rId88"/>
    <p:sldId id="344" r:id="rId89"/>
    <p:sldId id="345" r:id="rId90"/>
    <p:sldId id="346" r:id="rId91"/>
    <p:sldId id="347" r:id="rId92"/>
    <p:sldId id="348" r:id="rId93"/>
    <p:sldId id="349" r:id="rId9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072313-EE2A-45F8-8ECF-8A00F94BCC61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263B2C-B935-47D3-A59F-CBFEC1428D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926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239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16A547A-8A2D-42FD-90B3-52E64EBD51D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33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BB0B5A7-ECBF-4E3C-ADA4-34699079B89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41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34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2E55CBE-14AE-41B0-9C71-B26DC3F4A98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35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A368202-2FB7-4C32-8603-12A534053CB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6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36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9153A7D-D172-46FD-A246-D8DBD7FD8C7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8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38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764275B-B55B-4923-84BB-19C4C13BAC6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9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39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61B1F29-C45F-4E76-BD09-E5D3AA54705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85CDB9-4E76-4B6C-9959-C54C91F789FA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1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41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C2A7760-7B2C-4EAA-B0FF-D366A7759F9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2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Feet to head,</a:t>
            </a:r>
            <a:r>
              <a:rPr lang="en-US" baseline="0" dirty="0" smtClean="0"/>
              <a:t> inferior to superior. </a:t>
            </a:r>
            <a:endParaRPr lang="en-US" dirty="0" smtClean="0"/>
          </a:p>
        </p:txBody>
      </p:sp>
      <p:sp>
        <p:nvSpPr>
          <p:cNvPr id="142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3B08DAF-3014-4159-952E-04CE0A43C6D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65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263B2C-B935-47D3-A59F-CBFEC1428D1C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7289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49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249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FD78BA2-0FA9-4327-B87F-7406526EE90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43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0C6FAE9-2CD5-4818-914F-E840EA44969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69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Higher frequency</a:t>
            </a:r>
            <a:r>
              <a:rPr lang="en-US" baseline="0" dirty="0" smtClean="0"/>
              <a:t> sends a better picture.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263B2C-B935-47D3-A59F-CBFEC1428D1C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4410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Bone=white,</a:t>
            </a:r>
            <a:r>
              <a:rPr lang="en-US" baseline="0" dirty="0" smtClean="0"/>
              <a:t> Empty space=black, under bone will be black. </a:t>
            </a:r>
          </a:p>
          <a:p>
            <a:r>
              <a:rPr lang="en-US" baseline="0" dirty="0" smtClean="0"/>
              <a:t>As it goes down it will lose some energy and speed. </a:t>
            </a:r>
          </a:p>
          <a:p>
            <a:r>
              <a:rPr lang="en-US" baseline="0" dirty="0" smtClean="0"/>
              <a:t>Attenuation is what happens to the sound waves when it hits the tissue whether it scatters, gets absorbed, or bounces back.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263B2C-B935-47D3-A59F-CBFEC1428D1C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00849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Depth=lower frequency</a:t>
            </a:r>
          </a:p>
          <a:p>
            <a:r>
              <a:rPr lang="en-US" dirty="0" smtClean="0"/>
              <a:t>Shallow=higher</a:t>
            </a:r>
            <a:r>
              <a:rPr lang="en-US" baseline="0" dirty="0" smtClean="0"/>
              <a:t> frequency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263B2C-B935-47D3-A59F-CBFEC1428D1C}" type="slidenum">
              <a:rPr lang="en-US" smtClean="0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20428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Pic: cortical bone=bright white, fascia=whiter tissue, gray between is muscle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263B2C-B935-47D3-A59F-CBFEC1428D1C}" type="slidenum">
              <a:rPr lang="en-US" smtClean="0"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1276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263B2C-B935-47D3-A59F-CBFEC1428D1C}" type="slidenum">
              <a:rPr lang="en-US" smtClean="0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29090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263B2C-B935-47D3-A59F-CBFEC1428D1C}" type="slidenum">
              <a:rPr lang="en-US" smtClean="0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98111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Curve=deeper=abdominal, </a:t>
            </a:r>
            <a:r>
              <a:rPr lang="en-US" dirty="0" err="1" smtClean="0"/>
              <a:t>multifidia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263B2C-B935-47D3-A59F-CBFEC1428D1C}" type="slidenum">
              <a:rPr lang="en-US" smtClean="0"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10246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5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45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3F6785F-00DC-4B77-BFEE-A44D86D3B0E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59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D82FE55-2064-4BBE-956B-24BA18A7ADC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69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269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015ACBC-AAE4-4351-8877-EB98542E370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80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280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C555FEE-E592-4151-BA0E-27EE6989964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90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290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6D63400-4161-4CF2-90AA-22AD096E40F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300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9860962-85DE-458F-8405-3F2AC2E46A1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10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310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B886669-5915-4AF0-AF6B-EB905CC2E06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2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32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0F2EDCB-3779-4108-9AFB-D16EB9C8187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3C5D9-4A87-49A1-8114-BB6453ED2860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C0AA2-5299-420E-B8E8-5A08186B3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287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3C5D9-4A87-49A1-8114-BB6453ED2860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C0AA2-5299-420E-B8E8-5A08186B3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615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3C5D9-4A87-49A1-8114-BB6453ED2860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C0AA2-5299-420E-B8E8-5A08186B3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402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863" y="215900"/>
            <a:ext cx="8874125" cy="1238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82563" y="1801813"/>
            <a:ext cx="4341812" cy="4438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775" y="1801813"/>
            <a:ext cx="4343400" cy="4438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82563" y="6342063"/>
            <a:ext cx="263525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22588" y="6342063"/>
            <a:ext cx="3449637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77000" y="6342063"/>
            <a:ext cx="2519363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3035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863" y="215900"/>
            <a:ext cx="8874125" cy="1238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563" y="1801813"/>
            <a:ext cx="4341812" cy="4438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76775" y="1801813"/>
            <a:ext cx="4343400" cy="4438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82563" y="6342063"/>
            <a:ext cx="263525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22588" y="6342063"/>
            <a:ext cx="3449637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77000" y="6342063"/>
            <a:ext cx="2519363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2793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1143000"/>
            <a:ext cx="8229600" cy="54308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FD740-2A6E-40EE-86A8-BBA0D1B9575E}" type="datetime1">
              <a:rPr lang="en-US"/>
              <a:pPr>
                <a:defRPr/>
              </a:pPr>
              <a:t>4/16/2012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A8DC6-D4D5-44C8-861F-45CCA083D3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8662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2249488"/>
            <a:ext cx="4038600" cy="43243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2249488"/>
            <a:ext cx="4038600" cy="20859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487863"/>
            <a:ext cx="4038600" cy="20859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1083B-DF28-498F-9FD1-17B7638642EF}" type="datetime1">
              <a:rPr lang="en-US"/>
              <a:pPr>
                <a:defRPr/>
              </a:pPr>
              <a:t>4/16/2012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357AF-CF76-4F37-BB4D-AD5C627AD2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329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3C5D9-4A87-49A1-8114-BB6453ED2860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C0AA2-5299-420E-B8E8-5A08186B3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232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3C5D9-4A87-49A1-8114-BB6453ED2860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C0AA2-5299-420E-B8E8-5A08186B3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122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3C5D9-4A87-49A1-8114-BB6453ED2860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C0AA2-5299-420E-B8E8-5A08186B3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509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3C5D9-4A87-49A1-8114-BB6453ED2860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C0AA2-5299-420E-B8E8-5A08186B3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545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3C5D9-4A87-49A1-8114-BB6453ED2860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C0AA2-5299-420E-B8E8-5A08186B3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766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3C5D9-4A87-49A1-8114-BB6453ED2860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C0AA2-5299-420E-B8E8-5A08186B3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65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3C5D9-4A87-49A1-8114-BB6453ED2860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C0AA2-5299-420E-B8E8-5A08186B3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102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3C5D9-4A87-49A1-8114-BB6453ED2860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C0AA2-5299-420E-B8E8-5A08186B3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440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23C5D9-4A87-49A1-8114-BB6453ED2860}" type="datetimeFigureOut">
              <a:rPr lang="en-US" smtClean="0"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9C0AA2-5299-420E-B8E8-5A08186B3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34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Relationship Id="rId4" Type="http://schemas.openxmlformats.org/officeDocument/2006/relationships/image" Target="../media/image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4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1.xml"/><Relationship Id="rId4" Type="http://schemas.openxmlformats.org/officeDocument/2006/relationships/image" Target="../media/image11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rrvr.net/images/3D/carotid.jpg&amp;imgrefurl=http://www.rrvr.net/ct.htm&amp;h=410&amp;w=406&amp;sz=44&amp;tbnid=Uu1uXlmKphjAIM:&amp;tbnh=121&amp;tbnw=119&amp;hl=en&amp;start=19&amp;prev=/images?q=computerized+tomography&amp;svnum=10&amp;hl=en&amp;lr=&amp;sa=G" TargetMode="Externa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3.xml"/><Relationship Id="rId4" Type="http://schemas.openxmlformats.org/officeDocument/2006/relationships/image" Target="../media/image1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file:///A:\doTooltip(event,0)" TargetMode="Externa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4.xml"/><Relationship Id="rId4" Type="http://schemas.openxmlformats.org/officeDocument/2006/relationships/image" Target="../media/image1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ed-ed.virginia.edu/courses/rad/ext/index.html" TargetMode="Externa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6.xml"/><Relationship Id="rId4" Type="http://schemas.openxmlformats.org/officeDocument/2006/relationships/image" Target="../media/image15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1.xml"/><Relationship Id="rId4" Type="http://schemas.openxmlformats.org/officeDocument/2006/relationships/image" Target="../media/image16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3.xml"/><Relationship Id="rId4" Type="http://schemas.openxmlformats.org/officeDocument/2006/relationships/hyperlink" Target="http://www.healthcare.philips.com/pwc_hc/main/shared/Assets/Images/CT/Visualization_software/oa_3d_ssd_02_en.jpg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5.xml"/><Relationship Id="rId4" Type="http://schemas.openxmlformats.org/officeDocument/2006/relationships/image" Target="../media/image2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ineuniverse.com/exams-tests/fluoroscopy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dtek.ki.se/medicaldevices/album/Ch%207%20Medical%20images/slides/F%207-7%20Fluoroscopy%20with%20image%20amplifier.html" TargetMode="Externa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MMZCAaeQB_c" TargetMode="Externa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erlin.ptb.de/en/org/8/81/Laboratories/3T_MRI.html" TargetMode="Externa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r-tip.com/serv1.php?type=img&amp;img=Anatomic%20Imaging%20of%20the%20Lumbar%20Spine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mr-tip.com/serv1.php?type=img&amp;img=Anatomic%20Imaging%20of%20the%20Lumbar%20Spine" TargetMode="Externa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pub.com/journal/the_internet_journal_of_neurosurgery/volume_3_number_2_34/article_printable/sequestered_high_lumbar_intradural_disc_herniation_mimicking_a_spinal_tumor_case_report_and_review_of_the_literature.html" TargetMode="Externa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4" Type="http://schemas.openxmlformats.org/officeDocument/2006/relationships/hyperlink" Target="http://www.medimagesys.com/" TargetMode="Externa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cni.org/reviews/12-1-p13-dungan.htm" TargetMode="Externa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healthcare.com/euen/mri/products/signa-ovation-035t/image-gallery/ortho.html" TargetMode="Externa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nzma.org.nz/journal/119-1236/2032/" TargetMode="Externa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sprawls.org/ppmi2/USPRO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5" Type="http://schemas.openxmlformats.org/officeDocument/2006/relationships/hyperlink" Target="http://www.sprawls.org/resources/DIGRAD/module.htm" TargetMode="External"/><Relationship Id="rId4" Type="http://schemas.openxmlformats.org/officeDocument/2006/relationships/image" Target="../media/image2.jpeg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Relationship Id="rId5" Type="http://schemas.openxmlformats.org/officeDocument/2006/relationships/hyperlink" Target="http://www.sprawls.org/resources/DIGRAD/module.htm" TargetMode="External"/><Relationship Id="rId4" Type="http://schemas.openxmlformats.org/officeDocument/2006/relationships/image" Target="../media/image3.jpeg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5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ed.umich.edu/rad/muscskel/mskus/index.html" TargetMode="Externa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38200"/>
            <a:ext cx="6477000" cy="18288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/>
              <a:t>Medical Imaging in Musculoskeletal Diseases and Disorders</a:t>
            </a:r>
            <a:endParaRPr lang="en-US" dirty="0"/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PTP 565, 2012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085071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Disadvantages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24579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mtClean="0"/>
              <a:t>Cassette requires handling</a:t>
            </a:r>
          </a:p>
          <a:p>
            <a:pPr lvl="1"/>
            <a:r>
              <a:rPr lang="en-US" smtClean="0"/>
              <a:t>Can erase an image if exposed to fluorescent light</a:t>
            </a:r>
          </a:p>
          <a:p>
            <a:pPr lvl="1"/>
            <a:r>
              <a:rPr lang="en-US" smtClean="0"/>
              <a:t>Imaging plates are very expensive</a:t>
            </a:r>
          </a:p>
          <a:p>
            <a:pPr lvl="1"/>
            <a:r>
              <a:rPr lang="en-US" smtClean="0"/>
              <a:t>Film quality issues with problems of geometric sharpness being less than conventional radiographs</a:t>
            </a:r>
          </a:p>
          <a:p>
            <a:pPr lvl="1"/>
            <a:r>
              <a:rPr lang="en-US" smtClean="0"/>
              <a:t>Lower spatial resolution compared to conventional radiographs</a:t>
            </a:r>
          </a:p>
          <a:p>
            <a:endParaRPr lang="en-US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683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Digital Radiography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Digitized Radiograph (DR)</a:t>
            </a:r>
          </a:p>
          <a:p>
            <a:pPr lvl="1"/>
            <a:r>
              <a:rPr lang="en-US" smtClean="0"/>
              <a:t>Does not use a processing agent such as silver (plain film) or phosphorous (CR), utilizes only a digital receptor to record the image</a:t>
            </a:r>
          </a:p>
          <a:p>
            <a:endParaRPr lang="en-US" smtClean="0"/>
          </a:p>
        </p:txBody>
      </p:sp>
      <p:pic>
        <p:nvPicPr>
          <p:cNvPr id="25604" name="Content Placeholder 6" descr="drsys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724400" y="1828800"/>
            <a:ext cx="3962400" cy="4038600"/>
          </a:xfrm>
        </p:spPr>
      </p:pic>
      <p:sp>
        <p:nvSpPr>
          <p:cNvPr id="25605" name="TextBox 7"/>
          <p:cNvSpPr txBox="1">
            <a:spLocks noChangeArrowheads="1"/>
          </p:cNvSpPr>
          <p:nvPr/>
        </p:nvSpPr>
        <p:spPr bwMode="auto">
          <a:xfrm>
            <a:off x="3810000" y="6096000"/>
            <a:ext cx="48815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w Cen MT" pitchFamily="34" charset="0"/>
              </a:rPr>
              <a:t>www.sprawls.org/resources/DIGRAD/module.htm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1402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Digital Radiography Equipment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n-US" u="sng" dirty="0" smtClean="0"/>
              <a:t>A </a:t>
            </a:r>
            <a:r>
              <a:rPr lang="en-US" u="sng" dirty="0"/>
              <a:t>digital image </a:t>
            </a:r>
            <a:r>
              <a:rPr lang="en-US" u="sng" dirty="0" smtClean="0"/>
              <a:t>receptor:  </a:t>
            </a:r>
            <a:r>
              <a:rPr lang="en-US" dirty="0" smtClean="0"/>
              <a:t>device </a:t>
            </a:r>
            <a:r>
              <a:rPr lang="en-US" dirty="0"/>
              <a:t>that intercepts the x-ray beam after it has passed through the patients body and produces an image in digital form, that is, a matrix of pixels, each with a numerical value</a:t>
            </a:r>
            <a:r>
              <a:rPr lang="en-US" dirty="0" smtClean="0"/>
              <a:t>.</a:t>
            </a:r>
          </a:p>
          <a:p>
            <a:pPr lvl="2" fontAlgn="auto">
              <a:spcAft>
                <a:spcPts val="0"/>
              </a:spcAft>
              <a:buFont typeface="Wingdings"/>
              <a:buChar char=""/>
              <a:defRPr/>
            </a:pPr>
            <a:r>
              <a:rPr lang="en-US" dirty="0" smtClean="0"/>
              <a:t>Replaces the film cassette that is used in plain film radiography</a:t>
            </a:r>
            <a:endParaRPr lang="en-US" dirty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dirty="0"/>
          </a:p>
        </p:txBody>
      </p:sp>
      <p:pic>
        <p:nvPicPr>
          <p:cNvPr id="26628" name="Content Placeholder 4" descr="Radiographic receptor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03825" y="1981200"/>
            <a:ext cx="3330575" cy="3581400"/>
          </a:xfrm>
        </p:spPr>
      </p:pic>
      <p:sp>
        <p:nvSpPr>
          <p:cNvPr id="26629" name="TextBox 5"/>
          <p:cNvSpPr txBox="1">
            <a:spLocks noChangeArrowheads="1"/>
          </p:cNvSpPr>
          <p:nvPr/>
        </p:nvSpPr>
        <p:spPr bwMode="auto">
          <a:xfrm>
            <a:off x="3657600" y="6019800"/>
            <a:ext cx="48815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w Cen MT" pitchFamily="34" charset="0"/>
              </a:rPr>
              <a:t>www.sprawls.org/resources/DIGRAD/module.htm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5775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/>
            <a:r>
              <a:rPr lang="en-US" u="sng" dirty="0" smtClean="0"/>
              <a:t>A digital image processing unit</a:t>
            </a:r>
          </a:p>
          <a:p>
            <a:pPr>
              <a:buFont typeface="Wingdings" pitchFamily="2" charset="2"/>
              <a:buNone/>
            </a:pPr>
            <a:r>
              <a:rPr lang="en-US" dirty="0" smtClean="0"/>
              <a:t>	</a:t>
            </a:r>
            <a:r>
              <a:rPr lang="en-US" sz="2800" dirty="0" smtClean="0"/>
              <a:t>Uses an image reader with a laser scanner to reproduce the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2351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800" u="sng" dirty="0" smtClean="0"/>
              <a:t>An image management system</a:t>
            </a:r>
          </a:p>
          <a:p>
            <a:pPr lvl="2"/>
            <a:r>
              <a:rPr lang="en-US" sz="2800" dirty="0" smtClean="0"/>
              <a:t>Image management is a function performed by the computer system associated with the digital radiography process.</a:t>
            </a:r>
          </a:p>
          <a:p>
            <a:pPr lvl="2"/>
            <a:endParaRPr lang="en-US" sz="2800" dirty="0" smtClean="0"/>
          </a:p>
          <a:p>
            <a:pPr lvl="2"/>
            <a:r>
              <a:rPr lang="en-US" sz="2800" dirty="0" smtClean="0"/>
              <a:t>These functions consist of controlling the movement of the images among the other components and associating other data and information with the images.</a:t>
            </a:r>
          </a:p>
          <a:p>
            <a:pPr lvl="2"/>
            <a:endParaRPr lang="en-US" dirty="0" smtClean="0"/>
          </a:p>
          <a:p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64758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smtClean="0"/>
              <a:t>Image and data storage devices</a:t>
            </a:r>
          </a:p>
          <a:p>
            <a:pPr lvl="1"/>
            <a:r>
              <a:rPr lang="en-US" smtClean="0"/>
              <a:t>Digital radiographs, and other digital medical images, are stored as digital data.</a:t>
            </a:r>
          </a:p>
          <a:p>
            <a:pPr lvl="1"/>
            <a:r>
              <a:rPr lang="en-US" smtClean="0"/>
              <a:t>Advantages (compared to images recorded on film) include:</a:t>
            </a:r>
          </a:p>
          <a:p>
            <a:pPr lvl="2"/>
            <a:r>
              <a:rPr lang="en-US" smtClean="0"/>
              <a:t>Rapid storage and retrieval</a:t>
            </a:r>
          </a:p>
          <a:p>
            <a:pPr lvl="2"/>
            <a:r>
              <a:rPr lang="en-US" smtClean="0"/>
              <a:t>Less physical storage space required</a:t>
            </a:r>
          </a:p>
          <a:p>
            <a:pPr lvl="2"/>
            <a:r>
              <a:rPr lang="en-US" smtClean="0"/>
              <a:t>Ability to copy and duplicate without loss of image quality.</a:t>
            </a:r>
          </a:p>
          <a:p>
            <a:pPr lvl="1"/>
            <a:endParaRPr lang="en-US" smtClean="0"/>
          </a:p>
          <a:p>
            <a:endParaRPr lang="en-US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9943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800" u="sng" dirty="0" smtClean="0"/>
              <a:t>Interface to a patient information system</a:t>
            </a:r>
          </a:p>
          <a:p>
            <a:pPr lvl="2"/>
            <a:r>
              <a:rPr lang="en-US" sz="2800" dirty="0" smtClean="0"/>
              <a:t>One of the major advantages of digital radiography is the ability to process the images after they are recorded.  </a:t>
            </a:r>
          </a:p>
          <a:p>
            <a:pPr lvl="2"/>
            <a:r>
              <a:rPr lang="en-US" sz="2800" dirty="0" smtClean="0"/>
              <a:t>Various forms of digital processing can be used to change the characteristics of the digital images.</a:t>
            </a:r>
          </a:p>
          <a:p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6506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en-US" sz="2800" u="sng" dirty="0" smtClean="0"/>
              <a:t>A communications network</a:t>
            </a:r>
          </a:p>
          <a:p>
            <a:pPr lvl="2"/>
            <a:r>
              <a:rPr lang="en-US" sz="2800" dirty="0" smtClean="0"/>
              <a:t>Another advantage of digital images is the ability to transfer them from one location to another very rapidly.</a:t>
            </a:r>
          </a:p>
          <a:p>
            <a:pPr lvl="2"/>
            <a:r>
              <a:rPr lang="en-US" sz="2800" dirty="0" smtClean="0"/>
              <a:t>This can be:</a:t>
            </a:r>
          </a:p>
          <a:p>
            <a:pPr marL="1657350" lvl="3" indent="-514350">
              <a:buNone/>
            </a:pPr>
            <a:r>
              <a:rPr lang="en-US" sz="2800" dirty="0" smtClean="0"/>
              <a:t>Within the imaging facility to the storage and display devices</a:t>
            </a:r>
          </a:p>
          <a:p>
            <a:pPr marL="1657350" lvl="3" indent="-514350">
              <a:buNone/>
            </a:pPr>
            <a:r>
              <a:rPr lang="en-US" sz="2800" dirty="0" smtClean="0"/>
              <a:t>To other locations (</a:t>
            </a:r>
            <a:r>
              <a:rPr lang="en-US" sz="2800" dirty="0" err="1" smtClean="0"/>
              <a:t>Teleradiology</a:t>
            </a:r>
            <a:r>
              <a:rPr lang="en-US" sz="2800" dirty="0" smtClean="0"/>
              <a:t>)</a:t>
            </a:r>
          </a:p>
          <a:p>
            <a:pPr marL="1657350" lvl="3" indent="-514350">
              <a:buNone/>
            </a:pPr>
            <a:r>
              <a:rPr lang="en-US" sz="2800" dirty="0" smtClean="0"/>
              <a:t>Anywhere in the world (by means of the internet)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8154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u="sng" dirty="0" smtClean="0"/>
              <a:t>A display device with viewer operated controls</a:t>
            </a:r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 smtClean="0"/>
              <a:t>Major advantage: ability </a:t>
            </a:r>
            <a:r>
              <a:rPr lang="en-US" dirty="0"/>
              <a:t>of the viewer to adjust and optimize image characteristics such as contrast.</a:t>
            </a:r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endParaRPr lang="en-US" dirty="0" smtClean="0"/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 smtClean="0"/>
              <a:t>Other </a:t>
            </a:r>
            <a:r>
              <a:rPr lang="en-US" dirty="0"/>
              <a:t>advantages include the ability to zoom, compare multiple images, and perform a variety of analytical functions while viewing the images.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6065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u="sng" dirty="0" smtClean="0"/>
              <a:t>Advantages:</a:t>
            </a:r>
            <a:br>
              <a:rPr lang="en-US" u="sng" dirty="0" smtClean="0"/>
            </a:br>
            <a:endParaRPr lang="en-US" dirty="0"/>
          </a:p>
        </p:txBody>
      </p:sp>
      <p:sp>
        <p:nvSpPr>
          <p:cNvPr id="3379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Can manipulate acquired image to produce alternative images</a:t>
            </a:r>
          </a:p>
          <a:p>
            <a:r>
              <a:rPr lang="en-US" dirty="0" smtClean="0"/>
              <a:t>Manipulation of contrast and brightness can occur</a:t>
            </a:r>
          </a:p>
          <a:p>
            <a:r>
              <a:rPr lang="en-US" dirty="0" smtClean="0"/>
              <a:t>Spatial resolution can be maximized</a:t>
            </a:r>
          </a:p>
          <a:p>
            <a:r>
              <a:rPr lang="en-US" dirty="0" smtClean="0"/>
              <a:t>Number of increments for shading between black and white is greater so finer differences can be noted</a:t>
            </a:r>
          </a:p>
          <a:p>
            <a:r>
              <a:rPr lang="en-US" dirty="0" smtClean="0"/>
              <a:t>Use a subtraction technique to remove structures and isolate tissue </a:t>
            </a:r>
          </a:p>
          <a:p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6047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Introduce Other Medical Imaging Studies</a:t>
            </a:r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 smtClean="0"/>
              <a:t>Digital Radiology, Tomography, CT scans, Fluoroscopy</a:t>
            </a:r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 smtClean="0"/>
              <a:t>MRI Imaging</a:t>
            </a:r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 smtClean="0"/>
              <a:t>US Imaging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Develop an understanding of the physics behind these imaging studies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List pro’s and con’s of each imaging technique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Compare and contrast imaging techniques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5971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smtClean="0"/>
              <a:t>Disadvantages: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Can, potentially expose a patient to more x-ray beam radiation than necessary</a:t>
            </a:r>
          </a:p>
          <a:p>
            <a:r>
              <a:rPr lang="en-US" smtClean="0"/>
              <a:t>Not as affordable as a CR system, higher costs because the existing systems (CR or plain film) will need to be replaced</a:t>
            </a:r>
          </a:p>
          <a:p>
            <a:r>
              <a:rPr lang="en-US" smtClean="0"/>
              <a:t>Portable units are too expensive to be widely used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3292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35843" name="Content Placeholder 4" descr="digital radiograph getbetterhealth.com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533400"/>
            <a:ext cx="4454305" cy="6025092"/>
          </a:xfrm>
        </p:spPr>
      </p:pic>
      <p:sp>
        <p:nvSpPr>
          <p:cNvPr id="3584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Check the outline detail on the digital radiograph of the hand</a:t>
            </a:r>
          </a:p>
          <a:p>
            <a:endParaRPr lang="en-US" smtClean="0"/>
          </a:p>
          <a:p>
            <a:r>
              <a:rPr lang="en-US" smtClean="0"/>
              <a:t>Arrow points to a piece of glass embedded in the tissue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316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Tomography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Tomography</a:t>
            </a:r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 smtClean="0"/>
              <a:t>X-ray tube and film move about a fulcrum.</a:t>
            </a:r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 smtClean="0"/>
              <a:t>Conventional or computed processing technique is used </a:t>
            </a:r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 smtClean="0"/>
              <a:t>Only a specific plane or slice of the body is in focus. </a:t>
            </a:r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 smtClean="0"/>
              <a:t> All else on the image is blurred.  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dirty="0"/>
          </a:p>
        </p:txBody>
      </p:sp>
      <p:pic>
        <p:nvPicPr>
          <p:cNvPr id="36868" name="Content Placeholder 6" descr="tomo3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648200" y="2636456"/>
            <a:ext cx="4038600" cy="2453450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9743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Tomograph Simpliefied</a:t>
            </a:r>
          </a:p>
        </p:txBody>
      </p:sp>
      <p:sp>
        <p:nvSpPr>
          <p:cNvPr id="37891" name="Content Placeholder 2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37892" name="Picture 6" descr="exercise_roll_back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2743200"/>
            <a:ext cx="42767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3" name="TextBox 7"/>
          <p:cNvSpPr txBox="1">
            <a:spLocks noChangeArrowheads="1"/>
          </p:cNvSpPr>
          <p:nvPr/>
        </p:nvSpPr>
        <p:spPr bwMode="auto">
          <a:xfrm>
            <a:off x="2286000" y="2286000"/>
            <a:ext cx="1449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w Cen MT" pitchFamily="34" charset="0"/>
              </a:rPr>
              <a:t>X – Ray Beam</a:t>
            </a:r>
          </a:p>
        </p:txBody>
      </p:sp>
      <p:sp>
        <p:nvSpPr>
          <p:cNvPr id="37894" name="TextBox 9"/>
          <p:cNvSpPr txBox="1">
            <a:spLocks noChangeArrowheads="1"/>
          </p:cNvSpPr>
          <p:nvPr/>
        </p:nvSpPr>
        <p:spPr bwMode="auto">
          <a:xfrm>
            <a:off x="4343400" y="4038600"/>
            <a:ext cx="1425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w Cen MT" pitchFamily="34" charset="0"/>
              </a:rPr>
              <a:t>Film Cassette</a:t>
            </a:r>
          </a:p>
        </p:txBody>
      </p:sp>
      <p:cxnSp>
        <p:nvCxnSpPr>
          <p:cNvPr id="12" name="Straight Arrow Connector 11"/>
          <p:cNvCxnSpPr>
            <a:stCxn id="37894" idx="1"/>
          </p:cNvCxnSpPr>
          <p:nvPr/>
        </p:nvCxnSpPr>
        <p:spPr>
          <a:xfrm rot="10800000">
            <a:off x="2971800" y="4191000"/>
            <a:ext cx="1371600" cy="317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37893" idx="3"/>
          </p:cNvCxnSpPr>
          <p:nvPr/>
        </p:nvCxnSpPr>
        <p:spPr>
          <a:xfrm>
            <a:off x="3735388" y="2470150"/>
            <a:ext cx="1598612" cy="444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6200000" flipH="1">
            <a:off x="3276600" y="2590800"/>
            <a:ext cx="990600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898" name="Picture 22" descr="PPT9B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9488" y="1919288"/>
            <a:ext cx="7185025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9" name="TextBox 24"/>
          <p:cNvSpPr txBox="1">
            <a:spLocks noChangeArrowheads="1"/>
          </p:cNvSpPr>
          <p:nvPr/>
        </p:nvSpPr>
        <p:spPr bwMode="auto">
          <a:xfrm>
            <a:off x="533400" y="6019800"/>
            <a:ext cx="86709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w Cen MT" pitchFamily="34" charset="0"/>
              </a:rPr>
              <a:t>Xray Beam is moving to the right, film cassette is moving to the left.  At present, all images </a:t>
            </a:r>
          </a:p>
          <a:p>
            <a:r>
              <a:rPr lang="en-US">
                <a:latin typeface="Tw Cen MT" pitchFamily="34" charset="0"/>
              </a:rPr>
              <a:t>Are blurred due to the motion.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0321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3891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234150" y="2003740"/>
            <a:ext cx="6675699" cy="3718883"/>
          </a:xfrm>
        </p:spPr>
      </p:pic>
      <p:sp>
        <p:nvSpPr>
          <p:cNvPr id="38916" name="TextBox 10"/>
          <p:cNvSpPr txBox="1">
            <a:spLocks noChangeArrowheads="1"/>
          </p:cNvSpPr>
          <p:nvPr/>
        </p:nvSpPr>
        <p:spPr bwMode="auto">
          <a:xfrm>
            <a:off x="457200" y="5867400"/>
            <a:ext cx="81375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w Cen MT" pitchFamily="34" charset="0"/>
              </a:rPr>
              <a:t>When the film and the x-ray beam move into alignment with each other, a focused </a:t>
            </a:r>
          </a:p>
          <a:p>
            <a:r>
              <a:rPr lang="en-US">
                <a:latin typeface="Tw Cen MT" pitchFamily="34" charset="0"/>
              </a:rPr>
              <a:t>Image can be taken.  All surrounding tissue is blurred giving clear detail to that image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1957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Advantages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Can see fractures of irregular shaped bones more clearly</a:t>
            </a:r>
          </a:p>
          <a:p>
            <a:pPr lvl="1"/>
            <a:r>
              <a:rPr lang="en-US" smtClean="0"/>
              <a:t>Tibial plateau</a:t>
            </a:r>
          </a:p>
          <a:p>
            <a:pPr lvl="1"/>
            <a:r>
              <a:rPr lang="en-US" smtClean="0"/>
              <a:t>Cervical spine</a:t>
            </a:r>
          </a:p>
          <a:p>
            <a:r>
              <a:rPr lang="en-US" smtClean="0"/>
              <a:t>If a fracture has a plate or screws, can image under this to determine bone healing</a:t>
            </a:r>
          </a:p>
        </p:txBody>
      </p:sp>
      <p:pic>
        <p:nvPicPr>
          <p:cNvPr id="5" name="Content Placeholder 4" descr="tomo_knee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038600" y="1600200"/>
            <a:ext cx="4692650" cy="4419600"/>
          </a:xfrm>
        </p:spPr>
      </p:pic>
      <p:sp>
        <p:nvSpPr>
          <p:cNvPr id="6" name="TextBox 5"/>
          <p:cNvSpPr txBox="1"/>
          <p:nvPr/>
        </p:nvSpPr>
        <p:spPr>
          <a:xfrm>
            <a:off x="2971800" y="6019800"/>
            <a:ext cx="5899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http://www.mikrondigital.com/index.php?page=tomosynthesis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637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Disadvantages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Poor soft tissue detail</a:t>
            </a:r>
          </a:p>
          <a:p>
            <a:r>
              <a:rPr lang="en-US" smtClean="0"/>
              <a:t>High radiation doses</a:t>
            </a:r>
          </a:p>
          <a:p>
            <a:r>
              <a:rPr lang="en-US" smtClean="0"/>
              <a:t>Difficult to get exact plane/image especially in trauma patients</a:t>
            </a:r>
          </a:p>
          <a:p>
            <a:endParaRPr lang="en-US" smtClean="0"/>
          </a:p>
          <a:p>
            <a:r>
              <a:rPr lang="en-US" smtClean="0"/>
              <a:t>Tomography by itself has been replaced by Computed Tomography (CT) or Magnetic Resonance Imaging (MRI)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8442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Computerized Tomography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82563" y="1801813"/>
            <a:ext cx="4337050" cy="4438650"/>
          </a:xfrm>
        </p:spPr>
        <p:txBody>
          <a:bodyPr/>
          <a:lstStyle/>
          <a:p>
            <a:r>
              <a:rPr lang="en-US" sz="2800" smtClean="0"/>
              <a:t>Process of creating cross-sectional (tomographic) images from projections of the object at multiple angles </a:t>
            </a:r>
          </a:p>
          <a:p>
            <a:r>
              <a:rPr lang="en-US" sz="2800" smtClean="0"/>
              <a:t>Uses a computer for image reconstruction</a:t>
            </a:r>
          </a:p>
          <a:p>
            <a:pPr>
              <a:buFontTx/>
              <a:buNone/>
            </a:pPr>
            <a:endParaRPr lang="en-US" sz="2800" smtClean="0"/>
          </a:p>
          <a:p>
            <a:endParaRPr lang="en-US" sz="2800" smtClean="0"/>
          </a:p>
        </p:txBody>
      </p:sp>
      <p:pic>
        <p:nvPicPr>
          <p:cNvPr id="41988" name="Picture 4" descr="carotid">
            <a:hlinkClick r:id="rId3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502275" y="2474913"/>
            <a:ext cx="2700338" cy="2762250"/>
          </a:xfrm>
        </p:spPr>
      </p:pic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5622925" y="5446713"/>
            <a:ext cx="1466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www.rrvr.net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6074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Computed Tomography (CT)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1905000"/>
            <a:ext cx="3770313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smtClean="0"/>
              <a:t>CT scan uses x-ray images to analyze shape, symmetry, position and density of body structures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Examples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CT Scan (uses x-ray images)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SPECT (uses gamma ray images)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PET (radioactive label with gamma ray images)</a:t>
            </a:r>
          </a:p>
          <a:p>
            <a:pPr lvl="1">
              <a:lnSpc>
                <a:spcPct val="90000"/>
              </a:lnSpc>
            </a:pPr>
            <a:endParaRPr lang="en-US" sz="2400" smtClean="0"/>
          </a:p>
        </p:txBody>
      </p:sp>
      <p:sp>
        <p:nvSpPr>
          <p:cNvPr id="43012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5105400" y="2590800"/>
            <a:ext cx="3770313" cy="372427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en-US" sz="2400" b="1" smtClean="0"/>
          </a:p>
        </p:txBody>
      </p:sp>
      <p:graphicFrame>
        <p:nvGraphicFramePr>
          <p:cNvPr id="49157" name="Group 5"/>
          <p:cNvGraphicFramePr>
            <a:graphicFrameLocks noGrp="1"/>
          </p:cNvGraphicFramePr>
          <p:nvPr/>
        </p:nvGraphicFramePr>
        <p:xfrm>
          <a:off x="0" y="0"/>
          <a:ext cx="1506855" cy="1006475"/>
        </p:xfrm>
        <a:graphic>
          <a:graphicData uri="http://schemas.openxmlformats.org/drawingml/2006/table">
            <a:tbl>
              <a:tblPr/>
              <a:tblGrid>
                <a:gridCol w="208280"/>
                <a:gridCol w="1298575"/>
              </a:tblGrid>
              <a:tr h="1006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9164" name="Group 12"/>
          <p:cNvGraphicFramePr>
            <a:graphicFrameLocks noGrp="1"/>
          </p:cNvGraphicFramePr>
          <p:nvPr/>
        </p:nvGraphicFramePr>
        <p:xfrm>
          <a:off x="0" y="0"/>
          <a:ext cx="1309688" cy="1234440"/>
        </p:xfrm>
        <a:graphic>
          <a:graphicData uri="http://schemas.openxmlformats.org/drawingml/2006/table">
            <a:tbl>
              <a:tblPr/>
              <a:tblGrid>
                <a:gridCol w="1309688"/>
              </a:tblGrid>
              <a:tr h="1006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"/>
                          <a:hlinkMouseOver r:id="" action="ppaction://hlinkfile"/>
                        </a:rPr>
                        <a:t>  </a:t>
                      </a:r>
                      <a:r>
                        <a:rPr kumimoji="0" lang="en-US" sz="6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                             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3018" name="Picture 18" descr="DCOMPUTED_TOMOGRAPH_CT_FIG1_t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7638" y="2743200"/>
            <a:ext cx="35814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6920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CT SCAN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447800"/>
            <a:ext cx="4032250" cy="4530725"/>
          </a:xfrm>
        </p:spPr>
        <p:txBody>
          <a:bodyPr/>
          <a:lstStyle/>
          <a:p>
            <a:endParaRPr lang="en-US" sz="2800" smtClean="0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89475" y="1801813"/>
            <a:ext cx="4330700" cy="443865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smtClean="0"/>
              <a:t>1.  Slice of body, many angles, x-ray revolves around body</a:t>
            </a:r>
          </a:p>
          <a:p>
            <a:pPr>
              <a:buFontTx/>
              <a:buNone/>
            </a:pPr>
            <a:r>
              <a:rPr lang="en-US" sz="2800" smtClean="0"/>
              <a:t>2.  Detectors record</a:t>
            </a:r>
          </a:p>
          <a:p>
            <a:pPr>
              <a:buFontTx/>
              <a:buNone/>
            </a:pPr>
            <a:r>
              <a:rPr lang="en-US" sz="2800" smtClean="0"/>
              <a:t>3.  Computer compares views and makes one image</a:t>
            </a:r>
          </a:p>
          <a:p>
            <a:pPr>
              <a:buFontTx/>
              <a:buNone/>
            </a:pPr>
            <a:endParaRPr lang="en-US" sz="2800" smtClean="0"/>
          </a:p>
          <a:p>
            <a:pPr>
              <a:buFontTx/>
              <a:buNone/>
            </a:pPr>
            <a:r>
              <a:rPr lang="en-US" sz="1800" smtClean="0"/>
              <a:t>National Geographic, 1987</a:t>
            </a:r>
          </a:p>
        </p:txBody>
      </p:sp>
      <p:pic>
        <p:nvPicPr>
          <p:cNvPr id="44037" name="Picture 5" descr="mso905B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143000"/>
            <a:ext cx="4038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3106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7411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 smtClean="0">
              <a:hlinkClick r:id="rId2"/>
            </a:endParaRPr>
          </a:p>
          <a:p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http://www.med-ed.virginia.edu/courses/rad/ext/index.html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17412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Great URL to test your knowledge of anatomy using radiology</a:t>
            </a:r>
          </a:p>
        </p:txBody>
      </p:sp>
    </p:spTree>
    <p:extLst>
      <p:ext uri="{BB962C8B-B14F-4D97-AF65-F5344CB8AC3E}">
        <p14:creationId xmlns:p14="http://schemas.microsoft.com/office/powerpoint/2010/main" val="214941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Spiral CT</a:t>
            </a:r>
          </a:p>
        </p:txBody>
      </p:sp>
      <p:pic>
        <p:nvPicPr>
          <p:cNvPr id="45059" name="Content Placeholder 4" descr="800px-Spiral_CT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182563" y="2392958"/>
            <a:ext cx="4341812" cy="3256359"/>
          </a:xfrm>
        </p:spPr>
      </p:pic>
      <p:sp>
        <p:nvSpPr>
          <p:cNvPr id="45060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As patient moves through the scanner, the x-ray rotates continuously</a:t>
            </a:r>
          </a:p>
          <a:p>
            <a:r>
              <a:rPr lang="en-US" smtClean="0"/>
              <a:t>Multi slice or multidimensional scanner</a:t>
            </a:r>
          </a:p>
          <a:p>
            <a:endParaRPr lang="en-US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3294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CT Scan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Uses a higher radiation dose</a:t>
            </a:r>
          </a:p>
          <a:p>
            <a:endParaRPr lang="en-US" dirty="0" smtClean="0"/>
          </a:p>
          <a:p>
            <a:r>
              <a:rPr lang="en-US" dirty="0" smtClean="0"/>
              <a:t>Evaluates musculoskeletal trauma particularly in spine, acetabulum, </a:t>
            </a:r>
            <a:r>
              <a:rPr lang="en-US" dirty="0" err="1" smtClean="0"/>
              <a:t>glenoid</a:t>
            </a:r>
            <a:r>
              <a:rPr lang="en-US" dirty="0" smtClean="0"/>
              <a:t>, </a:t>
            </a:r>
            <a:r>
              <a:rPr lang="en-US" dirty="0" err="1" smtClean="0"/>
              <a:t>tibial</a:t>
            </a:r>
            <a:r>
              <a:rPr lang="en-US" dirty="0" smtClean="0"/>
              <a:t> </a:t>
            </a:r>
            <a:r>
              <a:rPr lang="en-US" dirty="0" err="1" smtClean="0"/>
              <a:t>plataue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Able to pick up metabolic bone diseases, tumor and congenital abnormalities well</a:t>
            </a:r>
          </a:p>
          <a:p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5918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/>
              <a:t>Computed Tomography (CT</a:t>
            </a:r>
            <a:r>
              <a:rPr lang="en-US" sz="4000" dirty="0" smtClean="0"/>
              <a:t>):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	Best in Imaging:</a:t>
            </a:r>
            <a:endParaRPr lang="en-US" sz="4000" dirty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500" dirty="0" smtClean="0"/>
              <a:t>Bone and soft tissue tumors</a:t>
            </a:r>
          </a:p>
          <a:p>
            <a:r>
              <a:rPr lang="en-US" sz="2500" dirty="0" smtClean="0"/>
              <a:t>Excellent at evaluating subtle or complex fractures</a:t>
            </a:r>
          </a:p>
          <a:p>
            <a:r>
              <a:rPr lang="en-US" sz="2500" dirty="0" smtClean="0"/>
              <a:t>Intra-articular abnormalities such as loose bodies within a joint</a:t>
            </a:r>
          </a:p>
          <a:p>
            <a:r>
              <a:rPr lang="en-US" sz="2500" dirty="0" smtClean="0"/>
              <a:t>Degenerative changes of bone</a:t>
            </a:r>
          </a:p>
          <a:p>
            <a:r>
              <a:rPr lang="en-US" sz="2500" dirty="0" smtClean="0"/>
              <a:t>Detection of small bone fragments</a:t>
            </a:r>
          </a:p>
          <a:p>
            <a:r>
              <a:rPr lang="en-US" sz="2500" dirty="0" smtClean="0"/>
              <a:t>Quantitative bone mineral analysis</a:t>
            </a:r>
          </a:p>
          <a:p>
            <a:r>
              <a:rPr lang="en-US" sz="2500" dirty="0" smtClean="0"/>
              <a:t>☺</a:t>
            </a:r>
            <a:r>
              <a:rPr lang="en-US" sz="2500" b="1" dirty="0" smtClean="0">
                <a:solidFill>
                  <a:srgbClr val="FF0000"/>
                </a:solidFill>
              </a:rPr>
              <a:t>First imaging choice with serious trauma as it can view both bone and soft tissue injuries</a:t>
            </a:r>
          </a:p>
          <a:p>
            <a:r>
              <a:rPr lang="en-US" sz="2500" dirty="0" smtClean="0"/>
              <a:t>Spinal </a:t>
            </a:r>
            <a:r>
              <a:rPr lang="en-US" sz="2500" dirty="0" err="1" smtClean="0"/>
              <a:t>stenosis</a:t>
            </a:r>
            <a:endParaRPr lang="en-US" sz="2500" dirty="0" smtClean="0"/>
          </a:p>
          <a:p>
            <a:r>
              <a:rPr lang="en-US" sz="2500" dirty="0" smtClean="0"/>
              <a:t>Less time consuming than an MRI or an Ultrasound</a:t>
            </a:r>
          </a:p>
          <a:p>
            <a:r>
              <a:rPr lang="en-US" sz="2500" dirty="0" smtClean="0"/>
              <a:t>More cost effective than an MRI</a:t>
            </a:r>
          </a:p>
          <a:p>
            <a:r>
              <a:rPr lang="en-US" sz="2500" dirty="0" smtClean="0"/>
              <a:t>Works well for patients who are claustrophobic	</a:t>
            </a:r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73196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 of CT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Average volume effect: computer applying average  values to small volume of tissue and displaying it in one shade of gray even though it contains more than one type of tissue.</a:t>
            </a:r>
          </a:p>
          <a:p>
            <a:r>
              <a:rPr lang="en-US" dirty="0" smtClean="0"/>
              <a:t>Doesn’t differentiate the histological make up of the tissue</a:t>
            </a:r>
          </a:p>
          <a:p>
            <a:r>
              <a:rPr lang="en-US" dirty="0" smtClean="0"/>
              <a:t>Exposure to radiation is similar to plain x-rays</a:t>
            </a:r>
          </a:p>
          <a:p>
            <a:r>
              <a:rPr lang="en-US" dirty="0" smtClean="0"/>
              <a:t>More valuable in thinner patients than in more obese patients</a:t>
            </a:r>
          </a:p>
          <a:p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0235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CT images</a:t>
            </a:r>
          </a:p>
        </p:txBody>
      </p:sp>
      <p:sp>
        <p:nvSpPr>
          <p:cNvPr id="50179" name="Text Placeholder 2"/>
          <p:cNvSpPr>
            <a:spLocks noGrp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mtClean="0"/>
              <a:t>In soft copy or digital format</a:t>
            </a:r>
          </a:p>
          <a:p>
            <a:r>
              <a:rPr lang="en-US" smtClean="0"/>
              <a:t>Allows for manipulation  of the contrast and density scales to get better pictures of the anatomy and pathology</a:t>
            </a:r>
          </a:p>
        </p:txBody>
      </p:sp>
      <p:sp>
        <p:nvSpPr>
          <p:cNvPr id="50180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Types of manipulation</a:t>
            </a:r>
          </a:p>
          <a:p>
            <a:pPr lvl="1"/>
            <a:r>
              <a:rPr lang="en-US" dirty="0" smtClean="0"/>
              <a:t>MPR</a:t>
            </a:r>
          </a:p>
          <a:p>
            <a:pPr lvl="1"/>
            <a:r>
              <a:rPr lang="en-US" dirty="0" smtClean="0"/>
              <a:t>MIP</a:t>
            </a:r>
          </a:p>
          <a:p>
            <a:pPr lvl="1"/>
            <a:r>
              <a:rPr lang="en-US" dirty="0" smtClean="0"/>
              <a:t>SSD</a:t>
            </a:r>
          </a:p>
          <a:p>
            <a:pPr lvl="1"/>
            <a:r>
              <a:rPr lang="en-US" dirty="0" smtClean="0"/>
              <a:t>VR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And combinations of the above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9016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MPR: </a:t>
            </a:r>
          </a:p>
        </p:txBody>
      </p:sp>
      <p:sp>
        <p:nvSpPr>
          <p:cNvPr id="5120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u="sng" dirty="0" err="1" smtClean="0"/>
              <a:t>M</a:t>
            </a:r>
            <a:r>
              <a:rPr lang="en-US" dirty="0" err="1" smtClean="0"/>
              <a:t>ulti</a:t>
            </a:r>
            <a:r>
              <a:rPr lang="en-US" u="sng" dirty="0" err="1" smtClean="0"/>
              <a:t>P</a:t>
            </a:r>
            <a:r>
              <a:rPr lang="en-US" dirty="0" err="1" smtClean="0"/>
              <a:t>lannar</a:t>
            </a:r>
            <a:r>
              <a:rPr lang="en-US" dirty="0" smtClean="0"/>
              <a:t> </a:t>
            </a:r>
            <a:r>
              <a:rPr lang="en-US" u="sng" dirty="0" smtClean="0"/>
              <a:t>R</a:t>
            </a:r>
            <a:r>
              <a:rPr lang="en-US" dirty="0" smtClean="0"/>
              <a:t>eformatted image of a </a:t>
            </a:r>
            <a:r>
              <a:rPr lang="en-US" dirty="0" err="1" smtClean="0"/>
              <a:t>tibial</a:t>
            </a:r>
            <a:r>
              <a:rPr lang="en-US" dirty="0" smtClean="0"/>
              <a:t> plateau fracture</a:t>
            </a:r>
          </a:p>
          <a:p>
            <a:pPr>
              <a:buFont typeface="Wingdings" pitchFamily="2" charset="2"/>
              <a:buNone/>
            </a:pPr>
            <a:r>
              <a:rPr lang="en-US" dirty="0" smtClean="0"/>
              <a:t>			</a:t>
            </a:r>
          </a:p>
        </p:txBody>
      </p:sp>
      <p:pic>
        <p:nvPicPr>
          <p:cNvPr id="51204" name="Content Placeholder 7" descr="MPR tibial plateau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105400" y="1828800"/>
            <a:ext cx="3406775" cy="2765425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4984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MIP</a:t>
            </a:r>
          </a:p>
        </p:txBody>
      </p:sp>
      <p:sp>
        <p:nvSpPr>
          <p:cNvPr id="5222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u="sng" dirty="0" smtClean="0"/>
              <a:t>M</a:t>
            </a:r>
            <a:r>
              <a:rPr lang="en-US" dirty="0" smtClean="0"/>
              <a:t>aximum </a:t>
            </a:r>
            <a:r>
              <a:rPr lang="en-US" u="sng" dirty="0" smtClean="0"/>
              <a:t>I</a:t>
            </a:r>
            <a:r>
              <a:rPr lang="en-US" dirty="0" smtClean="0"/>
              <a:t>ntensity </a:t>
            </a:r>
            <a:r>
              <a:rPr lang="en-US" u="sng" dirty="0" smtClean="0"/>
              <a:t>P</a:t>
            </a:r>
            <a:r>
              <a:rPr lang="en-US" dirty="0" smtClean="0"/>
              <a:t>rojection</a:t>
            </a:r>
          </a:p>
          <a:p>
            <a:pPr lvl="1"/>
            <a:r>
              <a:rPr lang="en-US" dirty="0" smtClean="0"/>
              <a:t>Vascular applications</a:t>
            </a:r>
          </a:p>
          <a:p>
            <a:pPr lvl="1"/>
            <a:r>
              <a:rPr lang="en-US" dirty="0" smtClean="0"/>
              <a:t>MR angiography or MRA commonly uses this technique</a:t>
            </a:r>
          </a:p>
        </p:txBody>
      </p:sp>
      <p:pic>
        <p:nvPicPr>
          <p:cNvPr id="52228" name="Content Placeholder 8" descr="mip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843881"/>
            <a:ext cx="4038600" cy="4038600"/>
          </a:xfrm>
        </p:spPr>
      </p:pic>
      <p:sp>
        <p:nvSpPr>
          <p:cNvPr id="52229" name="TextBox 9"/>
          <p:cNvSpPr txBox="1">
            <a:spLocks noChangeArrowheads="1"/>
          </p:cNvSpPr>
          <p:nvPr/>
        </p:nvSpPr>
        <p:spPr bwMode="auto">
          <a:xfrm>
            <a:off x="3962400" y="6172200"/>
            <a:ext cx="4838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w Cen MT" pitchFamily="34" charset="0"/>
              </a:rPr>
              <a:t>www.cg.tuwien.ac.at/research/vis/vismed/NPVR/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814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SSD</a:t>
            </a:r>
          </a:p>
        </p:txBody>
      </p:sp>
      <p:sp>
        <p:nvSpPr>
          <p:cNvPr id="53251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u="sng" dirty="0" smtClean="0"/>
              <a:t>S</a:t>
            </a:r>
            <a:r>
              <a:rPr lang="en-US" dirty="0" smtClean="0"/>
              <a:t>haded </a:t>
            </a:r>
            <a:r>
              <a:rPr lang="en-US" u="sng" dirty="0" smtClean="0"/>
              <a:t>S</a:t>
            </a:r>
            <a:r>
              <a:rPr lang="en-US" dirty="0" smtClean="0"/>
              <a:t>urface </a:t>
            </a:r>
            <a:r>
              <a:rPr lang="en-US" u="sng" dirty="0" smtClean="0"/>
              <a:t>D</a:t>
            </a:r>
            <a:r>
              <a:rPr lang="en-US" dirty="0" smtClean="0"/>
              <a:t>isplay</a:t>
            </a:r>
          </a:p>
          <a:p>
            <a:pPr lvl="1"/>
            <a:r>
              <a:rPr lang="en-US" dirty="0" smtClean="0"/>
              <a:t>Helps to give a three dimensional view of the surface of a structure</a:t>
            </a:r>
          </a:p>
          <a:p>
            <a:pPr lvl="1"/>
            <a:r>
              <a:rPr lang="en-US" dirty="0" smtClean="0"/>
              <a:t>Used in orthopedic and vascular imaging studies</a:t>
            </a:r>
          </a:p>
        </p:txBody>
      </p:sp>
      <p:pic>
        <p:nvPicPr>
          <p:cNvPr id="53252" name="Content Placeholder 5" descr="oa_3d_ssd_02_en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16463" y="1752600"/>
            <a:ext cx="3902075" cy="4060825"/>
          </a:xfrm>
        </p:spPr>
      </p:pic>
      <p:sp>
        <p:nvSpPr>
          <p:cNvPr id="53253" name="TextBox 4"/>
          <p:cNvSpPr txBox="1">
            <a:spLocks noChangeArrowheads="1"/>
          </p:cNvSpPr>
          <p:nvPr/>
        </p:nvSpPr>
        <p:spPr bwMode="auto">
          <a:xfrm>
            <a:off x="2667000" y="5934075"/>
            <a:ext cx="62499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w Cen MT" pitchFamily="34" charset="0"/>
                <a:hlinkClick r:id="rId4"/>
              </a:rPr>
              <a:t>http://www.healthcare.philips.com/pwc_hc/main/shared/Assets</a:t>
            </a:r>
          </a:p>
          <a:p>
            <a:r>
              <a:rPr lang="en-US">
                <a:latin typeface="Tw Cen MT" pitchFamily="34" charset="0"/>
                <a:hlinkClick r:id="rId4"/>
              </a:rPr>
              <a:t>/Images/CT/Visualization_software/oa_3d_ssd_02_en.jpg</a:t>
            </a:r>
            <a:endParaRPr lang="en-US">
              <a:latin typeface="Tw Cen MT" pitchFamily="34" charset="0"/>
            </a:endParaRPr>
          </a:p>
          <a:p>
            <a:endParaRPr lang="en-US">
              <a:latin typeface="Tw Cen MT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3666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VR</a:t>
            </a:r>
          </a:p>
        </p:txBody>
      </p:sp>
      <p:sp>
        <p:nvSpPr>
          <p:cNvPr id="54275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u="sng" dirty="0" smtClean="0"/>
              <a:t>V</a:t>
            </a:r>
            <a:r>
              <a:rPr lang="en-US" dirty="0" smtClean="0"/>
              <a:t>olume </a:t>
            </a:r>
            <a:r>
              <a:rPr lang="en-US" u="sng" dirty="0" smtClean="0"/>
              <a:t>R</a:t>
            </a:r>
            <a:r>
              <a:rPr lang="en-US" dirty="0" smtClean="0"/>
              <a:t>endering</a:t>
            </a:r>
          </a:p>
          <a:p>
            <a:pPr lvl="1"/>
            <a:r>
              <a:rPr lang="en-US" dirty="0" smtClean="0"/>
              <a:t>Method combines the characteristics of the SSD and MIP.</a:t>
            </a:r>
          </a:p>
          <a:p>
            <a:pPr lvl="1"/>
            <a:r>
              <a:rPr lang="en-US" dirty="0" smtClean="0"/>
              <a:t>Allows color coding of tissues thus visual differentiation.</a:t>
            </a:r>
          </a:p>
          <a:p>
            <a:pPr lvl="1"/>
            <a:r>
              <a:rPr lang="en-US" dirty="0" smtClean="0"/>
              <a:t>3D method of choice as it is quickly able to process these pictures</a:t>
            </a:r>
          </a:p>
        </p:txBody>
      </p:sp>
      <p:pic>
        <p:nvPicPr>
          <p:cNvPr id="54276" name="Content Placeholder 4" descr="NPVR screws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843881"/>
            <a:ext cx="4038600" cy="4038600"/>
          </a:xfrm>
        </p:spPr>
      </p:pic>
      <p:sp>
        <p:nvSpPr>
          <p:cNvPr id="54277" name="TextBox 5"/>
          <p:cNvSpPr txBox="1">
            <a:spLocks noChangeArrowheads="1"/>
          </p:cNvSpPr>
          <p:nvPr/>
        </p:nvSpPr>
        <p:spPr bwMode="auto">
          <a:xfrm>
            <a:off x="4114800" y="6172200"/>
            <a:ext cx="4838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w Cen MT" pitchFamily="34" charset="0"/>
              </a:rPr>
              <a:t>www.cg.tuwien.ac.at/research/vis/vismed/NPVR/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3137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55299" name="Content Placeholder 6" descr="1471-2342-2-1-3-l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181100" y="685800"/>
            <a:ext cx="6781800" cy="4800600"/>
          </a:xfrm>
        </p:spPr>
      </p:pic>
      <p:sp>
        <p:nvSpPr>
          <p:cNvPr id="55300" name="TextBox 7"/>
          <p:cNvSpPr txBox="1">
            <a:spLocks noChangeArrowheads="1"/>
          </p:cNvSpPr>
          <p:nvPr/>
        </p:nvSpPr>
        <p:spPr bwMode="auto">
          <a:xfrm>
            <a:off x="228600" y="3581400"/>
            <a:ext cx="21336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A: sagittal axial slice</a:t>
            </a:r>
          </a:p>
          <a:p>
            <a:r>
              <a:rPr lang="en-US">
                <a:latin typeface="Tw Cen MT" pitchFamily="34" charset="0"/>
              </a:rPr>
              <a:t>B and C:  SSD 3D images</a:t>
            </a:r>
          </a:p>
          <a:p>
            <a:r>
              <a:rPr lang="en-US">
                <a:latin typeface="Tw Cen MT" pitchFamily="34" charset="0"/>
              </a:rPr>
              <a:t>D: MIP</a:t>
            </a:r>
          </a:p>
          <a:p>
            <a:r>
              <a:rPr lang="en-US">
                <a:latin typeface="Tw Cen MT" pitchFamily="34" charset="0"/>
              </a:rPr>
              <a:t>E: MPVR – multiplanner volume</a:t>
            </a:r>
          </a:p>
          <a:p>
            <a:r>
              <a:rPr lang="en-US">
                <a:latin typeface="Tw Cen MT" pitchFamily="34" charset="0"/>
              </a:rPr>
              <a:t>   rendering</a:t>
            </a:r>
          </a:p>
          <a:p>
            <a:endParaRPr lang="en-US">
              <a:latin typeface="Tw Cen MT" pitchFamily="34" charset="0"/>
            </a:endParaRPr>
          </a:p>
        </p:txBody>
      </p:sp>
      <p:sp>
        <p:nvSpPr>
          <p:cNvPr id="55301" name="TextBox 8"/>
          <p:cNvSpPr txBox="1">
            <a:spLocks noChangeArrowheads="1"/>
          </p:cNvSpPr>
          <p:nvPr/>
        </p:nvSpPr>
        <p:spPr bwMode="auto">
          <a:xfrm>
            <a:off x="2819400" y="5934075"/>
            <a:ext cx="60261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w Cen MT" pitchFamily="34" charset="0"/>
              </a:rPr>
              <a:t>		Aortic aneurysm</a:t>
            </a:r>
          </a:p>
          <a:p>
            <a:r>
              <a:rPr lang="en-US">
                <a:latin typeface="Tw Cen MT" pitchFamily="34" charset="0"/>
              </a:rPr>
              <a:t>www.biomedcentral.com/1471-2342/2/1/figure/F3?highres=y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8780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Radiographic Images</a:t>
            </a:r>
            <a:br>
              <a:rPr lang="en-US" dirty="0" smtClean="0"/>
            </a:br>
            <a:r>
              <a:rPr lang="en-US" dirty="0" smtClean="0"/>
              <a:t>Definitions: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u="sng" dirty="0" smtClean="0"/>
              <a:t>Computed Radiograph </a:t>
            </a:r>
            <a:r>
              <a:rPr lang="en-US" dirty="0" smtClean="0"/>
              <a:t>(CR):</a:t>
            </a:r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 smtClean="0"/>
              <a:t>Similar to a traditional radiograph but utilizes a different processing technique involving a </a:t>
            </a:r>
            <a:r>
              <a:rPr lang="en-US" dirty="0" err="1" smtClean="0"/>
              <a:t>phospho</a:t>
            </a:r>
            <a:r>
              <a:rPr lang="en-US" dirty="0" smtClean="0"/>
              <a:t> imaging plate.  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u="sng" dirty="0" smtClean="0"/>
              <a:t>Digitized Radiograph </a:t>
            </a:r>
            <a:r>
              <a:rPr lang="en-US" dirty="0" smtClean="0"/>
              <a:t>(DR)</a:t>
            </a:r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 smtClean="0"/>
              <a:t>Does not use a processing agent such as silver (plain film) or phosphorous (CR), utilizes only a digital receptor to record the image</a:t>
            </a:r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endParaRPr lang="en-US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dirty="0" smtClean="0"/>
          </a:p>
          <a:p>
            <a:pPr marL="640080" lvl="1" indent="-274320" fontAlgn="auto">
              <a:spcAft>
                <a:spcPts val="0"/>
              </a:spcAft>
              <a:buFont typeface="Wingdings 2"/>
              <a:buNone/>
              <a:defRPr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2895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Fluoroscopy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In use since the early 1990’s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Used as an anatomical guide utilized during minimally invasive and microscopic surgical procedures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Used with many types of diagnostic tests (e.g. discography).</a:t>
            </a:r>
            <a:endParaRPr lang="en-US" dirty="0"/>
          </a:p>
        </p:txBody>
      </p:sp>
      <p:pic>
        <p:nvPicPr>
          <p:cNvPr id="56324" name="Content Placeholder 7" descr="Fluoroscopy 2.bmp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890222" y="3239697"/>
            <a:ext cx="1554555" cy="1246969"/>
          </a:xfrm>
        </p:spPr>
      </p:pic>
      <p:sp>
        <p:nvSpPr>
          <p:cNvPr id="56325" name="TextBox 8"/>
          <p:cNvSpPr txBox="1">
            <a:spLocks noChangeArrowheads="1"/>
          </p:cNvSpPr>
          <p:nvPr/>
        </p:nvSpPr>
        <p:spPr bwMode="auto">
          <a:xfrm>
            <a:off x="3962400" y="6096000"/>
            <a:ext cx="46259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w Cen MT" pitchFamily="34" charset="0"/>
                <a:hlinkClick r:id="rId3"/>
              </a:rPr>
              <a:t>www.spineuniverse.com/exams-tests/fluoroscopy</a:t>
            </a:r>
            <a:endParaRPr lang="en-US">
              <a:latin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55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Components</a:t>
            </a:r>
          </a:p>
        </p:txBody>
      </p:sp>
      <p:sp>
        <p:nvSpPr>
          <p:cNvPr id="57347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X-ray tube</a:t>
            </a:r>
          </a:p>
          <a:p>
            <a:endParaRPr lang="en-US" smtClean="0"/>
          </a:p>
          <a:p>
            <a:r>
              <a:rPr lang="en-US" smtClean="0"/>
              <a:t>Image intensifier unit</a:t>
            </a:r>
          </a:p>
          <a:p>
            <a:endParaRPr lang="en-US" smtClean="0"/>
          </a:p>
          <a:p>
            <a:r>
              <a:rPr lang="en-US" smtClean="0"/>
              <a:t>Fluoroscopic carriage</a:t>
            </a:r>
          </a:p>
        </p:txBody>
      </p:sp>
      <p:pic>
        <p:nvPicPr>
          <p:cNvPr id="57348" name="Content Placeholder 8" descr="F%207-7%20Fluoroscopy%20with%20image%20amplifier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45050" y="2057400"/>
            <a:ext cx="3886200" cy="3165475"/>
          </a:xfrm>
        </p:spPr>
      </p:pic>
      <p:sp>
        <p:nvSpPr>
          <p:cNvPr id="57349" name="TextBox 9"/>
          <p:cNvSpPr txBox="1">
            <a:spLocks noChangeArrowheads="1"/>
          </p:cNvSpPr>
          <p:nvPr/>
        </p:nvSpPr>
        <p:spPr bwMode="auto">
          <a:xfrm>
            <a:off x="3884613" y="5867400"/>
            <a:ext cx="52593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w Cen MT" pitchFamily="34" charset="0"/>
                <a:hlinkClick r:id="rId3"/>
              </a:rPr>
              <a:t>www.medtek.ki.se/medicaldevices/album/Ch%207%...</a:t>
            </a:r>
            <a:endParaRPr lang="en-US">
              <a:latin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23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58371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>
                <a:hlinkClick r:id="rId2"/>
              </a:rPr>
              <a:t>http://www.youtube.com/watch?v=MMZCAaeQB_c</a:t>
            </a:r>
            <a:endParaRPr lang="en-US" smtClean="0"/>
          </a:p>
          <a:p>
            <a:endParaRPr lang="en-US" smtClean="0"/>
          </a:p>
        </p:txBody>
      </p:sp>
      <p:sp>
        <p:nvSpPr>
          <p:cNvPr id="58372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Advantages: </a:t>
            </a:r>
          </a:p>
          <a:p>
            <a:pPr lvl="1"/>
            <a:r>
              <a:rPr lang="en-US" smtClean="0"/>
              <a:t>Patient is moving</a:t>
            </a:r>
          </a:p>
          <a:p>
            <a:pPr lvl="1"/>
            <a:r>
              <a:rPr lang="en-US" smtClean="0"/>
              <a:t>Cost</a:t>
            </a:r>
          </a:p>
          <a:p>
            <a:endParaRPr lang="en-US" smtClean="0"/>
          </a:p>
          <a:p>
            <a:r>
              <a:rPr lang="en-US" smtClean="0"/>
              <a:t>Disadvantages:</a:t>
            </a:r>
          </a:p>
          <a:p>
            <a:pPr lvl="1"/>
            <a:r>
              <a:rPr lang="en-US" smtClean="0"/>
              <a:t>Radiation</a:t>
            </a:r>
          </a:p>
          <a:p>
            <a:pPr lvl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2629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Magnetic Resonance Imaging Defined</a:t>
            </a:r>
          </a:p>
        </p:txBody>
      </p:sp>
      <p:sp>
        <p:nvSpPr>
          <p:cNvPr id="604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 smtClean="0"/>
              <a:t>MRI:  A medical imaging technique which is based on the re-emission of an absorbed radio frequency while the patient is within a strong magnetic field.</a:t>
            </a:r>
          </a:p>
          <a:p>
            <a:pPr>
              <a:buFont typeface="Wingdings" pitchFamily="2" charset="2"/>
              <a:buNone/>
            </a:pPr>
            <a:endParaRPr lang="en-US" dirty="0" smtClean="0"/>
          </a:p>
          <a:p>
            <a:pPr>
              <a:buFont typeface="Wingdings" pitchFamily="2" charset="2"/>
              <a:buNone/>
            </a:pPr>
            <a:r>
              <a:rPr lang="en-US" dirty="0" smtClean="0"/>
              <a:t>MRI involves an interaction between a magnetic field and the nuclei of atoms</a:t>
            </a:r>
          </a:p>
          <a:p>
            <a:pPr>
              <a:buFont typeface="Wingdings" pitchFamily="2" charset="2"/>
              <a:buNone/>
            </a:pPr>
            <a:endParaRPr lang="en-US" dirty="0" smtClean="0"/>
          </a:p>
          <a:p>
            <a:pPr>
              <a:buFont typeface="Wingdings" pitchFamily="2" charset="2"/>
              <a:buNone/>
            </a:pPr>
            <a:endParaRPr lang="en-US" dirty="0" smtClean="0"/>
          </a:p>
          <a:p>
            <a:pPr>
              <a:buFont typeface="Wingdings" pitchFamily="2" charset="2"/>
              <a:buNone/>
            </a:pPr>
            <a:endParaRPr lang="en-US" dirty="0" smtClean="0"/>
          </a:p>
          <a:p>
            <a:pPr>
              <a:buFont typeface="Wingdings" pitchFamily="2" charset="2"/>
              <a:buNone/>
            </a:pPr>
            <a:endParaRPr lang="en-US" dirty="0" smtClean="0"/>
          </a:p>
          <a:p>
            <a:pPr>
              <a:buFont typeface="Wingdings" pitchFamily="2" charset="2"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165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Equipment</a:t>
            </a:r>
          </a:p>
        </p:txBody>
      </p:sp>
      <p:sp>
        <p:nvSpPr>
          <p:cNvPr id="79875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Scanner</a:t>
            </a:r>
          </a:p>
          <a:p>
            <a:pPr lvl="1"/>
            <a:r>
              <a:rPr lang="en-US" smtClean="0"/>
              <a:t>Magnet</a:t>
            </a:r>
          </a:p>
          <a:p>
            <a:pPr lvl="1"/>
            <a:r>
              <a:rPr lang="en-US" smtClean="0"/>
              <a:t>Gradient coils</a:t>
            </a:r>
          </a:p>
          <a:p>
            <a:pPr lvl="1"/>
            <a:r>
              <a:rPr lang="en-US" smtClean="0"/>
              <a:t>RF coils</a:t>
            </a:r>
          </a:p>
          <a:p>
            <a:r>
              <a:rPr lang="en-US" smtClean="0"/>
              <a:t>Computer</a:t>
            </a:r>
          </a:p>
        </p:txBody>
      </p:sp>
      <p:pic>
        <p:nvPicPr>
          <p:cNvPr id="79876" name="Picture 3" descr="mso815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10000" y="914400"/>
            <a:ext cx="5029200" cy="5410200"/>
          </a:xfrm>
        </p:spPr>
      </p:pic>
      <p:sp>
        <p:nvSpPr>
          <p:cNvPr id="79877" name="TextBox 5"/>
          <p:cNvSpPr txBox="1">
            <a:spLocks noChangeArrowheads="1"/>
          </p:cNvSpPr>
          <p:nvPr/>
        </p:nvSpPr>
        <p:spPr bwMode="auto">
          <a:xfrm>
            <a:off x="4648200" y="6488113"/>
            <a:ext cx="3124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w Cen MT" pitchFamily="34" charset="0"/>
              </a:rPr>
              <a:t>National Geographic 1987</a:t>
            </a:r>
          </a:p>
        </p:txBody>
      </p:sp>
    </p:spTree>
    <p:extLst>
      <p:ext uri="{BB962C8B-B14F-4D97-AF65-F5344CB8AC3E}">
        <p14:creationId xmlns:p14="http://schemas.microsoft.com/office/powerpoint/2010/main" val="390469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Gradients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Gives the ability to create an image in any orientation – axial, coronal, sagittal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This occurs with the gradient coils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By convention, the </a:t>
            </a:r>
            <a:r>
              <a:rPr lang="en-US" u="sng" dirty="0" smtClean="0"/>
              <a:t>external magnetic field </a:t>
            </a:r>
            <a:r>
              <a:rPr lang="en-US" dirty="0" smtClean="0"/>
              <a:t>is in the z direction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u="sng" dirty="0" smtClean="0"/>
              <a:t>Gradient coils</a:t>
            </a:r>
            <a:r>
              <a:rPr lang="en-US" dirty="0" smtClean="0"/>
              <a:t> are either x or y direction</a:t>
            </a:r>
            <a:endParaRPr lang="en-US" dirty="0"/>
          </a:p>
        </p:txBody>
      </p:sp>
      <p:pic>
        <p:nvPicPr>
          <p:cNvPr id="82948" name="Content Placeholder 4" descr="thumbnailCAAJ1G2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34000" y="1676400"/>
            <a:ext cx="3124200" cy="1981200"/>
          </a:xfrm>
        </p:spPr>
      </p:pic>
      <p:sp>
        <p:nvSpPr>
          <p:cNvPr id="82949" name="TextBox 5"/>
          <p:cNvSpPr txBox="1">
            <a:spLocks noChangeArrowheads="1"/>
          </p:cNvSpPr>
          <p:nvPr/>
        </p:nvSpPr>
        <p:spPr bwMode="auto">
          <a:xfrm>
            <a:off x="5334000" y="3962400"/>
            <a:ext cx="33861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w Cen MT" pitchFamily="34" charset="0"/>
              </a:rPr>
              <a:t>Gradient coil</a:t>
            </a:r>
          </a:p>
          <a:p>
            <a:r>
              <a:rPr lang="en-US">
                <a:latin typeface="Tw Cen MT" pitchFamily="34" charset="0"/>
                <a:hlinkClick r:id="rId3"/>
              </a:rPr>
              <a:t>http://www.berlin.ptb.de/en</a:t>
            </a:r>
          </a:p>
          <a:p>
            <a:r>
              <a:rPr lang="en-US">
                <a:latin typeface="Tw Cen MT" pitchFamily="34" charset="0"/>
                <a:hlinkClick r:id="rId3"/>
              </a:rPr>
              <a:t>/org/8/81/Laboratories/3T_</a:t>
            </a:r>
          </a:p>
          <a:p>
            <a:r>
              <a:rPr lang="en-US">
                <a:latin typeface="Tw Cen MT" pitchFamily="34" charset="0"/>
                <a:hlinkClick r:id="rId3"/>
              </a:rPr>
              <a:t>MRI.html</a:t>
            </a:r>
            <a:endParaRPr lang="en-US">
              <a:latin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25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works: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Atom consists of a neutron (neutral) and proton (positive) surrounded by orbiting electrons (negative).  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Electrons rotate around the nucleus and around their own axis as well.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Neutrons and protons also spin about their own axes and possess nuclear spin.</a:t>
            </a:r>
            <a:endParaRPr lang="en-US" dirty="0"/>
          </a:p>
        </p:txBody>
      </p:sp>
      <p:pic>
        <p:nvPicPr>
          <p:cNvPr id="61444" name="Content Placeholder 6" descr="SpinningProtonMagnet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53000" y="2590800"/>
            <a:ext cx="3749675" cy="2105025"/>
          </a:xfrm>
        </p:spPr>
      </p:pic>
      <p:sp>
        <p:nvSpPr>
          <p:cNvPr id="61445" name="TextBox 7"/>
          <p:cNvSpPr txBox="1">
            <a:spLocks noChangeArrowheads="1"/>
          </p:cNvSpPr>
          <p:nvPr/>
        </p:nvSpPr>
        <p:spPr bwMode="auto">
          <a:xfrm>
            <a:off x="3505200" y="6248400"/>
            <a:ext cx="53736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>
                <a:latin typeface="Tw Cen MT" pitchFamily="34" charset="0"/>
              </a:rPr>
              <a:t>http://upload.wikimedia.org/wikibooks/en/5/5d/SpinningProtonMagnet.gif</a:t>
            </a:r>
          </a:p>
        </p:txBody>
      </p:sp>
      <p:sp>
        <p:nvSpPr>
          <p:cNvPr id="61446" name="TextBox 8"/>
          <p:cNvSpPr txBox="1">
            <a:spLocks noChangeArrowheads="1"/>
          </p:cNvSpPr>
          <p:nvPr/>
        </p:nvSpPr>
        <p:spPr bwMode="auto">
          <a:xfrm>
            <a:off x="4953000" y="1676400"/>
            <a:ext cx="33639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w Cen MT" pitchFamily="34" charset="0"/>
              </a:rPr>
              <a:t>Nuclear spin is essential for </a:t>
            </a:r>
          </a:p>
          <a:p>
            <a:r>
              <a:rPr lang="en-US">
                <a:latin typeface="Tw Cen MT" pitchFamily="34" charset="0"/>
              </a:rPr>
              <a:t>creating a MRI image</a:t>
            </a:r>
          </a:p>
        </p:txBody>
      </p:sp>
    </p:spTree>
    <p:extLst>
      <p:ext uri="{BB962C8B-B14F-4D97-AF65-F5344CB8AC3E}">
        <p14:creationId xmlns:p14="http://schemas.microsoft.com/office/powerpoint/2010/main" val="150598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Hydrogen is principle element used with an MRI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Hydrogen nucleus has a single proton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Spinning nucleus is a magnet which is affected by the external magnetic field of a MRI.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All the protons line up either parallel (spin up) or </a:t>
            </a:r>
            <a:r>
              <a:rPr lang="en-US" u="sng" dirty="0" smtClean="0"/>
              <a:t>longitudinal magnetization </a:t>
            </a:r>
            <a:r>
              <a:rPr lang="en-US" dirty="0" smtClean="0"/>
              <a:t>or anti-parallel (spin down) or </a:t>
            </a:r>
            <a:r>
              <a:rPr lang="en-US" u="sng" dirty="0" smtClean="0"/>
              <a:t>transverse magnetization </a:t>
            </a:r>
            <a:r>
              <a:rPr lang="en-US" dirty="0" smtClean="0"/>
              <a:t>to the magnetic field</a:t>
            </a:r>
          </a:p>
        </p:txBody>
      </p:sp>
      <p:pic>
        <p:nvPicPr>
          <p:cNvPr id="5" name="Content Placeholder 4" descr="424px-Spinning_proton_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914401" y="4267200"/>
            <a:ext cx="1828800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33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Alignment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Initially, proton’s line up parallel to the magnetic field</a:t>
            </a:r>
          </a:p>
          <a:p>
            <a:r>
              <a:rPr lang="en-US" dirty="0" smtClean="0"/>
              <a:t>RF or a radiofrequency pulse is emitted sending the proton’s out of alignment</a:t>
            </a:r>
          </a:p>
          <a:p>
            <a:r>
              <a:rPr lang="en-US" dirty="0" smtClean="0"/>
              <a:t>Once the RF is no longer emitted, the proton’s realign</a:t>
            </a:r>
          </a:p>
          <a:p>
            <a:r>
              <a:rPr lang="en-US" dirty="0" smtClean="0"/>
              <a:t>Proton’s release the energy they absorbed as they realign</a:t>
            </a:r>
          </a:p>
          <a:p>
            <a:r>
              <a:rPr lang="en-US" dirty="0" smtClean="0"/>
              <a:t>This release of energy causes a current to occur in the receiver coil of the MRI which gives information utilized for a MRI study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13434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T1 and T2 images</a:t>
            </a:r>
          </a:p>
        </p:txBody>
      </p:sp>
      <p:sp>
        <p:nvSpPr>
          <p:cNvPr id="68611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Contrast in an MRI image comes from T1 and T2</a:t>
            </a:r>
          </a:p>
          <a:p>
            <a:r>
              <a:rPr lang="en-US" dirty="0" smtClean="0"/>
              <a:t>Taken at the same time, but are different processes</a:t>
            </a:r>
          </a:p>
          <a:p>
            <a:r>
              <a:rPr lang="en-US" dirty="0" smtClean="0"/>
              <a:t>T1 and T2 complement each other</a:t>
            </a:r>
          </a:p>
          <a:p>
            <a:endParaRPr lang="en-US" dirty="0" smtClean="0"/>
          </a:p>
          <a:p>
            <a:r>
              <a:rPr lang="en-US" dirty="0" smtClean="0"/>
              <a:t>Following the RF Pulse</a:t>
            </a:r>
          </a:p>
          <a:p>
            <a:pPr lvl="1"/>
            <a:r>
              <a:rPr lang="en-US" dirty="0" smtClean="0"/>
              <a:t>Protons gain longitudinal magnetization – realign with the magnetic field</a:t>
            </a:r>
          </a:p>
          <a:p>
            <a:pPr lvl="1"/>
            <a:r>
              <a:rPr lang="en-US" dirty="0" smtClean="0"/>
              <a:t>Protons lose their transverse magnetization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6838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US" u="sng" dirty="0" smtClean="0"/>
              <a:t>Tomography</a:t>
            </a:r>
          </a:p>
          <a:p>
            <a:pPr lvl="1">
              <a:defRPr/>
            </a:pPr>
            <a:r>
              <a:rPr lang="en-US" dirty="0" smtClean="0"/>
              <a:t>X-ray tube and film move about a fulcrum, conventional or computed processing technique is used and only a specific plane or slice of the body is in focus.  All else on the image is blurred.  </a:t>
            </a:r>
          </a:p>
          <a:p>
            <a:pPr>
              <a:defRPr/>
            </a:pPr>
            <a:r>
              <a:rPr lang="en-US" u="sng" dirty="0" smtClean="0"/>
              <a:t>Computed Tomography</a:t>
            </a:r>
            <a:r>
              <a:rPr lang="en-US" dirty="0" smtClean="0"/>
              <a:t> (CT)</a:t>
            </a:r>
          </a:p>
          <a:p>
            <a:pPr lvl="1">
              <a:defRPr/>
            </a:pPr>
            <a:r>
              <a:rPr lang="en-US" dirty="0" smtClean="0"/>
              <a:t>Combines multiple x-rays with computing power to create a </a:t>
            </a:r>
            <a:r>
              <a:rPr lang="en-US" dirty="0" err="1" smtClean="0"/>
              <a:t>tomographic</a:t>
            </a:r>
            <a:r>
              <a:rPr lang="en-US" dirty="0" smtClean="0"/>
              <a:t> image of a body slice.  Axial slice of the body.</a:t>
            </a:r>
          </a:p>
          <a:p>
            <a:pPr>
              <a:defRPr/>
            </a:pPr>
            <a:r>
              <a:rPr lang="en-US" u="sng" dirty="0" smtClean="0"/>
              <a:t>Fluoroscopy</a:t>
            </a:r>
          </a:p>
          <a:p>
            <a:pPr lvl="1">
              <a:defRPr/>
            </a:pPr>
            <a:r>
              <a:rPr lang="en-US" dirty="0" smtClean="0"/>
              <a:t>Dynamic or continuous radiograph exam.  Real time imaging of movement, a video, allows active diagnosis during the film.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51421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 creation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MRI will utilize the differences of T1, T2 and proton density (number of hydrogen nuclei within the different tissues)</a:t>
            </a:r>
          </a:p>
          <a:p>
            <a:endParaRPr lang="en-US" dirty="0" smtClean="0"/>
          </a:p>
          <a:p>
            <a:r>
              <a:rPr lang="en-US" dirty="0" smtClean="0"/>
              <a:t>Different sequences target these differences</a:t>
            </a:r>
          </a:p>
          <a:p>
            <a:endParaRPr lang="en-US" u="sng" dirty="0" smtClean="0"/>
          </a:p>
          <a:p>
            <a:r>
              <a:rPr lang="en-US" u="sng" dirty="0" smtClean="0"/>
              <a:t>Sequence: </a:t>
            </a:r>
            <a:r>
              <a:rPr lang="en-US" dirty="0" smtClean="0"/>
              <a:t>image protocol characterized by timing of events during image acquisition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44005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9636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Difference between T1 and T2 imaging is in the different TE and TR values.</a:t>
            </a:r>
          </a:p>
          <a:p>
            <a:endParaRPr lang="en-US" u="sng" dirty="0" smtClean="0"/>
          </a:p>
          <a:p>
            <a:r>
              <a:rPr lang="en-US" u="sng" dirty="0" smtClean="0"/>
              <a:t>TE</a:t>
            </a:r>
            <a:r>
              <a:rPr lang="en-US" dirty="0" smtClean="0"/>
              <a:t>: time at which the signal is captured</a:t>
            </a:r>
          </a:p>
          <a:p>
            <a:pPr lvl="1"/>
            <a:r>
              <a:rPr lang="en-US" dirty="0" smtClean="0"/>
              <a:t>Also called time to echo</a:t>
            </a:r>
          </a:p>
          <a:p>
            <a:endParaRPr lang="en-US" u="sng" dirty="0" smtClean="0"/>
          </a:p>
          <a:p>
            <a:r>
              <a:rPr lang="en-US" u="sng" dirty="0" smtClean="0"/>
              <a:t>TR:</a:t>
            </a:r>
            <a:r>
              <a:rPr lang="en-US" dirty="0" smtClean="0"/>
              <a:t> time at which the RF is repeated which displaces the protons again</a:t>
            </a:r>
          </a:p>
          <a:p>
            <a:pPr lvl="1"/>
            <a:r>
              <a:rPr lang="en-US" dirty="0" smtClean="0"/>
              <a:t>Also called time to repetition</a:t>
            </a:r>
          </a:p>
        </p:txBody>
      </p:sp>
    </p:spTree>
    <p:extLst>
      <p:ext uri="{BB962C8B-B14F-4D97-AF65-F5344CB8AC3E}">
        <p14:creationId xmlns:p14="http://schemas.microsoft.com/office/powerpoint/2010/main" val="406935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T1 Image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Short TR and TE times</a:t>
            </a:r>
          </a:p>
          <a:p>
            <a:r>
              <a:rPr lang="en-US" dirty="0" smtClean="0"/>
              <a:t>Signal is caught early</a:t>
            </a:r>
          </a:p>
          <a:p>
            <a:r>
              <a:rPr lang="en-US" dirty="0" smtClean="0"/>
              <a:t>Time is optimal to catch the differences between fat and water</a:t>
            </a:r>
          </a:p>
          <a:p>
            <a:r>
              <a:rPr lang="en-US" dirty="0" smtClean="0"/>
              <a:t>Tissues that rapidly recover the longitudinal magnetization will have a higher signal intensity</a:t>
            </a:r>
          </a:p>
          <a:p>
            <a:r>
              <a:rPr lang="en-US" dirty="0" smtClean="0"/>
              <a:t>Fat: bright image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Tissues which are high free water content, have low signal intensity with short TE times. Image darker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30900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T1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Use the ABCDS search strategy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Darker the color, the more the water content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Spinal cord has a darker outline around it from the CSF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Cauda equina can be seen 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T1:  used to identify anatomy</a:t>
            </a:r>
            <a:endParaRPr lang="en-US" dirty="0"/>
          </a:p>
        </p:txBody>
      </p:sp>
      <p:pic>
        <p:nvPicPr>
          <p:cNvPr id="71684" name="Content Placeholder 8" descr="anatomic_imaging_of_the_lumbar_spine_t1_se_sagittal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65700" y="1890713"/>
            <a:ext cx="3686175" cy="3686175"/>
          </a:xfrm>
        </p:spPr>
      </p:pic>
      <p:sp>
        <p:nvSpPr>
          <p:cNvPr id="71685" name="TextBox 9"/>
          <p:cNvSpPr txBox="1">
            <a:spLocks noChangeArrowheads="1"/>
          </p:cNvSpPr>
          <p:nvPr/>
        </p:nvSpPr>
        <p:spPr bwMode="auto">
          <a:xfrm>
            <a:off x="3352800" y="5638800"/>
            <a:ext cx="54435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Tw Cen MT" pitchFamily="34" charset="0"/>
                <a:hlinkClick r:id="rId3"/>
              </a:rPr>
              <a:t>http://www.mr-tip.com/serv1.php?type=img&amp;img=Anatomic</a:t>
            </a:r>
          </a:p>
          <a:p>
            <a:r>
              <a:rPr lang="en-US" sz="1400">
                <a:latin typeface="Tw Cen MT" pitchFamily="34" charset="0"/>
                <a:hlinkClick r:id="rId3"/>
              </a:rPr>
              <a:t>%20Imaging%20of%20the%20Lumbar%20Spine</a:t>
            </a:r>
            <a:endParaRPr lang="en-US">
              <a:latin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74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Long TR and TE times</a:t>
            </a:r>
          </a:p>
          <a:p>
            <a:r>
              <a:rPr lang="en-US" dirty="0" smtClean="0"/>
              <a:t>Signal is measured late in decay process</a:t>
            </a:r>
          </a:p>
          <a:p>
            <a:r>
              <a:rPr lang="en-US" dirty="0" smtClean="0"/>
              <a:t>Tissues that are reluctant to give up energy image brighter</a:t>
            </a:r>
          </a:p>
          <a:p>
            <a:r>
              <a:rPr lang="en-US" dirty="0" smtClean="0"/>
              <a:t>Water is slow to give up energy so has high or bright signal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Fat gives up energy quickly, low intensity, darker color</a:t>
            </a:r>
          </a:p>
          <a:p>
            <a:r>
              <a:rPr lang="en-US" dirty="0" smtClean="0"/>
              <a:t>H</a:t>
            </a:r>
            <a:r>
              <a:rPr lang="en-US" sz="1800" u="sng" dirty="0" smtClean="0"/>
              <a:t>2</a:t>
            </a:r>
            <a:r>
              <a:rPr lang="en-US" dirty="0" smtClean="0"/>
              <a:t>0</a:t>
            </a:r>
          </a:p>
          <a:p>
            <a:pPr lvl="1"/>
            <a:r>
              <a:rPr lang="en-US" dirty="0" smtClean="0"/>
              <a:t>2 in H</a:t>
            </a:r>
            <a:r>
              <a:rPr lang="en-US" sz="1800" dirty="0" smtClean="0"/>
              <a:t>2</a:t>
            </a:r>
            <a:r>
              <a:rPr lang="en-US" dirty="0" smtClean="0"/>
              <a:t>0 and T2,</a:t>
            </a:r>
          </a:p>
          <a:p>
            <a:pPr lvl="1"/>
            <a:r>
              <a:rPr lang="en-US" dirty="0" smtClean="0"/>
              <a:t>Water (H</a:t>
            </a:r>
            <a:r>
              <a:rPr lang="en-US" sz="1800" dirty="0" smtClean="0"/>
              <a:t>2</a:t>
            </a:r>
            <a:r>
              <a:rPr lang="en-US" dirty="0" smtClean="0"/>
              <a:t>0) bright T2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87862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T2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Notice the CSF as being a very bright white in color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err="1" smtClean="0"/>
              <a:t>Intervertebral</a:t>
            </a:r>
            <a:r>
              <a:rPr lang="en-US" dirty="0" smtClean="0"/>
              <a:t> disc nucleus (whiter) is surrounded by the annulus (darker)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Spinal cord is darker in color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Used to identify pathology</a:t>
            </a:r>
            <a:endParaRPr lang="en-US" dirty="0"/>
          </a:p>
        </p:txBody>
      </p:sp>
      <p:pic>
        <p:nvPicPr>
          <p:cNvPr id="73732" name="Content Placeholder 6" descr="anatomic_imaging_of_the_lumbar_spine_t2_fse_sagittal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60938" y="1895475"/>
            <a:ext cx="3695700" cy="3676650"/>
          </a:xfrm>
        </p:spPr>
      </p:pic>
      <p:sp>
        <p:nvSpPr>
          <p:cNvPr id="73733" name="TextBox 7"/>
          <p:cNvSpPr txBox="1">
            <a:spLocks noChangeArrowheads="1"/>
          </p:cNvSpPr>
          <p:nvPr/>
        </p:nvSpPr>
        <p:spPr bwMode="auto">
          <a:xfrm>
            <a:off x="3276600" y="5867400"/>
            <a:ext cx="54435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Tw Cen MT" pitchFamily="34" charset="0"/>
                <a:hlinkClick r:id="rId4"/>
              </a:rPr>
              <a:t>http://www.mr-tip.com/serv1.php?type=img&amp;img=Anatomic</a:t>
            </a:r>
          </a:p>
          <a:p>
            <a:r>
              <a:rPr lang="en-US" sz="1400">
                <a:latin typeface="Tw Cen MT" pitchFamily="34" charset="0"/>
                <a:hlinkClick r:id="rId4"/>
              </a:rPr>
              <a:t>%20Imaging%20of%20the%20Lumbar%20Spine</a:t>
            </a:r>
            <a:endParaRPr lang="en-US" sz="1400">
              <a:latin typeface="Tw Cen MT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733800" y="3200400"/>
            <a:ext cx="3200400" cy="45720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495800" y="3886200"/>
            <a:ext cx="2057400" cy="152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343400" y="1981200"/>
            <a:ext cx="2971800" cy="1295400"/>
          </a:xfrm>
          <a:prstGeom prst="straightConnector1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872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Compare and Contrast T1 and T2 images</a:t>
            </a:r>
            <a:endParaRPr lang="en-US" dirty="0"/>
          </a:p>
        </p:txBody>
      </p:sp>
      <p:sp>
        <p:nvSpPr>
          <p:cNvPr id="78851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T1</a:t>
            </a:r>
          </a:p>
          <a:p>
            <a:pPr lvl="1"/>
            <a:r>
              <a:rPr lang="en-US" smtClean="0"/>
              <a:t>Fat appears white</a:t>
            </a:r>
          </a:p>
          <a:p>
            <a:pPr lvl="1"/>
            <a:r>
              <a:rPr lang="en-US" smtClean="0"/>
              <a:t>Water appears gray</a:t>
            </a:r>
          </a:p>
          <a:p>
            <a:pPr lvl="1"/>
            <a:r>
              <a:rPr lang="en-US" smtClean="0"/>
              <a:t>Bone marrow appears bright</a:t>
            </a:r>
          </a:p>
          <a:p>
            <a:pPr lvl="1"/>
            <a:r>
              <a:rPr lang="en-US" smtClean="0"/>
              <a:t>Bone cortex appears dark</a:t>
            </a:r>
          </a:p>
          <a:p>
            <a:pPr lvl="1"/>
            <a:r>
              <a:rPr lang="en-US" smtClean="0"/>
              <a:t>Good to review the anatomy</a:t>
            </a:r>
          </a:p>
        </p:txBody>
      </p:sp>
      <p:sp>
        <p:nvSpPr>
          <p:cNvPr id="78852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T2</a:t>
            </a:r>
          </a:p>
          <a:p>
            <a:pPr lvl="1"/>
            <a:r>
              <a:rPr lang="en-US" dirty="0" smtClean="0"/>
              <a:t>Fat appears gray</a:t>
            </a:r>
          </a:p>
          <a:p>
            <a:pPr lvl="1"/>
            <a:r>
              <a:rPr lang="en-US" dirty="0" smtClean="0"/>
              <a:t>Water appears white</a:t>
            </a:r>
          </a:p>
          <a:p>
            <a:pPr lvl="1"/>
            <a:r>
              <a:rPr lang="en-US" dirty="0" smtClean="0"/>
              <a:t>Bone marrow appears gray</a:t>
            </a:r>
          </a:p>
          <a:p>
            <a:pPr lvl="1"/>
            <a:r>
              <a:rPr lang="en-US" dirty="0" smtClean="0"/>
              <a:t>Bone cortex appears dark</a:t>
            </a:r>
          </a:p>
          <a:p>
            <a:pPr lvl="1"/>
            <a:r>
              <a:rPr lang="en-US" dirty="0" smtClean="0"/>
              <a:t>Good for pathology such as inflammation as it is usually water based.</a:t>
            </a:r>
          </a:p>
        </p:txBody>
      </p:sp>
    </p:spTree>
    <p:extLst>
      <p:ext uri="{BB962C8B-B14F-4D97-AF65-F5344CB8AC3E}">
        <p14:creationId xmlns:p14="http://schemas.microsoft.com/office/powerpoint/2010/main" val="277629437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MR Image Enhancement</a:t>
            </a:r>
          </a:p>
        </p:txBody>
      </p:sp>
      <p:sp>
        <p:nvSpPr>
          <p:cNvPr id="76803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mtClean="0"/>
              <a:t>IV injection of Gd-DTPA or gadolinium will increase the signal intensity on a T1 weighted image.  </a:t>
            </a:r>
          </a:p>
          <a:p>
            <a:endParaRPr lang="en-US" smtClean="0"/>
          </a:p>
          <a:p>
            <a:r>
              <a:rPr lang="en-US" smtClean="0"/>
              <a:t>Not the same as contrast enhancement in the way it occurs but accomplishes the same task.  </a:t>
            </a:r>
          </a:p>
          <a:p>
            <a:endParaRPr lang="en-US" smtClean="0"/>
          </a:p>
          <a:p>
            <a:r>
              <a:rPr lang="en-US" smtClean="0"/>
              <a:t>Shortens the T1 and T2 relaxation times resulting in an increase in signal intensity on T1 weighted imaging sequences.  </a:t>
            </a:r>
          </a:p>
        </p:txBody>
      </p:sp>
    </p:spTree>
    <p:extLst>
      <p:ext uri="{BB962C8B-B14F-4D97-AF65-F5344CB8AC3E}">
        <p14:creationId xmlns:p14="http://schemas.microsoft.com/office/powerpoint/2010/main" val="48573954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77827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Arrow points to a mass within the dural sac below the cauda equina</a:t>
            </a:r>
          </a:p>
          <a:p>
            <a:endParaRPr lang="en-US" smtClean="0"/>
          </a:p>
          <a:p>
            <a:r>
              <a:rPr lang="en-US" smtClean="0"/>
              <a:t>The structure imaged much whiter with the Gd-DTPA given intravenously</a:t>
            </a:r>
          </a:p>
        </p:txBody>
      </p:sp>
      <p:pic>
        <p:nvPicPr>
          <p:cNvPr id="77828" name="Content Placeholder 6" descr="herniation-fig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33950" y="1524000"/>
            <a:ext cx="3749675" cy="3814763"/>
          </a:xfrm>
        </p:spPr>
      </p:pic>
      <p:sp>
        <p:nvSpPr>
          <p:cNvPr id="77829" name="TextBox 7"/>
          <p:cNvSpPr txBox="1">
            <a:spLocks noChangeArrowheads="1"/>
          </p:cNvSpPr>
          <p:nvPr/>
        </p:nvSpPr>
        <p:spPr bwMode="auto">
          <a:xfrm>
            <a:off x="4724400" y="5562600"/>
            <a:ext cx="43005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w Cen MT" pitchFamily="34" charset="0"/>
              </a:rPr>
              <a:t>    T1                      T1 with Gd-DTPA</a:t>
            </a:r>
          </a:p>
        </p:txBody>
      </p:sp>
      <p:sp>
        <p:nvSpPr>
          <p:cNvPr id="77830" name="TextBox 8"/>
          <p:cNvSpPr txBox="1">
            <a:spLocks noChangeArrowheads="1"/>
          </p:cNvSpPr>
          <p:nvPr/>
        </p:nvSpPr>
        <p:spPr bwMode="auto">
          <a:xfrm>
            <a:off x="4876800" y="6172200"/>
            <a:ext cx="39179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latin typeface="Tw Cen MT" pitchFamily="34" charset="0"/>
                <a:hlinkClick r:id="rId3"/>
              </a:rPr>
              <a:t>www.ispub.com/journal/the_internet_journal_of...</a:t>
            </a:r>
            <a:endParaRPr lang="en-US" sz="1200">
              <a:latin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716387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Proton Density Image </a:t>
            </a:r>
          </a:p>
        </p:txBody>
      </p:sp>
      <p:sp>
        <p:nvSpPr>
          <p:cNvPr id="74755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Number of Hydrogen </a:t>
            </a:r>
            <a:r>
              <a:rPr lang="en-US" dirty="0" err="1" smtClean="0"/>
              <a:t>nuceli</a:t>
            </a:r>
            <a:r>
              <a:rPr lang="en-US" dirty="0" smtClean="0"/>
              <a:t> present, per unit volume, in a tissue to create a signal.</a:t>
            </a:r>
          </a:p>
          <a:p>
            <a:endParaRPr lang="en-US" dirty="0" smtClean="0"/>
          </a:p>
          <a:p>
            <a:r>
              <a:rPr lang="en-US" dirty="0" smtClean="0"/>
              <a:t>This quantity is the </a:t>
            </a:r>
            <a:r>
              <a:rPr lang="en-US" u="sng" dirty="0" smtClean="0"/>
              <a:t>PRINCIPLE</a:t>
            </a:r>
            <a:r>
              <a:rPr lang="en-US" dirty="0" smtClean="0"/>
              <a:t> method of tissue differentiation</a:t>
            </a:r>
          </a:p>
        </p:txBody>
      </p:sp>
      <p:sp>
        <p:nvSpPr>
          <p:cNvPr id="74756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a long TR permitting full recovery of both fat and water</a:t>
            </a:r>
          </a:p>
          <a:p>
            <a:endParaRPr lang="en-US" dirty="0" smtClean="0"/>
          </a:p>
          <a:p>
            <a:r>
              <a:rPr lang="en-US" dirty="0" smtClean="0"/>
              <a:t>Uses a short TE in which neither fat nor water have much time to decay</a:t>
            </a:r>
          </a:p>
        </p:txBody>
      </p:sp>
    </p:spTree>
    <p:extLst>
      <p:ext uri="{BB962C8B-B14F-4D97-AF65-F5344CB8AC3E}">
        <p14:creationId xmlns:p14="http://schemas.microsoft.com/office/powerpoint/2010/main" val="189001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Computed Radiography (CR)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/>
              <a:t>Computed imaging: </a:t>
            </a:r>
          </a:p>
          <a:p>
            <a:pPr>
              <a:defRPr/>
            </a:pPr>
            <a:r>
              <a:rPr lang="en-US" dirty="0" smtClean="0"/>
              <a:t>Different processing technique than plain film radiographs.  </a:t>
            </a:r>
          </a:p>
          <a:p>
            <a:pPr>
              <a:defRPr/>
            </a:pPr>
            <a:r>
              <a:rPr lang="en-US" dirty="0" smtClean="0"/>
              <a:t>x-ray beam projects an image onto a </a:t>
            </a:r>
            <a:r>
              <a:rPr lang="en-US" dirty="0" err="1" smtClean="0"/>
              <a:t>photostimuable</a:t>
            </a:r>
            <a:r>
              <a:rPr lang="en-US" dirty="0" smtClean="0"/>
              <a:t> phosphor imaging plate</a:t>
            </a:r>
            <a:endParaRPr lang="en-US" dirty="0"/>
          </a:p>
        </p:txBody>
      </p:sp>
      <p:pic>
        <p:nvPicPr>
          <p:cNvPr id="20484" name="Content Placeholder 5" descr="digital-radiography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587597"/>
            <a:ext cx="4038600" cy="2551169"/>
          </a:xfrm>
        </p:spPr>
      </p:pic>
      <p:sp>
        <p:nvSpPr>
          <p:cNvPr id="20485" name="TextBox 6"/>
          <p:cNvSpPr txBox="1">
            <a:spLocks noChangeArrowheads="1"/>
          </p:cNvSpPr>
          <p:nvPr/>
        </p:nvSpPr>
        <p:spPr bwMode="auto">
          <a:xfrm>
            <a:off x="5638800" y="5943600"/>
            <a:ext cx="25431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w Cen MT" pitchFamily="34" charset="0"/>
                <a:hlinkClick r:id="rId4"/>
              </a:rPr>
              <a:t>www.medimagesys.com/</a:t>
            </a:r>
            <a:endParaRPr lang="en-US">
              <a:latin typeface="Tw Cen MT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4032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75779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Tissues with a high density of protons give rise to a higher signal intensity</a:t>
            </a:r>
          </a:p>
          <a:p>
            <a:r>
              <a:rPr lang="en-US" dirty="0" smtClean="0"/>
              <a:t>Low water-content areas such as bone or lung, have a low Signal Intensity</a:t>
            </a:r>
          </a:p>
          <a:p>
            <a:r>
              <a:rPr lang="en-US" dirty="0" smtClean="0"/>
              <a:t>Similar to T1images, better anatomical detail</a:t>
            </a:r>
          </a:p>
          <a:p>
            <a:endParaRPr lang="en-US" dirty="0" smtClean="0"/>
          </a:p>
        </p:txBody>
      </p:sp>
      <p:pic>
        <p:nvPicPr>
          <p:cNvPr id="75780" name="Content Placeholder 4" descr="Proton density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835650" y="2057400"/>
            <a:ext cx="1905000" cy="2808288"/>
          </a:xfrm>
        </p:spPr>
      </p:pic>
      <p:sp>
        <p:nvSpPr>
          <p:cNvPr id="75781" name="TextBox 5"/>
          <p:cNvSpPr txBox="1">
            <a:spLocks noChangeArrowheads="1"/>
          </p:cNvSpPr>
          <p:nvPr/>
        </p:nvSpPr>
        <p:spPr bwMode="auto">
          <a:xfrm>
            <a:off x="4343400" y="6488113"/>
            <a:ext cx="45275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w Cen MT" pitchFamily="34" charset="0"/>
                <a:hlinkClick r:id="rId3"/>
              </a:rPr>
              <a:t>www.thecni.org/reviews/12-1-p13-dungan.htm</a:t>
            </a:r>
            <a:endParaRPr lang="en-US">
              <a:latin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86605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Spin-Echo Pulse Sequence</a:t>
            </a:r>
          </a:p>
        </p:txBody>
      </p:sp>
      <p:sp>
        <p:nvSpPr>
          <p:cNvPr id="80899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RF pulse sequence which begins with a 90 dg excitation pulse followed by a 180 dg re-phasing pulse</a:t>
            </a:r>
          </a:p>
          <a:p>
            <a:endParaRPr lang="en-US" dirty="0" smtClean="0"/>
          </a:p>
          <a:p>
            <a:r>
              <a:rPr lang="en-US" dirty="0" smtClean="0"/>
              <a:t>First pulse (90 dg) tips the net magnetization into the transverse plane.  </a:t>
            </a:r>
          </a:p>
          <a:p>
            <a:endParaRPr lang="en-US" dirty="0" smtClean="0"/>
          </a:p>
          <a:p>
            <a:r>
              <a:rPr lang="en-US" dirty="0" smtClean="0"/>
              <a:t>When the 180 dg pulse is emitted, a spin echo is obtained.  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1994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T1 Fast Spin Echo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T1 image:  fluid will image darkest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This is a </a:t>
            </a:r>
            <a:r>
              <a:rPr lang="en-US" u="sng" dirty="0" smtClean="0"/>
              <a:t>slice</a:t>
            </a:r>
            <a:r>
              <a:rPr lang="en-US" dirty="0" smtClean="0"/>
              <a:t> of the femur and tibia.  In this slice, the fibular head is just starting to appear at the lateral aspect of the knee</a:t>
            </a:r>
            <a:endParaRPr lang="en-US" dirty="0"/>
          </a:p>
        </p:txBody>
      </p:sp>
      <p:pic>
        <p:nvPicPr>
          <p:cNvPr id="81924" name="Content Placeholder 5" descr="Spin Echo T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33950" y="1447800"/>
            <a:ext cx="3749675" cy="4160838"/>
          </a:xfrm>
        </p:spPr>
      </p:pic>
      <p:sp>
        <p:nvSpPr>
          <p:cNvPr id="81925" name="TextBox 6"/>
          <p:cNvSpPr txBox="1">
            <a:spLocks noChangeArrowheads="1"/>
          </p:cNvSpPr>
          <p:nvPr/>
        </p:nvSpPr>
        <p:spPr bwMode="auto">
          <a:xfrm>
            <a:off x="2438400" y="5867400"/>
            <a:ext cx="63198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w Cen MT" pitchFamily="34" charset="0"/>
                <a:hlinkClick r:id="rId3"/>
              </a:rPr>
              <a:t>http://www.gehealthcare.com/euen/mri/</a:t>
            </a:r>
          </a:p>
          <a:p>
            <a:r>
              <a:rPr lang="en-US">
                <a:latin typeface="Tw Cen MT" pitchFamily="34" charset="0"/>
                <a:hlinkClick r:id="rId3"/>
              </a:rPr>
              <a:t>products/signa-ovation-035t/image-gallery/ortho.html</a:t>
            </a:r>
            <a:endParaRPr lang="en-US">
              <a:latin typeface="Tw Cen MT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038600" y="4343400"/>
            <a:ext cx="1600200" cy="381000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8030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Short Tau Inversion Recovery Image</a:t>
            </a:r>
          </a:p>
          <a:p>
            <a:r>
              <a:rPr lang="en-US" dirty="0" smtClean="0"/>
              <a:t>TR is long</a:t>
            </a:r>
          </a:p>
          <a:p>
            <a:r>
              <a:rPr lang="en-US" dirty="0" smtClean="0"/>
              <a:t>TE is short, slightly longer though than T1or PD</a:t>
            </a:r>
          </a:p>
          <a:p>
            <a:r>
              <a:rPr lang="en-US" dirty="0" smtClean="0"/>
              <a:t>Images are similar to T2, emphasis on tissues that have a lot of fluid</a:t>
            </a:r>
          </a:p>
          <a:p>
            <a:r>
              <a:rPr lang="en-US" dirty="0" smtClean="0"/>
              <a:t>Poor resolution</a:t>
            </a:r>
            <a:endParaRPr lang="en-US" dirty="0"/>
          </a:p>
        </p:txBody>
      </p:sp>
      <p:pic>
        <p:nvPicPr>
          <p:cNvPr id="5" name="Content Placeholder 4" descr="T1 and STIR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24400" y="1828800"/>
            <a:ext cx="4114800" cy="2438400"/>
          </a:xfrm>
        </p:spPr>
      </p:pic>
      <p:sp>
        <p:nvSpPr>
          <p:cNvPr id="6" name="TextBox 5"/>
          <p:cNvSpPr txBox="1"/>
          <p:nvPr/>
        </p:nvSpPr>
        <p:spPr>
          <a:xfrm>
            <a:off x="4876800" y="4572000"/>
            <a:ext cx="388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http://www.learningradiology.com/archives06/COW%20220-Osteochondritis%20dissecans/osteochondritisccorrect.html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29200" y="1447800"/>
            <a:ext cx="1045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T1 image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086600" y="1447800"/>
            <a:ext cx="1201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STIR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40861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MRI Search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Organize into sequence groups: T1, T2, PD, STIR etc.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Arrange film sheets from each sequence into plane of view</a:t>
            </a:r>
          </a:p>
          <a:p>
            <a:pPr marL="834390" lvl="1" indent="-51435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 smtClean="0"/>
              <a:t>Axial</a:t>
            </a:r>
          </a:p>
          <a:p>
            <a:pPr marL="834390" lvl="1" indent="-51435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 smtClean="0"/>
              <a:t>Sagittal</a:t>
            </a:r>
          </a:p>
          <a:p>
            <a:pPr marL="834390" lvl="1" indent="-51435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 smtClean="0"/>
              <a:t>Coronal</a:t>
            </a:r>
          </a:p>
          <a:p>
            <a:pPr marL="834390" lvl="1" indent="-514350" fontAlgn="auto">
              <a:spcAft>
                <a:spcPts val="0"/>
              </a:spcAft>
              <a:buFont typeface="Wingdings 2"/>
              <a:buNone/>
              <a:defRPr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 fontAlgn="auto">
              <a:spcAft>
                <a:spcPts val="0"/>
              </a:spcAft>
              <a:buFont typeface="Wingdings"/>
              <a:buAutoNum type="arabicPeriod" startAt="3"/>
              <a:defRPr/>
            </a:pPr>
            <a:r>
              <a:rPr lang="en-US" dirty="0" smtClean="0"/>
              <a:t>Each film sequence contains slices from 4-8 mm thick.  </a:t>
            </a:r>
          </a:p>
          <a:p>
            <a:pPr marL="514350" indent="-514350" fontAlgn="auto">
              <a:spcAft>
                <a:spcPts val="0"/>
              </a:spcAft>
              <a:buFont typeface="Wingdings"/>
              <a:buAutoNum type="arabicPeriod" startAt="3"/>
              <a:defRPr/>
            </a:pPr>
            <a:r>
              <a:rPr lang="en-US" dirty="0" smtClean="0"/>
              <a:t>Identify by </a:t>
            </a:r>
            <a:r>
              <a:rPr lang="en-US" u="sng" dirty="0" smtClean="0"/>
              <a:t>scout film </a:t>
            </a:r>
            <a:r>
              <a:rPr lang="en-US" dirty="0" smtClean="0"/>
              <a:t>the first film in each sequence</a:t>
            </a:r>
          </a:p>
          <a:p>
            <a:pPr marL="514350" indent="-514350" fontAlgn="auto">
              <a:spcAft>
                <a:spcPts val="0"/>
              </a:spcAft>
              <a:buFont typeface="Wingdings"/>
              <a:buAutoNum type="arabicPeriod" startAt="3"/>
              <a:defRPr/>
            </a:pPr>
            <a:r>
              <a:rPr lang="en-US" dirty="0" smtClean="0"/>
              <a:t>Anatomical view</a:t>
            </a:r>
          </a:p>
          <a:p>
            <a:pPr marL="834390" lvl="1" indent="-51435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 smtClean="0"/>
              <a:t>Patient facing you in coronal studies</a:t>
            </a:r>
          </a:p>
          <a:p>
            <a:pPr marL="834390" lvl="1" indent="-51435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 smtClean="0"/>
              <a:t>Vertically in sagittal studies</a:t>
            </a:r>
          </a:p>
          <a:p>
            <a:pPr marL="834390" lvl="1" indent="-51435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 smtClean="0"/>
              <a:t>From supine through feet to 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41990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84995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Scout film</a:t>
            </a:r>
          </a:p>
          <a:p>
            <a:pPr lvl="1">
              <a:buFont typeface="Wingdings 2" pitchFamily="18" charset="2"/>
              <a:buNone/>
            </a:pPr>
            <a:endParaRPr lang="en-US" smtClean="0"/>
          </a:p>
        </p:txBody>
      </p:sp>
      <p:pic>
        <p:nvPicPr>
          <p:cNvPr id="84996" name="Content Placeholder 4" descr="MRI sequence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40596" y="1600200"/>
            <a:ext cx="3653807" cy="4525963"/>
          </a:xfrm>
        </p:spPr>
      </p:pic>
      <p:pic>
        <p:nvPicPr>
          <p:cNvPr id="84997" name="Content Placeholder 4" descr="MRI sequence.jpg"/>
          <p:cNvPicPr>
            <a:picLocks noChangeAspect="1"/>
          </p:cNvPicPr>
          <p:nvPr/>
        </p:nvPicPr>
        <p:blipFill>
          <a:blip r:embed="rId3" cstate="print"/>
          <a:srcRect l="43634" t="76910" r="10947"/>
          <a:stretch>
            <a:fillRect/>
          </a:stretch>
        </p:blipFill>
        <p:spPr bwMode="auto">
          <a:xfrm>
            <a:off x="838200" y="2819400"/>
            <a:ext cx="3276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4998" name="TextBox 6"/>
          <p:cNvSpPr txBox="1">
            <a:spLocks noChangeArrowheads="1"/>
          </p:cNvSpPr>
          <p:nvPr/>
        </p:nvSpPr>
        <p:spPr bwMode="auto">
          <a:xfrm>
            <a:off x="381000" y="6248400"/>
            <a:ext cx="44259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w Cen MT" pitchFamily="34" charset="0"/>
                <a:hlinkClick r:id="rId4"/>
              </a:rPr>
              <a:t>www.nzma.org.nz/journal/119-1236/2032/</a:t>
            </a:r>
            <a:endParaRPr lang="en-US">
              <a:latin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26669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077200" cy="1431925"/>
          </a:xfrm>
        </p:spPr>
        <p:txBody>
          <a:bodyPr/>
          <a:lstStyle/>
          <a:p>
            <a:r>
              <a:rPr lang="en-US" sz="3600" smtClean="0"/>
              <a:t>Magnetic Resonance Imaging (MRI) Advantages /Disadvantages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905000"/>
            <a:ext cx="4033838" cy="4530725"/>
          </a:xfrm>
        </p:spPr>
        <p:txBody>
          <a:bodyPr>
            <a:normAutofit fontScale="85000" lnSpcReduction="10000"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u="sng" dirty="0" smtClean="0"/>
              <a:t>Advantages</a:t>
            </a:r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 smtClean="0"/>
              <a:t>No Radiation</a:t>
            </a:r>
          </a:p>
          <a:p>
            <a:pPr marL="640080" lvl="1" indent="-274320" fontAlgn="auto">
              <a:spcAft>
                <a:spcPts val="0"/>
              </a:spcAft>
              <a:buFont typeface="Wingdings 2"/>
              <a:buNone/>
              <a:defRPr/>
            </a:pPr>
            <a:endParaRPr lang="en-US" dirty="0"/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/>
              <a:t>Greater ability to image the brain and spinal cord than other modalities such as CT</a:t>
            </a:r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endParaRPr lang="en-US" dirty="0" smtClean="0"/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 smtClean="0"/>
              <a:t>Soft </a:t>
            </a:r>
            <a:r>
              <a:rPr lang="en-US" dirty="0"/>
              <a:t>tissue evaluation of brain and body </a:t>
            </a:r>
            <a:r>
              <a:rPr lang="en-US" dirty="0" smtClean="0"/>
              <a:t>superior</a:t>
            </a:r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endParaRPr lang="en-US" dirty="0" smtClean="0"/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 smtClean="0"/>
              <a:t>Others?</a:t>
            </a:r>
            <a:endParaRPr lang="en-US" dirty="0"/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endParaRPr lang="en-US" dirty="0"/>
          </a:p>
        </p:txBody>
      </p:sp>
      <p:sp>
        <p:nvSpPr>
          <p:cNvPr id="33796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8200" y="1981200"/>
            <a:ext cx="4033838" cy="4530725"/>
          </a:xfrm>
        </p:spPr>
        <p:txBody>
          <a:bodyPr>
            <a:normAutofit fontScale="85000" lnSpcReduction="10000"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u="sng" dirty="0"/>
              <a:t>Disadvantages</a:t>
            </a:r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/>
              <a:t>Not as quick to administer as a CT scan which is important with unstable </a:t>
            </a:r>
            <a:r>
              <a:rPr lang="en-US" dirty="0" smtClean="0"/>
              <a:t>patients</a:t>
            </a:r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endParaRPr lang="en-US" dirty="0" smtClean="0"/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 smtClean="0"/>
              <a:t>Claustrophobia</a:t>
            </a:r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endParaRPr lang="en-US" dirty="0" smtClean="0"/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 smtClean="0"/>
              <a:t>Any ferrous metal can be displaced within an MRI field</a:t>
            </a:r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endParaRPr lang="en-US" dirty="0" smtClean="0"/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 smtClean="0"/>
              <a:t>Contraindicated with pacemakers, fusion, screws, </a:t>
            </a:r>
            <a:r>
              <a:rPr lang="en-US" dirty="0" err="1" smtClean="0"/>
              <a:t>tattotes</a:t>
            </a:r>
            <a:r>
              <a:rPr lang="en-US" smtClean="0"/>
              <a:t>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9153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Ultrasound: Definition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z="2600" dirty="0" smtClean="0"/>
              <a:t>Sound with a frequency greater than 20,000 Hz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sz="2600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z="2600" dirty="0" smtClean="0"/>
              <a:t>Ultrasound Imaging (USI) uses sound waves within 3.5 to 15 </a:t>
            </a:r>
            <a:r>
              <a:rPr lang="en-US" sz="2600" dirty="0" err="1" smtClean="0"/>
              <a:t>MHz.</a:t>
            </a:r>
            <a:endParaRPr lang="en-US" sz="2600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sz="2600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z="2600" u="sng" dirty="0" smtClean="0">
                <a:solidFill>
                  <a:srgbClr val="FF0000"/>
                </a:solidFill>
              </a:rPr>
              <a:t>Diagnostic </a:t>
            </a:r>
            <a:r>
              <a:rPr lang="en-US" sz="2600" dirty="0" smtClean="0"/>
              <a:t>USI: examines the effect of injury or disease on muscles, ligaments, </a:t>
            </a:r>
            <a:r>
              <a:rPr lang="en-US" sz="2600" dirty="0" smtClean="0"/>
              <a:t>tendon</a:t>
            </a:r>
          </a:p>
          <a:p>
            <a:pPr marL="720090" lvl="1" indent="-320040">
              <a:buFont typeface="Wingdings"/>
              <a:buChar char=""/>
              <a:defRPr/>
            </a:pPr>
            <a:r>
              <a:rPr lang="en-US" sz="2200" dirty="0" smtClean="0"/>
              <a:t>Looks at muscles work.</a:t>
            </a:r>
            <a:endParaRPr lang="en-US" sz="2200" dirty="0" smtClean="0"/>
          </a:p>
          <a:p>
            <a:pPr marL="720090" lvl="1" indent="-320040">
              <a:buFont typeface="Wingdings"/>
              <a:buChar char=""/>
              <a:defRPr/>
            </a:pPr>
            <a:endParaRPr lang="en-US" sz="2200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z="2600" dirty="0" smtClean="0"/>
              <a:t>Rehabilitative USI: evaluates muscle structure and behavior and uses USI as a biofeedback mechanism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sz="2600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sz="2600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sz="2600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sz="2600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sz="2600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1142393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Ultrasound works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Transducer collects reflected sound waves (</a:t>
            </a:r>
            <a:r>
              <a:rPr lang="en-US" u="sng" dirty="0" smtClean="0"/>
              <a:t>echoes)</a:t>
            </a:r>
            <a:r>
              <a:rPr lang="en-US" dirty="0" smtClean="0"/>
              <a:t> and converts them back into electrical signals</a:t>
            </a:r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n-US" u="sng" dirty="0" smtClean="0">
                <a:solidFill>
                  <a:srgbClr val="FF0000"/>
                </a:solidFill>
              </a:rPr>
              <a:t>Piezoelectric effect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u="sng" dirty="0" smtClean="0">
              <a:solidFill>
                <a:srgbClr val="FF0000"/>
              </a:solidFill>
            </a:endParaRP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These signals are then converted to a digital image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Echoes return to transducer, are processed and displayed as pixels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The brightness of the pixel depends upon the echo strength which is determined by the location and specific characteristics of the echo-generating structure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63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93187" name="Content Placeholder 5"/>
          <p:cNvSpPr>
            <a:spLocks noGrp="1"/>
          </p:cNvSpPr>
          <p:nvPr>
            <p:ph sz="half" idx="1"/>
          </p:nvPr>
        </p:nvSpPr>
        <p:spPr>
          <a:xfrm>
            <a:off x="4800600" y="1828800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Orientation to an ultrasound </a:t>
            </a:r>
            <a:r>
              <a:rPr lang="en-US" dirty="0" smtClean="0"/>
              <a:t>image</a:t>
            </a:r>
          </a:p>
          <a:p>
            <a:r>
              <a:rPr lang="en-US" dirty="0" smtClean="0"/>
              <a:t>Top to Bottom is depth</a:t>
            </a:r>
          </a:p>
          <a:p>
            <a:r>
              <a:rPr lang="en-US" dirty="0" smtClean="0"/>
              <a:t>Darker lines are certain anatomy to examine.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transducer is at the top and the sound waves radiate downwards</a:t>
            </a:r>
          </a:p>
        </p:txBody>
      </p:sp>
      <p:pic>
        <p:nvPicPr>
          <p:cNvPr id="93188" name="Picture 5" descr="usimage2sprawl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752600"/>
            <a:ext cx="41910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189" name="Text Box 6"/>
          <p:cNvSpPr txBox="1">
            <a:spLocks noChangeArrowheads="1"/>
          </p:cNvSpPr>
          <p:nvPr/>
        </p:nvSpPr>
        <p:spPr bwMode="auto">
          <a:xfrm>
            <a:off x="727075" y="6286500"/>
            <a:ext cx="3600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w Cen MT" pitchFamily="34" charset="0"/>
                <a:hlinkClick r:id="rId4"/>
              </a:rPr>
              <a:t>www.sprawls.org/ppmi2/USPRO/</a:t>
            </a:r>
            <a:r>
              <a:rPr lang="en-US">
                <a:latin typeface="Tw Cen MT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3245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Imaging plate stores the radiation level (electrons) received after the x-ray beam is opened.  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The plate is then put through a scanner.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Scanner has a laser beam which causes the electrons to emit a light detected by the photo-multiplier tube and converts it to an electronic signal.</a:t>
            </a:r>
          </a:p>
        </p:txBody>
      </p:sp>
      <p:pic>
        <p:nvPicPr>
          <p:cNvPr id="21508" name="Content Placeholder 7" descr="stimphos1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5204460" y="2765901"/>
            <a:ext cx="2926080" cy="2194560"/>
          </a:xfrm>
        </p:spPr>
      </p:pic>
      <p:sp>
        <p:nvSpPr>
          <p:cNvPr id="21509" name="TextBox 5"/>
          <p:cNvSpPr txBox="1">
            <a:spLocks noChangeArrowheads="1"/>
          </p:cNvSpPr>
          <p:nvPr/>
        </p:nvSpPr>
        <p:spPr bwMode="auto">
          <a:xfrm>
            <a:off x="3962400" y="6019800"/>
            <a:ext cx="48815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w Cen MT" pitchFamily="34" charset="0"/>
                <a:hlinkClick r:id="rId5"/>
              </a:rPr>
              <a:t>www.sprawls.org/resources/DIGRAD/module.htm</a:t>
            </a:r>
            <a:endParaRPr lang="en-US">
              <a:latin typeface="Tw Cen MT" pitchFamily="34" charset="0"/>
            </a:endParaRPr>
          </a:p>
          <a:p>
            <a:r>
              <a:rPr lang="en-US" u="sng">
                <a:latin typeface="Tw Cen MT" pitchFamily="34" charset="0"/>
                <a:hlinkClick r:id="rId5"/>
              </a:rPr>
              <a:t>Remove frame</a:t>
            </a:r>
            <a:r>
              <a:rPr lang="en-US">
                <a:latin typeface="Tw Cen MT" pitchFamily="34" charset="0"/>
                <a:hlinkClick r:id="rId5"/>
              </a:rPr>
              <a:t> </a:t>
            </a:r>
            <a:endParaRPr lang="en-US">
              <a:latin typeface="Tw Cen MT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9826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7410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Frequency:  number of oscillations that a wave undergoes in one second.  Expressed in Hz</a:t>
            </a:r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 smtClean="0"/>
              <a:t>1  Hertz (Hz) = 1 oscillation/second</a:t>
            </a:r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 smtClean="0"/>
              <a:t>1 kilohertz (kHz) = 1000 oscillations/second</a:t>
            </a:r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 smtClean="0"/>
              <a:t>1 megahertz (MHz) = 1 million oscillations/second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The higher the frequency of sound, the less the wave will diverge.  This makes the waves very cohesive and able to focus on a specific target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Most common frequencies:  3.5-10 MHz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68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Content Placeholder 2"/>
          <p:cNvSpPr>
            <a:spLocks noGrp="1"/>
          </p:cNvSpPr>
          <p:nvPr>
            <p:ph/>
          </p:nvPr>
        </p:nvSpPr>
        <p:spPr>
          <a:xfrm>
            <a:off x="381000" y="1524000"/>
            <a:ext cx="8229600" cy="5430838"/>
          </a:xfrm>
        </p:spPr>
        <p:txBody>
          <a:bodyPr>
            <a:normAutofit lnSpcReduction="10000"/>
          </a:bodyPr>
          <a:lstStyle/>
          <a:p>
            <a:r>
              <a:rPr lang="en-US" smtClean="0"/>
              <a:t>Speed at which ultrasound travels is determined by the compressibility (molecular structure) or hardness of the medium it is traveling in.</a:t>
            </a:r>
          </a:p>
          <a:p>
            <a:r>
              <a:rPr lang="en-US" smtClean="0"/>
              <a:t>The more rigid or hard the material, the faster the sound wave travels through it.</a:t>
            </a:r>
          </a:p>
          <a:p>
            <a:r>
              <a:rPr lang="en-US" smtClean="0"/>
              <a:t>Average speed through soft tissue is 1540 meters/second</a:t>
            </a:r>
          </a:p>
          <a:p>
            <a:r>
              <a:rPr lang="en-US" smtClean="0"/>
              <a:t>Velocity through water 1485-1526 m/s</a:t>
            </a:r>
          </a:p>
          <a:p>
            <a:r>
              <a:rPr lang="en-US" smtClean="0"/>
              <a:t>Ultrasounds are calibrated to assume that sound travels through all tissue at 1540m/s</a:t>
            </a:r>
          </a:p>
        </p:txBody>
      </p:sp>
    </p:spTree>
    <p:extLst>
      <p:ext uri="{BB962C8B-B14F-4D97-AF65-F5344CB8AC3E}">
        <p14:creationId xmlns:p14="http://schemas.microsoft.com/office/powerpoint/2010/main" val="226223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066800"/>
          </a:xfrm>
        </p:spPr>
        <p:txBody>
          <a:bodyPr/>
          <a:lstStyle/>
          <a:p>
            <a:r>
              <a:rPr lang="en-US" dirty="0" smtClean="0"/>
              <a:t>Basic Principle:  </a:t>
            </a:r>
            <a:r>
              <a:rPr lang="en-US" dirty="0" smtClean="0">
                <a:solidFill>
                  <a:srgbClr val="FF0000"/>
                </a:solidFill>
              </a:rPr>
              <a:t>Attenuation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324350"/>
          </a:xfrm>
        </p:spPr>
        <p:txBody>
          <a:bodyPr>
            <a:normAutofit fontScale="92500" lnSpcReduction="20000"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mtClean="0"/>
              <a:t>Ultrasound enters the body, propagates and encounters tissues of different density (interfaces).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mtClean="0"/>
              <a:t>Each tissue has a natural resistance to sound (acoustic impedance)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mtClean="0"/>
              <a:t>Value of acoustic impedance is dependent upon the density of the medium and the speed at which sound can travel through it.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mtClean="0"/>
              <a:t>At each interface, sound wave reacts and loses energy.  </a:t>
            </a:r>
          </a:p>
        </p:txBody>
      </p:sp>
    </p:spTree>
    <p:extLst>
      <p:ext uri="{BB962C8B-B14F-4D97-AF65-F5344CB8AC3E}">
        <p14:creationId xmlns:p14="http://schemas.microsoft.com/office/powerpoint/2010/main" val="121710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Content Placeholder 2"/>
          <p:cNvSpPr>
            <a:spLocks noGrp="1"/>
          </p:cNvSpPr>
          <p:nvPr>
            <p:ph/>
          </p:nvPr>
        </p:nvSpPr>
        <p:spPr>
          <a:xfrm>
            <a:off x="381000" y="1600200"/>
            <a:ext cx="8229600" cy="5430838"/>
          </a:xfrm>
        </p:spPr>
        <p:txBody>
          <a:bodyPr/>
          <a:lstStyle/>
          <a:p>
            <a:r>
              <a:rPr lang="en-US" smtClean="0"/>
              <a:t>Energy within a sound wave decreases as it penetrates until completely dispersed.</a:t>
            </a:r>
          </a:p>
          <a:p>
            <a:r>
              <a:rPr lang="en-US" u="sng" smtClean="0"/>
              <a:t>Attenuation</a:t>
            </a:r>
            <a:r>
              <a:rPr lang="en-US" smtClean="0"/>
              <a:t> is the result of reflection, scattering and absorption.</a:t>
            </a:r>
          </a:p>
          <a:p>
            <a:pPr lvl="1"/>
            <a:r>
              <a:rPr lang="en-US" smtClean="0"/>
              <a:t>Sound waves hit a tissue interface, the sound wave breaks up or fractures</a:t>
            </a:r>
          </a:p>
          <a:p>
            <a:pPr lvl="2"/>
            <a:r>
              <a:rPr lang="en-US" smtClean="0"/>
              <a:t>Fractured portion deflected:  </a:t>
            </a:r>
            <a:r>
              <a:rPr lang="en-US" u="sng" smtClean="0"/>
              <a:t>Scattering or Reflection</a:t>
            </a:r>
          </a:p>
          <a:p>
            <a:pPr lvl="2"/>
            <a:r>
              <a:rPr lang="en-US" smtClean="0"/>
              <a:t>Energy transferred to surrounding tissue as heat: </a:t>
            </a:r>
            <a:r>
              <a:rPr lang="en-US" u="sng" smtClean="0"/>
              <a:t>absorption</a:t>
            </a:r>
          </a:p>
          <a:p>
            <a:pPr lvl="2"/>
            <a:r>
              <a:rPr lang="en-US" smtClean="0"/>
              <a:t>80% of sound wave is absorbed, rest is scattered or reflected</a:t>
            </a:r>
          </a:p>
          <a:p>
            <a:pPr lvl="1"/>
            <a:endParaRPr lang="en-US" smtClean="0"/>
          </a:p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3070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0137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Attenuation limits penetration of the sound wave and the depth of the image that can be generated.</a:t>
            </a:r>
          </a:p>
          <a:p>
            <a:r>
              <a:rPr lang="en-US" dirty="0" smtClean="0"/>
              <a:t>Attenuation and frequency are directly related</a:t>
            </a:r>
          </a:p>
          <a:p>
            <a:r>
              <a:rPr lang="en-US" dirty="0" smtClean="0"/>
              <a:t>The </a:t>
            </a:r>
            <a:r>
              <a:rPr lang="en-US" u="sng" dirty="0" smtClean="0"/>
              <a:t>higher the frequency</a:t>
            </a:r>
            <a:r>
              <a:rPr lang="en-US" dirty="0" smtClean="0"/>
              <a:t>, the </a:t>
            </a:r>
            <a:r>
              <a:rPr lang="en-US" u="sng" dirty="0" smtClean="0"/>
              <a:t>greater the attenuation</a:t>
            </a:r>
            <a:r>
              <a:rPr lang="en-US" dirty="0" smtClean="0"/>
              <a:t> and the </a:t>
            </a:r>
            <a:r>
              <a:rPr lang="en-US" u="sng" dirty="0" smtClean="0"/>
              <a:t>more shallow its penetration.</a:t>
            </a:r>
          </a:p>
          <a:p>
            <a:r>
              <a:rPr lang="en-US" dirty="0" smtClean="0"/>
              <a:t>The greater the attenuation, the more echo (reflection) is created and the better the resolution of the ultrasound image</a:t>
            </a:r>
          </a:p>
        </p:txBody>
      </p:sp>
    </p:spTree>
    <p:extLst>
      <p:ext uri="{BB962C8B-B14F-4D97-AF65-F5344CB8AC3E}">
        <p14:creationId xmlns:p14="http://schemas.microsoft.com/office/powerpoint/2010/main" val="287389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2531" name="Content Placeholder 4"/>
          <p:cNvSpPr>
            <a:spLocks noGrp="1"/>
          </p:cNvSpPr>
          <p:nvPr>
            <p:ph sz="half" idx="1"/>
          </p:nvPr>
        </p:nvSpPr>
        <p:spPr>
          <a:xfrm>
            <a:off x="304800" y="1752600"/>
            <a:ext cx="4038600" cy="4525963"/>
          </a:xfrm>
        </p:spPr>
        <p:txBody>
          <a:bodyPr>
            <a:normAutofit fontScale="77500" lnSpcReduction="20000"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Frequency choice used for imaging is dependent upon the depth of the region or structures that will be imaged.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Higher frequencies: more superficial the structure (superficial muscles)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Lower frequencies: more depth of the structure (abdominal cavity)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u="sng" dirty="0" smtClean="0"/>
              <a:t>General Rule: </a:t>
            </a:r>
            <a:r>
              <a:rPr lang="en-US" dirty="0" smtClean="0"/>
              <a:t>highest frequency transducer that can image an area of interest should be used.  </a:t>
            </a:r>
          </a:p>
        </p:txBody>
      </p:sp>
      <p:sp>
        <p:nvSpPr>
          <p:cNvPr id="22532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2249488"/>
            <a:ext cx="4038600" cy="2740025"/>
          </a:xfrm>
        </p:spPr>
        <p:txBody>
          <a:bodyPr>
            <a:normAutofit fontScale="77500" lnSpcReduction="20000"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smtClean="0"/>
          </a:p>
        </p:txBody>
      </p:sp>
      <p:pic>
        <p:nvPicPr>
          <p:cNvPr id="102405" name="Picture 5" descr="8D500CF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2209800"/>
            <a:ext cx="4087813" cy="255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06" name="Text Box 6"/>
          <p:cNvSpPr txBox="1">
            <a:spLocks noChangeArrowheads="1"/>
          </p:cNvSpPr>
          <p:nvPr/>
        </p:nvSpPr>
        <p:spPr bwMode="auto">
          <a:xfrm>
            <a:off x="5946775" y="4986338"/>
            <a:ext cx="1962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w Cen MT" pitchFamily="34" charset="0"/>
              </a:rPr>
              <a:t>Whittaker J. pg. 4</a:t>
            </a:r>
          </a:p>
        </p:txBody>
      </p:sp>
    </p:spTree>
    <p:extLst>
      <p:ext uri="{BB962C8B-B14F-4D97-AF65-F5344CB8AC3E}">
        <p14:creationId xmlns:p14="http://schemas.microsoft.com/office/powerpoint/2010/main" val="314832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Basic Principle:  Reflection</a:t>
            </a:r>
          </a:p>
        </p:txBody>
      </p:sp>
      <p:sp>
        <p:nvSpPr>
          <p:cNvPr id="103427" name="Rectangle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Reflection of sound waves produces the pattern of echoes that are then generated into a picture</a:t>
            </a:r>
          </a:p>
          <a:p>
            <a:r>
              <a:rPr lang="en-US" dirty="0" smtClean="0"/>
              <a:t>Pattern is dependent on:</a:t>
            </a:r>
          </a:p>
          <a:p>
            <a:pPr lvl="1"/>
            <a:r>
              <a:rPr lang="en-US" dirty="0" smtClean="0"/>
              <a:t>The size of the reflecting medium</a:t>
            </a:r>
          </a:p>
          <a:p>
            <a:pPr lvl="1"/>
            <a:r>
              <a:rPr lang="en-US" dirty="0" smtClean="0"/>
              <a:t>Roughness of its surface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Incident angle of the sound wave when it encounters the </a:t>
            </a:r>
            <a:r>
              <a:rPr lang="en-US" dirty="0" smtClean="0">
                <a:solidFill>
                  <a:srgbClr val="FF0000"/>
                </a:solidFill>
              </a:rPr>
              <a:t>medium is important, want 90 degree angle. 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Difference in impedance of the two media that create the interface</a:t>
            </a:r>
          </a:p>
        </p:txBody>
      </p:sp>
    </p:spTree>
    <p:extLst>
      <p:ext uri="{BB962C8B-B14F-4D97-AF65-F5344CB8AC3E}">
        <p14:creationId xmlns:p14="http://schemas.microsoft.com/office/powerpoint/2010/main" val="4175154054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04451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irregular the surface, the greater the difference in impedance </a:t>
            </a:r>
          </a:p>
          <a:p>
            <a:endParaRPr lang="en-US" dirty="0" smtClean="0"/>
          </a:p>
          <a:p>
            <a:r>
              <a:rPr lang="en-US" dirty="0" smtClean="0"/>
              <a:t>More </a:t>
            </a:r>
            <a:r>
              <a:rPr lang="en-US" u="sng" dirty="0" smtClean="0"/>
              <a:t>perpendicular</a:t>
            </a:r>
            <a:r>
              <a:rPr lang="en-US" dirty="0" smtClean="0"/>
              <a:t> a sound wave encounters the interface, the </a:t>
            </a:r>
            <a:r>
              <a:rPr lang="en-US" i="1" dirty="0" smtClean="0"/>
              <a:t>greater the proportion of the deflection that will be reflected back </a:t>
            </a:r>
            <a:r>
              <a:rPr lang="en-US" dirty="0" smtClean="0"/>
              <a:t>to the transducer versus that which is lost to scattering or absorption.</a:t>
            </a:r>
          </a:p>
        </p:txBody>
      </p:sp>
    </p:spTree>
    <p:extLst>
      <p:ext uri="{BB962C8B-B14F-4D97-AF65-F5344CB8AC3E}">
        <p14:creationId xmlns:p14="http://schemas.microsoft.com/office/powerpoint/2010/main" val="2171025227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05475" name="Rectangle 3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4114800" cy="4572000"/>
          </a:xfrm>
        </p:spPr>
        <p:txBody>
          <a:bodyPr>
            <a:noAutofit/>
          </a:bodyPr>
          <a:lstStyle/>
          <a:p>
            <a:r>
              <a:rPr lang="en-US" u="sng" dirty="0" smtClean="0"/>
              <a:t>Impedance of medium </a:t>
            </a:r>
            <a:r>
              <a:rPr lang="en-US" dirty="0" smtClean="0"/>
              <a:t>= density multiplied by speed at which the ultrasound can propagate through it.</a:t>
            </a:r>
          </a:p>
          <a:p>
            <a:endParaRPr lang="en-US" dirty="0" smtClean="0"/>
          </a:p>
          <a:p>
            <a:r>
              <a:rPr lang="en-US" dirty="0" smtClean="0"/>
              <a:t>Impedance increases if either density or propagation speed of the medium increase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z="3200" dirty="0" smtClean="0"/>
              <a:t>Greater the impedance between two media, the greater the intensity of the echo generated at the interface, the brighter (whiter) the interface appears on the digital image.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sz="3200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z="3200" dirty="0" smtClean="0"/>
              <a:t>No impedance, no echo, nothing is seen on the image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24770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Bone:</a:t>
            </a:r>
          </a:p>
        </p:txBody>
      </p:sp>
      <p:sp>
        <p:nvSpPr>
          <p:cNvPr id="26627" name="Rectangle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Great density, great attenuation (absorbs or reflects) back 100% of the sound that reaches it.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Bone produces a substantial reflection, surface appears bright white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Bone prevents transmission of sound to structures that are deep to, distal, or on the other side of it.  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Area distal to the bone will appear black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9989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2531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Electronic signal is converted to a digital value which is then processed in an image processor pixel map.</a:t>
            </a:r>
          </a:p>
          <a:p>
            <a:endParaRPr lang="en-US" smtClean="0"/>
          </a:p>
          <a:p>
            <a:r>
              <a:rPr lang="en-US" smtClean="0"/>
              <a:t>Imaging plates can be reused over and over again if handled well.  </a:t>
            </a:r>
          </a:p>
        </p:txBody>
      </p:sp>
      <p:pic>
        <p:nvPicPr>
          <p:cNvPr id="22532" name="Content Placeholder 7" descr="stimphos2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5204460" y="2765901"/>
            <a:ext cx="2926080" cy="2194560"/>
          </a:xfrm>
        </p:spPr>
      </p:pic>
      <p:sp>
        <p:nvSpPr>
          <p:cNvPr id="22533" name="TextBox 8"/>
          <p:cNvSpPr txBox="1">
            <a:spLocks noChangeArrowheads="1"/>
          </p:cNvSpPr>
          <p:nvPr/>
        </p:nvSpPr>
        <p:spPr bwMode="auto">
          <a:xfrm>
            <a:off x="4262438" y="5638800"/>
            <a:ext cx="48815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w Cen MT" pitchFamily="34" charset="0"/>
                <a:hlinkClick r:id="rId5"/>
              </a:rPr>
              <a:t>www.sprawls.org/resources/DIGRAD/module.htm</a:t>
            </a:r>
            <a:endParaRPr lang="en-US">
              <a:latin typeface="Tw Cen MT" pitchFamily="34" charset="0"/>
            </a:endParaRPr>
          </a:p>
          <a:p>
            <a:r>
              <a:rPr lang="en-US" u="sng">
                <a:latin typeface="Tw Cen MT" pitchFamily="34" charset="0"/>
                <a:hlinkClick r:id="rId5"/>
              </a:rPr>
              <a:t>Remove frame</a:t>
            </a:r>
            <a:r>
              <a:rPr lang="en-US">
                <a:latin typeface="Tw Cen MT" pitchFamily="34" charset="0"/>
                <a:hlinkClick r:id="rId5"/>
              </a:rPr>
              <a:t> </a:t>
            </a:r>
            <a:endParaRPr lang="en-US">
              <a:latin typeface="Tw Cen MT" pitchFamily="34" charset="0"/>
            </a:endParaRPr>
          </a:p>
          <a:p>
            <a:endParaRPr lang="en-US">
              <a:latin typeface="Tw Cen MT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1672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Muscle:</a:t>
            </a:r>
          </a:p>
        </p:txBody>
      </p:sp>
      <p:sp>
        <p:nvSpPr>
          <p:cNvPr id="27651" name="Rectangle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Varies dependent on its orientation, architecture, morphology and anatomical location.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Healthy muscle has large amounts of blood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Fascia around it is less vascular, quite dense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Muscle layers are darker with shades of gray and fascia will appear much whiter.  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Muscle with fatty infiltration appears whiter as it has greater </a:t>
            </a:r>
            <a:r>
              <a:rPr lang="en-US" dirty="0" err="1" smtClean="0"/>
              <a:t>echogenicity</a:t>
            </a:r>
            <a:r>
              <a:rPr lang="en-US" dirty="0" smtClean="0"/>
              <a:t> (atrophy of muscle)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209713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Fluid:  blood or urine</a:t>
            </a:r>
          </a:p>
        </p:txBody>
      </p:sp>
      <p:sp>
        <p:nvSpPr>
          <p:cNvPr id="108547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Provides little impedance to sound waves</a:t>
            </a:r>
          </a:p>
          <a:p>
            <a:r>
              <a:rPr lang="en-US" smtClean="0"/>
              <a:t>Causes minimal attenuation</a:t>
            </a:r>
          </a:p>
          <a:p>
            <a:r>
              <a:rPr lang="en-US" smtClean="0"/>
              <a:t>Transmits sound waves well</a:t>
            </a:r>
          </a:p>
          <a:p>
            <a:r>
              <a:rPr lang="en-US" smtClean="0"/>
              <a:t>Hypoechoic, appears black on ultrasound image</a:t>
            </a:r>
          </a:p>
          <a:p>
            <a:r>
              <a:rPr lang="en-US" smtClean="0"/>
              <a:t>Transmit sound to structures that lie deep to I</a:t>
            </a:r>
          </a:p>
          <a:p>
            <a:r>
              <a:rPr lang="en-US" smtClean="0"/>
              <a:t>Acoustic window to deeper structures</a:t>
            </a:r>
          </a:p>
          <a:p>
            <a:pPr lvl="1"/>
            <a:r>
              <a:rPr lang="en-US" smtClean="0"/>
              <a:t>EX:  using a full bladder to view the pelvic floor </a:t>
            </a:r>
          </a:p>
        </p:txBody>
      </p:sp>
    </p:spTree>
    <p:extLst>
      <p:ext uri="{BB962C8B-B14F-4D97-AF65-F5344CB8AC3E}">
        <p14:creationId xmlns:p14="http://schemas.microsoft.com/office/powerpoint/2010/main" val="2249103618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smtClean="0"/>
              <a:t>Gas, subcutaneous fat, muscle-fat combinations:</a:t>
            </a:r>
          </a:p>
        </p:txBody>
      </p:sp>
      <p:sp>
        <p:nvSpPr>
          <p:cNvPr id="109571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Decrease clarity of the ultrasound image</a:t>
            </a:r>
          </a:p>
          <a:p>
            <a:r>
              <a:rPr lang="en-US" smtClean="0"/>
              <a:t>Scattering effect on the ultrasound wave</a:t>
            </a:r>
          </a:p>
          <a:p>
            <a:r>
              <a:rPr lang="en-US" smtClean="0"/>
              <a:t>Cause imaging and interpretation issues and difficulty in visualizing deeper structures.</a:t>
            </a:r>
          </a:p>
          <a:p>
            <a:endParaRPr lang="en-US" smtClean="0"/>
          </a:p>
          <a:p>
            <a:r>
              <a:rPr lang="en-US" smtClean="0"/>
              <a:t>A heavier person will be harder to image using ultrasound on the deeper structures than a thinner person</a:t>
            </a:r>
          </a:p>
        </p:txBody>
      </p:sp>
    </p:spTree>
    <p:extLst>
      <p:ext uri="{BB962C8B-B14F-4D97-AF65-F5344CB8AC3E}">
        <p14:creationId xmlns:p14="http://schemas.microsoft.com/office/powerpoint/2010/main" val="2935807322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Artifact:</a:t>
            </a:r>
          </a:p>
        </p:txBody>
      </p:sp>
      <p:sp>
        <p:nvSpPr>
          <p:cNvPr id="110595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Anything that is an </a:t>
            </a:r>
            <a:r>
              <a:rPr lang="en-US" sz="2400" u="sng" dirty="0" smtClean="0"/>
              <a:t>incorrect representation</a:t>
            </a:r>
            <a:r>
              <a:rPr lang="en-US" sz="2400" dirty="0" smtClean="0"/>
              <a:t> of the anatomy</a:t>
            </a:r>
          </a:p>
          <a:p>
            <a:r>
              <a:rPr lang="en-US" sz="2400" dirty="0" smtClean="0"/>
              <a:t>Produced by:</a:t>
            </a:r>
          </a:p>
          <a:p>
            <a:pPr lvl="1"/>
            <a:r>
              <a:rPr lang="en-US" sz="2200" dirty="0" smtClean="0"/>
              <a:t>Improper equipment operation</a:t>
            </a:r>
          </a:p>
          <a:p>
            <a:pPr lvl="1"/>
            <a:r>
              <a:rPr lang="en-US" sz="2200" dirty="0" smtClean="0"/>
              <a:t>Imaging technique</a:t>
            </a:r>
          </a:p>
          <a:p>
            <a:pPr lvl="1"/>
            <a:r>
              <a:rPr lang="en-US" sz="2200" dirty="0" smtClean="0"/>
              <a:t>Physics of ultrasound </a:t>
            </a:r>
          </a:p>
          <a:p>
            <a:r>
              <a:rPr lang="en-US" sz="2400" dirty="0" smtClean="0"/>
              <a:t>Structures are not real, missing, improperly located or improper brightness, shape or size</a:t>
            </a:r>
          </a:p>
          <a:p>
            <a:r>
              <a:rPr lang="en-US" sz="2400" dirty="0" smtClean="0"/>
              <a:t>Up to 16 different types, shadowing and enhancement have greatest impact for therapists/readers</a:t>
            </a:r>
          </a:p>
          <a:p>
            <a:pPr lvl="1">
              <a:buFont typeface="Georgia" pitchFamily="18" charset="0"/>
              <a:buNone/>
            </a:pP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3769638322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Instrumentation</a:t>
            </a:r>
          </a:p>
        </p:txBody>
      </p:sp>
      <p:sp>
        <p:nvSpPr>
          <p:cNvPr id="111619" name="Rectangle 4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400" smtClean="0"/>
              <a:t>For Physical Therapists, the portable diagnostic ultrasound makes the most sense.  </a:t>
            </a:r>
          </a:p>
          <a:p>
            <a:endParaRPr lang="en-US" sz="2400" smtClean="0"/>
          </a:p>
          <a:p>
            <a:r>
              <a:rPr lang="en-US" sz="2400" smtClean="0"/>
              <a:t>In particular, to use this in practice for real time viewing of muscle action requires this portability.</a:t>
            </a:r>
          </a:p>
          <a:p>
            <a:endParaRPr lang="en-US" sz="2400" smtClean="0"/>
          </a:p>
        </p:txBody>
      </p:sp>
      <p:pic>
        <p:nvPicPr>
          <p:cNvPr id="111620" name="Picture 6" descr="sonosite-micromaxx-ultrasound-system-2116007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16538" y="1711325"/>
            <a:ext cx="2700337" cy="2085975"/>
          </a:xfrm>
        </p:spPr>
      </p:pic>
      <p:sp>
        <p:nvSpPr>
          <p:cNvPr id="111621" name="Rectangle 7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r>
              <a:rPr lang="en-US" sz="2000" smtClean="0"/>
              <a:t>For consideration of purchase, contact reps and ask to try in clinic for a period of time.  See which one would be best for you.  </a:t>
            </a:r>
          </a:p>
        </p:txBody>
      </p:sp>
    </p:spTree>
    <p:extLst>
      <p:ext uri="{BB962C8B-B14F-4D97-AF65-F5344CB8AC3E}">
        <p14:creationId xmlns:p14="http://schemas.microsoft.com/office/powerpoint/2010/main" val="1188088539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smtClean="0"/>
              <a:t>Medical Ultrasound Imaging Systems</a:t>
            </a:r>
          </a:p>
        </p:txBody>
      </p:sp>
      <p:sp>
        <p:nvSpPr>
          <p:cNvPr id="112643" name="Rectangle 3"/>
          <p:cNvSpPr>
            <a:spLocks noGrp="1"/>
          </p:cNvSpPr>
          <p:nvPr>
            <p:ph idx="1"/>
          </p:nvPr>
        </p:nvSpPr>
        <p:spPr>
          <a:xfrm>
            <a:off x="457200" y="1900238"/>
            <a:ext cx="8229600" cy="4324350"/>
          </a:xfrm>
        </p:spPr>
        <p:txBody>
          <a:bodyPr>
            <a:normAutofit lnSpcReduction="10000"/>
          </a:bodyPr>
          <a:lstStyle/>
          <a:p>
            <a:pPr marL="642938" indent="-533400">
              <a:lnSpc>
                <a:spcPct val="90000"/>
              </a:lnSpc>
              <a:buFont typeface="Georgia" pitchFamily="18" charset="0"/>
              <a:buNone/>
            </a:pPr>
            <a:r>
              <a:rPr lang="en-US" smtClean="0"/>
              <a:t>4 generic components</a:t>
            </a:r>
          </a:p>
          <a:p>
            <a:pPr marL="906463" lvl="1" indent="-495300">
              <a:lnSpc>
                <a:spcPct val="90000"/>
              </a:lnSpc>
              <a:buFont typeface="Wingdings 2" pitchFamily="18" charset="2"/>
              <a:buNone/>
            </a:pPr>
            <a:r>
              <a:rPr lang="en-US" smtClean="0"/>
              <a:t>1. Beam former: generates the electrical impulses that drive the transducer</a:t>
            </a:r>
          </a:p>
          <a:p>
            <a:pPr marL="1160463" lvl="2" indent="-457200">
              <a:lnSpc>
                <a:spcPct val="90000"/>
              </a:lnSpc>
            </a:pPr>
            <a:r>
              <a:rPr lang="en-US" smtClean="0"/>
              <a:t>Amplifies and digitizes the electrical signal returning from the transducer</a:t>
            </a:r>
          </a:p>
          <a:p>
            <a:pPr marL="906463" lvl="1" indent="-495300">
              <a:lnSpc>
                <a:spcPct val="90000"/>
              </a:lnSpc>
              <a:buFont typeface="Georgia" pitchFamily="18" charset="0"/>
              <a:buNone/>
            </a:pPr>
            <a:r>
              <a:rPr lang="en-US" smtClean="0"/>
              <a:t>2.  Signal processor: filters the signal and compresses it and sends it to the image processor</a:t>
            </a:r>
          </a:p>
          <a:p>
            <a:pPr marL="906463" lvl="1" indent="-495300">
              <a:lnSpc>
                <a:spcPct val="90000"/>
              </a:lnSpc>
              <a:buFont typeface="Georgia" pitchFamily="18" charset="0"/>
              <a:buNone/>
            </a:pPr>
            <a:r>
              <a:rPr lang="en-US" smtClean="0"/>
              <a:t>3.  Image processor:  converts the digitized, filtered and compressed echo data into visual images</a:t>
            </a:r>
          </a:p>
          <a:p>
            <a:pPr marL="906463" lvl="1" indent="-495300">
              <a:lnSpc>
                <a:spcPct val="90000"/>
              </a:lnSpc>
              <a:buFont typeface="Georgia" pitchFamily="18" charset="0"/>
              <a:buNone/>
            </a:pPr>
            <a:r>
              <a:rPr lang="en-US" smtClean="0"/>
              <a:t>4.  Display: shows the visual images</a:t>
            </a:r>
          </a:p>
        </p:txBody>
      </p:sp>
    </p:spTree>
    <p:extLst>
      <p:ext uri="{BB962C8B-B14F-4D97-AF65-F5344CB8AC3E}">
        <p14:creationId xmlns:p14="http://schemas.microsoft.com/office/powerpoint/2010/main" val="3947644220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4"/>
          <p:cNvSpPr>
            <a:spLocks noGrp="1"/>
          </p:cNvSpPr>
          <p:nvPr>
            <p:ph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13667" name="Rectangle 2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1066800"/>
          </a:xfrm>
        </p:spPr>
        <p:txBody>
          <a:bodyPr/>
          <a:lstStyle/>
          <a:p>
            <a:r>
              <a:rPr lang="en-US" smtClean="0"/>
              <a:t>Transducers:            </a:t>
            </a:r>
            <a:r>
              <a:rPr lang="en-US" sz="2000" smtClean="0"/>
              <a:t>Whittaker J.  pg15</a:t>
            </a:r>
          </a:p>
        </p:txBody>
      </p:sp>
      <p:pic>
        <p:nvPicPr>
          <p:cNvPr id="113668" name="Picture 6" descr="DC64063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676400"/>
            <a:ext cx="7961313" cy="48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95297625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Not Know for Exam</a:t>
            </a:r>
            <a:endParaRPr lang="en-US" dirty="0" smtClean="0"/>
          </a:p>
        </p:txBody>
      </p:sp>
      <p:sp>
        <p:nvSpPr>
          <p:cNvPr id="34819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784350"/>
            <a:ext cx="4038600" cy="4525963"/>
          </a:xfrm>
        </p:spPr>
        <p:txBody>
          <a:bodyPr>
            <a:normAutofit fontScale="77500" lnSpcReduction="20000"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mtClean="0"/>
              <a:t>Brightness Mode USI</a:t>
            </a:r>
          </a:p>
          <a:p>
            <a:pPr marL="630238" lvl="2" indent="-255588" fontAlgn="auto">
              <a:spcAft>
                <a:spcPts val="0"/>
              </a:spcAft>
              <a:buClr>
                <a:srgbClr val="A04DA3"/>
              </a:buClr>
              <a:buFont typeface="Georgia" pitchFamily="18" charset="0"/>
              <a:buChar char="•"/>
              <a:defRPr/>
            </a:pPr>
            <a:r>
              <a:rPr lang="en-US" smtClean="0"/>
              <a:t>B Mode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mtClean="0"/>
              <a:t>Ultrasound echo displayed as a cross-sectional grey-scale image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mtClean="0"/>
              <a:t>Typically associated with ultrasound imaging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mtClean="0"/>
              <a:t>Large viewing field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mtClean="0"/>
              <a:t>Real-time nature of USI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mtClean="0"/>
              <a:t>Can see several structures at once and over time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mtClean="0"/>
              <a:t>Depicts shape, size, composition and resting state of a structure (muscle, nerve etc.) </a:t>
            </a:r>
          </a:p>
        </p:txBody>
      </p:sp>
      <p:sp>
        <p:nvSpPr>
          <p:cNvPr id="34820" name="Content Placeholder 4"/>
          <p:cNvSpPr>
            <a:spLocks noGrp="1"/>
          </p:cNvSpPr>
          <p:nvPr>
            <p:ph sz="half" idx="2"/>
          </p:nvPr>
        </p:nvSpPr>
        <p:spPr>
          <a:xfrm>
            <a:off x="4495800" y="1784350"/>
            <a:ext cx="4038600" cy="4525963"/>
          </a:xfrm>
        </p:spPr>
        <p:txBody>
          <a:bodyPr>
            <a:normAutofit fontScale="77500" lnSpcReduction="20000"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mtClean="0"/>
              <a:t>Motion, movement Mode</a:t>
            </a:r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n-US" smtClean="0"/>
              <a:t>M Mode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mtClean="0"/>
              <a:t>M-mode displays information collected from the midpoint of the transducer as a continuous image over time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mtClean="0"/>
              <a:t>Time is on x-axis, depth on the y-axis; m-mode represents the changes in thickness or depth of a structure over time.  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mtClean="0"/>
              <a:t>Time-motion mode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mtClean="0"/>
              <a:t>Reliable measurement of muscle thickness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76052929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Diagnostic Ultrasound</a:t>
            </a:r>
          </a:p>
        </p:txBody>
      </p:sp>
      <p:sp>
        <p:nvSpPr>
          <p:cNvPr id="115715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Great link to a UM website that shows the ultrasound images of normal and pathological soft tissue for the peripheral joints.</a:t>
            </a:r>
          </a:p>
          <a:p>
            <a:r>
              <a:rPr lang="en-US" dirty="0" smtClean="0">
                <a:hlinkClick r:id="rId2"/>
              </a:rPr>
              <a:t>http://www.med.umich.edu/rad/muscskel/mskus/index.html</a:t>
            </a:r>
            <a:endParaRPr lang="en-US" dirty="0" smtClean="0"/>
          </a:p>
          <a:p>
            <a:r>
              <a:rPr lang="en-US" dirty="0" smtClean="0"/>
              <a:t>Musculoskeletal Ultrasound by J. Lin and W. </a:t>
            </a:r>
            <a:r>
              <a:rPr lang="en-US" dirty="0" err="1" smtClean="0"/>
              <a:t>Weadock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9554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Diagnostic Ultrasound </a:t>
            </a:r>
          </a:p>
        </p:txBody>
      </p:sp>
      <p:sp>
        <p:nvSpPr>
          <p:cNvPr id="1167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Musculoskeletal </a:t>
            </a:r>
          </a:p>
          <a:p>
            <a:pPr lvl="1"/>
            <a:endParaRPr lang="en-US" smtClean="0"/>
          </a:p>
          <a:p>
            <a:pPr lvl="1"/>
            <a:r>
              <a:rPr lang="en-US" smtClean="0"/>
              <a:t>Images ligaments, tendon, nerve, muscle, tumors and foreign bodies</a:t>
            </a:r>
          </a:p>
          <a:p>
            <a:pPr lvl="1"/>
            <a:r>
              <a:rPr lang="en-US" smtClean="0"/>
              <a:t>Sensitivity and Specificity can equal MRI</a:t>
            </a:r>
          </a:p>
          <a:p>
            <a:pPr lvl="2"/>
            <a:r>
              <a:rPr lang="en-US" smtClean="0"/>
              <a:t>Rotator Cuff Tears 93% sensitivity, 94% specific</a:t>
            </a:r>
          </a:p>
          <a:p>
            <a:pPr lvl="2"/>
            <a:r>
              <a:rPr lang="en-US" sz="1800" smtClean="0"/>
              <a:t>( Deyle, G.  Evidenced Based Principles of Musculoskeletal Imaging, 3/2009 course notes.)</a:t>
            </a:r>
          </a:p>
          <a:p>
            <a:endParaRPr lang="en-US" smtClean="0"/>
          </a:p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58626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Advantage: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Less expensive </a:t>
            </a:r>
          </a:p>
          <a:p>
            <a:pPr lvl="1"/>
            <a:r>
              <a:rPr lang="en-US" dirty="0" smtClean="0"/>
              <a:t>No silver based film or chemicals are required to process film</a:t>
            </a:r>
          </a:p>
          <a:p>
            <a:pPr lvl="1"/>
            <a:r>
              <a:rPr lang="en-US" dirty="0" smtClean="0"/>
              <a:t>Can be converted into a digital image and stored easier than plain film</a:t>
            </a:r>
          </a:p>
          <a:p>
            <a:pPr lvl="1"/>
            <a:r>
              <a:rPr lang="en-US" dirty="0" smtClean="0"/>
              <a:t>Imaging plate is environmentally safer than plain film </a:t>
            </a:r>
          </a:p>
          <a:p>
            <a:pPr lvl="1"/>
            <a:r>
              <a:rPr lang="en-US" dirty="0" smtClean="0"/>
              <a:t>Faster image acquisition</a:t>
            </a:r>
          </a:p>
          <a:p>
            <a:pPr lvl="1"/>
            <a:r>
              <a:rPr lang="en-US" dirty="0" smtClean="0"/>
              <a:t>Can adjust exposures, requiring less retakes</a:t>
            </a:r>
          </a:p>
          <a:p>
            <a:pPr lvl="1"/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3233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Rehabilitative Ultrasound Imaging (RUSI)</a:t>
            </a:r>
          </a:p>
        </p:txBody>
      </p:sp>
      <p:sp>
        <p:nvSpPr>
          <p:cNvPr id="11776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mtClean="0"/>
              <a:t>A procedure used by physical therapists to evaluate muscle and related soft tissue morphology and function during exercise and physical tasks.</a:t>
            </a:r>
          </a:p>
          <a:p>
            <a:r>
              <a:rPr lang="en-US" smtClean="0"/>
              <a:t>It is used to assist in the application of the therapeutic interventions aimed at improving neuromuscular function.  </a:t>
            </a:r>
          </a:p>
          <a:p>
            <a:pPr lvl="1"/>
            <a:r>
              <a:rPr lang="en-US" smtClean="0"/>
              <a:t>- Teyhen DS.  Rehabilitative Ultrasound Symposium San Antonio TX, 2006.</a:t>
            </a:r>
          </a:p>
        </p:txBody>
      </p:sp>
    </p:spTree>
    <p:extLst>
      <p:ext uri="{BB962C8B-B14F-4D97-AF65-F5344CB8AC3E}">
        <p14:creationId xmlns:p14="http://schemas.microsoft.com/office/powerpoint/2010/main" val="396081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RUSI</a:t>
            </a:r>
          </a:p>
        </p:txBody>
      </p:sp>
      <p:sp>
        <p:nvSpPr>
          <p:cNvPr id="1187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Used to help understand the relationship between motor control and function</a:t>
            </a:r>
          </a:p>
          <a:p>
            <a:r>
              <a:rPr lang="en-US" smtClean="0"/>
              <a:t>Determine which patients benefit from a specific treatment approach</a:t>
            </a:r>
          </a:p>
          <a:p>
            <a:r>
              <a:rPr lang="en-US" smtClean="0"/>
              <a:t>Enhance treatment efficacy via biofeedback</a:t>
            </a:r>
          </a:p>
          <a:p>
            <a:r>
              <a:rPr lang="en-US" smtClean="0"/>
              <a:t>Document benefits of specific exercise programs</a:t>
            </a:r>
          </a:p>
        </p:txBody>
      </p:sp>
    </p:spTree>
    <p:extLst>
      <p:ext uri="{BB962C8B-B14F-4D97-AF65-F5344CB8AC3E}">
        <p14:creationId xmlns:p14="http://schemas.microsoft.com/office/powerpoint/2010/main" val="514956976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>
            <a:normAutofit/>
          </a:bodyPr>
          <a:lstStyle/>
          <a:p>
            <a:r>
              <a:rPr lang="en-US" smtClean="0"/>
              <a:t>Scope of Physical Therapy Practice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>
          <a:xfrm>
            <a:off x="457200" y="1489075"/>
            <a:ext cx="8229600" cy="4324350"/>
          </a:xfrm>
        </p:spPr>
        <p:txBody>
          <a:bodyPr>
            <a:normAutofit fontScale="92500" lnSpcReduction="20000"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USI by a clinician is dictated by their profession and its scope of practice.  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In physical therapy, this is the individual state practice acts.  Check your state practice act.  Can you do Diagnostic USI or RUSI?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Michigan Practice Act: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z="2000" dirty="0" smtClean="0"/>
              <a:t>“Physical measures include massage, mobilization, heat, cold, air, light, water, electricity, and </a:t>
            </a:r>
            <a:r>
              <a:rPr lang="en-US" sz="2000" b="1" dirty="0" smtClean="0"/>
              <a:t>sound</a:t>
            </a:r>
            <a:r>
              <a:rPr lang="en-US" sz="2000" dirty="0" smtClean="0"/>
              <a:t>. Practice of physical therapy </a:t>
            </a:r>
            <a:r>
              <a:rPr lang="en-US" sz="2000" b="1" dirty="0" smtClean="0"/>
              <a:t>does not include </a:t>
            </a:r>
            <a:r>
              <a:rPr lang="en-US" sz="2000" dirty="0" smtClean="0"/>
              <a:t>the identification of underlying medical problems or etiologies, </a:t>
            </a:r>
            <a:r>
              <a:rPr lang="en-US" sz="2000" b="1" dirty="0" smtClean="0"/>
              <a:t>establishment of medical diagnoses</a:t>
            </a:r>
            <a:r>
              <a:rPr lang="en-US" sz="2000" dirty="0" smtClean="0"/>
              <a:t>, or the prescribing of treatment. “Section 333.17801 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Therefore, in MI, I assume I can do RUSI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7887386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763000" cy="4038600"/>
          </a:xfrm>
        </p:spPr>
        <p:txBody>
          <a:bodyPr>
            <a:noAutofit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z="1800" dirty="0" err="1" smtClean="0"/>
              <a:t>Biederman</a:t>
            </a:r>
            <a:r>
              <a:rPr lang="en-US" sz="1800" dirty="0" smtClean="0"/>
              <a:t> R.  </a:t>
            </a:r>
            <a:r>
              <a:rPr lang="en-US" sz="1800" i="1" dirty="0" smtClean="0"/>
              <a:t>Fundamentals of Musculoskeletal Imaging: MRI Interpretation in Physical Therapy Practice – Part II.  </a:t>
            </a:r>
            <a:r>
              <a:rPr lang="en-US" sz="1800" dirty="0" smtClean="0"/>
              <a:t>2006:1-12.  </a:t>
            </a:r>
            <a:r>
              <a:rPr lang="en-US" sz="1800" dirty="0" err="1" smtClean="0"/>
              <a:t>LaCrosse</a:t>
            </a:r>
            <a:r>
              <a:rPr lang="en-US" sz="1800" dirty="0" smtClean="0"/>
              <a:t>, </a:t>
            </a:r>
            <a:r>
              <a:rPr lang="en-US" sz="1800" dirty="0" err="1" smtClean="0"/>
              <a:t>Wis</a:t>
            </a:r>
            <a:r>
              <a:rPr lang="en-US" sz="1800" dirty="0" smtClean="0"/>
              <a:t>: </a:t>
            </a:r>
            <a:r>
              <a:rPr lang="en-US" sz="1800" dirty="0" err="1" smtClean="0"/>
              <a:t>Orthopaedic</a:t>
            </a:r>
            <a:r>
              <a:rPr lang="en-US" sz="1800" dirty="0" smtClean="0"/>
              <a:t> Section, APTA, Inc.  </a:t>
            </a:r>
            <a:endParaRPr lang="en-US" sz="1800" i="1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z="1800" dirty="0" err="1" smtClean="0"/>
              <a:t>Deyle</a:t>
            </a:r>
            <a:r>
              <a:rPr lang="en-US" sz="1800" dirty="0" smtClean="0"/>
              <a:t> GD.  </a:t>
            </a:r>
            <a:r>
              <a:rPr lang="en-US" sz="1800" i="1" dirty="0" smtClean="0"/>
              <a:t>Evidence-Based Principles of Musculoskeletal Imaging.</a:t>
            </a:r>
            <a:r>
              <a:rPr lang="en-US" sz="1800" dirty="0" smtClean="0"/>
              <a:t>  Course Notes.  March 2009.  Wyandotte, MI.  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z="1800" dirty="0" smtClean="0"/>
              <a:t>Greenspan A.  </a:t>
            </a:r>
            <a:r>
              <a:rPr lang="en-US" sz="1800" i="1" dirty="0" smtClean="0"/>
              <a:t>Orthopedic Imaging, A Practical Approach, 4</a:t>
            </a:r>
            <a:r>
              <a:rPr lang="en-US" sz="1800" i="1" baseline="30000" dirty="0" smtClean="0"/>
              <a:t>th</a:t>
            </a:r>
            <a:r>
              <a:rPr lang="en-US" sz="1800" i="1" dirty="0" smtClean="0"/>
              <a:t> ed. </a:t>
            </a:r>
            <a:r>
              <a:rPr lang="en-US" sz="1800" dirty="0" smtClean="0"/>
              <a:t> Lippincott, Williams and </a:t>
            </a:r>
            <a:r>
              <a:rPr lang="en-US" sz="1800" dirty="0" err="1" smtClean="0"/>
              <a:t>Wilkens</a:t>
            </a:r>
            <a:r>
              <a:rPr lang="en-US" sz="1800" dirty="0" smtClean="0"/>
              <a:t>,  Philadelphia. 2004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z="1800" dirty="0" err="1" smtClean="0"/>
              <a:t>McKinnis</a:t>
            </a:r>
            <a:r>
              <a:rPr lang="en-US" sz="1800" dirty="0" smtClean="0"/>
              <a:t> L.  </a:t>
            </a:r>
            <a:r>
              <a:rPr lang="en-US" sz="1800" i="1" dirty="0" smtClean="0"/>
              <a:t>Fundamentals of Musculoskeletal Imaging, 3rd ed.  </a:t>
            </a:r>
            <a:r>
              <a:rPr lang="en-US" sz="1800" dirty="0" smtClean="0"/>
              <a:t>F.A. Davis, Philadelphia.  2005 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z="1800" dirty="0" smtClean="0"/>
              <a:t>Malone TR, </a:t>
            </a:r>
            <a:r>
              <a:rPr lang="en-US" sz="1800" dirty="0" err="1" smtClean="0"/>
              <a:t>Hazle</a:t>
            </a:r>
            <a:r>
              <a:rPr lang="en-US" sz="1800" dirty="0" smtClean="0"/>
              <a:t> C, Grey ML.  </a:t>
            </a:r>
            <a:r>
              <a:rPr lang="en-US" sz="1800" i="1" dirty="0" smtClean="0"/>
              <a:t>Imaging in Rehabilitation</a:t>
            </a:r>
            <a:r>
              <a:rPr lang="en-US" sz="1800" dirty="0" smtClean="0"/>
              <a:t>.  McGraw Hill, 2008.  New York.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z="1800" dirty="0" smtClean="0"/>
              <a:t>Swain J, Bush K.  </a:t>
            </a:r>
            <a:r>
              <a:rPr lang="en-US" sz="1800" i="1" dirty="0" smtClean="0"/>
              <a:t>Diagnostic Imaging for Physical Therapists.</a:t>
            </a:r>
            <a:r>
              <a:rPr lang="en-US" sz="1800" dirty="0" smtClean="0"/>
              <a:t>  Saunders, St. Louis.  2009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1800" dirty="0" smtClean="0"/>
              <a:t>Whittaker J L.  </a:t>
            </a:r>
            <a:r>
              <a:rPr lang="en-US" sz="1800" i="1" dirty="0" smtClean="0"/>
              <a:t>Ultrasound Imaging for Rehabilitation of the </a:t>
            </a:r>
            <a:r>
              <a:rPr lang="en-US" sz="1800" i="1" dirty="0" err="1" smtClean="0"/>
              <a:t>Lumbopelvic</a:t>
            </a:r>
            <a:r>
              <a:rPr lang="en-US" sz="1800" i="1" dirty="0" smtClean="0"/>
              <a:t> Region: A Clinical Approach.</a:t>
            </a:r>
            <a:r>
              <a:rPr lang="en-US" sz="1800" dirty="0" smtClean="0"/>
              <a:t>  Churchill Livingstone, Philadelphia, 2007.  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1800" dirty="0" smtClean="0"/>
              <a:t>Whittaker JL, </a:t>
            </a:r>
            <a:r>
              <a:rPr lang="en-US" sz="1800" dirty="0" err="1" smtClean="0"/>
              <a:t>Teyhen</a:t>
            </a:r>
            <a:r>
              <a:rPr lang="en-US" sz="1800" dirty="0" smtClean="0"/>
              <a:t> DS, Elliott JM et al.  Rehabilitative ultrasound imaging: understanding the technology and its applications.  </a:t>
            </a:r>
            <a:r>
              <a:rPr lang="en-US" sz="1800" i="1" dirty="0" smtClean="0"/>
              <a:t>J </a:t>
            </a:r>
            <a:r>
              <a:rPr lang="en-US" sz="1800" i="1" dirty="0" err="1" smtClean="0"/>
              <a:t>Orthop</a:t>
            </a:r>
            <a:r>
              <a:rPr lang="en-US" sz="1800" i="1" dirty="0" smtClean="0"/>
              <a:t> Sports Med </a:t>
            </a:r>
            <a:r>
              <a:rPr lang="en-US" sz="1800" dirty="0" smtClean="0"/>
              <a:t>2007; 37(8): 434-449</a:t>
            </a:r>
            <a:endParaRPr lang="en-US" sz="1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4722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1176</TotalTime>
  <Words>4562</Words>
  <Application>Microsoft Office PowerPoint</Application>
  <PresentationFormat>On-screen Show (4:3)</PresentationFormat>
  <Paragraphs>619</Paragraphs>
  <Slides>93</Slides>
  <Notes>28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93</vt:i4>
      </vt:variant>
    </vt:vector>
  </HeadingPairs>
  <TitlesOfParts>
    <vt:vector size="94" baseType="lpstr">
      <vt:lpstr>Office Theme</vt:lpstr>
      <vt:lpstr>Medical Imaging in Musculoskeletal Diseases and Disorders</vt:lpstr>
      <vt:lpstr>Objectives</vt:lpstr>
      <vt:lpstr>PowerPoint Presentation</vt:lpstr>
      <vt:lpstr>Radiographic Images Definitions:</vt:lpstr>
      <vt:lpstr>Definitions:</vt:lpstr>
      <vt:lpstr>Computed Radiography (CR) </vt:lpstr>
      <vt:lpstr>PowerPoint Presentation</vt:lpstr>
      <vt:lpstr>PowerPoint Presentation</vt:lpstr>
      <vt:lpstr>Advantage: </vt:lpstr>
      <vt:lpstr>Disadvantages </vt:lpstr>
      <vt:lpstr>Digital Radiography</vt:lpstr>
      <vt:lpstr>Digital Radiography Equipment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Advantages: </vt:lpstr>
      <vt:lpstr>Disadvantages:</vt:lpstr>
      <vt:lpstr>PowerPoint Presentation</vt:lpstr>
      <vt:lpstr>Tomography</vt:lpstr>
      <vt:lpstr>Tomograph Simpliefied</vt:lpstr>
      <vt:lpstr>PowerPoint Presentation</vt:lpstr>
      <vt:lpstr>Advantages</vt:lpstr>
      <vt:lpstr>Disadvantages</vt:lpstr>
      <vt:lpstr>Computerized Tomography</vt:lpstr>
      <vt:lpstr>Computed Tomography (CT)</vt:lpstr>
      <vt:lpstr>CT SCAN</vt:lpstr>
      <vt:lpstr>Spiral CT</vt:lpstr>
      <vt:lpstr>CT Scan</vt:lpstr>
      <vt:lpstr>Computed Tomography (CT):  Best in Imaging:</vt:lpstr>
      <vt:lpstr>Limitations of CT</vt:lpstr>
      <vt:lpstr>CT images</vt:lpstr>
      <vt:lpstr>MPR: </vt:lpstr>
      <vt:lpstr>MIP</vt:lpstr>
      <vt:lpstr>SSD</vt:lpstr>
      <vt:lpstr>VR</vt:lpstr>
      <vt:lpstr>PowerPoint Presentation</vt:lpstr>
      <vt:lpstr>Fluoroscopy</vt:lpstr>
      <vt:lpstr>Components</vt:lpstr>
      <vt:lpstr>PowerPoint Presentation</vt:lpstr>
      <vt:lpstr>Magnetic Resonance Imaging Defined</vt:lpstr>
      <vt:lpstr>Equipment</vt:lpstr>
      <vt:lpstr>Gradients </vt:lpstr>
      <vt:lpstr>How it works:</vt:lpstr>
      <vt:lpstr>PowerPoint Presentation</vt:lpstr>
      <vt:lpstr>Alignment</vt:lpstr>
      <vt:lpstr>T1 and T2 images</vt:lpstr>
      <vt:lpstr>Image creation </vt:lpstr>
      <vt:lpstr>PowerPoint Presentation</vt:lpstr>
      <vt:lpstr>T1 Image</vt:lpstr>
      <vt:lpstr>T1</vt:lpstr>
      <vt:lpstr>T2</vt:lpstr>
      <vt:lpstr>T2 </vt:lpstr>
      <vt:lpstr>Compare and Contrast T1 and T2 images</vt:lpstr>
      <vt:lpstr>MR Image Enhancement</vt:lpstr>
      <vt:lpstr>PowerPoint Presentation</vt:lpstr>
      <vt:lpstr>Proton Density Image </vt:lpstr>
      <vt:lpstr>PowerPoint Presentation</vt:lpstr>
      <vt:lpstr>Spin-Echo Pulse Sequence</vt:lpstr>
      <vt:lpstr>T1 Fast Spin Echo</vt:lpstr>
      <vt:lpstr>STIR</vt:lpstr>
      <vt:lpstr>MRI Search Strategies</vt:lpstr>
      <vt:lpstr>PowerPoint Presentation</vt:lpstr>
      <vt:lpstr>Magnetic Resonance Imaging (MRI) Advantages /Disadvantages</vt:lpstr>
      <vt:lpstr>Ultrasound: Definition</vt:lpstr>
      <vt:lpstr>How Ultrasound works</vt:lpstr>
      <vt:lpstr>PowerPoint Presentation</vt:lpstr>
      <vt:lpstr>PowerPoint Presentation</vt:lpstr>
      <vt:lpstr>PowerPoint Presentation</vt:lpstr>
      <vt:lpstr>Basic Principle:  Attenuation</vt:lpstr>
      <vt:lpstr>PowerPoint Presentation</vt:lpstr>
      <vt:lpstr>PowerPoint Presentation</vt:lpstr>
      <vt:lpstr>PowerPoint Presentation</vt:lpstr>
      <vt:lpstr>Basic Principle:  Reflection</vt:lpstr>
      <vt:lpstr>PowerPoint Presentation</vt:lpstr>
      <vt:lpstr>PowerPoint Presentation</vt:lpstr>
      <vt:lpstr>Bone:</vt:lpstr>
      <vt:lpstr>Muscle:</vt:lpstr>
      <vt:lpstr>Fluid:  blood or urine</vt:lpstr>
      <vt:lpstr>Gas, subcutaneous fat, muscle-fat combinations:</vt:lpstr>
      <vt:lpstr>Artifact:</vt:lpstr>
      <vt:lpstr>Instrumentation</vt:lpstr>
      <vt:lpstr>Medical Ultrasound Imaging Systems</vt:lpstr>
      <vt:lpstr>Transducers:            Whittaker J.  pg15</vt:lpstr>
      <vt:lpstr>Do Not Know for Exam</vt:lpstr>
      <vt:lpstr>Diagnostic Ultrasound</vt:lpstr>
      <vt:lpstr>Diagnostic Ultrasound </vt:lpstr>
      <vt:lpstr>Rehabilitative Ultrasound Imaging (RUSI)</vt:lpstr>
      <vt:lpstr>RUSI</vt:lpstr>
      <vt:lpstr>Scope of Physical Therapy Practice</vt:lpstr>
      <vt:lpstr>References</vt:lpstr>
    </vt:vector>
  </TitlesOfParts>
  <Company>U of M - Flint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Medical Imaging in Musculoskeletal Diseases and Disorders</dc:title>
  <dc:creator>Becky</dc:creator>
  <cp:lastModifiedBy>SWEET, CHRISTINA</cp:lastModifiedBy>
  <cp:revision>10</cp:revision>
  <dcterms:created xsi:type="dcterms:W3CDTF">2012-04-08T18:41:34Z</dcterms:created>
  <dcterms:modified xsi:type="dcterms:W3CDTF">2012-04-16T18:11:51Z</dcterms:modified>
</cp:coreProperties>
</file>