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6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3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4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6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6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6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2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4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65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5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927FB-A0F3-40D5-BB4C-1118FDCC7A9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B6E65-3CFC-4D5C-8032-E1F6040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9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Facial Muscles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808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Levator</a:t>
            </a:r>
            <a:r>
              <a:rPr lang="en-US" dirty="0" smtClean="0"/>
              <a:t> </a:t>
            </a:r>
            <a:r>
              <a:rPr lang="en-US" dirty="0" err="1" smtClean="0"/>
              <a:t>Labii</a:t>
            </a:r>
            <a:r>
              <a:rPr lang="en-US" dirty="0" smtClean="0"/>
              <a:t> Superior </a:t>
            </a:r>
            <a:r>
              <a:rPr lang="en-US" dirty="0" err="1" smtClean="0"/>
              <a:t>Alaeque</a:t>
            </a:r>
            <a:r>
              <a:rPr lang="en-US" dirty="0" smtClean="0"/>
              <a:t> </a:t>
            </a:r>
            <a:r>
              <a:rPr lang="en-US" dirty="0" err="1" smtClean="0"/>
              <a:t>Nasi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Levator</a:t>
            </a:r>
            <a:r>
              <a:rPr lang="en-US" dirty="0"/>
              <a:t> </a:t>
            </a:r>
            <a:r>
              <a:rPr lang="en-US" dirty="0" err="1"/>
              <a:t>labii</a:t>
            </a:r>
            <a:r>
              <a:rPr lang="en-US" dirty="0"/>
              <a:t> superior </a:t>
            </a:r>
            <a:r>
              <a:rPr lang="en-US" dirty="0" err="1"/>
              <a:t>alaeque</a:t>
            </a:r>
            <a:r>
              <a:rPr lang="en-US" dirty="0"/>
              <a:t> </a:t>
            </a:r>
            <a:r>
              <a:rPr lang="en-US" dirty="0" err="1"/>
              <a:t>nasi</a:t>
            </a:r>
            <a:r>
              <a:rPr lang="en-US" dirty="0"/>
              <a:t>:  elevate the upper lip, dilates the nostrils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905000"/>
            <a:ext cx="3352800" cy="4267200"/>
          </a:xfrm>
        </p:spPr>
      </p:pic>
      <p:sp>
        <p:nvSpPr>
          <p:cNvPr id="6" name="TextBox 5"/>
          <p:cNvSpPr txBox="1"/>
          <p:nvPr/>
        </p:nvSpPr>
        <p:spPr>
          <a:xfrm>
            <a:off x="685800" y="62484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1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Levator</a:t>
            </a:r>
            <a:r>
              <a:rPr lang="en-US" dirty="0" smtClean="0"/>
              <a:t> </a:t>
            </a:r>
            <a:r>
              <a:rPr lang="en-US" dirty="0" err="1" smtClean="0"/>
              <a:t>Labii</a:t>
            </a:r>
            <a:r>
              <a:rPr lang="en-US" dirty="0" smtClean="0"/>
              <a:t> </a:t>
            </a:r>
            <a:r>
              <a:rPr lang="en-US" dirty="0" err="1" smtClean="0"/>
              <a:t>Superioris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Levator</a:t>
            </a:r>
            <a:r>
              <a:rPr lang="en-US" dirty="0"/>
              <a:t> </a:t>
            </a:r>
            <a:r>
              <a:rPr lang="en-US" dirty="0" err="1"/>
              <a:t>labii</a:t>
            </a:r>
            <a:r>
              <a:rPr lang="en-US" dirty="0"/>
              <a:t> </a:t>
            </a:r>
            <a:r>
              <a:rPr lang="en-US" dirty="0" err="1"/>
              <a:t>superioris</a:t>
            </a:r>
            <a:r>
              <a:rPr lang="en-US" dirty="0"/>
              <a:t>:  elevates the upper lip, protracts the upper lip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981200"/>
            <a:ext cx="2971800" cy="3429000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4191000" y="2286000"/>
            <a:ext cx="2057400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5400" y="6248400"/>
            <a:ext cx="742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Depressor </a:t>
            </a:r>
            <a:r>
              <a:rPr lang="en-US" dirty="0" err="1" smtClean="0"/>
              <a:t>Anguli</a:t>
            </a:r>
            <a:r>
              <a:rPr lang="en-US" dirty="0" smtClean="0"/>
              <a:t> </a:t>
            </a:r>
            <a:r>
              <a:rPr lang="en-US" dirty="0" err="1" smtClean="0"/>
              <a:t>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Depressor </a:t>
            </a:r>
            <a:r>
              <a:rPr lang="en-US" dirty="0" err="1"/>
              <a:t>anguli</a:t>
            </a:r>
            <a:r>
              <a:rPr lang="en-US" dirty="0"/>
              <a:t> </a:t>
            </a:r>
            <a:r>
              <a:rPr lang="en-US" dirty="0" err="1"/>
              <a:t>oris</a:t>
            </a:r>
            <a:r>
              <a:rPr lang="en-US" b="1" dirty="0"/>
              <a:t>:</a:t>
            </a:r>
            <a:r>
              <a:rPr lang="en-US" dirty="0"/>
              <a:t>  pulls mouth down and laterally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133600"/>
            <a:ext cx="3124200" cy="3505200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3429000" y="2743200"/>
            <a:ext cx="2514600" cy="2057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9200" y="62484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9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Depressor </a:t>
            </a:r>
            <a:r>
              <a:rPr lang="en-US" dirty="0" err="1" smtClean="0"/>
              <a:t>Labii</a:t>
            </a:r>
            <a:r>
              <a:rPr lang="en-US" dirty="0" smtClean="0"/>
              <a:t> </a:t>
            </a:r>
            <a:r>
              <a:rPr lang="en-US" dirty="0" err="1" smtClean="0"/>
              <a:t>Inferioris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Depressor </a:t>
            </a:r>
            <a:r>
              <a:rPr lang="en-US" dirty="0" err="1"/>
              <a:t>labii</a:t>
            </a:r>
            <a:r>
              <a:rPr lang="en-US" dirty="0"/>
              <a:t> </a:t>
            </a:r>
            <a:r>
              <a:rPr lang="en-US" dirty="0" err="1"/>
              <a:t>inferioris</a:t>
            </a:r>
            <a:r>
              <a:rPr lang="en-US" dirty="0"/>
              <a:t>:  curls lip downwards and laterally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81200"/>
            <a:ext cx="3429000" cy="3810000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3200400" y="2895600"/>
            <a:ext cx="2209800" cy="1828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61722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Mentalis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Mentalis</a:t>
            </a:r>
            <a:r>
              <a:rPr lang="en-US" dirty="0"/>
              <a:t>:  protrudes the lower lip as in pouting or sulking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28800"/>
            <a:ext cx="2895600" cy="3733800"/>
          </a:xfrm>
        </p:spPr>
      </p:pic>
      <p:sp>
        <p:nvSpPr>
          <p:cNvPr id="6" name="TextBox 5"/>
          <p:cNvSpPr txBox="1"/>
          <p:nvPr/>
        </p:nvSpPr>
        <p:spPr>
          <a:xfrm>
            <a:off x="1295400" y="60198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Platysma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Platysma</a:t>
            </a:r>
            <a:r>
              <a:rPr lang="en-US" b="1" dirty="0"/>
              <a:t>:</a:t>
            </a:r>
            <a:r>
              <a:rPr lang="en-US" dirty="0"/>
              <a:t>  depresses lower lip and angle of mouth, expression of horror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80" y="1447800"/>
            <a:ext cx="3817620" cy="3649821"/>
          </a:xfrm>
        </p:spPr>
      </p:pic>
      <p:sp>
        <p:nvSpPr>
          <p:cNvPr id="6" name="TextBox 5"/>
          <p:cNvSpPr txBox="1"/>
          <p:nvPr/>
        </p:nvSpPr>
        <p:spPr>
          <a:xfrm>
            <a:off x="1066800" y="5791200"/>
            <a:ext cx="449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http://www.otohns.net/default.asp?id=14330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4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Zygomaticus</a:t>
            </a:r>
            <a:r>
              <a:rPr lang="en-US" dirty="0" smtClean="0"/>
              <a:t> Major and Minor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/>
              <a:t>Zygomaticus</a:t>
            </a:r>
            <a:r>
              <a:rPr lang="en-US" dirty="0"/>
              <a:t> major:  draws the angles of the mouth upward and laterally as in laughing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057400"/>
            <a:ext cx="3048000" cy="3581400"/>
          </a:xfrm>
        </p:spPr>
      </p:pic>
      <p:sp>
        <p:nvSpPr>
          <p:cNvPr id="6" name="TextBox 5"/>
          <p:cNvSpPr txBox="1"/>
          <p:nvPr/>
        </p:nvSpPr>
        <p:spPr>
          <a:xfrm>
            <a:off x="1219200" y="61722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8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following </a:t>
            </a:r>
            <a:r>
              <a:rPr lang="en-US" smtClean="0"/>
              <a:t>facial muscles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1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Cranial Nerve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Innervates the muscles of the face</a:t>
            </a:r>
          </a:p>
          <a:p>
            <a:r>
              <a:rPr lang="en-US" dirty="0" smtClean="0"/>
              <a:t>Non verbal expressions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24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Frontalis</a:t>
            </a:r>
            <a:r>
              <a:rPr lang="en-US" dirty="0" smtClean="0"/>
              <a:t>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Frontalis</a:t>
            </a:r>
            <a:r>
              <a:rPr lang="en-US" dirty="0"/>
              <a:t> muscle:  raises eyebrows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76400"/>
            <a:ext cx="3581400" cy="3505200"/>
          </a:xfrm>
        </p:spPr>
      </p:pic>
      <p:sp>
        <p:nvSpPr>
          <p:cNvPr id="6" name="TextBox 5"/>
          <p:cNvSpPr txBox="1"/>
          <p:nvPr/>
        </p:nvSpPr>
        <p:spPr>
          <a:xfrm>
            <a:off x="1524000" y="62484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5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Corrugator </a:t>
            </a:r>
            <a:r>
              <a:rPr lang="en-US" dirty="0" err="1" smtClean="0"/>
              <a:t>Supercilli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Corrugator </a:t>
            </a:r>
            <a:r>
              <a:rPr lang="en-US" dirty="0" err="1"/>
              <a:t>supercilli</a:t>
            </a:r>
            <a:r>
              <a:rPr lang="en-US" dirty="0"/>
              <a:t> muscles:  pulls eyebrows </a:t>
            </a:r>
            <a:r>
              <a:rPr lang="en-US" dirty="0" smtClean="0"/>
              <a:t>medially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Down and In </a:t>
            </a: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828800"/>
            <a:ext cx="3124200" cy="3733800"/>
          </a:xfrm>
        </p:spPr>
      </p:pic>
    </p:spTree>
    <p:extLst>
      <p:ext uri="{BB962C8B-B14F-4D97-AF65-F5344CB8AC3E}">
        <p14:creationId xmlns:p14="http://schemas.microsoft.com/office/powerpoint/2010/main" val="37467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Procerus</a:t>
            </a:r>
            <a:r>
              <a:rPr lang="en-US" dirty="0" smtClean="0"/>
              <a:t>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Procerus</a:t>
            </a:r>
            <a:r>
              <a:rPr lang="en-US" dirty="0"/>
              <a:t> muscle:  </a:t>
            </a:r>
            <a:r>
              <a:rPr lang="en-US" dirty="0" smtClean="0"/>
              <a:t>pulls the skin by the </a:t>
            </a:r>
            <a:r>
              <a:rPr lang="en-US" dirty="0"/>
              <a:t>eyebrows </a:t>
            </a:r>
            <a:r>
              <a:rPr lang="en-US" dirty="0" smtClean="0"/>
              <a:t>medially and down</a:t>
            </a: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77662"/>
            <a:ext cx="4038600" cy="3971039"/>
          </a:xfrm>
        </p:spPr>
      </p:pic>
    </p:spTree>
    <p:extLst>
      <p:ext uri="{BB962C8B-B14F-4D97-AF65-F5344CB8AC3E}">
        <p14:creationId xmlns:p14="http://schemas.microsoft.com/office/powerpoint/2010/main" val="32338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Orbicularis Oculi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Orbicularis oculi muscle:  orbital part:  “scrunch up” the eyelid</a:t>
            </a:r>
          </a:p>
          <a:p>
            <a:pPr lvl="0"/>
            <a:r>
              <a:rPr lang="en-US" dirty="0"/>
              <a:t>Orbicularis oculi muscle:  palpebral part:  close eyelid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905000"/>
            <a:ext cx="3733800" cy="4191000"/>
          </a:xfrm>
        </p:spPr>
      </p:pic>
      <p:sp>
        <p:nvSpPr>
          <p:cNvPr id="7" name="TextBox 6"/>
          <p:cNvSpPr txBox="1"/>
          <p:nvPr/>
        </p:nvSpPr>
        <p:spPr>
          <a:xfrm>
            <a:off x="914400" y="63246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Orbicularis </a:t>
            </a:r>
            <a:r>
              <a:rPr lang="en-US" dirty="0" err="1" smtClean="0"/>
              <a:t>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Orbicularis </a:t>
            </a:r>
            <a:r>
              <a:rPr lang="en-US" dirty="0" err="1"/>
              <a:t>oris</a:t>
            </a:r>
            <a:r>
              <a:rPr lang="en-US" dirty="0"/>
              <a:t> muscle:  closes lips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828800"/>
            <a:ext cx="3124200" cy="3657600"/>
          </a:xfrm>
        </p:spPr>
      </p:pic>
      <p:sp>
        <p:nvSpPr>
          <p:cNvPr id="6" name="TextBox 5"/>
          <p:cNvSpPr txBox="1"/>
          <p:nvPr/>
        </p:nvSpPr>
        <p:spPr>
          <a:xfrm>
            <a:off x="1066800" y="61722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Buccinator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Buccinator</a:t>
            </a:r>
            <a:r>
              <a:rPr lang="en-US" dirty="0"/>
              <a:t>:  cheek compression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752600"/>
            <a:ext cx="2895600" cy="34290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324600"/>
            <a:ext cx="7428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http://www.thiemeteachingassistant.com/navigation.aspx?tid=1&amp;tocid=4025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8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Levator</a:t>
            </a:r>
            <a:r>
              <a:rPr lang="en-US" dirty="0" smtClean="0"/>
              <a:t> </a:t>
            </a:r>
            <a:r>
              <a:rPr lang="en-US" dirty="0" err="1" smtClean="0"/>
              <a:t>Anguli</a:t>
            </a:r>
            <a:r>
              <a:rPr lang="en-US" dirty="0" smtClean="0"/>
              <a:t> </a:t>
            </a:r>
            <a:r>
              <a:rPr lang="en-US" dirty="0" err="1" smtClean="0"/>
              <a:t>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 err="1"/>
              <a:t>Levator</a:t>
            </a:r>
            <a:r>
              <a:rPr lang="en-US" dirty="0"/>
              <a:t> </a:t>
            </a:r>
            <a:r>
              <a:rPr lang="en-US" dirty="0" err="1"/>
              <a:t>anguli</a:t>
            </a:r>
            <a:r>
              <a:rPr lang="en-US" dirty="0"/>
              <a:t> </a:t>
            </a:r>
            <a:r>
              <a:rPr lang="en-US" dirty="0" err="1"/>
              <a:t>oris</a:t>
            </a:r>
            <a:r>
              <a:rPr lang="en-US" dirty="0"/>
              <a:t>:  sneering:  pulls angle of mouth laterally smiling:  bilateral movement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676400"/>
            <a:ext cx="3429000" cy="32004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096000"/>
            <a:ext cx="7805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https://dspace.creighton.edu/xmlui/browse?value=Facial+Muscles&amp;type=subject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248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Facial Muscles </vt:lpstr>
      <vt:lpstr>Cranial Nerve 7</vt:lpstr>
      <vt:lpstr>Frontalis Muscle</vt:lpstr>
      <vt:lpstr>Corrugator Supercilli</vt:lpstr>
      <vt:lpstr>Procerus Muscle</vt:lpstr>
      <vt:lpstr>Orbicularis Oculi</vt:lpstr>
      <vt:lpstr>Orbicularis Oris</vt:lpstr>
      <vt:lpstr>Buccinator</vt:lpstr>
      <vt:lpstr>Levator Anguli Oris</vt:lpstr>
      <vt:lpstr>Levator Labii Superior Alaeque Nasi</vt:lpstr>
      <vt:lpstr>Levator Labii Superioris</vt:lpstr>
      <vt:lpstr>Depressor Anguli Oris</vt:lpstr>
      <vt:lpstr>Depressor Labii Inferioris</vt:lpstr>
      <vt:lpstr>Mentalis</vt:lpstr>
      <vt:lpstr>Platysma</vt:lpstr>
      <vt:lpstr>Zygomaticus Major and Minor</vt:lpstr>
      <vt:lpstr>Practice</vt:lpstr>
    </vt:vector>
  </TitlesOfParts>
  <Company>University of Michigan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Facial Muscles</dc:title>
  <dc:creator>brodda</dc:creator>
  <cp:lastModifiedBy>SWEET, CHRISTINA</cp:lastModifiedBy>
  <cp:revision>3</cp:revision>
  <dcterms:created xsi:type="dcterms:W3CDTF">2012-04-16T14:51:27Z</dcterms:created>
  <dcterms:modified xsi:type="dcterms:W3CDTF">2012-04-16T18:25:10Z</dcterms:modified>
</cp:coreProperties>
</file>