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7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7" r:id="rId19"/>
    <p:sldId id="278" r:id="rId20"/>
    <p:sldId id="289" r:id="rId21"/>
    <p:sldId id="279" r:id="rId22"/>
    <p:sldId id="280" r:id="rId23"/>
    <p:sldId id="281" r:id="rId24"/>
    <p:sldId id="276" r:id="rId25"/>
    <p:sldId id="282" r:id="rId26"/>
    <p:sldId id="283" r:id="rId27"/>
    <p:sldId id="284" r:id="rId28"/>
    <p:sldId id="285" r:id="rId29"/>
    <p:sldId id="286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BBFC5-F34C-47C7-8A8F-32E3AB91A351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D1F07-F552-47F2-A9F4-C6C6F4C8893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46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FDD720-7226-48B9-9E55-7DF062B67D5B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5A71F-7555-40DD-9149-73FDEBC207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607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A71F-7555-40DD-9149-73FDEBC2079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261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23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45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3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9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7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33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5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5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4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1E702-BC75-4551-B1BF-4D468DE902FE}" type="datetimeFigureOut">
              <a:rPr lang="en-US" smtClean="0"/>
              <a:pPr/>
              <a:t>3/26/2012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1E7B6-83EF-4A40-BCA5-858E11BD3C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1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Examination of balance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PTP 565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ICF Model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50906" y="1991111"/>
            <a:ext cx="5442188" cy="374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Functions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</a:t>
            </a:r>
          </a:p>
          <a:p>
            <a:r>
              <a:rPr lang="en-US" dirty="0" smtClean="0"/>
              <a:t>Ms. Strength</a:t>
            </a:r>
          </a:p>
          <a:p>
            <a:r>
              <a:rPr lang="en-US" dirty="0" smtClean="0"/>
              <a:t>Ms. Tone</a:t>
            </a:r>
          </a:p>
          <a:p>
            <a:r>
              <a:rPr lang="en-US" dirty="0" smtClean="0"/>
              <a:t>Coordination</a:t>
            </a:r>
          </a:p>
          <a:p>
            <a:r>
              <a:rPr lang="en-US" dirty="0" smtClean="0"/>
              <a:t>Cognition</a:t>
            </a:r>
          </a:p>
          <a:p>
            <a:r>
              <a:rPr lang="en-US" dirty="0" smtClean="0"/>
              <a:t>Posture</a:t>
            </a:r>
          </a:p>
          <a:p>
            <a:r>
              <a:rPr lang="en-US" dirty="0" smtClean="0"/>
              <a:t>Pain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Body Functions and 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Sensory Systems (cont)</a:t>
            </a:r>
          </a:p>
          <a:p>
            <a:pPr lvl="1"/>
            <a:r>
              <a:rPr lang="en-US" dirty="0" smtClean="0"/>
              <a:t>Somatosensory</a:t>
            </a:r>
          </a:p>
          <a:p>
            <a:pPr lvl="2"/>
            <a:r>
              <a:rPr lang="en-US" dirty="0" smtClean="0"/>
              <a:t>Light touch</a:t>
            </a:r>
          </a:p>
          <a:p>
            <a:pPr lvl="2"/>
            <a:r>
              <a:rPr lang="en-US" dirty="0" smtClean="0"/>
              <a:t>Proprioception/Vibration</a:t>
            </a:r>
          </a:p>
          <a:p>
            <a:pPr lvl="2"/>
            <a:r>
              <a:rPr lang="en-US" dirty="0" smtClean="0"/>
              <a:t>Pain</a:t>
            </a:r>
          </a:p>
          <a:p>
            <a:pPr lvl="1"/>
            <a:r>
              <a:rPr lang="en-US" dirty="0" smtClean="0"/>
              <a:t>Vision</a:t>
            </a:r>
          </a:p>
          <a:p>
            <a:pPr lvl="1"/>
            <a:r>
              <a:rPr lang="en-US" dirty="0" smtClean="0"/>
              <a:t>Vestibular</a:t>
            </a:r>
          </a:p>
          <a:p>
            <a:r>
              <a:rPr lang="en-US" dirty="0" smtClean="0"/>
              <a:t>Perception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Functions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Sensory Strategies</a:t>
            </a:r>
          </a:p>
          <a:p>
            <a:pPr lvl="1"/>
            <a:r>
              <a:rPr lang="en-US" dirty="0" smtClean="0"/>
              <a:t>Why is sensory interaction important? </a:t>
            </a:r>
          </a:p>
          <a:p>
            <a:pPr lvl="1"/>
            <a:r>
              <a:rPr lang="en-US" dirty="0" smtClean="0"/>
              <a:t>How do we test sensory interaction in the lab?</a:t>
            </a:r>
          </a:p>
          <a:p>
            <a:pPr lvl="1"/>
            <a:r>
              <a:rPr lang="en-US" dirty="0" smtClean="0"/>
              <a:t>How is sensory interaction testing different then sensory testing?</a:t>
            </a:r>
          </a:p>
          <a:p>
            <a:r>
              <a:rPr lang="en-US" dirty="0" smtClean="0"/>
              <a:t>Sensory Systems used to hold balance</a:t>
            </a:r>
          </a:p>
          <a:p>
            <a:pPr lvl="1"/>
            <a:r>
              <a:rPr lang="en-US" dirty="0" smtClean="0"/>
              <a:t>Vision</a:t>
            </a:r>
          </a:p>
          <a:p>
            <a:pPr lvl="1"/>
            <a:r>
              <a:rPr lang="en-US" dirty="0" smtClean="0"/>
              <a:t>Vestibular</a:t>
            </a:r>
          </a:p>
          <a:p>
            <a:pPr lvl="1"/>
            <a:r>
              <a:rPr lang="en-US" dirty="0" smtClean="0"/>
              <a:t>Somatosensory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Functions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Motor Strategies</a:t>
            </a:r>
          </a:p>
          <a:p>
            <a:pPr lvl="1"/>
            <a:r>
              <a:rPr lang="en-US" dirty="0" smtClean="0"/>
              <a:t>Ankle</a:t>
            </a:r>
          </a:p>
          <a:p>
            <a:pPr lvl="1"/>
            <a:r>
              <a:rPr lang="en-US" dirty="0" smtClean="0"/>
              <a:t>Hip</a:t>
            </a:r>
          </a:p>
          <a:p>
            <a:pPr lvl="1"/>
            <a:r>
              <a:rPr lang="en-US" dirty="0" smtClean="0"/>
              <a:t>Stepping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Strategies:  Ankle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Control of postural sway from ankles and feet</a:t>
            </a:r>
          </a:p>
          <a:p>
            <a:r>
              <a:rPr lang="en-US" dirty="0" smtClean="0"/>
              <a:t>Head and hips travel in the same direction at the same time with the body moving as a unit over the feet</a:t>
            </a:r>
          </a:p>
          <a:p>
            <a:r>
              <a:rPr lang="en-US" dirty="0" smtClean="0"/>
              <a:t>When it is appropriate to use an ankle strategy?</a:t>
            </a:r>
          </a:p>
          <a:p>
            <a:pPr lvl="1"/>
            <a:r>
              <a:rPr lang="en-US" dirty="0" smtClean="0"/>
              <a:t>Firm surface</a:t>
            </a:r>
          </a:p>
          <a:p>
            <a:pPr lvl="1"/>
            <a:r>
              <a:rPr lang="en-US" dirty="0" smtClean="0"/>
              <a:t>Foot well supported</a:t>
            </a:r>
          </a:p>
          <a:p>
            <a:pPr lvl="1"/>
            <a:r>
              <a:rPr lang="en-US" dirty="0" smtClean="0"/>
              <a:t>Slow moving with minimal displacement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Strategies:  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of postural sway from pelvis and trunk</a:t>
            </a:r>
          </a:p>
          <a:p>
            <a:r>
              <a:rPr lang="en-US" dirty="0" smtClean="0"/>
              <a:t>Head and hips travel in opposite directions</a:t>
            </a:r>
          </a:p>
          <a:p>
            <a:r>
              <a:rPr lang="en-US" dirty="0" smtClean="0"/>
              <a:t>When is it appropriate to use a hip strategy?</a:t>
            </a:r>
          </a:p>
          <a:p>
            <a:pPr lvl="1"/>
            <a:r>
              <a:rPr lang="en-US" dirty="0" smtClean="0"/>
              <a:t>Foot not completely supported</a:t>
            </a:r>
          </a:p>
          <a:p>
            <a:pPr lvl="1"/>
            <a:r>
              <a:rPr lang="en-US" dirty="0" smtClean="0"/>
              <a:t>Quick and large displacements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Motor Strategies:  Stepping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Steps with the feet to establish a new base of support when the center of gravity has exceeded the original base of support</a:t>
            </a:r>
          </a:p>
          <a:p>
            <a:r>
              <a:rPr lang="en-US" dirty="0" smtClean="0"/>
              <a:t>When is it appropriate to use a stepping strategy?</a:t>
            </a:r>
          </a:p>
          <a:p>
            <a:pPr lvl="1"/>
            <a:r>
              <a:rPr lang="en-US" dirty="0" smtClean="0"/>
              <a:t>When the other strategies are not sufficient enough to maintain equilibrium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Functions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Modified CTSIB</a:t>
            </a:r>
          </a:p>
          <a:p>
            <a:r>
              <a:rPr lang="en-US" dirty="0" smtClean="0"/>
              <a:t>Single Leg Stance</a:t>
            </a:r>
          </a:p>
          <a:p>
            <a:r>
              <a:rPr lang="en-US" dirty="0" smtClean="0"/>
              <a:t>Romberg/Sharpened Romberg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Test for Sensory Interaction in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version of the Sensory Organization Test that does not require computerized force plate</a:t>
            </a:r>
          </a:p>
          <a:p>
            <a:r>
              <a:rPr lang="en-US" dirty="0" smtClean="0"/>
              <a:t>Designed to assess the patient’s ability to select and combine sensory information in different environments</a:t>
            </a:r>
          </a:p>
          <a:p>
            <a:r>
              <a:rPr lang="en-US" dirty="0" smtClean="0"/>
              <a:t>Does not measure the </a:t>
            </a:r>
            <a:r>
              <a:rPr lang="en-US" u="sng" dirty="0" smtClean="0"/>
              <a:t>integrity</a:t>
            </a:r>
            <a:r>
              <a:rPr lang="en-US" dirty="0" smtClean="0"/>
              <a:t> of the three sensory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The greatest crime is not developing your own potential.  When you do what you do best, you are helping others.</a:t>
            </a:r>
          </a:p>
          <a:p>
            <a:pPr>
              <a:buNone/>
            </a:pPr>
            <a:r>
              <a:rPr lang="en-US" sz="4400" dirty="0" smtClean="0"/>
              <a:t>Roger Williams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Sensory Weighting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676400"/>
            <a:ext cx="18700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heerlead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381000"/>
            <a:ext cx="3125316" cy="4685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1905000"/>
            <a:ext cx="2209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Firm 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70% somatosensory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20% vestibular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10% vision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Unstable 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10% somatosensory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60% vestibular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30% vision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err="1" smtClean="0"/>
              <a:t>Peterka</a:t>
            </a:r>
            <a:r>
              <a:rPr lang="en-US" dirty="0" smtClean="0"/>
              <a:t> et al, 2004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Test for Sensory Interaction in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 1:  Firm surface, eyes open</a:t>
            </a:r>
          </a:p>
          <a:p>
            <a:r>
              <a:rPr lang="en-US" dirty="0" smtClean="0"/>
              <a:t>Condition 2:  Firm surface, eyes closed</a:t>
            </a:r>
          </a:p>
          <a:p>
            <a:r>
              <a:rPr lang="en-US" dirty="0" smtClean="0"/>
              <a:t>Condition 3:  Firm surface, dome</a:t>
            </a:r>
          </a:p>
          <a:p>
            <a:r>
              <a:rPr lang="en-US" dirty="0" smtClean="0"/>
              <a:t>Condition 4:  Foam surface, eyes open</a:t>
            </a:r>
          </a:p>
          <a:p>
            <a:r>
              <a:rPr lang="en-US" dirty="0" smtClean="0"/>
              <a:t>Condition 5:  Foam surface, eyes closed</a:t>
            </a:r>
          </a:p>
          <a:p>
            <a:r>
              <a:rPr lang="en-US" dirty="0" smtClean="0"/>
              <a:t>Condition 6:  Foam surface, dome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Leg 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 stands with knee flexed 90° (legs should not be touching each other)</a:t>
            </a:r>
          </a:p>
          <a:p>
            <a:r>
              <a:rPr lang="en-US" dirty="0" smtClean="0"/>
              <a:t>Arms crossed around shoulders</a:t>
            </a:r>
          </a:p>
          <a:p>
            <a:r>
              <a:rPr lang="en-US" dirty="0" smtClean="0"/>
              <a:t>Norms</a:t>
            </a:r>
          </a:p>
          <a:p>
            <a:r>
              <a:rPr lang="en-US" dirty="0" smtClean="0"/>
              <a:t>Document </a:t>
            </a:r>
          </a:p>
          <a:p>
            <a:pPr lvl="1"/>
            <a:r>
              <a:rPr lang="en-US" dirty="0" smtClean="0"/>
              <a:t>Number of attempts 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Visual observation during trial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Romberg/Tandem Romberg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Person stands with feet together (Romberg) and eyes open</a:t>
            </a:r>
          </a:p>
          <a:p>
            <a:r>
              <a:rPr lang="en-US" dirty="0" smtClean="0"/>
              <a:t>Repeat the test with eyes closed</a:t>
            </a:r>
          </a:p>
          <a:p>
            <a:r>
              <a:rPr lang="en-US" dirty="0" smtClean="0"/>
              <a:t>Person stands with one foot directly in front of the other (Tandem Romberg)</a:t>
            </a:r>
          </a:p>
          <a:p>
            <a:r>
              <a:rPr lang="en-US" dirty="0" smtClean="0"/>
              <a:t>Normal is the ability to hold the test position for 30 seconds</a:t>
            </a:r>
          </a:p>
          <a:p>
            <a:r>
              <a:rPr lang="en-US" dirty="0" smtClean="0"/>
              <a:t>Document</a:t>
            </a:r>
          </a:p>
          <a:p>
            <a:pPr lvl="1"/>
            <a:r>
              <a:rPr lang="en-US" dirty="0" smtClean="0"/>
              <a:t>Number of attempts</a:t>
            </a:r>
          </a:p>
          <a:p>
            <a:pPr lvl="1"/>
            <a:r>
              <a:rPr lang="en-US" dirty="0" smtClean="0"/>
              <a:t>Time</a:t>
            </a:r>
          </a:p>
          <a:p>
            <a:pPr lvl="1"/>
            <a:r>
              <a:rPr lang="en-US" dirty="0" smtClean="0"/>
              <a:t>Visual observation during trial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and Participation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Activity Balance Measures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Berg</a:t>
            </a:r>
          </a:p>
          <a:p>
            <a:r>
              <a:rPr lang="en-US" dirty="0" smtClean="0"/>
              <a:t>Tinetti</a:t>
            </a:r>
          </a:p>
          <a:p>
            <a:r>
              <a:rPr lang="en-US" dirty="0" smtClean="0"/>
              <a:t>Functional Reach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Participation Balance Measures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Activities Based Confidence Scale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 test items intended to assess a person's ability to perform common ADLs safely</a:t>
            </a:r>
          </a:p>
          <a:p>
            <a:r>
              <a:rPr lang="en-US" dirty="0" smtClean="0"/>
              <a:t>Items are scored from 0 to 4, maximum score is 56</a:t>
            </a:r>
          </a:p>
          <a:p>
            <a:r>
              <a:rPr lang="en-US" dirty="0" smtClean="0"/>
              <a:t>Scores &lt; 36 indicate a fall risk close to 100%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Tinetti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2 subscales to screen for balance and mobility skills in older adults and determine likelihood of falls</a:t>
            </a:r>
          </a:p>
          <a:p>
            <a:pPr lvl="1"/>
            <a:r>
              <a:rPr lang="en-US" dirty="0" smtClean="0"/>
              <a:t>Balance</a:t>
            </a:r>
          </a:p>
          <a:p>
            <a:pPr lvl="1"/>
            <a:r>
              <a:rPr lang="en-US" dirty="0" smtClean="0"/>
              <a:t>Gait</a:t>
            </a:r>
          </a:p>
          <a:p>
            <a:r>
              <a:rPr lang="en-US" dirty="0" smtClean="0"/>
              <a:t>Score 19-24 are at moderate risk of falls</a:t>
            </a:r>
          </a:p>
          <a:p>
            <a:r>
              <a:rPr lang="en-US" dirty="0" smtClean="0"/>
              <a:t>Score &lt;19 are considered high risk for falls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Define maximum distance one can reach forward beyond arm’s length while maintaining fixed base of support in standing</a:t>
            </a:r>
          </a:p>
          <a:p>
            <a:r>
              <a:rPr lang="en-US" dirty="0" smtClean="0"/>
              <a:t>Examines limits of stability in forward direction</a:t>
            </a:r>
          </a:p>
          <a:p>
            <a:r>
              <a:rPr lang="en-US" dirty="0" smtClean="0"/>
              <a:t>Person stands near wall with feet parallel, raises arm nearest wall to 90° of shoulder flexion, makes a fist and leans as far forward as possible</a:t>
            </a:r>
          </a:p>
          <a:p>
            <a:r>
              <a:rPr lang="en-US" dirty="0" smtClean="0"/>
              <a:t>&lt; 6 inches predicative of increased risk of falls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Based Confidence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16 item questionnaire that is a measure of balance self-efficacy in which subjects rate their confidence performing a variety of in home and community based functional activities such as walking in a variety of environments, reaching, picking things up from the floor.</a:t>
            </a:r>
          </a:p>
          <a:p>
            <a:r>
              <a:rPr lang="en-US" dirty="0" smtClean="0"/>
              <a:t>Scores range from 0-100 where higher scores indicate greater balance confidence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Examination of a patient with balance disorder can happen at the level of Body Structure/Function, Activity, and Participation</a:t>
            </a:r>
          </a:p>
          <a:p>
            <a:r>
              <a:rPr lang="en-US" dirty="0" smtClean="0"/>
              <a:t>Numerous objective tools to use to examine balance</a:t>
            </a:r>
          </a:p>
          <a:p>
            <a:r>
              <a:rPr lang="en-US" dirty="0" smtClean="0"/>
              <a:t>No single test of balance is available that covers the multiple dimensions of balance</a:t>
            </a:r>
          </a:p>
          <a:p>
            <a:r>
              <a:rPr lang="en-US" dirty="0" smtClean="0"/>
              <a:t>Need to select a test that sufficiently challenges the patient being tested</a:t>
            </a:r>
          </a:p>
          <a:p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Gait belt</a:t>
            </a:r>
          </a:p>
          <a:p>
            <a:pPr lvl="1"/>
            <a:r>
              <a:rPr lang="en-US" dirty="0" smtClean="0"/>
              <a:t>Closely guarded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Define balance terminology</a:t>
            </a:r>
          </a:p>
          <a:p>
            <a:r>
              <a:rPr lang="en-US" dirty="0" smtClean="0"/>
              <a:t>Recognize the use of the ICF Model in balance examination</a:t>
            </a:r>
          </a:p>
          <a:p>
            <a:r>
              <a:rPr lang="en-US" dirty="0" smtClean="0"/>
              <a:t>Correctly select and complete a balance examination using objective measures (SLS, Romberg/Tandem Romberg,  Functional Reach, Berg,  Tinetti, CTSIB, and ABC)</a:t>
            </a:r>
          </a:p>
          <a:p>
            <a:r>
              <a:rPr lang="en-US" dirty="0" smtClean="0"/>
              <a:t>Recognize normal versus abnormal results of balance testing (including fall risk)</a:t>
            </a:r>
          </a:p>
          <a:p>
            <a:r>
              <a:rPr lang="en-US" dirty="0" smtClean="0"/>
              <a:t>Document results of balance testing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clips of balance examination</a:t>
            </a:r>
          </a:p>
          <a:p>
            <a:r>
              <a:rPr lang="en-US" dirty="0" smtClean="0"/>
              <a:t>Paper patient cases</a:t>
            </a:r>
          </a:p>
          <a:p>
            <a:pPr lvl="1"/>
            <a:r>
              <a:rPr lang="en-US" dirty="0" smtClean="0"/>
              <a:t>Select the correct test</a:t>
            </a:r>
          </a:p>
          <a:p>
            <a:pPr lvl="1"/>
            <a:r>
              <a:rPr lang="en-US" dirty="0" smtClean="0"/>
              <a:t>Practice performing and documenting balance examination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Assessing a patient with balance dysfunction can 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Complicated</a:t>
            </a:r>
          </a:p>
          <a:p>
            <a:r>
              <a:rPr lang="en-US" dirty="0" smtClean="0"/>
              <a:t>Confusing</a:t>
            </a:r>
          </a:p>
          <a:p>
            <a:r>
              <a:rPr lang="en-US" dirty="0" smtClean="0"/>
              <a:t>Discouraging</a:t>
            </a:r>
          </a:p>
          <a:p>
            <a:r>
              <a:rPr lang="en-US" dirty="0" smtClean="0"/>
              <a:t>Challenging</a:t>
            </a:r>
          </a:p>
          <a:p>
            <a:r>
              <a:rPr lang="en-US" dirty="0" smtClean="0"/>
              <a:t>Rewarding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types of patients have the potential for balance impairment?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Postural control</a:t>
            </a:r>
          </a:p>
          <a:p>
            <a:r>
              <a:rPr lang="en-US" dirty="0" smtClean="0"/>
              <a:t>Balance</a:t>
            </a:r>
          </a:p>
          <a:p>
            <a:r>
              <a:rPr lang="en-US" dirty="0" smtClean="0"/>
              <a:t>Center of gravity</a:t>
            </a:r>
          </a:p>
          <a:p>
            <a:r>
              <a:rPr lang="en-US" dirty="0" smtClean="0"/>
              <a:t>Base of support</a:t>
            </a:r>
          </a:p>
          <a:p>
            <a:r>
              <a:rPr lang="en-US" dirty="0" smtClean="0"/>
              <a:t>Postural orientation</a:t>
            </a:r>
          </a:p>
          <a:p>
            <a:r>
              <a:rPr lang="en-US" dirty="0" smtClean="0"/>
              <a:t>Limits of stability</a:t>
            </a:r>
          </a:p>
          <a:p>
            <a:r>
              <a:rPr lang="en-US" dirty="0" smtClean="0"/>
              <a:t>Anticipatory postural responses</a:t>
            </a:r>
          </a:p>
          <a:p>
            <a:r>
              <a:rPr lang="en-US" dirty="0" smtClean="0"/>
              <a:t>Reactionary postural responses</a:t>
            </a:r>
          </a:p>
          <a:p>
            <a:r>
              <a:rPr lang="en-US" dirty="0" smtClean="0"/>
              <a:t>Sensory interaction/orientation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Examination	</a:t>
            </a:r>
          </a:p>
          <a:p>
            <a:pPr lvl="1"/>
            <a:r>
              <a:rPr lang="en-US" dirty="0" smtClean="0"/>
              <a:t>Taking a history</a:t>
            </a:r>
          </a:p>
          <a:p>
            <a:pPr lvl="1"/>
            <a:r>
              <a:rPr lang="en-US" dirty="0" smtClean="0"/>
              <a:t>Systems review</a:t>
            </a:r>
          </a:p>
          <a:p>
            <a:pPr lvl="1"/>
            <a:r>
              <a:rPr lang="en-US" dirty="0" smtClean="0"/>
              <a:t>Tests and Measures</a:t>
            </a:r>
          </a:p>
          <a:p>
            <a:pPr lvl="2"/>
            <a:r>
              <a:rPr lang="en-US" dirty="0" smtClean="0"/>
              <a:t>Body structure and function</a:t>
            </a:r>
          </a:p>
          <a:p>
            <a:pPr lvl="2"/>
            <a:r>
              <a:rPr lang="en-US" dirty="0" smtClean="0"/>
              <a:t>Activity</a:t>
            </a:r>
          </a:p>
          <a:p>
            <a:pPr lvl="2"/>
            <a:r>
              <a:rPr lang="en-US" dirty="0" smtClean="0"/>
              <a:t>Participation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a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Chief complaint</a:t>
            </a:r>
          </a:p>
          <a:p>
            <a:r>
              <a:rPr lang="en-US" dirty="0" smtClean="0"/>
              <a:t>Medical history</a:t>
            </a:r>
          </a:p>
          <a:p>
            <a:r>
              <a:rPr lang="en-US" dirty="0" smtClean="0"/>
              <a:t>Recent history of falls/close falls</a:t>
            </a:r>
          </a:p>
          <a:p>
            <a:r>
              <a:rPr lang="en-US" dirty="0" smtClean="0"/>
              <a:t>Medications</a:t>
            </a:r>
          </a:p>
          <a:p>
            <a:r>
              <a:rPr lang="en-US" dirty="0" smtClean="0"/>
              <a:t>Confidence level (participation level)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Cardiovascular</a:t>
            </a:r>
          </a:p>
          <a:p>
            <a:r>
              <a:rPr lang="en-US" dirty="0" smtClean="0"/>
              <a:t>Integumentary</a:t>
            </a:r>
          </a:p>
          <a:p>
            <a:r>
              <a:rPr lang="en-US" dirty="0" smtClean="0"/>
              <a:t>Neuromuscular</a:t>
            </a:r>
          </a:p>
          <a:p>
            <a:r>
              <a:rPr lang="en-US" dirty="0" smtClean="0"/>
              <a:t>Musculoskeletal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2308</TotalTime>
  <Words>947</Words>
  <Application>Microsoft Office PowerPoint</Application>
  <PresentationFormat>On-screen Show (4:3)</PresentationFormat>
  <Paragraphs>211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Examination of balance</vt:lpstr>
      <vt:lpstr>Quote of the day</vt:lpstr>
      <vt:lpstr>Objectives</vt:lpstr>
      <vt:lpstr>Assessing a patient with balance dysfunction can be</vt:lpstr>
      <vt:lpstr>What types of patients have the potential for balance impairment?</vt:lpstr>
      <vt:lpstr>Definitions</vt:lpstr>
      <vt:lpstr>Fundamental Exam</vt:lpstr>
      <vt:lpstr>Taking a History</vt:lpstr>
      <vt:lpstr>Systems Review</vt:lpstr>
      <vt:lpstr>ICF Model</vt:lpstr>
      <vt:lpstr>Body Functions and Structure</vt:lpstr>
      <vt:lpstr>Body Functions and Structure </vt:lpstr>
      <vt:lpstr>Body Functions and Structure</vt:lpstr>
      <vt:lpstr>Body Functions and Structure</vt:lpstr>
      <vt:lpstr>Motor Strategies:  Ankle</vt:lpstr>
      <vt:lpstr>Motor Strategies:  Hip</vt:lpstr>
      <vt:lpstr>Motor Strategies:  Stepping</vt:lpstr>
      <vt:lpstr>Body Functions and Structure</vt:lpstr>
      <vt:lpstr>Clinical Test for Sensory Interaction in Balance</vt:lpstr>
      <vt:lpstr>Sensory Weighting</vt:lpstr>
      <vt:lpstr>Clinical Test for Sensory Interaction in Balance</vt:lpstr>
      <vt:lpstr>Single Leg Stance</vt:lpstr>
      <vt:lpstr>Romberg/Tandem Romberg</vt:lpstr>
      <vt:lpstr>Activity and Participation</vt:lpstr>
      <vt:lpstr>Berg</vt:lpstr>
      <vt:lpstr>Tinetti</vt:lpstr>
      <vt:lpstr>Functional Reach</vt:lpstr>
      <vt:lpstr>Activities Based Confidence Scale</vt:lpstr>
      <vt:lpstr>Review</vt:lpstr>
      <vt:lpstr>Lab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Examination of balance</dc:title>
  <dc:creator>amyorke</dc:creator>
  <cp:lastModifiedBy>SWEET, CHRISTINA</cp:lastModifiedBy>
  <cp:revision>24</cp:revision>
  <dcterms:created xsi:type="dcterms:W3CDTF">2009-03-02T21:39:09Z</dcterms:created>
  <dcterms:modified xsi:type="dcterms:W3CDTF">2012-03-27T21:36:01Z</dcterms:modified>
</cp:coreProperties>
</file>