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9"/>
  </p:notesMasterIdLst>
  <p:sldIdLst>
    <p:sldId id="284" r:id="rId2"/>
    <p:sldId id="285" r:id="rId3"/>
    <p:sldId id="329" r:id="rId4"/>
    <p:sldId id="286" r:id="rId5"/>
    <p:sldId id="310" r:id="rId6"/>
    <p:sldId id="311" r:id="rId7"/>
    <p:sldId id="315" r:id="rId8"/>
    <p:sldId id="316" r:id="rId9"/>
    <p:sldId id="287" r:id="rId10"/>
    <p:sldId id="323" r:id="rId11"/>
    <p:sldId id="290" r:id="rId12"/>
    <p:sldId id="291" r:id="rId13"/>
    <p:sldId id="312" r:id="rId14"/>
    <p:sldId id="292" r:id="rId15"/>
    <p:sldId id="293" r:id="rId16"/>
    <p:sldId id="294" r:id="rId17"/>
    <p:sldId id="325" r:id="rId18"/>
    <p:sldId id="295" r:id="rId19"/>
    <p:sldId id="296" r:id="rId20"/>
    <p:sldId id="297" r:id="rId21"/>
    <p:sldId id="326" r:id="rId22"/>
    <p:sldId id="298" r:id="rId23"/>
    <p:sldId id="299" r:id="rId24"/>
    <p:sldId id="300" r:id="rId25"/>
    <p:sldId id="327" r:id="rId26"/>
    <p:sldId id="301" r:id="rId27"/>
    <p:sldId id="302" r:id="rId28"/>
    <p:sldId id="328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278" r:id="rId37"/>
    <p:sldId id="330" r:id="rId38"/>
    <p:sldId id="279" r:id="rId39"/>
    <p:sldId id="317" r:id="rId40"/>
    <p:sldId id="318" r:id="rId41"/>
    <p:sldId id="319" r:id="rId42"/>
    <p:sldId id="320" r:id="rId43"/>
    <p:sldId id="289" r:id="rId44"/>
    <p:sldId id="322" r:id="rId45"/>
    <p:sldId id="331" r:id="rId46"/>
    <p:sldId id="332" r:id="rId47"/>
    <p:sldId id="33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01" autoAdjust="0"/>
  </p:normalViewPr>
  <p:slideViewPr>
    <p:cSldViewPr>
      <p:cViewPr>
        <p:scale>
          <a:sx n="60" d="100"/>
          <a:sy n="60" d="100"/>
        </p:scale>
        <p:origin x="-165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FED18-24C6-42A9-91F9-6628B64F43A3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EDFC9-5622-4E23-A060-730EECB15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47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EDFC9-5622-4E23-A060-730EECB151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29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A2F5A-07D8-41B5-BD2F-B5EBBA4115BE}" type="slidenum">
              <a:rPr lang="en-US"/>
              <a:pPr/>
              <a:t>38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5857" indent="-225857"/>
            <a:r>
              <a:rPr lang="en-US"/>
              <a:t>Process involves </a:t>
            </a:r>
          </a:p>
          <a:p>
            <a:pPr marL="225857" indent="-225857">
              <a:buFontTx/>
              <a:buAutoNum type="arabicPeriod"/>
            </a:pPr>
            <a:r>
              <a:rPr lang="en-US"/>
              <a:t>collecting and analyzing information, </a:t>
            </a:r>
          </a:p>
          <a:p>
            <a:pPr marL="225857" indent="-225857">
              <a:buFontTx/>
              <a:buAutoNum type="arabicPeriod"/>
            </a:pPr>
            <a:r>
              <a:rPr lang="en-US"/>
              <a:t>generating hypotheses concerning the cause or nature of the condition</a:t>
            </a:r>
          </a:p>
          <a:p>
            <a:pPr marL="225857" indent="-225857">
              <a:buFontTx/>
              <a:buAutoNum type="arabicPeriod" startAt="3"/>
            </a:pPr>
            <a:r>
              <a:rPr lang="en-US"/>
              <a:t>Investigating or testing the hypotheses</a:t>
            </a:r>
          </a:p>
          <a:p>
            <a:pPr marL="225857" indent="-225857">
              <a:buFontTx/>
              <a:buAutoNum type="arabicPeriod" startAt="3"/>
            </a:pPr>
            <a:r>
              <a:rPr lang="en-US"/>
              <a:t>Determining the optimum diagnostic and treatment decisions based on data obtained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C0639B-B347-44EE-B81E-AB593B6147F0}" type="slidenum">
              <a:rPr lang="en-US"/>
              <a:pPr/>
              <a:t>42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Framing errors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EDFC9-5622-4E23-A060-730EECB151E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55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EDFC9-5622-4E23-A060-730EECB151E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97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other words,</a:t>
            </a:r>
            <a:r>
              <a:rPr lang="en-US" baseline="0" dirty="0" smtClean="0"/>
              <a:t> it is the thinking and associated decision making of the clinician in the practice of physical 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EDFC9-5622-4E23-A060-730EECB151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2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Deductive: general to specific= get all T/M,</a:t>
            </a:r>
            <a:r>
              <a:rPr lang="en-US" baseline="0" dirty="0" smtClean="0"/>
              <a:t> and baselines, have all information collected the look for a diagnosis from results (more novice) </a:t>
            </a:r>
            <a:endParaRPr lang="en-US" dirty="0" smtClean="0"/>
          </a:p>
          <a:p>
            <a:r>
              <a:rPr lang="en-US" dirty="0" smtClean="0"/>
              <a:t>Inductive: specific to general</a:t>
            </a:r>
            <a:r>
              <a:rPr lang="en-US" dirty="0" smtClean="0">
                <a:sym typeface="Wingdings" pitchFamily="2" charset="2"/>
              </a:rPr>
              <a:t> forward</a:t>
            </a:r>
            <a:r>
              <a:rPr lang="en-US" baseline="0" dirty="0" smtClean="0">
                <a:sym typeface="Wingdings" pitchFamily="2" charset="2"/>
              </a:rPr>
              <a:t> thinking (more expert)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EDFC9-5622-4E23-A060-730EECB151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97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>
                <a:latin typeface="Arial" charset="0"/>
                <a:ea typeface="msgothic" charset="0"/>
                <a:cs typeface="msgothic" charset="0"/>
              </a:rPr>
              <a:t>The initial steps of Part 1 of the Hypothesis-Oriented Algorithm for Clinicians II (HOAC II).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>
                <a:latin typeface="Arial" charset="0"/>
                <a:ea typeface="msgothic" charset="0"/>
                <a:cs typeface="msgothic" charset="0"/>
              </a:rPr>
              <a:t>The final steps of Part 1 of the Hypothesis-Oriented Algorithm for Clinicians II (HOAC II).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>
                <a:latin typeface="Arial" charset="0"/>
                <a:ea typeface="msgothic" charset="0"/>
                <a:cs typeface="msgothic" charset="0"/>
              </a:rPr>
              <a:t>The algorithm for reassessment of existing problems in Part 2 of the Hypothesis-Oriented Algorithm for Clinicians II (HOAC II).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>
                <a:latin typeface="Arial" charset="0"/>
                <a:ea typeface="msgothic" charset="0"/>
                <a:cs typeface="msgothic" charset="0"/>
              </a:rPr>
              <a:t>The algorithm for reassessment of anticipated problems in Part 2 of the Hypothesis-Oriented Algorithm for Clinicians II (HOAC II).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D573B-0907-484B-9CB0-D86D6ACE75AA}" type="slidenum">
              <a:rPr lang="en-US"/>
              <a:pPr/>
              <a:t>36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first contact (direct access) PT’s must be able to use clinical reasoning and decision making to assist the patient in getting the proper care.</a:t>
            </a:r>
          </a:p>
          <a:p>
            <a:endParaRPr lang="en-US" dirty="0"/>
          </a:p>
          <a:p>
            <a:r>
              <a:rPr lang="en-US" dirty="0"/>
              <a:t>Information obtained is only as useful as the clinician’s reasoning skills.</a:t>
            </a:r>
          </a:p>
          <a:p>
            <a:r>
              <a:rPr lang="en-US" dirty="0"/>
              <a:t>Characterized by:</a:t>
            </a:r>
          </a:p>
          <a:p>
            <a:r>
              <a:rPr lang="en-US" dirty="0"/>
              <a:t>	1.  skills in problem solving</a:t>
            </a:r>
          </a:p>
          <a:p>
            <a:r>
              <a:rPr lang="en-US" dirty="0"/>
              <a:t>	2.  clinical reasoning</a:t>
            </a:r>
          </a:p>
          <a:p>
            <a:r>
              <a:rPr lang="en-US" dirty="0"/>
              <a:t>	3.  reflective process</a:t>
            </a:r>
          </a:p>
          <a:p>
            <a:r>
              <a:rPr lang="en-US" dirty="0"/>
              <a:t>	4.  critical self-evaluation</a:t>
            </a:r>
          </a:p>
          <a:p>
            <a:r>
              <a:rPr lang="en-US" dirty="0"/>
              <a:t>	5.  Self directed learning</a:t>
            </a:r>
          </a:p>
          <a:p>
            <a:r>
              <a:rPr lang="en-US" dirty="0"/>
              <a:t>	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058" tIns="41029" rIns="82058" bIns="41029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dirty="0" err="1" smtClean="0">
                <a:latin typeface="Arial" charset="0"/>
                <a:ea typeface="msgothic" charset="0"/>
                <a:cs typeface="msgothic" charset="0"/>
              </a:rPr>
              <a:t>Schön's</a:t>
            </a:r>
            <a:r>
              <a:rPr lang="en-GB" dirty="0" smtClean="0">
                <a:latin typeface="Arial" charset="0"/>
                <a:ea typeface="msgothic" charset="0"/>
                <a:cs typeface="msgothic" charset="0"/>
              </a:rPr>
              <a:t> 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model of reflective </a:t>
            </a:r>
            <a:r>
              <a:rPr lang="en-GB" dirty="0" smtClean="0">
                <a:latin typeface="Arial" charset="0"/>
                <a:ea typeface="msgothic" charset="0"/>
                <a:cs typeface="msgothic" charset="0"/>
              </a:rPr>
              <a:t>practice.2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endParaRPr lang="en-GB" dirty="0" smtClean="0">
              <a:latin typeface="Arial" charset="0"/>
              <a:ea typeface="msgothic" charset="0"/>
              <a:cs typeface="msgothic" charset="0"/>
            </a:endParaRP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dirty="0" smtClean="0">
                <a:latin typeface="Arial" charset="0"/>
                <a:ea typeface="msgothic" charset="0"/>
                <a:cs typeface="msgothic" charset="0"/>
              </a:rPr>
              <a:t>Knowing</a:t>
            </a:r>
            <a:r>
              <a:rPr lang="en-GB" baseline="0" dirty="0" smtClean="0">
                <a:latin typeface="Arial" charset="0"/>
                <a:ea typeface="msgothic" charset="0"/>
                <a:cs typeface="msgothic" charset="0"/>
              </a:rPr>
              <a:t> – in- action:  knowledge and skills a professional has and uses within the patient context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baseline="0" dirty="0" smtClean="0">
                <a:latin typeface="Arial" charset="0"/>
                <a:ea typeface="msgothic" charset="0"/>
                <a:cs typeface="msgothic" charset="0"/>
              </a:rPr>
              <a:t>Surprise: occurs when the unexpected happens to change your thought process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baseline="0" dirty="0" smtClean="0">
                <a:latin typeface="Arial" charset="0"/>
                <a:ea typeface="msgothic" charset="0"/>
                <a:cs typeface="msgothic" charset="0"/>
              </a:rPr>
              <a:t>Experimentation: occurs when a solution to a problem is attempted, clinician has no idea if the solution will work or not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baseline="0" dirty="0" smtClean="0">
                <a:latin typeface="Arial" charset="0"/>
                <a:ea typeface="msgothic" charset="0"/>
                <a:cs typeface="msgothic" charset="0"/>
              </a:rPr>
              <a:t>Reflection-in-action: meta-cognition, what is occurring at that time, tends to work with experimentation for a solution to a problem</a:t>
            </a:r>
          </a:p>
          <a:p>
            <a:pPr eaLnBrk="1">
              <a:lnSpc>
                <a:spcPct val="93000"/>
              </a:lnSpc>
              <a:spcBef>
                <a:spcPct val="0"/>
              </a:spcBef>
              <a:buSzPct val="45000"/>
              <a:buFont typeface="Wingdings" charset="2"/>
              <a:buNone/>
            </a:pPr>
            <a:r>
              <a:rPr lang="en-GB" baseline="0" dirty="0" smtClean="0">
                <a:latin typeface="Arial" charset="0"/>
                <a:ea typeface="msgothic" charset="0"/>
                <a:cs typeface="msgothic" charset="0"/>
              </a:rPr>
              <a:t>Reflection-on-action: Therapist looks back on the situation and broadens or changes his framework.  </a:t>
            </a:r>
            <a:endParaRPr lang="en-GB" dirty="0">
              <a:latin typeface="Arial" charset="0"/>
              <a:ea typeface="msgothic" charset="0"/>
              <a:cs typeface="ms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5E7CB7A-4D59-46B5-BC5F-E8AD72B7AE6D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49FDA9-11D4-491C-9BAA-477C3327F6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600"/>
              <a:t>Clinical Reasoning:</a:t>
            </a:r>
            <a:br>
              <a:rPr lang="en-US" sz="5600"/>
            </a:br>
            <a:r>
              <a:rPr lang="en-US" sz="5600"/>
              <a:t>Skills for Decision Making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96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Clinical Reasoning: Reflection/Re-evaluation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 smtClean="0"/>
              <a:t>H</a:t>
            </a:r>
            <a:r>
              <a:rPr lang="en-US" dirty="0" smtClean="0"/>
              <a:t>ypothesis </a:t>
            </a:r>
            <a:r>
              <a:rPr lang="en-US" b="1" dirty="0" smtClean="0"/>
              <a:t>O</a:t>
            </a:r>
            <a:r>
              <a:rPr lang="en-US" dirty="0" smtClean="0"/>
              <a:t>riented </a:t>
            </a:r>
            <a:r>
              <a:rPr lang="en-US" b="1" dirty="0" smtClean="0"/>
              <a:t>A</a:t>
            </a:r>
            <a:r>
              <a:rPr lang="en-US" dirty="0" smtClean="0"/>
              <a:t>lgorithm for </a:t>
            </a:r>
            <a:r>
              <a:rPr lang="en-US" b="1" dirty="0" smtClean="0"/>
              <a:t>C</a:t>
            </a:r>
            <a:r>
              <a:rPr lang="en-US" dirty="0" smtClean="0"/>
              <a:t>linicians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HOAC </a:t>
            </a:r>
            <a:r>
              <a:rPr lang="en-US" dirty="0"/>
              <a:t>method provides a good algorithm to use for reflection of clinical practice.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             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18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/>
              <a:t>HOAC Conceptual </a:t>
            </a:r>
            <a:br>
              <a:rPr lang="en-US" sz="4000" b="1"/>
            </a:br>
            <a:r>
              <a:rPr lang="en-US" sz="4000" b="1"/>
              <a:t>Scheme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/>
              <a:t>Guide for evaluation and interventions, and modification of interventions</a:t>
            </a:r>
          </a:p>
          <a:p>
            <a:r>
              <a:rPr lang="en-US" sz="2700"/>
              <a:t>Logical sequence of activities</a:t>
            </a:r>
          </a:p>
          <a:p>
            <a:r>
              <a:rPr lang="en-US" sz="2700"/>
              <a:t>Independent of treatment philosophies</a:t>
            </a:r>
          </a:p>
          <a:p>
            <a:r>
              <a:rPr lang="en-US" sz="2700"/>
              <a:t>Assists therapists in seeking consultations</a:t>
            </a:r>
          </a:p>
          <a:p>
            <a:r>
              <a:rPr lang="en-US" sz="2700"/>
              <a:t>Means of using evidence in decision making </a:t>
            </a:r>
          </a:p>
          <a:p>
            <a:r>
              <a:rPr lang="en-US" sz="2700"/>
              <a:t>Means to document nature and extent of evidence used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7413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 Scheme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Ideally not linked to an </a:t>
            </a:r>
            <a:r>
              <a:rPr lang="en-US" b="1">
                <a:solidFill>
                  <a:schemeClr val="tx2"/>
                </a:solidFill>
              </a:rPr>
              <a:t>intervention</a:t>
            </a:r>
            <a:r>
              <a:rPr lang="en-US">
                <a:solidFill>
                  <a:schemeClr val="tx2"/>
                </a:solidFill>
              </a:rPr>
              <a:t> </a:t>
            </a:r>
            <a:r>
              <a:rPr lang="en-US"/>
              <a:t>scheme</a:t>
            </a:r>
          </a:p>
          <a:p>
            <a:pPr>
              <a:lnSpc>
                <a:spcPct val="90000"/>
              </a:lnSpc>
            </a:pPr>
            <a:r>
              <a:rPr lang="en-US"/>
              <a:t>Intervention Schemes:</a:t>
            </a:r>
          </a:p>
          <a:p>
            <a:pPr lvl="1">
              <a:lnSpc>
                <a:spcPct val="90000"/>
              </a:lnSpc>
            </a:pPr>
            <a:r>
              <a:rPr lang="en-US"/>
              <a:t>Lack ability to be generalized</a:t>
            </a:r>
          </a:p>
          <a:p>
            <a:pPr lvl="1">
              <a:lnSpc>
                <a:spcPct val="90000"/>
              </a:lnSpc>
            </a:pPr>
            <a:r>
              <a:rPr lang="en-US"/>
              <a:t>Deal only with information important to that scheme</a:t>
            </a:r>
          </a:p>
          <a:p>
            <a:pPr lvl="1">
              <a:lnSpc>
                <a:spcPct val="90000"/>
              </a:lnSpc>
            </a:pPr>
            <a:r>
              <a:rPr lang="en-US"/>
              <a:t>Contain inherent assumptions of cause based on those schemes but not mechanism for testing outside the scheme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5893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Reasoning Strategies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relationship between the diagnostic or deductive reasoning process and the narrative inductive reasoning.  </a:t>
            </a:r>
          </a:p>
          <a:p>
            <a:r>
              <a:rPr lang="en-US" dirty="0" smtClean="0"/>
              <a:t>Using both processes provides a more complete understanding than either alone</a:t>
            </a:r>
          </a:p>
          <a:p>
            <a:r>
              <a:rPr lang="en-US" dirty="0" smtClean="0"/>
              <a:t>Using both of these processes together should help to collect and analyze the patient data and tests and measures.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9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Physical Therapy </a:t>
            </a:r>
            <a:br>
              <a:rPr lang="en-US"/>
            </a:br>
            <a:r>
              <a:rPr lang="en-US"/>
              <a:t>Functions – APTA Guide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700"/>
              <a:t>Examination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270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700"/>
              <a:t>Evaluation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270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700"/>
              <a:t>Diagnosis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270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700"/>
              <a:t>Prognosis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2700"/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700"/>
              <a:t>Intervention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27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7464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/>
              <a:t>Physical Therapy Responsibilities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PT must determine the patient goals</a:t>
            </a:r>
          </a:p>
          <a:p>
            <a:r>
              <a:rPr lang="en-US"/>
              <a:t>PT must generate hypotheses concerning cause of dysfunctions</a:t>
            </a:r>
          </a:p>
          <a:p>
            <a:r>
              <a:rPr lang="en-US"/>
              <a:t>PT must determine if the goals have been met</a:t>
            </a:r>
          </a:p>
          <a:p>
            <a:r>
              <a:rPr lang="en-US"/>
              <a:t>PT must determine modifications if goals haven’t been achieved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6278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1.  Collect Initial Data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Interview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r>
              <a:rPr lang="en-US" sz="2200"/>
              <a:t>History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r>
              <a:rPr lang="en-US" sz="2200"/>
              <a:t>Chart review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r>
              <a:rPr lang="en-US" sz="2200"/>
              <a:t>Subjective information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r>
              <a:rPr lang="en-US" sz="2200"/>
              <a:t>What are the patient’s reasons for seeking physical therapy?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8641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sz="1500" b="1">
                <a:latin typeface="Arial" charset="0"/>
              </a:rPr>
              <a:t>The initial steps of Part 1 of the Hypothesis-Oriented Algorithm for Clinicians II (HOAC II).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6205612"/>
            <a:ext cx="2409120" cy="4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080" y="979303"/>
            <a:ext cx="3944160" cy="48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602081" y="597230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100" b="1">
                <a:latin typeface="Arial" charset="0"/>
              </a:rPr>
              <a:t>Rothstein J M et al. PHYS THER 2003;83:455-470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900">
                <a:latin typeface="Arial" charset="0"/>
              </a:rPr>
              <a:t>©2003 by American Physical Therapy Association</a:t>
            </a:r>
          </a:p>
        </p:txBody>
      </p:sp>
    </p:spTree>
    <p:extLst>
      <p:ext uri="{BB962C8B-B14F-4D97-AF65-F5344CB8AC3E}">
        <p14:creationId xmlns:p14="http://schemas.microsoft.com/office/powerpoint/2010/main" val="396514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History			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51 year old male employed as an electrician</a:t>
            </a:r>
          </a:p>
          <a:p>
            <a:pPr>
              <a:lnSpc>
                <a:spcPct val="90000"/>
              </a:lnSpc>
            </a:pPr>
            <a:r>
              <a:rPr lang="en-US" sz="2200"/>
              <a:t>Work is mainly installing ceiling light fixtures for several stores in his area</a:t>
            </a:r>
          </a:p>
          <a:p>
            <a:pPr>
              <a:lnSpc>
                <a:spcPct val="90000"/>
              </a:lnSpc>
            </a:pPr>
            <a:r>
              <a:rPr lang="en-US" sz="2200"/>
              <a:t>Has difficulty working at present</a:t>
            </a:r>
          </a:p>
          <a:p>
            <a:pPr>
              <a:lnSpc>
                <a:spcPct val="90000"/>
              </a:lnSpc>
            </a:pPr>
            <a:r>
              <a:rPr lang="en-US" sz="2200"/>
              <a:t>Pain in in the right anterior shoulder especially with movement into elevation and depression of GH joint</a:t>
            </a:r>
          </a:p>
          <a:p>
            <a:pPr>
              <a:lnSpc>
                <a:spcPct val="90000"/>
              </a:lnSpc>
            </a:pPr>
            <a:r>
              <a:rPr lang="en-US" sz="2200"/>
              <a:t>PMH:  shoulder impingement and ? Tear of right supraspinatus several years ago; generalized arthritis, bouts of gout since age 28, no exacerbation at present</a:t>
            </a:r>
          </a:p>
          <a:p>
            <a:pPr>
              <a:lnSpc>
                <a:spcPct val="90000"/>
              </a:lnSpc>
            </a:pPr>
            <a:r>
              <a:rPr lang="en-US" sz="2200"/>
              <a:t>PSH:  right rotator cuff surgery one year ago</a:t>
            </a:r>
          </a:p>
          <a:p>
            <a:pPr>
              <a:lnSpc>
                <a:spcPct val="90000"/>
              </a:lnSpc>
            </a:pPr>
            <a:r>
              <a:rPr lang="en-US" sz="2200"/>
              <a:t>Medications:  None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47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rmAutofit/>
          </a:bodyPr>
          <a:lstStyle/>
          <a:p>
            <a:r>
              <a:rPr lang="en-US"/>
              <a:t>2.  Generate a Problem Statement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r>
              <a:rPr lang="en-US" sz="2300"/>
              <a:t>Before doing the actual examination, you would already be establishing goals for the patient</a:t>
            </a:r>
          </a:p>
          <a:p>
            <a:r>
              <a:rPr lang="en-US" sz="2300"/>
              <a:t>Must be functional and measurable</a:t>
            </a:r>
          </a:p>
          <a:p>
            <a:r>
              <a:rPr lang="en-US" sz="2300"/>
              <a:t>Guides the development of goals, put into the problem oriented format</a:t>
            </a:r>
          </a:p>
          <a:p>
            <a:endParaRPr lang="en-US" sz="2300"/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9475" y="1828800"/>
            <a:ext cx="3997325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300"/>
              <a:t>What can your patient not do?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3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300"/>
              <a:t>What would your goals be for this patient?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3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300"/>
              <a:t>How would you make them functional and measurable?</a:t>
            </a:r>
          </a:p>
          <a:p>
            <a:endParaRPr lang="en-US" sz="23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182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Objectives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0550" indent="-590550">
              <a:buFont typeface="Wingdings" pitchFamily="2" charset="2"/>
              <a:buAutoNum type="arabicPeriod"/>
            </a:pPr>
            <a:r>
              <a:rPr lang="en-US" dirty="0"/>
              <a:t>Be able to </a:t>
            </a:r>
            <a:r>
              <a:rPr lang="en-US" dirty="0" smtClean="0"/>
              <a:t>define clinical reasoning</a:t>
            </a:r>
          </a:p>
          <a:p>
            <a:pPr marL="590550" indent="-590550">
              <a:buFont typeface="Wingdings" pitchFamily="2" charset="2"/>
              <a:buAutoNum type="arabicPeriod"/>
            </a:pPr>
            <a:r>
              <a:rPr lang="en-US" dirty="0" smtClean="0"/>
              <a:t>Understand the complementary roles of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deductive and inductive clinical reasoning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strategy models</a:t>
            </a:r>
          </a:p>
          <a:p>
            <a:pPr marL="0" indent="0">
              <a:buNone/>
            </a:pPr>
            <a:r>
              <a:rPr lang="en-US" dirty="0" smtClean="0"/>
              <a:t>3.  Understand </a:t>
            </a:r>
            <a:r>
              <a:rPr lang="en-US" dirty="0"/>
              <a:t>and be able to explain the clinical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reasoning </a:t>
            </a:r>
            <a:r>
              <a:rPr lang="en-US" dirty="0"/>
              <a:t>of expert clinicians compared to 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novice clinicians</a:t>
            </a:r>
          </a:p>
          <a:p>
            <a:pPr marL="514350" indent="-514350">
              <a:buAutoNum type="arabicPeriod" startAt="4"/>
            </a:pPr>
            <a:r>
              <a:rPr lang="en-US" dirty="0" smtClean="0"/>
              <a:t>Understand and identify errors in clinical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reasoning strategies</a:t>
            </a:r>
            <a:endParaRPr lang="en-US" dirty="0"/>
          </a:p>
          <a:p>
            <a:pPr marL="590550" indent="-590550">
              <a:buFont typeface="Wingdings" pitchFamily="2" charset="2"/>
              <a:buAutoNum type="arabicPeriod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40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05000"/>
            <a:ext cx="4035425" cy="4525963"/>
          </a:xfrm>
        </p:spPr>
        <p:txBody>
          <a:bodyPr>
            <a:normAutofit/>
          </a:bodyPr>
          <a:lstStyle/>
          <a:p>
            <a:r>
              <a:rPr lang="en-US" sz="2300" dirty="0"/>
              <a:t>Not for diagnostic terms and clinical impressions</a:t>
            </a:r>
          </a:p>
          <a:p>
            <a:endParaRPr lang="en-US" sz="2300" dirty="0" smtClean="0"/>
          </a:p>
          <a:p>
            <a:r>
              <a:rPr lang="en-US" sz="2300" dirty="0" smtClean="0"/>
              <a:t>Anticipated </a:t>
            </a:r>
            <a:r>
              <a:rPr lang="en-US" sz="2300" dirty="0"/>
              <a:t>problems could be listed here (NPIP)</a:t>
            </a:r>
          </a:p>
          <a:p>
            <a:endParaRPr lang="en-US" sz="2300" dirty="0" smtClean="0"/>
          </a:p>
          <a:p>
            <a:r>
              <a:rPr lang="en-US" sz="2300" dirty="0" smtClean="0"/>
              <a:t>Problems </a:t>
            </a:r>
            <a:r>
              <a:rPr lang="en-US" sz="2300" dirty="0"/>
              <a:t>Identified by the Patient (PIP)</a:t>
            </a:r>
          </a:p>
          <a:p>
            <a:endParaRPr lang="en-US" sz="2300" dirty="0" smtClean="0"/>
          </a:p>
          <a:p>
            <a:r>
              <a:rPr lang="en-US" sz="2300" dirty="0" smtClean="0"/>
              <a:t>Functional </a:t>
            </a:r>
            <a:r>
              <a:rPr lang="en-US" sz="2300" dirty="0"/>
              <a:t>limitations and disabilities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209800"/>
            <a:ext cx="4035425" cy="42211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2700"/>
              <a:t>What would be some anticipated problems if this patient didn’t undergo treatment successfully?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4249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sz="1500" b="1">
                <a:latin typeface="Arial" charset="0"/>
              </a:rPr>
              <a:t>The final steps of Part 1 of the Hypothesis-Oriented Algorithm for Clinicians II (HOAC II).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6205612"/>
            <a:ext cx="2409120" cy="4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80" y="979303"/>
            <a:ext cx="3729600" cy="48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710080" y="597230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100" b="1">
                <a:latin typeface="Arial" charset="0"/>
              </a:rPr>
              <a:t>Rothstein J M et al. PHYS THER 2003;83:455-470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900">
                <a:latin typeface="Arial" charset="0"/>
              </a:rPr>
              <a:t>©2003 by American Physical Therapy Association</a:t>
            </a:r>
          </a:p>
        </p:txBody>
      </p:sp>
    </p:spTree>
    <p:extLst>
      <p:ext uri="{BB962C8B-B14F-4D97-AF65-F5344CB8AC3E}">
        <p14:creationId xmlns:p14="http://schemas.microsoft.com/office/powerpoint/2010/main" val="39123274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Two Types of Problems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/>
          <a:lstStyle/>
          <a:p>
            <a:r>
              <a:rPr lang="en-US" sz="2700"/>
              <a:t>PIP’s: </a:t>
            </a:r>
            <a:r>
              <a:rPr lang="en-US" sz="2700">
                <a:solidFill>
                  <a:schemeClr val="tx2"/>
                </a:solidFill>
              </a:rPr>
              <a:t>p</a:t>
            </a:r>
            <a:r>
              <a:rPr lang="en-US" sz="2700"/>
              <a:t>atient </a:t>
            </a:r>
            <a:r>
              <a:rPr lang="en-US" sz="2700">
                <a:solidFill>
                  <a:schemeClr val="tx2"/>
                </a:solidFill>
              </a:rPr>
              <a:t>i</a:t>
            </a:r>
            <a:r>
              <a:rPr lang="en-US" sz="2700"/>
              <a:t>dentified </a:t>
            </a:r>
            <a:r>
              <a:rPr lang="en-US" sz="2700">
                <a:solidFill>
                  <a:schemeClr val="tx2"/>
                </a:solidFill>
              </a:rPr>
              <a:t>p</a:t>
            </a:r>
            <a:r>
              <a:rPr lang="en-US" sz="2700"/>
              <a:t>roblems</a:t>
            </a:r>
          </a:p>
          <a:p>
            <a:pPr lvl="1"/>
            <a:r>
              <a:rPr lang="en-US" sz="2200"/>
              <a:t>Functional limitations</a:t>
            </a:r>
          </a:p>
          <a:p>
            <a:pPr lvl="1"/>
            <a:r>
              <a:rPr lang="en-US" sz="2200"/>
              <a:t>Disabilities</a:t>
            </a:r>
          </a:p>
          <a:p>
            <a:pPr lvl="1"/>
            <a:r>
              <a:rPr lang="en-US" sz="2200"/>
              <a:t>Therapist needs to generate hypotheses as to problem cause and establish testing criteria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6300" y="2236788"/>
            <a:ext cx="4000500" cy="3630612"/>
          </a:xfrm>
        </p:spPr>
        <p:txBody>
          <a:bodyPr/>
          <a:lstStyle/>
          <a:p>
            <a:r>
              <a:rPr lang="en-US" sz="2700"/>
              <a:t>NPIP’s: </a:t>
            </a:r>
            <a:r>
              <a:rPr lang="en-US" sz="2700">
                <a:solidFill>
                  <a:schemeClr val="tx2"/>
                </a:solidFill>
              </a:rPr>
              <a:t>n</a:t>
            </a:r>
            <a:r>
              <a:rPr lang="en-US" sz="2700"/>
              <a:t>on </a:t>
            </a:r>
            <a:r>
              <a:rPr lang="en-US" sz="2700">
                <a:solidFill>
                  <a:schemeClr val="tx2"/>
                </a:solidFill>
              </a:rPr>
              <a:t>p</a:t>
            </a:r>
            <a:r>
              <a:rPr lang="en-US" sz="2700"/>
              <a:t>atient </a:t>
            </a:r>
            <a:r>
              <a:rPr lang="en-US" sz="2700">
                <a:solidFill>
                  <a:schemeClr val="tx2"/>
                </a:solidFill>
              </a:rPr>
              <a:t>i</a:t>
            </a:r>
            <a:r>
              <a:rPr lang="en-US" sz="2700"/>
              <a:t>dentified </a:t>
            </a:r>
            <a:r>
              <a:rPr lang="en-US" sz="2700">
                <a:solidFill>
                  <a:schemeClr val="tx2"/>
                </a:solidFill>
              </a:rPr>
              <a:t>p</a:t>
            </a:r>
            <a:r>
              <a:rPr lang="en-US" sz="2700"/>
              <a:t>roblems</a:t>
            </a:r>
          </a:p>
          <a:p>
            <a:pPr lvl="1"/>
            <a:r>
              <a:rPr lang="en-US" sz="2200"/>
              <a:t>Problems not identified by the patient </a:t>
            </a:r>
          </a:p>
          <a:p>
            <a:pPr lvl="1"/>
            <a:r>
              <a:rPr lang="en-US" sz="2200"/>
              <a:t>May be seen by therapist or reported by family member</a:t>
            </a:r>
          </a:p>
          <a:p>
            <a:endParaRPr lang="en-US" sz="27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950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Examination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 lnSpcReduction="10000"/>
          </a:bodyPr>
          <a:lstStyle/>
          <a:p>
            <a:r>
              <a:rPr lang="en-US" sz="2700"/>
              <a:t>Testing criteria established before exam begins</a:t>
            </a:r>
          </a:p>
          <a:p>
            <a:endParaRPr lang="en-US" sz="2700"/>
          </a:p>
          <a:p>
            <a:endParaRPr lang="en-US" sz="2700"/>
          </a:p>
          <a:p>
            <a:r>
              <a:rPr lang="en-US" sz="2700"/>
              <a:t>Critical values for measurements</a:t>
            </a:r>
          </a:p>
          <a:p>
            <a:endParaRPr lang="en-US" sz="2700"/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6300" y="2373313"/>
            <a:ext cx="4000500" cy="349408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What will your testing criteria be?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Can you list three working hypothesis for this patient? </a:t>
            </a:r>
          </a:p>
          <a:p>
            <a:endParaRPr lang="en-US" sz="2700"/>
          </a:p>
          <a:p>
            <a:endParaRPr lang="en-US" sz="27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3887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r>
              <a:rPr lang="en-US" sz="2700"/>
              <a:t>Independent from treatment goals</a:t>
            </a:r>
          </a:p>
          <a:p>
            <a:endParaRPr lang="en-US" sz="2700"/>
          </a:p>
          <a:p>
            <a:endParaRPr lang="en-US" sz="2700"/>
          </a:p>
          <a:p>
            <a:r>
              <a:rPr lang="en-US" sz="2700"/>
              <a:t>Collection of objective data</a:t>
            </a:r>
          </a:p>
          <a:p>
            <a:endParaRPr lang="en-US" sz="2700"/>
          </a:p>
        </p:txBody>
      </p:sp>
      <p:sp>
        <p:nvSpPr>
          <p:cNvPr id="419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057400"/>
            <a:ext cx="4035425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Why would you test this?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What do you need to know more about?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3145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sz="1500" b="1">
                <a:latin typeface="Arial" charset="0"/>
              </a:rPr>
              <a:t>The algorithm for reassessment of existing problems in Part 2 of the Hypothesis-Oriented Algorithm for Clinicians II (HOAC II).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6205612"/>
            <a:ext cx="2409120" cy="4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960" y="979303"/>
            <a:ext cx="3722400" cy="48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712960" y="597230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100" b="1">
                <a:latin typeface="Arial" charset="0"/>
              </a:rPr>
              <a:t>Rothstein J M et al. PHYS THER 2003;83:455-470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900">
                <a:latin typeface="Arial" charset="0"/>
              </a:rPr>
              <a:t>©2003 by American Physical Therapy Association</a:t>
            </a:r>
          </a:p>
        </p:txBody>
      </p:sp>
    </p:spTree>
    <p:extLst>
      <p:ext uri="{BB962C8B-B14F-4D97-AF65-F5344CB8AC3E}">
        <p14:creationId xmlns:p14="http://schemas.microsoft.com/office/powerpoint/2010/main" val="401786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4.  Working Hypotheses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11225" y="1965325"/>
            <a:ext cx="3776663" cy="3671888"/>
          </a:xfrm>
        </p:spPr>
        <p:txBody>
          <a:bodyPr>
            <a:normAutofit/>
          </a:bodyPr>
          <a:lstStyle/>
          <a:p>
            <a:r>
              <a:rPr lang="en-US" sz="2300"/>
              <a:t>List three goals for this patient</a:t>
            </a:r>
          </a:p>
          <a:p>
            <a:endParaRPr lang="en-US" sz="2300"/>
          </a:p>
          <a:p>
            <a:endParaRPr lang="en-US" sz="2300"/>
          </a:p>
          <a:p>
            <a:endParaRPr lang="en-US" sz="2300"/>
          </a:p>
          <a:p>
            <a:r>
              <a:rPr lang="en-US" sz="2300"/>
              <a:t>Why goals can or cannot be met at the present time</a:t>
            </a:r>
          </a:p>
          <a:p>
            <a:endParaRPr lang="en-US" sz="2300"/>
          </a:p>
          <a:p>
            <a:endParaRPr lang="en-US" sz="2300"/>
          </a:p>
          <a:p>
            <a:pPr lvl="1"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430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2133600"/>
            <a:ext cx="3700462" cy="29924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300"/>
              <a:t>Are goals viable? Measurable?</a:t>
            </a:r>
          </a:p>
          <a:p>
            <a:pPr lvl="1"/>
            <a:r>
              <a:rPr lang="en-US" sz="2000"/>
              <a:t>If yes, proceed</a:t>
            </a:r>
          </a:p>
          <a:p>
            <a:pPr lvl="1"/>
            <a:r>
              <a:rPr lang="en-US" sz="2000"/>
              <a:t>If no, modify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3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300"/>
              <a:t>How will you measure these goals?</a:t>
            </a:r>
          </a:p>
          <a:p>
            <a:endParaRPr lang="en-US" sz="23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7178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r>
              <a:rPr lang="en-US" sz="2700" dirty="0"/>
              <a:t>Written in behavioral terms</a:t>
            </a:r>
          </a:p>
          <a:p>
            <a:endParaRPr lang="en-US" sz="2700" dirty="0"/>
          </a:p>
          <a:p>
            <a:endParaRPr lang="en-US" sz="2700" dirty="0"/>
          </a:p>
          <a:p>
            <a:r>
              <a:rPr lang="en-US" sz="2700" dirty="0"/>
              <a:t>Include only problems re-mediated through treatment</a:t>
            </a:r>
          </a:p>
          <a:p>
            <a:endParaRPr lang="en-US" sz="2700" dirty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2133600"/>
            <a:ext cx="3849687" cy="33591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 dirty="0"/>
              <a:t>How will you plan treatment for these goals?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 dirty="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 dirty="0"/>
              <a:t>How will you progress treatment as patient gets better?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4670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sz="1500" b="1">
                <a:latin typeface="Arial" charset="0"/>
              </a:rPr>
              <a:t>The algorithm for reassessment of anticipated problems in Part 2 of the Hypothesis-Oriented Algorithm for Clinicians II (HOAC II).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6205612"/>
            <a:ext cx="2409120" cy="4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601" y="979303"/>
            <a:ext cx="3631680" cy="48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757601" y="597230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100" b="1">
                <a:latin typeface="Arial" charset="0"/>
              </a:rPr>
              <a:t>Rothstein J M et al. PHYS THER 2003;83:455-470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900">
                <a:latin typeface="Arial" charset="0"/>
              </a:rPr>
              <a:t>©2003 by American Physical Therapy Association</a:t>
            </a:r>
          </a:p>
        </p:txBody>
      </p:sp>
    </p:spTree>
    <p:extLst>
      <p:ext uri="{BB962C8B-B14F-4D97-AF65-F5344CB8AC3E}">
        <p14:creationId xmlns:p14="http://schemas.microsoft.com/office/powerpoint/2010/main" val="15717915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5.  Plan for Re-evaluation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700"/>
              <a:t>Mechanisms for testing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2700"/>
              <a:t>Has the patient met the goals set?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2700"/>
              <a:t>What modifications are needed?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9475" y="1828800"/>
            <a:ext cx="3997325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700"/>
              <a:t>Schedule for reexamination should occur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2700"/>
              <a:t>When will you see this patient again?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3"/>
              </a:buBlip>
            </a:pPr>
            <a:r>
              <a:rPr lang="en-US" sz="2700"/>
              <a:t>How often will you re-evaluate the patient?</a:t>
            </a:r>
          </a:p>
          <a:p>
            <a:pPr>
              <a:lnSpc>
                <a:spcPct val="90000"/>
              </a:lnSpc>
            </a:pPr>
            <a:endParaRPr lang="en-US" sz="27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94591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types of clinical decisions </a:t>
            </a:r>
            <a:r>
              <a:rPr lang="en-US" dirty="0" smtClean="0"/>
              <a:t>include</a:t>
            </a:r>
            <a:r>
              <a:rPr lang="en-US" dirty="0"/>
              <a:t>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Who </a:t>
            </a:r>
            <a:r>
              <a:rPr lang="en-US" dirty="0"/>
              <a:t>needs treatment and 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are you treating?</a:t>
            </a:r>
          </a:p>
          <a:p>
            <a:r>
              <a:rPr lang="en-US" dirty="0" smtClean="0"/>
              <a:t>How do you know where the pain is coming from?</a:t>
            </a:r>
          </a:p>
          <a:p>
            <a:r>
              <a:rPr lang="en-US" dirty="0" smtClean="0"/>
              <a:t>What interventions should be used?</a:t>
            </a:r>
          </a:p>
          <a:p>
            <a:r>
              <a:rPr lang="en-US" dirty="0" smtClean="0"/>
              <a:t>What </a:t>
            </a:r>
            <a:r>
              <a:rPr lang="en-US" dirty="0"/>
              <a:t>are the expected outcomes of </a:t>
            </a:r>
            <a:r>
              <a:rPr lang="en-US" dirty="0" smtClean="0"/>
              <a:t>treatment?</a:t>
            </a:r>
            <a:endParaRPr lang="en-US" dirty="0"/>
          </a:p>
          <a:p>
            <a:r>
              <a:rPr lang="en-US" dirty="0"/>
              <a:t>How should outcomes be measured and documented?</a:t>
            </a:r>
          </a:p>
          <a:p>
            <a:r>
              <a:rPr lang="en-US" dirty="0"/>
              <a:t>What intervention, instructions, services, and number of visits are necessary to meet these outcomes?</a:t>
            </a:r>
          </a:p>
          <a:p>
            <a:r>
              <a:rPr lang="en-US" dirty="0"/>
              <a:t>How should the patient and caregivers be included in the decision-making process?</a:t>
            </a:r>
          </a:p>
          <a:p>
            <a:r>
              <a:rPr lang="en-US" dirty="0"/>
              <a:t>How should the success of the intervention and cost-effectiveness be evaluated?</a:t>
            </a:r>
          </a:p>
          <a:p>
            <a:r>
              <a:rPr lang="en-US" dirty="0"/>
              <a:t>Are referrals needed for other health care services and screenings?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1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6.  Treatment Strategy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/>
          <a:lstStyle/>
          <a:p>
            <a:r>
              <a:rPr lang="en-US" sz="2700"/>
              <a:t>Overall approach that will be adopted</a:t>
            </a:r>
          </a:p>
          <a:p>
            <a:endParaRPr lang="en-US" sz="2700"/>
          </a:p>
          <a:p>
            <a:r>
              <a:rPr lang="en-US" sz="2700"/>
              <a:t>Only established by the therapist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9475" y="1828800"/>
            <a:ext cx="3997325" cy="4038600"/>
          </a:xfrm>
        </p:spPr>
        <p:txBody>
          <a:bodyPr/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What overall treatment philosophy will you use to treat this patient?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7926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7.  Intervention Tactics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r>
              <a:rPr lang="en-US" sz="2700"/>
              <a:t>Specific interventions that will be used to meet the strategies</a:t>
            </a:r>
          </a:p>
          <a:p>
            <a:endParaRPr lang="en-US" sz="2700"/>
          </a:p>
          <a:p>
            <a:r>
              <a:rPr lang="en-US" sz="2700"/>
              <a:t>Prescribed for a finite period of time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10100" y="2305050"/>
            <a:ext cx="4076700" cy="35623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What are the specific techniques that will apply to the goals?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How much time will you spend on interventions?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56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8.  Treatment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/>
          <a:lstStyle/>
          <a:p>
            <a:r>
              <a:rPr lang="en-US" sz="2700"/>
              <a:t>Implementation of program</a:t>
            </a:r>
          </a:p>
          <a:p>
            <a:endParaRPr lang="en-US" sz="2700"/>
          </a:p>
          <a:p>
            <a:r>
              <a:rPr lang="en-US" sz="2700"/>
              <a:t>May be implemented by a number of different people, not just the PT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60913" y="2236788"/>
            <a:ext cx="3925887" cy="3630612"/>
          </a:xfrm>
        </p:spPr>
        <p:txBody>
          <a:bodyPr/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Who will do what when?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02174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9.  Reassessment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r>
              <a:rPr lang="en-US" sz="2700"/>
              <a:t>Goals met</a:t>
            </a:r>
          </a:p>
          <a:p>
            <a:endParaRPr lang="en-US" sz="2700"/>
          </a:p>
          <a:p>
            <a:r>
              <a:rPr lang="en-US" sz="2700"/>
              <a:t>Criteria for discharge</a:t>
            </a:r>
          </a:p>
          <a:p>
            <a:endParaRPr lang="en-US" sz="2700"/>
          </a:p>
          <a:p>
            <a:r>
              <a:rPr lang="en-US" sz="2700"/>
              <a:t>Modification of interventions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60913" y="2439988"/>
            <a:ext cx="3925887" cy="34274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Did your treatment interventions allow this patient to achieve her goals?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4606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Self Assessment of Patient Management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3400" y="1828800"/>
            <a:ext cx="3997325" cy="4038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Strategy correct?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Hypothesis viable?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New hypothesis and strategy necessary?</a:t>
            </a:r>
          </a:p>
          <a:p>
            <a:endParaRPr lang="en-US" sz="2700"/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37113" y="2373313"/>
            <a:ext cx="3849687" cy="349408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Will you have to change your strategy?  Your hypothesis?  </a:t>
            </a:r>
          </a:p>
          <a:p>
            <a:pPr>
              <a:buFont typeface="Wingdings" pitchFamily="2" charset="2"/>
              <a:buBlip>
                <a:blip r:embed="rId3"/>
              </a:buBlip>
            </a:pPr>
            <a:endParaRPr lang="en-US" sz="2700"/>
          </a:p>
          <a:p>
            <a:pPr>
              <a:buFont typeface="Wingdings" pitchFamily="2" charset="2"/>
              <a:buBlip>
                <a:blip r:embed="rId3"/>
              </a:buBlip>
            </a:pPr>
            <a:r>
              <a:rPr lang="en-US" sz="2700"/>
              <a:t>How will you know change is necessary?</a:t>
            </a:r>
          </a:p>
          <a:p>
            <a:endParaRPr lang="en-US" sz="27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2378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Summary of HOAC </a:t>
            </a:r>
            <a:br>
              <a:rPr lang="en-US" sz="4000"/>
            </a:br>
            <a:r>
              <a:rPr lang="en-US" sz="4000"/>
              <a:t>Method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Conceptual scheme</a:t>
            </a:r>
          </a:p>
          <a:p>
            <a:pPr>
              <a:lnSpc>
                <a:spcPct val="90000"/>
              </a:lnSpc>
            </a:pPr>
            <a:r>
              <a:rPr lang="en-US"/>
              <a:t>Generate hypothesis prior to seeing the patient</a:t>
            </a:r>
          </a:p>
          <a:p>
            <a:pPr>
              <a:lnSpc>
                <a:spcPct val="90000"/>
              </a:lnSpc>
            </a:pPr>
            <a:r>
              <a:rPr lang="en-US"/>
              <a:t>Generate testing criteria</a:t>
            </a:r>
          </a:p>
          <a:p>
            <a:pPr>
              <a:lnSpc>
                <a:spcPct val="90000"/>
              </a:lnSpc>
            </a:pPr>
            <a:r>
              <a:rPr lang="en-US"/>
              <a:t>Develop rational for physical therapy intervention</a:t>
            </a:r>
          </a:p>
          <a:p>
            <a:pPr>
              <a:lnSpc>
                <a:spcPct val="90000"/>
              </a:lnSpc>
            </a:pPr>
            <a:r>
              <a:rPr lang="en-US"/>
              <a:t>Develop goals, outcomes, prognosis</a:t>
            </a:r>
          </a:p>
          <a:p>
            <a:pPr>
              <a:lnSpc>
                <a:spcPct val="90000"/>
              </a:lnSpc>
            </a:pPr>
            <a:r>
              <a:rPr lang="en-US"/>
              <a:t>Set Criteria for re-evaluation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2315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Clinical Reasoning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The </a:t>
            </a:r>
            <a:r>
              <a:rPr lang="en-US" b="1">
                <a:solidFill>
                  <a:schemeClr val="tx2"/>
                </a:solidFill>
              </a:rPr>
              <a:t>cognitive processes</a:t>
            </a:r>
            <a:r>
              <a:rPr lang="en-US" b="1"/>
              <a:t> </a:t>
            </a:r>
            <a:r>
              <a:rPr lang="en-US"/>
              <a:t>used in the evaluation and management of a patient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Application of </a:t>
            </a:r>
            <a:r>
              <a:rPr lang="en-US" b="1">
                <a:solidFill>
                  <a:schemeClr val="tx2"/>
                </a:solidFill>
              </a:rPr>
              <a:t>relevant knowledge</a:t>
            </a:r>
            <a:r>
              <a:rPr lang="en-US"/>
              <a:t> and </a:t>
            </a:r>
            <a:r>
              <a:rPr lang="en-US" b="1">
                <a:solidFill>
                  <a:schemeClr val="tx2"/>
                </a:solidFill>
              </a:rPr>
              <a:t>clinical skills</a:t>
            </a:r>
            <a:r>
              <a:rPr lang="en-US"/>
              <a:t> to the evaluation, diagnosis and management of a patient problem (Barrows and Feltovich, 1987)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325440" y="381640"/>
            <a:ext cx="8493120" cy="41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algn="ctr"/>
            <a:r>
              <a:rPr lang="en-GB" sz="1500" b="1">
                <a:latin typeface="Arial" charset="0"/>
              </a:rPr>
              <a:t>Schön's model of reflective practice.2.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401" y="6205612"/>
            <a:ext cx="2409120" cy="4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00" y="979303"/>
            <a:ext cx="4901760" cy="48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124001" y="5972308"/>
            <a:ext cx="3918240" cy="231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1100" b="1">
                <a:latin typeface="Arial" charset="0"/>
              </a:rPr>
              <a:t>Wainwright S F et al. PHYS THER 2010;90:75-88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920" y="6613175"/>
            <a:ext cx="4930560" cy="347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85725" indent="-857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15367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19939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24511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2908300" indent="-215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r>
              <a:rPr lang="en-GB" sz="900">
                <a:latin typeface="Arial" charset="0"/>
              </a:rPr>
              <a:t>©2010 by American Physical Therapy Association</a:t>
            </a:r>
          </a:p>
        </p:txBody>
      </p:sp>
    </p:spTree>
    <p:extLst>
      <p:ext uri="{BB962C8B-B14F-4D97-AF65-F5344CB8AC3E}">
        <p14:creationId xmlns:p14="http://schemas.microsoft.com/office/powerpoint/2010/main" val="207109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chemeClr val="tx2"/>
                </a:solidFill>
              </a:rPr>
              <a:t>Steps</a:t>
            </a:r>
            <a:r>
              <a:rPr lang="en-US"/>
              <a:t> taken by a clinician to reach  physical therapy diagnosis and management (intervention) decisions</a:t>
            </a:r>
          </a:p>
          <a:p>
            <a:pPr lvl="1"/>
            <a:r>
              <a:rPr lang="en-US"/>
              <a:t>HOAC method may be utilized here</a:t>
            </a:r>
          </a:p>
          <a:p>
            <a:pPr lvl="1">
              <a:buFont typeface="Arial" charset="0"/>
              <a:buChar char="?"/>
            </a:pPr>
            <a:r>
              <a:rPr lang="en-US"/>
              <a:t>How does the physical therapy diagnosis used in clinical reasoning differ from the hypothesis development in the HOAC method?</a:t>
            </a:r>
          </a:p>
          <a:p>
            <a:pPr lvl="1">
              <a:buFont typeface="Arial" charset="0"/>
              <a:buNone/>
            </a:pPr>
            <a:endParaRPr lang="en-US"/>
          </a:p>
          <a:p>
            <a:pPr lvl="1"/>
            <a:endParaRPr lang="en-US"/>
          </a:p>
          <a:p>
            <a:pPr lvl="1"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8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Professional Development of Expert Clinicians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u="sng">
                <a:solidFill>
                  <a:schemeClr val="folHlink"/>
                </a:solidFill>
              </a:rPr>
              <a:t>Stage One</a:t>
            </a:r>
            <a:r>
              <a:rPr lang="en-US" sz="2700"/>
              <a:t>:  accumulation of biomedical, basic scientific knowledge</a:t>
            </a:r>
          </a:p>
          <a:p>
            <a:pPr>
              <a:lnSpc>
                <a:spcPct val="90000"/>
              </a:lnSpc>
            </a:pPr>
            <a:r>
              <a:rPr lang="en-US" sz="2700"/>
              <a:t>Knowledge is linked in a network presented through formal education</a:t>
            </a:r>
          </a:p>
          <a:p>
            <a:pPr>
              <a:lnSpc>
                <a:spcPct val="90000"/>
              </a:lnSpc>
            </a:pPr>
            <a:r>
              <a:rPr lang="en-US" sz="2700"/>
              <a:t>Clinical reasoning is based on biomedical concepts</a:t>
            </a:r>
          </a:p>
          <a:p>
            <a:pPr>
              <a:lnSpc>
                <a:spcPct val="90000"/>
              </a:lnSpc>
            </a:pPr>
            <a:r>
              <a:rPr lang="en-US" sz="2700"/>
              <a:t>Students have difficulty differentiating between relevant and irrelevant patient findings – excessive hypothesis develop</a:t>
            </a:r>
          </a:p>
        </p:txBody>
      </p:sp>
    </p:spTree>
    <p:extLst>
      <p:ext uri="{BB962C8B-B14F-4D97-AF65-F5344CB8AC3E}">
        <p14:creationId xmlns:p14="http://schemas.microsoft.com/office/powerpoint/2010/main" val="2010807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Clinical Reasoning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Definitions: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Application of relevant knowledge and clinical skills to the evaluation, diagnosis and management of a patient problem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- Barrows HS, </a:t>
            </a:r>
            <a:r>
              <a:rPr lang="en-US" dirty="0" err="1"/>
              <a:t>Feltovich</a:t>
            </a:r>
            <a:r>
              <a:rPr lang="en-US" dirty="0"/>
              <a:t> PJ.  </a:t>
            </a:r>
            <a:r>
              <a:rPr lang="en-US" i="1" dirty="0"/>
              <a:t>Med Ed</a:t>
            </a:r>
            <a:r>
              <a:rPr lang="en-US" dirty="0"/>
              <a:t> 1987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Cognitive process or thinking used in the evaluation and management of a patient.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- Jones, MA  </a:t>
            </a:r>
            <a:r>
              <a:rPr lang="en-US" i="1" dirty="0" err="1"/>
              <a:t>Phys</a:t>
            </a:r>
            <a:r>
              <a:rPr lang="en-US" i="1" dirty="0"/>
              <a:t> </a:t>
            </a:r>
            <a:r>
              <a:rPr lang="en-US" i="1" dirty="0" err="1"/>
              <a:t>Ther</a:t>
            </a:r>
            <a:r>
              <a:rPr lang="en-US" dirty="0"/>
              <a:t> </a:t>
            </a:r>
            <a:r>
              <a:rPr lang="en-US" dirty="0" smtClean="0"/>
              <a:t>1992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-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369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folHlink"/>
                </a:solidFill>
              </a:rPr>
              <a:t>Stage Two</a:t>
            </a:r>
            <a:r>
              <a:rPr lang="en-US"/>
              <a:t> Development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Integration of biomedical knowledge into clinical knowledge</a:t>
            </a:r>
          </a:p>
          <a:p>
            <a:r>
              <a:rPr lang="en-US"/>
              <a:t>Occurs with increase experience with patients</a:t>
            </a:r>
          </a:p>
          <a:p>
            <a:r>
              <a:rPr lang="en-US"/>
              <a:t>Links are formed between patient findings and clinical concepts</a:t>
            </a:r>
          </a:p>
          <a:p>
            <a:r>
              <a:rPr lang="en-US"/>
              <a:t>Hypothesis formation is more refined</a:t>
            </a:r>
          </a:p>
        </p:txBody>
      </p:sp>
    </p:spTree>
    <p:extLst>
      <p:ext uri="{BB962C8B-B14F-4D97-AF65-F5344CB8AC3E}">
        <p14:creationId xmlns:p14="http://schemas.microsoft.com/office/powerpoint/2010/main" val="41487642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folHlink"/>
                </a:solidFill>
              </a:rPr>
              <a:t>Stage Three</a:t>
            </a:r>
            <a:r>
              <a:rPr lang="en-US"/>
              <a:t> Development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“illness scripts” begin to develop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Clinical </a:t>
            </a:r>
            <a:r>
              <a:rPr lang="en-US" dirty="0"/>
              <a:t>patterns plus the information on predisposing factors, medical hereditary conditions, </a:t>
            </a:r>
            <a:r>
              <a:rPr lang="en-US" dirty="0" err="1"/>
              <a:t>patho</a:t>
            </a:r>
            <a:r>
              <a:rPr lang="en-US" dirty="0"/>
              <a:t>-physiological process that occurs, presenting signs and symptoms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Increases </a:t>
            </a:r>
            <a:r>
              <a:rPr lang="en-US" dirty="0"/>
              <a:t>efficiency of knowledge network, search less for information</a:t>
            </a:r>
          </a:p>
        </p:txBody>
      </p:sp>
    </p:spTree>
    <p:extLst>
      <p:ext uri="{BB962C8B-B14F-4D97-AF65-F5344CB8AC3E}">
        <p14:creationId xmlns:p14="http://schemas.microsoft.com/office/powerpoint/2010/main" val="2154853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folHlink"/>
                </a:solidFill>
              </a:rPr>
              <a:t>Stage Four</a:t>
            </a:r>
            <a:r>
              <a:rPr lang="en-US"/>
              <a:t> Development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981200"/>
            <a:ext cx="7021513" cy="29924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Content and structure involved in the storage of clinical encounters as “instant scripts” in memory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Stored </a:t>
            </a:r>
            <a:r>
              <a:rPr lang="en-US" dirty="0"/>
              <a:t>separately from the clinical knowledge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Recognize </a:t>
            </a:r>
            <a:r>
              <a:rPr lang="en-US" dirty="0"/>
              <a:t>variations of the “instant scripts” of basic clinical patterns seen in practice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Jones M (1994) Clinical Reasoning in Orthopedic Manual Therapy in Physical Therapy of the Cervical and Thoracic Spine, 2nd ed.  Churchill Livingston</a:t>
            </a:r>
          </a:p>
        </p:txBody>
      </p:sp>
    </p:spTree>
    <p:extLst>
      <p:ext uri="{BB962C8B-B14F-4D97-AF65-F5344CB8AC3E}">
        <p14:creationId xmlns:p14="http://schemas.microsoft.com/office/powerpoint/2010/main" val="335410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Clinical Reasoning: Reflection/Re-evaluation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Hypothesis Oriented 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HOAC </a:t>
            </a:r>
            <a:r>
              <a:rPr lang="en-US" dirty="0"/>
              <a:t>method provides a good algorithm to use for reflection of clinical practice.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                  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416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folHlink"/>
                </a:solidFill>
              </a:rPr>
              <a:t>Errors</a:t>
            </a:r>
            <a:r>
              <a:rPr lang="en-US"/>
              <a:t> in Clinical Reasoning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Framing Errors: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orming </a:t>
            </a:r>
            <a:r>
              <a:rPr lang="en-US" dirty="0" smtClean="0"/>
              <a:t>a wrong initial concept of the problem</a:t>
            </a:r>
          </a:p>
          <a:p>
            <a:pPr lvl="1"/>
            <a:r>
              <a:rPr lang="en-US" dirty="0" smtClean="0"/>
              <a:t>Failure to generate plausible hypothesis</a:t>
            </a:r>
          </a:p>
          <a:p>
            <a:pPr lvl="1"/>
            <a:r>
              <a:rPr lang="en-US" dirty="0" smtClean="0"/>
              <a:t>Inadequate testing of hypothesis</a:t>
            </a:r>
          </a:p>
          <a:p>
            <a:pPr lvl="1"/>
            <a:r>
              <a:rPr lang="en-US" dirty="0" smtClean="0"/>
              <a:t>Premature acceptance of the hypothesis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Failure </a:t>
            </a:r>
            <a:r>
              <a:rPr lang="en-US" dirty="0"/>
              <a:t>to attend to features that are missing</a:t>
            </a:r>
          </a:p>
          <a:p>
            <a:endParaRPr lang="en-US" dirty="0"/>
          </a:p>
          <a:p>
            <a:r>
              <a:rPr lang="en-US" dirty="0"/>
              <a:t>Over-emphasis on features which support the “favorite” hypothesis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36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Confirmation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Tendency to look for, notice, and remember information that fits with our pre-existing expectations.</a:t>
            </a:r>
          </a:p>
          <a:p>
            <a:pPr lvl="1"/>
            <a:r>
              <a:rPr lang="en-US" dirty="0" smtClean="0"/>
              <a:t>Competing hypothesis aren’t tested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8354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Bias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Overreliance on outcome information to indicate the accuracy or quality of the clinical reasoning that occurred when the interventions were chosen</a:t>
            </a:r>
          </a:p>
          <a:p>
            <a:pPr lvl="1"/>
            <a:r>
              <a:rPr lang="en-US" dirty="0" smtClean="0"/>
              <a:t>Good outcome = good clinical reasoning</a:t>
            </a:r>
          </a:p>
          <a:p>
            <a:pPr lvl="1"/>
            <a:r>
              <a:rPr lang="en-US" dirty="0" smtClean="0"/>
              <a:t>Poor outcome = ?, situation outside PT control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8305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Overcome Errors</a:t>
            </a:r>
            <a:br>
              <a:rPr lang="en-US" dirty="0" smtClean="0"/>
            </a:br>
            <a:r>
              <a:rPr lang="en-US" sz="2400" dirty="0" smtClean="0"/>
              <a:t>-Klein, J. Five pitfalls in decisions about diagnosis and prescribing.   </a:t>
            </a:r>
            <a:r>
              <a:rPr lang="en-US" sz="2400" i="1" dirty="0" smtClean="0"/>
              <a:t>BMJ</a:t>
            </a:r>
            <a:r>
              <a:rPr lang="en-US" sz="2400" dirty="0" smtClean="0"/>
              <a:t>. 2005;330-7:781-784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Develop an awareness of cognitive processer or reasoning used to come to clinical decisions</a:t>
            </a:r>
          </a:p>
          <a:p>
            <a:r>
              <a:rPr lang="en-US" dirty="0" smtClean="0"/>
              <a:t>Understand common clinical reasoning errors</a:t>
            </a:r>
          </a:p>
          <a:p>
            <a:r>
              <a:rPr lang="en-US" dirty="0" smtClean="0"/>
              <a:t>Try to understand why your reasoning might be wrong</a:t>
            </a:r>
          </a:p>
          <a:p>
            <a:r>
              <a:rPr lang="en-US" dirty="0" smtClean="0"/>
              <a:t>Always include in the exam questions, physical screening and tests and measures that would disprove your hypothesis</a:t>
            </a:r>
          </a:p>
          <a:p>
            <a:r>
              <a:rPr lang="en-US" dirty="0" smtClean="0"/>
              <a:t>Develop a knowledge of prevalence and incidence of various conditions, make sure you don’t jump to pattern recognition too soon.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2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 process of </a:t>
            </a:r>
            <a:r>
              <a:rPr lang="en-US" dirty="0" smtClean="0">
                <a:solidFill>
                  <a:srgbClr val="FF0000"/>
                </a:solidFill>
              </a:rPr>
              <a:t>reflective inquiry</a:t>
            </a:r>
          </a:p>
          <a:p>
            <a:pPr marL="708660" lvl="2" indent="-342900">
              <a:buFont typeface="Arial" pitchFamily="34" charset="0"/>
              <a:buChar char="•"/>
            </a:pPr>
            <a:r>
              <a:rPr lang="en-US" dirty="0" smtClean="0"/>
              <a:t>in </a:t>
            </a:r>
            <a:r>
              <a:rPr lang="en-US" u="sng" dirty="0" smtClean="0"/>
              <a:t>collaboration with a patient or family </a:t>
            </a:r>
          </a:p>
          <a:p>
            <a:pPr marL="708660" lvl="2" indent="-342900">
              <a:buFont typeface="Arial" pitchFamily="34" charset="0"/>
              <a:buChar char="•"/>
            </a:pPr>
            <a:r>
              <a:rPr lang="en-US" dirty="0" smtClean="0"/>
              <a:t>seeks to promote a deep and contextually relevant understanding of the clinical problem </a:t>
            </a:r>
          </a:p>
          <a:p>
            <a:pPr marL="708660" lvl="2" indent="-342900">
              <a:buFont typeface="Arial" pitchFamily="34" charset="0"/>
              <a:buChar char="•"/>
            </a:pPr>
            <a:r>
              <a:rPr lang="en-US" dirty="0" smtClean="0"/>
              <a:t>to provide a sound basis for clinical interventions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5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Reasoning: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Involves the interaction of individuals in a collaborative exchange to achieve mutual understanding of the problem and to negotiate an agreed-upon plan for addressing that problem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Is patient centered and situated within a </a:t>
            </a:r>
            <a:r>
              <a:rPr lang="en-US" dirty="0" err="1" smtClean="0"/>
              <a:t>biopsychosocial</a:t>
            </a:r>
            <a:r>
              <a:rPr lang="en-US" dirty="0" smtClean="0"/>
              <a:t> model of health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Involves both deductive and inductive reasoning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Is complex, nonlinear, and cyclical in nature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Plays a critical role in reflective learning from practice experiences and in the development of clinical expertise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Clinical Reasoning Models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Hypothesis Generation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Hypothesis are generated from patient history, signs and symptoms  and tested in the examination process</a:t>
            </a:r>
          </a:p>
          <a:p>
            <a:pPr lvl="1"/>
            <a:r>
              <a:rPr lang="en-US" dirty="0" smtClean="0"/>
              <a:t>Utilizes Pattern Recognition</a:t>
            </a:r>
          </a:p>
          <a:p>
            <a:pPr lvl="1"/>
            <a:r>
              <a:rPr lang="en-US" dirty="0" smtClean="0"/>
              <a:t>Can be the greatest source of error in </a:t>
            </a:r>
            <a:r>
              <a:rPr lang="en-US" dirty="0" smtClean="0"/>
              <a:t>thinking-jump to conclusion, ignore needed tests to confirm/counter-dict. 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Narrative Reasoning</a:t>
            </a:r>
          </a:p>
          <a:p>
            <a:pPr lvl="1"/>
            <a:r>
              <a:rPr lang="en-US" dirty="0" smtClean="0"/>
              <a:t>Hypothesis regarding patients’ interpretation of their experiences are validated through consensus between therapist and patient</a:t>
            </a:r>
          </a:p>
          <a:p>
            <a:pPr lvl="1"/>
            <a:r>
              <a:rPr lang="en-US" dirty="0" smtClean="0"/>
              <a:t>Not so much what happens to people but how they interpret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44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669925"/>
          </a:xfrm>
        </p:spPr>
        <p:txBody>
          <a:bodyPr>
            <a:normAutofit/>
          </a:bodyPr>
          <a:lstStyle/>
          <a:p>
            <a:r>
              <a:rPr lang="en-US"/>
              <a:t>Model of Clinical Reasoning</a:t>
            </a: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8982" y="1609725"/>
            <a:ext cx="4555436" cy="4846638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70902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Development of </a:t>
            </a:r>
            <a:br>
              <a:rPr lang="en-US"/>
            </a:br>
            <a:r>
              <a:rPr lang="en-US"/>
              <a:t>Clinical Reasoning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Dependent upon experience</a:t>
            </a:r>
          </a:p>
          <a:p>
            <a:pPr lvl="1">
              <a:lnSpc>
                <a:spcPct val="90000"/>
              </a:lnSpc>
            </a:pPr>
            <a:r>
              <a:rPr lang="en-US"/>
              <a:t>Clinical</a:t>
            </a:r>
          </a:p>
          <a:p>
            <a:pPr lvl="1">
              <a:lnSpc>
                <a:spcPct val="90000"/>
              </a:lnSpc>
            </a:pPr>
            <a:r>
              <a:rPr lang="en-US"/>
              <a:t>Personal </a:t>
            </a:r>
          </a:p>
          <a:p>
            <a:pPr lvl="1">
              <a:lnSpc>
                <a:spcPct val="90000"/>
              </a:lnSpc>
            </a:pPr>
            <a:r>
              <a:rPr lang="en-US"/>
              <a:t>Didactic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b="1">
                <a:solidFill>
                  <a:schemeClr val="tx2"/>
                </a:solidFill>
              </a:rPr>
              <a:t>Hypothesis formation and testing</a:t>
            </a:r>
          </a:p>
          <a:p>
            <a:pPr>
              <a:lnSpc>
                <a:spcPct val="90000"/>
              </a:lnSpc>
            </a:pPr>
            <a:endParaRPr lang="en-US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/>
              <a:t>Confirm or refute hypothesis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662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TYPE" val="0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378</TotalTime>
  <Words>2130</Words>
  <Application>Microsoft Office PowerPoint</Application>
  <PresentationFormat>On-screen Show (4:3)</PresentationFormat>
  <Paragraphs>340</Paragraphs>
  <Slides>47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Opulent</vt:lpstr>
      <vt:lpstr>Clinical Reasoning: Skills for Decision Making</vt:lpstr>
      <vt:lpstr>Objectives</vt:lpstr>
      <vt:lpstr>Common types of clinical decisions include: </vt:lpstr>
      <vt:lpstr>Clinical Reasoning</vt:lpstr>
      <vt:lpstr>PowerPoint Presentation</vt:lpstr>
      <vt:lpstr>Clinical Reasoning:</vt:lpstr>
      <vt:lpstr>Clinical Reasoning Models</vt:lpstr>
      <vt:lpstr>Model of Clinical Reasoning</vt:lpstr>
      <vt:lpstr>Development of  Clinical Reasoning</vt:lpstr>
      <vt:lpstr>Clinical Reasoning: Reflection/Re-evaluation</vt:lpstr>
      <vt:lpstr>HOAC Conceptual  Scheme</vt:lpstr>
      <vt:lpstr>Evaluation Scheme</vt:lpstr>
      <vt:lpstr>Clinical Reasoning Strategies Model</vt:lpstr>
      <vt:lpstr>Physical Therapy  Functions – APTA Guide</vt:lpstr>
      <vt:lpstr>Physical Therapy Responsibilities</vt:lpstr>
      <vt:lpstr>1.  Collect Initial Data</vt:lpstr>
      <vt:lpstr>PowerPoint Presentation</vt:lpstr>
      <vt:lpstr>Case History   </vt:lpstr>
      <vt:lpstr>2.  Generate a Problem Statement</vt:lpstr>
      <vt:lpstr>PowerPoint Presentation</vt:lpstr>
      <vt:lpstr>PowerPoint Presentation</vt:lpstr>
      <vt:lpstr>Two Types of Problems</vt:lpstr>
      <vt:lpstr>3.  Examination</vt:lpstr>
      <vt:lpstr>PowerPoint Presentation</vt:lpstr>
      <vt:lpstr>PowerPoint Presentation</vt:lpstr>
      <vt:lpstr>4.  Working Hypotheses</vt:lpstr>
      <vt:lpstr>PowerPoint Presentation</vt:lpstr>
      <vt:lpstr>PowerPoint Presentation</vt:lpstr>
      <vt:lpstr>5.  Plan for Re-evaluation</vt:lpstr>
      <vt:lpstr>6.  Treatment Strategy</vt:lpstr>
      <vt:lpstr>7.  Intervention Tactics</vt:lpstr>
      <vt:lpstr>8.  Treatment</vt:lpstr>
      <vt:lpstr>9.  Reassessment</vt:lpstr>
      <vt:lpstr>Self Assessment of Patient Management</vt:lpstr>
      <vt:lpstr>Summary of HOAC  Method</vt:lpstr>
      <vt:lpstr>Clinical Reasoning </vt:lpstr>
      <vt:lpstr>PowerPoint Presentation</vt:lpstr>
      <vt:lpstr>PowerPoint Presentation</vt:lpstr>
      <vt:lpstr>Professional Development of Expert Clinicians</vt:lpstr>
      <vt:lpstr>Stage Two Development</vt:lpstr>
      <vt:lpstr>Stage Three Development</vt:lpstr>
      <vt:lpstr>Stage Four Development</vt:lpstr>
      <vt:lpstr>Clinical Reasoning: Reflection/Re-evaluation</vt:lpstr>
      <vt:lpstr>Errors in Clinical Reasoning</vt:lpstr>
      <vt:lpstr>Confirmation Bias</vt:lpstr>
      <vt:lpstr>Outcome Bias</vt:lpstr>
      <vt:lpstr>Ways to Overcome Errors -Klein, J. Five pitfalls in decisions about diagnosis and prescribing.   BMJ. 2005;330-7:781-784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Reasoning: Skills for Decision Making</dc:title>
  <dc:creator>Becky</dc:creator>
  <cp:lastModifiedBy>SWEET, CHRISTINA</cp:lastModifiedBy>
  <cp:revision>17</cp:revision>
  <dcterms:created xsi:type="dcterms:W3CDTF">2012-04-15T00:19:40Z</dcterms:created>
  <dcterms:modified xsi:type="dcterms:W3CDTF">2012-04-16T19:33:51Z</dcterms:modified>
</cp:coreProperties>
</file>