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32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A1FCF-742C-4831-8F90-A83B31CEDD0C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85B18-2043-4355-9533-CD3156576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5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3DFAD-6DD9-43A1-998D-D0D32698F8EF}" type="slidenum">
              <a:rPr lang="en-US"/>
              <a:pPr/>
              <a:t>9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Age, physical ability, balance, activity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Opposite the</a:t>
            </a:r>
            <a:r>
              <a:rPr lang="en-US" baseline="0" dirty="0" smtClean="0"/>
              <a:t> normal walking pattern. Take step advance, take a step advanced.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5B18-2043-4355-9533-CD31565768A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79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4-points for walking: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5B18-2043-4355-9533-CD31565768A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31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points are moving at a time, always opposite sides=crutches.</a:t>
            </a:r>
            <a:r>
              <a:rPr lang="en-US" baseline="0" dirty="0" smtClean="0"/>
              <a:t> Alternating leg and crutch out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5B18-2043-4355-9533-CD31565768A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97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antalgic, not willing to put 100% of weight on bad,</a:t>
            </a:r>
            <a:r>
              <a:rPr lang="en-US" baseline="0" dirty="0" smtClean="0"/>
              <a:t> so take shorter on hurt. </a:t>
            </a:r>
          </a:p>
          <a:p>
            <a:r>
              <a:rPr lang="en-US" baseline="0" dirty="0" smtClean="0"/>
              <a:t>The most “normal” gait.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5B18-2043-4355-9533-CD31565768A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1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crutches,</a:t>
            </a:r>
            <a:r>
              <a:rPr lang="en-US" baseline="0" dirty="0" smtClean="0"/>
              <a:t> swinging through with good foot, with the injured foot still-up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5B18-2043-4355-9533-CD31565768A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40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weight is still just in arms, can</a:t>
            </a:r>
            <a:r>
              <a:rPr lang="en-US" baseline="0" dirty="0" smtClean="0"/>
              <a:t> have less than 10% on injured foot that touches.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85B18-2043-4355-9533-CD31565768A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9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74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560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7DF2B9-FCB1-4807-97F7-A6A147179D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25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28800"/>
            <a:ext cx="4038600" cy="20748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56063"/>
            <a:ext cx="4038600" cy="20748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4EE4527-08EB-4C5D-852A-1636F2913A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79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F04F18B-CBB6-4AE6-8BBE-D82A647BD8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15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6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39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3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20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0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43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2339B-7269-4F6B-9D03-1087D5C51A08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E7EE1-2F32-4E17-99FA-9E732297EA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0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romedproducts.com/s.nl;jsessionid=ac112b801f43f68264beb0b1446cbc63b002aa6e4e0e.e3eTaxiPc3mTe3qObN8OahiMby1ynknvrkLOlQzNp65In0?sc=2&amp;category=46&amp;it=I&amp;id=38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romedproducts.com/s.nl/sc.2/category.18/it.I/id.33/.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nlife.com/critpath/match.cfm?categoryID=16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inlife.com/critpath/spec.cfm?productID=72053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1800wheelchair.com/asp/view-product.asp?product_id=97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www.1800wheelchair.com/asp/view-product.asp?product_id=822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limblength.com/pubs/articles/lld/lld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rongdiagnosis.com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Ambulation Aids</a:t>
            </a:r>
            <a:br>
              <a:rPr lang="en-US" dirty="0" smtClean="0"/>
            </a:br>
            <a:r>
              <a:rPr lang="en-US" dirty="0" smtClean="0"/>
              <a:t>Normal Gait and Abnormal Gait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793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Tilt Table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Check BP and HR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Indications to use tilt table</a:t>
            </a:r>
          </a:p>
          <a:p>
            <a:pPr lvl="1">
              <a:lnSpc>
                <a:spcPct val="90000"/>
              </a:lnSpc>
            </a:pPr>
            <a:r>
              <a:rPr lang="en-US"/>
              <a:t>SCI</a:t>
            </a:r>
          </a:p>
          <a:p>
            <a:pPr lvl="1">
              <a:lnSpc>
                <a:spcPct val="90000"/>
              </a:lnSpc>
            </a:pPr>
            <a:r>
              <a:rPr lang="en-US"/>
              <a:t>L/E Amputations</a:t>
            </a:r>
          </a:p>
          <a:p>
            <a:pPr lvl="1">
              <a:lnSpc>
                <a:spcPct val="90000"/>
              </a:lnSpc>
            </a:pPr>
            <a:r>
              <a:rPr lang="en-US"/>
              <a:t>Obese</a:t>
            </a:r>
          </a:p>
          <a:p>
            <a:pPr lvl="1">
              <a:lnSpc>
                <a:spcPct val="90000"/>
              </a:lnSpc>
            </a:pPr>
            <a:r>
              <a:rPr lang="en-US"/>
              <a:t>Prolonged Bed Rest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600"/>
              <a:t>                                                                                                www.promedproducts.com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/>
          </a:p>
        </p:txBody>
      </p:sp>
      <p:pic>
        <p:nvPicPr>
          <p:cNvPr id="13316" name="Picture 4" descr="6058-TiltTable_t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752600"/>
            <a:ext cx="25908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668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Parallel Bars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53340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Maximal stability, support, safety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Confidence Booster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Adjustable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Pre-gait activities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Limited in length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pic>
        <p:nvPicPr>
          <p:cNvPr id="14340" name="Picture 4" descr="1582-t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133600"/>
            <a:ext cx="2362200" cy="18288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72200" y="4267200"/>
            <a:ext cx="267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www.promedproducts.com</a:t>
            </a:r>
          </a:p>
        </p:txBody>
      </p:sp>
    </p:spTree>
    <p:extLst>
      <p:ext uri="{BB962C8B-B14F-4D97-AF65-F5344CB8AC3E}">
        <p14:creationId xmlns:p14="http://schemas.microsoft.com/office/powerpoint/2010/main" val="14311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Walker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0386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Patient must be able to lift and advance walker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Greater attention demand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White, 1992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Adjustable, nonadjustable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Folding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400"/>
              <a:t>Reciprocal</a:t>
            </a:r>
          </a:p>
        </p:txBody>
      </p:sp>
      <p:pic>
        <p:nvPicPr>
          <p:cNvPr id="61447" name="Picture 7" descr="Walker Wheels, Walkers Accessories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715000" y="3027362"/>
            <a:ext cx="1905000" cy="19050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93031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Rolling Walkers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724400" cy="4302125"/>
          </a:xfrm>
        </p:spPr>
        <p:txBody>
          <a:bodyPr/>
          <a:lstStyle/>
          <a:p>
            <a:r>
              <a:rPr lang="en-US" sz="2400" dirty="0" smtClean="0"/>
              <a:t>Rolling Walker Indications</a:t>
            </a:r>
            <a:endParaRPr lang="en-US" sz="2400" dirty="0"/>
          </a:p>
          <a:p>
            <a:pPr lvl="1"/>
            <a:r>
              <a:rPr lang="en-US" sz="2000" dirty="0"/>
              <a:t>Cognition/Unable to follow </a:t>
            </a:r>
            <a:r>
              <a:rPr lang="en-US" sz="2000" dirty="0" smtClean="0"/>
              <a:t>commands=cant figure out how to advance a normal walker. 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Cardiopulmonary Issues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Patient carries standard</a:t>
            </a:r>
          </a:p>
          <a:p>
            <a:endParaRPr lang="en-US" sz="2400" dirty="0"/>
          </a:p>
          <a:p>
            <a:r>
              <a:rPr lang="en-US" sz="2400" dirty="0"/>
              <a:t>Height of walker</a:t>
            </a:r>
          </a:p>
          <a:p>
            <a:pPr lvl="1"/>
            <a:r>
              <a:rPr lang="en-US" sz="2000" dirty="0"/>
              <a:t>Higher for back surgeries</a:t>
            </a:r>
          </a:p>
          <a:p>
            <a:endParaRPr lang="en-US" sz="2400" dirty="0"/>
          </a:p>
        </p:txBody>
      </p:sp>
      <p:pic>
        <p:nvPicPr>
          <p:cNvPr id="17413" name="Picture 5" descr="Deluxe Folding Walker with Wheel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975879" y="1828800"/>
            <a:ext cx="1383242" cy="2074863"/>
          </a:xfrm>
          <a:noFill/>
          <a:ln/>
        </p:spPr>
      </p:pic>
      <p:pic>
        <p:nvPicPr>
          <p:cNvPr id="17415" name="Picture 7" descr="4887">
            <a:hlinkClick r:id="rId3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5953125" y="4379119"/>
            <a:ext cx="1428750" cy="142875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57650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Devices</a:t>
            </a:r>
          </a:p>
        </p:txBody>
      </p:sp>
      <p:sp>
        <p:nvSpPr>
          <p:cNvPr id="19473" name="Rectangle 1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 smtClean="0"/>
              <a:t>Platforms=strap on to a walker then strap in exterminates. 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Baskets</a:t>
            </a:r>
          </a:p>
          <a:p>
            <a:endParaRPr lang="en-US" sz="2800" dirty="0"/>
          </a:p>
          <a:p>
            <a:r>
              <a:rPr lang="en-US" sz="2800" dirty="0"/>
              <a:t>Seats</a:t>
            </a:r>
          </a:p>
        </p:txBody>
      </p:sp>
      <p:pic>
        <p:nvPicPr>
          <p:cNvPr id="19467" name="Picture 11" descr="medicalproductsdirect_1876_935405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245352" y="2332831"/>
            <a:ext cx="844296" cy="1066800"/>
          </a:xfrm>
          <a:noFill/>
          <a:ln/>
        </p:spPr>
      </p:pic>
      <p:pic>
        <p:nvPicPr>
          <p:cNvPr id="19475" name="Picture 19" descr="Guardian Walker Platform Attachmen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3352800"/>
            <a:ext cx="3217863" cy="32766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58324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Measure/Fit Walker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Handgrip: </a:t>
            </a:r>
          </a:p>
          <a:p>
            <a:pPr lvl="1"/>
            <a:r>
              <a:rPr lang="en-US" sz="2400"/>
              <a:t>Level of greater trochanter</a:t>
            </a:r>
          </a:p>
          <a:p>
            <a:pPr lvl="1"/>
            <a:r>
              <a:rPr lang="en-US" sz="2400"/>
              <a:t>Level of ulnar styloid process</a:t>
            </a:r>
          </a:p>
          <a:p>
            <a:pPr lvl="1"/>
            <a:r>
              <a:rPr lang="en-US" sz="2400"/>
              <a:t>Level of wrist crease</a:t>
            </a:r>
          </a:p>
          <a:p>
            <a:r>
              <a:rPr lang="en-US" sz="2800"/>
              <a:t>Elbow Flexion</a:t>
            </a:r>
          </a:p>
          <a:p>
            <a:pPr lvl="1"/>
            <a:r>
              <a:rPr lang="en-US" sz="2400"/>
              <a:t>20 – 25 dg</a:t>
            </a:r>
          </a:p>
          <a:p>
            <a:r>
              <a:rPr lang="en-US" sz="2800"/>
              <a:t>Walker Feet:</a:t>
            </a:r>
          </a:p>
          <a:p>
            <a:pPr lvl="1"/>
            <a:r>
              <a:rPr lang="en-US" sz="2400"/>
              <a:t>Middle of foot, all four walker feet on ground</a:t>
            </a:r>
          </a:p>
          <a:p>
            <a:pPr lvl="1"/>
            <a:r>
              <a:rPr lang="en-US" sz="2400"/>
              <a:t>Hips and knees straight</a:t>
            </a:r>
          </a:p>
          <a:p>
            <a:endParaRPr lang="en-US" sz="2800"/>
          </a:p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78155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Disadvantages of Walkers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465455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Difficult to store, transport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Stairs=almost impossible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Slower</a:t>
            </a:r>
          </a:p>
          <a:p>
            <a:pPr>
              <a:lnSpc>
                <a:spcPct val="90000"/>
              </a:lnSpc>
            </a:pPr>
            <a:r>
              <a:rPr lang="en-US" dirty="0"/>
              <a:t>Decreased stride length</a:t>
            </a:r>
          </a:p>
          <a:p>
            <a:pPr>
              <a:lnSpc>
                <a:spcPct val="90000"/>
              </a:lnSpc>
            </a:pPr>
            <a:r>
              <a:rPr lang="en-US" dirty="0"/>
              <a:t>Crowds</a:t>
            </a:r>
          </a:p>
          <a:p>
            <a:pPr>
              <a:lnSpc>
                <a:spcPct val="90000"/>
              </a:lnSpc>
            </a:pPr>
            <a:r>
              <a:rPr lang="en-US" dirty="0"/>
              <a:t>Hand Injuries possible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  <p:pic>
        <p:nvPicPr>
          <p:cNvPr id="21515" name="Picture 11" descr="rising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438400"/>
            <a:ext cx="2886075" cy="329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85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Axillary Crutches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More mobility, less stability</a:t>
            </a:r>
          </a:p>
          <a:p>
            <a:endParaRPr lang="en-US" sz="2800" dirty="0"/>
          </a:p>
          <a:p>
            <a:r>
              <a:rPr lang="en-US" sz="2800" dirty="0"/>
              <a:t>Greater </a:t>
            </a:r>
            <a:r>
              <a:rPr lang="en-US" sz="2800" dirty="0" smtClean="0"/>
              <a:t>speed, greater strength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Cognition</a:t>
            </a:r>
          </a:p>
          <a:p>
            <a:endParaRPr lang="en-US" sz="2800" dirty="0"/>
          </a:p>
          <a:p>
            <a:r>
              <a:rPr lang="en-US" sz="2800" dirty="0"/>
              <a:t>Coordination</a:t>
            </a:r>
          </a:p>
          <a:p>
            <a:endParaRPr lang="en-US" sz="2800" dirty="0"/>
          </a:p>
        </p:txBody>
      </p:sp>
      <p:pic>
        <p:nvPicPr>
          <p:cNvPr id="22537" name="Picture 9" descr="axillary crutches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905000"/>
            <a:ext cx="2743200" cy="38862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5475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Axillary Crutch Fit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Several Methods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Complicated Formula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77% x height of patient in inches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Tape Measure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Standing: two – three finger widths between axillary pad and axilla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Crutch tips on ground, 2 inches lateral, 4-6 inches anterior to tip of </a:t>
            </a:r>
            <a:r>
              <a:rPr lang="en-US" sz="2400" dirty="0" smtClean="0"/>
              <a:t>shoe (2,3 inches lateral in armpit)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903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wrist flexion or extension while grasping hand </a:t>
            </a:r>
            <a:r>
              <a:rPr lang="en-US" dirty="0" smtClean="0"/>
              <a:t>grip=neutral </a:t>
            </a:r>
            <a:r>
              <a:rPr lang="en-US" dirty="0" err="1" smtClean="0"/>
              <a:t>writst</a:t>
            </a:r>
            <a:endParaRPr lang="en-US" dirty="0"/>
          </a:p>
          <a:p>
            <a:endParaRPr lang="en-US" dirty="0"/>
          </a:p>
          <a:p>
            <a:r>
              <a:rPr lang="en-US" dirty="0"/>
              <a:t>Elbow flexion:  20 – 25 degrees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8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Assistive Devices</a:t>
            </a:r>
            <a:br>
              <a:rPr lang="en-US" dirty="0" smtClean="0"/>
            </a:b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common types of ambulation aids that are used in the hospital and clinic</a:t>
            </a:r>
          </a:p>
          <a:p>
            <a:r>
              <a:rPr lang="en-US" dirty="0" smtClean="0"/>
              <a:t>Discuss proper fit for the different types of crutches, canes and walkers</a:t>
            </a:r>
          </a:p>
          <a:p>
            <a:r>
              <a:rPr lang="en-US" dirty="0" smtClean="0"/>
              <a:t>Review gait patterns that will be utilized with the different assistive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632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Common Errors: </a:t>
            </a:r>
            <a:br>
              <a:rPr lang="en-US" sz="4000"/>
            </a:br>
            <a:r>
              <a:rPr lang="en-US" sz="4000"/>
              <a:t> 	Axillary Crutch Fitting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Shoulder elevation </a:t>
            </a:r>
          </a:p>
          <a:p>
            <a:pPr>
              <a:lnSpc>
                <a:spcPct val="90000"/>
              </a:lnSpc>
            </a:pPr>
            <a:r>
              <a:rPr lang="en-US" dirty="0"/>
              <a:t>Shoulder depression</a:t>
            </a:r>
          </a:p>
          <a:p>
            <a:pPr>
              <a:lnSpc>
                <a:spcPct val="90000"/>
              </a:lnSpc>
            </a:pPr>
            <a:r>
              <a:rPr lang="en-US" dirty="0"/>
              <a:t>No shoes </a:t>
            </a:r>
            <a:r>
              <a:rPr lang="en-US" dirty="0" smtClean="0"/>
              <a:t>(fit with shoes on)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Absence of tripod position during </a:t>
            </a:r>
            <a:r>
              <a:rPr lang="en-US" dirty="0" smtClean="0"/>
              <a:t>adjustments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 marL="0" indent="0" algn="ctr">
              <a:lnSpc>
                <a:spcPct val="90000"/>
              </a:lnSpc>
              <a:buNone/>
            </a:pPr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Always </a:t>
            </a:r>
            <a:r>
              <a:rPr lang="en-US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reassess fitting prior to ambulation</a:t>
            </a:r>
          </a:p>
        </p:txBody>
      </p:sp>
    </p:spTree>
    <p:extLst>
      <p:ext uri="{BB962C8B-B14F-4D97-AF65-F5344CB8AC3E}">
        <p14:creationId xmlns:p14="http://schemas.microsoft.com/office/powerpoint/2010/main" val="5215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Disadvantages of Axillary Crutches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/>
              <a:t>Decreased </a:t>
            </a:r>
            <a:r>
              <a:rPr lang="en-US" sz="2800" dirty="0" smtClean="0"/>
              <a:t>stability</a:t>
            </a:r>
          </a:p>
          <a:p>
            <a:pPr lvl="1"/>
            <a:r>
              <a:rPr lang="en-US" sz="2400" dirty="0" smtClean="0"/>
              <a:t>Warn about rain in need to dry off. </a:t>
            </a:r>
            <a:endParaRPr lang="en-US" sz="2400" dirty="0"/>
          </a:p>
          <a:p>
            <a:endParaRPr lang="en-US" sz="2800" dirty="0"/>
          </a:p>
          <a:p>
            <a:r>
              <a:rPr lang="en-US" sz="2800" dirty="0"/>
              <a:t>Possible injury to brachial plexus and blood vessels, </a:t>
            </a:r>
            <a:r>
              <a:rPr lang="en-US" sz="2800" dirty="0" smtClean="0"/>
              <a:t>hands if “hanging” on crutches. 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Require stronger UE, better coordination, balance</a:t>
            </a:r>
          </a:p>
        </p:txBody>
      </p:sp>
      <p:pic>
        <p:nvPicPr>
          <p:cNvPr id="72710" name="Picture 6" descr="CRUTCH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62700" y="3170237"/>
            <a:ext cx="609600" cy="161925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63056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Forearm Crutches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err="1"/>
              <a:t>Loftstrand</a:t>
            </a:r>
            <a:r>
              <a:rPr lang="en-US" sz="2800" dirty="0"/>
              <a:t>, </a:t>
            </a:r>
            <a:r>
              <a:rPr lang="en-US" sz="2800" dirty="0" err="1"/>
              <a:t>Canadien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Bilateral UE support, not as much </a:t>
            </a:r>
            <a:r>
              <a:rPr lang="en-US" sz="2800" dirty="0" err="1" smtClean="0"/>
              <a:t>weightbearing</a:t>
            </a:r>
            <a:r>
              <a:rPr lang="en-US" sz="2800" dirty="0" smtClean="0"/>
              <a:t>, and need to be stronger than with axillary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Hands can be free when </a:t>
            </a:r>
            <a:r>
              <a:rPr lang="en-US" sz="2800" dirty="0" smtClean="0"/>
              <a:t>standing</a:t>
            </a:r>
          </a:p>
          <a:p>
            <a:endParaRPr lang="en-US" sz="2800" dirty="0" smtClean="0"/>
          </a:p>
          <a:p>
            <a:r>
              <a:rPr lang="en-US" sz="2800" dirty="0" smtClean="0"/>
              <a:t>Used when going to</a:t>
            </a:r>
            <a:r>
              <a:rPr lang="en-US" sz="2800" dirty="0"/>
              <a:t> </a:t>
            </a:r>
            <a:r>
              <a:rPr lang="en-US" sz="2800" dirty="0" smtClean="0"/>
              <a:t>be on crutches for a long period of time. </a:t>
            </a:r>
            <a:endParaRPr lang="en-US" sz="2800" dirty="0"/>
          </a:p>
        </p:txBody>
      </p:sp>
      <p:pic>
        <p:nvPicPr>
          <p:cNvPr id="70662" name="Picture 6" descr="axillary crutch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0" y="1981200"/>
            <a:ext cx="2819400" cy="37338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7393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Forearm Crutch Fit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Handgrip adjustment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Greater trochanter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Ulnar </a:t>
            </a:r>
            <a:r>
              <a:rPr lang="en-US" dirty="0" err="1"/>
              <a:t>styloid</a:t>
            </a:r>
            <a:r>
              <a:rPr lang="en-US" dirty="0"/>
              <a:t> process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Wrist crease</a:t>
            </a:r>
          </a:p>
          <a:p>
            <a:pPr>
              <a:lnSpc>
                <a:spcPct val="90000"/>
              </a:lnSpc>
            </a:pPr>
            <a:r>
              <a:rPr lang="en-US" dirty="0"/>
              <a:t>Elbow cuff: 1.5 inches below olecranon</a:t>
            </a:r>
          </a:p>
          <a:p>
            <a:pPr>
              <a:lnSpc>
                <a:spcPct val="90000"/>
              </a:lnSpc>
            </a:pPr>
            <a:r>
              <a:rPr lang="en-US" dirty="0"/>
              <a:t>Crutch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tips</a:t>
            </a:r>
            <a:r>
              <a:rPr lang="en-US" dirty="0"/>
              <a:t> on ground, </a:t>
            </a:r>
            <a:r>
              <a:rPr lang="en-US" u="sng" dirty="0"/>
              <a:t>2 inches lateral, 4-6 </a:t>
            </a:r>
            <a:r>
              <a:rPr lang="en-US" dirty="0"/>
              <a:t>inches anterior to toe</a:t>
            </a:r>
          </a:p>
          <a:p>
            <a:pPr>
              <a:lnSpc>
                <a:spcPct val="90000"/>
              </a:lnSpc>
            </a:pPr>
            <a:r>
              <a:rPr lang="en-US" dirty="0"/>
              <a:t>Elbow flexion: 20 – 25 dg</a:t>
            </a:r>
          </a:p>
        </p:txBody>
      </p:sp>
    </p:spTree>
    <p:extLst>
      <p:ext uri="{BB962C8B-B14F-4D97-AF65-F5344CB8AC3E}">
        <p14:creationId xmlns:p14="http://schemas.microsoft.com/office/powerpoint/2010/main" val="134202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Disadvantages of Forearm Crutches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Less stability and support</a:t>
            </a:r>
          </a:p>
          <a:p>
            <a:endParaRPr lang="en-US" sz="2400" dirty="0"/>
          </a:p>
          <a:p>
            <a:r>
              <a:rPr lang="en-US" sz="2400" dirty="0" smtClean="0"/>
              <a:t>Requires better </a:t>
            </a:r>
            <a:r>
              <a:rPr lang="en-US" sz="2400" dirty="0"/>
              <a:t>standing balance</a:t>
            </a:r>
          </a:p>
          <a:p>
            <a:endParaRPr lang="en-US" sz="2400" dirty="0"/>
          </a:p>
          <a:p>
            <a:r>
              <a:rPr lang="en-US" sz="2400" dirty="0"/>
              <a:t>Support rather than replacement</a:t>
            </a:r>
          </a:p>
          <a:p>
            <a:endParaRPr lang="en-US" sz="2400" dirty="0"/>
          </a:p>
          <a:p>
            <a:r>
              <a:rPr lang="en-US" sz="2400" dirty="0"/>
              <a:t>Hand </a:t>
            </a:r>
            <a:r>
              <a:rPr lang="en-US" sz="2400" dirty="0" smtClean="0"/>
              <a:t>injuries= carpal tunnel, pressure on whole hand</a:t>
            </a:r>
          </a:p>
          <a:p>
            <a:pPr lvl="1"/>
            <a:r>
              <a:rPr lang="en-US" sz="2000" dirty="0" smtClean="0"/>
              <a:t>Wear cycling gloves</a:t>
            </a:r>
          </a:p>
        </p:txBody>
      </p:sp>
      <p:pic>
        <p:nvPicPr>
          <p:cNvPr id="74758" name="Picture 6" descr="crutch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62687" y="3170237"/>
            <a:ext cx="809625" cy="161925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6544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Used in U/E opposite the affected L/E</a:t>
            </a:r>
          </a:p>
          <a:p>
            <a:r>
              <a:rPr lang="en-US" sz="2800"/>
              <a:t>Most mobile, least stable</a:t>
            </a:r>
          </a:p>
          <a:p>
            <a:r>
              <a:rPr lang="en-US" sz="2800"/>
              <a:t>Bases can trip a patient</a:t>
            </a:r>
          </a:p>
          <a:p>
            <a:r>
              <a:rPr lang="en-US" sz="2800"/>
              <a:t>Based canes can feel insecure</a:t>
            </a:r>
          </a:p>
        </p:txBody>
      </p:sp>
      <p:pic>
        <p:nvPicPr>
          <p:cNvPr id="23557" name="Picture 5" descr="StandardCanes-color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2411412"/>
            <a:ext cx="1905000" cy="31369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87798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Cane Fit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Tip of cane is </a:t>
            </a:r>
            <a:r>
              <a:rPr lang="en-US" u="sng" dirty="0"/>
              <a:t>2 inches lateral and 4-6 inches anterior</a:t>
            </a:r>
            <a:r>
              <a:rPr lang="en-US" dirty="0"/>
              <a:t> to toe</a:t>
            </a:r>
          </a:p>
          <a:p>
            <a:endParaRPr lang="en-US" dirty="0"/>
          </a:p>
          <a:p>
            <a:r>
              <a:rPr lang="en-US" dirty="0"/>
              <a:t>Elbow flexion:  20 – 25 dg.</a:t>
            </a:r>
          </a:p>
        </p:txBody>
      </p:sp>
    </p:spTree>
    <p:extLst>
      <p:ext uri="{BB962C8B-B14F-4D97-AF65-F5344CB8AC3E}">
        <p14:creationId xmlns:p14="http://schemas.microsoft.com/office/powerpoint/2010/main" val="40621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Disadvantages of Canes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5486400" cy="4302125"/>
          </a:xfrm>
        </p:spPr>
        <p:txBody>
          <a:bodyPr/>
          <a:lstStyle/>
          <a:p>
            <a:r>
              <a:rPr lang="en-US" sz="2800"/>
              <a:t>Very limited support</a:t>
            </a:r>
          </a:p>
          <a:p>
            <a:endParaRPr lang="en-US" sz="2800"/>
          </a:p>
          <a:p>
            <a:r>
              <a:rPr lang="en-US" sz="2800"/>
              <a:t>Cannot perform some gait patterns</a:t>
            </a:r>
          </a:p>
          <a:p>
            <a:endParaRPr lang="en-US" sz="2800"/>
          </a:p>
          <a:p>
            <a:r>
              <a:rPr lang="en-US" sz="2800"/>
              <a:t>Hand injuries</a:t>
            </a:r>
          </a:p>
        </p:txBody>
      </p:sp>
      <p:pic>
        <p:nvPicPr>
          <p:cNvPr id="24581" name="Picture 5" descr="RCwal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05295"/>
            <a:ext cx="2286000" cy="6766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182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Adaptations of canes</a:t>
            </a:r>
          </a:p>
        </p:txBody>
      </p:sp>
      <p:pic>
        <p:nvPicPr>
          <p:cNvPr id="28675" name="Picture 3" descr="Roll-A-Bout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411287"/>
            <a:ext cx="3764700" cy="4993142"/>
          </a:xfrm>
          <a:noFill/>
          <a:ln/>
        </p:spPr>
      </p:pic>
      <p:pic>
        <p:nvPicPr>
          <p:cNvPr id="28676" name="Picture 4" descr="Pathlighter Lighted Safety Can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371600"/>
            <a:ext cx="3276600" cy="50328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437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Patterns with Assistive Devices:  Four-Point Pattern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Bilateral Ambulation Aids</a:t>
            </a:r>
          </a:p>
          <a:p>
            <a:r>
              <a:rPr lang="en-US" sz="2800" dirty="0"/>
              <a:t>Alternating, reciprocal pattern</a:t>
            </a:r>
          </a:p>
          <a:p>
            <a:r>
              <a:rPr lang="en-US" sz="2800" dirty="0"/>
              <a:t>Low energy</a:t>
            </a:r>
          </a:p>
          <a:p>
            <a:r>
              <a:rPr lang="en-US" sz="2800" dirty="0"/>
              <a:t>Maximum stability and </a:t>
            </a:r>
            <a:r>
              <a:rPr lang="en-US" sz="2800" dirty="0" smtClean="0"/>
              <a:t>support</a:t>
            </a:r>
            <a:endParaRPr lang="en-US" sz="2800" dirty="0"/>
          </a:p>
          <a:p>
            <a:r>
              <a:rPr lang="en-US" sz="2800" dirty="0" smtClean="0"/>
              <a:t>3 points of contact at one time</a:t>
            </a:r>
            <a:endParaRPr lang="en-US" sz="2800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pic>
        <p:nvPicPr>
          <p:cNvPr id="83974" name="Picture 6" descr="77B717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828800"/>
            <a:ext cx="2322513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109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Ambulation Aids</a:t>
            </a:r>
            <a:br>
              <a:rPr lang="en-US" smtClean="0"/>
            </a:br>
            <a:r>
              <a:rPr lang="en-US" smtClean="0"/>
              <a:t>Patient </a:t>
            </a:r>
            <a:r>
              <a:rPr lang="en-US" dirty="0"/>
              <a:t>Needs Assessment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Safety </a:t>
            </a:r>
          </a:p>
          <a:p>
            <a:pPr lvl="1"/>
            <a:r>
              <a:rPr lang="en-US" dirty="0"/>
              <a:t>Impaired balance</a:t>
            </a:r>
          </a:p>
          <a:p>
            <a:pPr lvl="1"/>
            <a:r>
              <a:rPr lang="en-US" dirty="0"/>
              <a:t>Decreased strength</a:t>
            </a:r>
          </a:p>
          <a:p>
            <a:pPr lvl="1"/>
            <a:r>
              <a:rPr lang="en-US" dirty="0"/>
              <a:t>Alteration in coordinated movements</a:t>
            </a:r>
          </a:p>
          <a:p>
            <a:pPr lvl="1"/>
            <a:r>
              <a:rPr lang="en-US" dirty="0"/>
              <a:t>Pain during weight </a:t>
            </a:r>
            <a:r>
              <a:rPr lang="en-US" dirty="0" smtClean="0"/>
              <a:t>bearing</a:t>
            </a:r>
            <a:endParaRPr lang="en-US" dirty="0"/>
          </a:p>
          <a:p>
            <a:pPr lvl="1"/>
            <a:r>
              <a:rPr lang="en-US" dirty="0"/>
              <a:t>Absence of a lower extremity</a:t>
            </a:r>
          </a:p>
          <a:p>
            <a:pPr lvl="1"/>
            <a:r>
              <a:rPr lang="en-US" dirty="0"/>
              <a:t>Altered stability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32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Two-Point Gait Pattern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Bilateral aids</a:t>
            </a:r>
          </a:p>
          <a:p>
            <a:r>
              <a:rPr lang="en-US" sz="2800"/>
              <a:t>Simultaneous, reciprocal pattern</a:t>
            </a:r>
          </a:p>
          <a:p>
            <a:r>
              <a:rPr lang="en-US" sz="2800"/>
              <a:t>Stable pattern</a:t>
            </a:r>
          </a:p>
          <a:p>
            <a:r>
              <a:rPr lang="en-US" sz="2800"/>
              <a:t>Faster speed</a:t>
            </a:r>
          </a:p>
          <a:p>
            <a:r>
              <a:rPr lang="en-US" sz="2800"/>
              <a:t>Low energy</a:t>
            </a:r>
          </a:p>
          <a:p>
            <a:r>
              <a:rPr lang="en-US" sz="2800"/>
              <a:t>Similar to normal gait pattern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pic>
        <p:nvPicPr>
          <p:cNvPr id="87046" name="Picture 6" descr="55A428C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447800"/>
            <a:ext cx="2182813" cy="48339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76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001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/>
              <a:t>Modified Four-Point or </a:t>
            </a:r>
            <a:br>
              <a:rPr lang="en-US" sz="3600" dirty="0"/>
            </a:br>
            <a:r>
              <a:rPr lang="en-US" sz="3600" dirty="0" smtClean="0"/>
              <a:t>Two-Point </a:t>
            </a:r>
            <a:r>
              <a:rPr lang="en-US" sz="3600" dirty="0"/>
              <a:t>Pattern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One ambulation aid</a:t>
            </a:r>
          </a:p>
          <a:p>
            <a:r>
              <a:rPr lang="en-US" sz="2800"/>
              <a:t>One functional upper extremity</a:t>
            </a:r>
          </a:p>
          <a:p>
            <a:r>
              <a:rPr lang="en-US" sz="2800"/>
              <a:t>Aid opposite upper extremity</a:t>
            </a:r>
          </a:p>
          <a:p>
            <a:r>
              <a:rPr lang="en-US" sz="2800"/>
              <a:t>Widens base of support</a:t>
            </a:r>
          </a:p>
          <a:p>
            <a:r>
              <a:rPr lang="en-US" sz="2800"/>
              <a:t>Hemi pattern</a:t>
            </a:r>
          </a:p>
        </p:txBody>
      </p:sp>
      <p:pic>
        <p:nvPicPr>
          <p:cNvPr id="89095" name="Picture 7" descr="3D6F78C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14180"/>
            <a:ext cx="4257675" cy="6175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77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sz="3600"/>
              <a:t>Three-Point</a:t>
            </a:r>
            <a:r>
              <a:rPr lang="en-US" sz="4000"/>
              <a:t>, </a:t>
            </a:r>
            <a:br>
              <a:rPr lang="en-US" sz="4000"/>
            </a:br>
            <a:r>
              <a:rPr lang="en-US" sz="3600"/>
              <a:t>Non-Weight-Bearing Pattern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Bilateral ambulation aids</a:t>
            </a:r>
          </a:p>
          <a:p>
            <a:r>
              <a:rPr lang="en-US" sz="2800"/>
              <a:t>Step to or step-through pattern (old swing to)</a:t>
            </a:r>
          </a:p>
          <a:p>
            <a:r>
              <a:rPr lang="en-US" sz="2800"/>
              <a:t>One NWB extremity</a:t>
            </a:r>
          </a:p>
          <a:p>
            <a:r>
              <a:rPr lang="en-US" sz="2800"/>
              <a:t>Higher energy expenditure</a:t>
            </a:r>
          </a:p>
          <a:p>
            <a:r>
              <a:rPr lang="en-US" sz="2800"/>
              <a:t>Good strength in UE</a:t>
            </a:r>
          </a:p>
        </p:txBody>
      </p:sp>
      <p:pic>
        <p:nvPicPr>
          <p:cNvPr id="91142" name="Picture 6" descr="BCEAF60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0" y="685800"/>
            <a:ext cx="2057400" cy="51816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14242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Three-One-Point/ Partial Weight-Bearing or Modified Three-Point Pattern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Bilateral ambulation aids</a:t>
            </a:r>
          </a:p>
          <a:p>
            <a:r>
              <a:rPr lang="en-US" sz="2800"/>
              <a:t>FWB one extremity, PWB on other</a:t>
            </a:r>
          </a:p>
          <a:p>
            <a:r>
              <a:rPr lang="en-US" sz="2800"/>
              <a:t>More stable than three-point</a:t>
            </a:r>
          </a:p>
          <a:p>
            <a:r>
              <a:rPr lang="en-US" sz="2800"/>
              <a:t>Requires less strength and energy than three-point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pic>
        <p:nvPicPr>
          <p:cNvPr id="93189" name="Picture 5" descr="53EB39F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00200"/>
            <a:ext cx="2581275" cy="525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331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Documentation of Aid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Describe type of Ambulation Aid</a:t>
            </a:r>
          </a:p>
          <a:p>
            <a:r>
              <a:rPr lang="en-US"/>
              <a:t>Document Fitting of Aid</a:t>
            </a:r>
          </a:p>
          <a:p>
            <a:r>
              <a:rPr lang="en-US"/>
              <a:t>Document Adaptive Devices on Aid</a:t>
            </a:r>
          </a:p>
          <a:p>
            <a:r>
              <a:rPr lang="en-US"/>
              <a:t>Document Patients Instruction and Performance of Gait Pattern</a:t>
            </a:r>
          </a:p>
          <a:p>
            <a:r>
              <a:rPr lang="en-US"/>
              <a:t>Document amount of assistance necessary for Patient safety and support</a:t>
            </a:r>
          </a:p>
        </p:txBody>
      </p:sp>
    </p:spTree>
    <p:extLst>
      <p:ext uri="{BB962C8B-B14F-4D97-AF65-F5344CB8AC3E}">
        <p14:creationId xmlns:p14="http://schemas.microsoft.com/office/powerpoint/2010/main" val="40593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Pierson FM, Fairchild SL.  Principles and Techniques of Patient Care, 4</a:t>
            </a:r>
            <a:r>
              <a:rPr lang="en-US" sz="2800" baseline="30000"/>
              <a:t>th</a:t>
            </a:r>
            <a:r>
              <a:rPr lang="en-US" sz="2800"/>
              <a:t> ed., 2008 Saunders, St. Louis.</a:t>
            </a:r>
          </a:p>
          <a:p>
            <a:pPr>
              <a:lnSpc>
                <a:spcPct val="80000"/>
              </a:lnSpc>
            </a:pPr>
            <a:r>
              <a:rPr lang="en-US" sz="2800"/>
              <a:t>Van Hook FW, Demonbreaun D, Weiss B.  Ambulatory devices for chronic gait disorders in the elderly.  </a:t>
            </a:r>
            <a:r>
              <a:rPr lang="en-US" sz="2800" i="1"/>
              <a:t>Am Fam Phys</a:t>
            </a:r>
            <a:r>
              <a:rPr lang="en-US" sz="2800"/>
              <a:t>, 2003:67(8):1717-24.</a:t>
            </a:r>
          </a:p>
          <a:p>
            <a:pPr>
              <a:lnSpc>
                <a:spcPct val="80000"/>
              </a:lnSpc>
            </a:pPr>
            <a:r>
              <a:rPr lang="en-US" sz="2800"/>
              <a:t>Wright DL, Kemp TL. The dual-task methodology and assessing the attentional demands of ambulation with walking devices. </a:t>
            </a:r>
            <a:r>
              <a:rPr lang="en-US" sz="2800" i="1"/>
              <a:t>Phys Ther</a:t>
            </a:r>
            <a:r>
              <a:rPr lang="en-US" sz="2800"/>
              <a:t> 1992;72(4):306-12.</a:t>
            </a:r>
          </a:p>
        </p:txBody>
      </p:sp>
    </p:spTree>
    <p:extLst>
      <p:ext uri="{BB962C8B-B14F-4D97-AF65-F5344CB8AC3E}">
        <p14:creationId xmlns:p14="http://schemas.microsoft.com/office/powerpoint/2010/main" val="16790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GAIT: </a:t>
            </a:r>
            <a:br>
              <a:rPr lang="en-US" dirty="0" smtClean="0"/>
            </a:br>
            <a:r>
              <a:rPr lang="en-US" dirty="0" smtClean="0"/>
              <a:t>Normal and abnormal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581400" y="5257800"/>
            <a:ext cx="5114778" cy="110124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PTP 565</a:t>
            </a:r>
          </a:p>
          <a:p>
            <a:r>
              <a:rPr lang="en-US" dirty="0" smtClean="0"/>
              <a:t>Fundamentals</a:t>
            </a:r>
          </a:p>
          <a:p>
            <a:r>
              <a:rPr lang="en-US" dirty="0" smtClean="0"/>
              <a:t>Of Tests and Measures</a:t>
            </a:r>
          </a:p>
        </p:txBody>
      </p:sp>
    </p:spTree>
    <p:extLst>
      <p:ext uri="{BB962C8B-B14F-4D97-AF65-F5344CB8AC3E}">
        <p14:creationId xmlns:p14="http://schemas.microsoft.com/office/powerpoint/2010/main" val="35905188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Gait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Objectives: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Lecture</a:t>
            </a:r>
          </a:p>
          <a:p>
            <a:pPr lvl="1">
              <a:lnSpc>
                <a:spcPct val="90000"/>
              </a:lnSpc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Discuss and explain definitions of gait cycle</a:t>
            </a:r>
          </a:p>
          <a:p>
            <a:pPr lvl="1">
              <a:lnSpc>
                <a:spcPct val="90000"/>
              </a:lnSpc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Review basic terminology</a:t>
            </a:r>
          </a:p>
          <a:p>
            <a:pPr lvl="1">
              <a:lnSpc>
                <a:spcPct val="90000"/>
              </a:lnSpc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Explain common gait deviations</a:t>
            </a:r>
          </a:p>
          <a:p>
            <a:pPr lvl="1">
              <a:lnSpc>
                <a:spcPct val="90000"/>
              </a:lnSpc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Discuss Gait Evaluations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FBF-7C83-403F-A352-C61CEA7F8450}" type="slidenum">
              <a:rPr lang="en-US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0193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Gait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3600" dirty="0"/>
              <a:t>Definitions: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600" dirty="0"/>
              <a:t>	</a:t>
            </a:r>
            <a:r>
              <a:rPr lang="en-US" sz="2800" u="sng" dirty="0"/>
              <a:t>APTA Guide</a:t>
            </a:r>
            <a:r>
              <a:rPr lang="en-US" sz="2800" dirty="0"/>
              <a:t>- </a:t>
            </a:r>
            <a:r>
              <a:rPr lang="en-US" sz="2400" dirty="0"/>
              <a:t>The manner in which a person walks, characterized by rhythm, cadence, step, stride, and speed.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/>
              <a:t>	</a:t>
            </a:r>
            <a:endParaRPr lang="en-US" sz="36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B978C-F909-4F29-AC4C-9EA4B1640C2B}" type="slidenum">
              <a:rPr lang="en-US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694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Walking: a process of falling forward and catching oneself</a:t>
            </a:r>
          </a:p>
          <a:p>
            <a:endParaRPr lang="en-US" dirty="0" smtClean="0"/>
          </a:p>
          <a:p>
            <a:r>
              <a:rPr lang="en-US" dirty="0" smtClean="0"/>
              <a:t>Gait: a manner of walking, stepping or running</a:t>
            </a:r>
          </a:p>
          <a:p>
            <a:endParaRPr lang="en-US" dirty="0" smtClean="0"/>
          </a:p>
          <a:p>
            <a:r>
              <a:rPr lang="en-US" dirty="0" smtClean="0"/>
              <a:t>Unique to the individual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36" name="Picture 12" descr="C:\WINDOWS\Temporary Internet Files\Content.IE5\9VJV90NK\MPj040132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76400"/>
            <a:ext cx="3901440" cy="2599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9127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Outcomes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1538"/>
            <a:ext cx="8229600" cy="398938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Improve functional mobility</a:t>
            </a:r>
          </a:p>
          <a:p>
            <a:endParaRPr lang="en-US" dirty="0"/>
          </a:p>
          <a:p>
            <a:r>
              <a:rPr lang="en-US" dirty="0"/>
              <a:t>Enhance body functions</a:t>
            </a:r>
          </a:p>
          <a:p>
            <a:endParaRPr lang="en-US" dirty="0"/>
          </a:p>
          <a:p>
            <a:r>
              <a:rPr lang="en-US" dirty="0"/>
              <a:t>Assist with fracture </a:t>
            </a:r>
            <a:r>
              <a:rPr lang="en-US" dirty="0" smtClean="0"/>
              <a:t>healing=too much weight too early, don’t want a fractured part to be movement in a dangerous way, though movement can help healing.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9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Gait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u="sng" dirty="0" smtClean="0"/>
              <a:t>Traditional</a:t>
            </a:r>
            <a:r>
              <a:rPr lang="en-US" sz="2800" dirty="0" smtClean="0"/>
              <a:t>- refers to the points in time in the gait cycle.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Stance: heel strike→ foot flat→ heel-off→ toe-off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dirty="0" smtClean="0"/>
              <a:t>Swing: acceleration→ mid swing→ deceleration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 dirty="0" smtClean="0"/>
              <a:t>	</a:t>
            </a:r>
          </a:p>
          <a:p>
            <a:pPr>
              <a:buFont typeface="Wingdings" pitchFamily="2" charset="2"/>
              <a:buNone/>
            </a:pPr>
            <a:endParaRPr lang="en-US" sz="40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A45AE-3BF6-4B22-BAEE-F58C54D3AD2F}" type="slidenum">
              <a:rPr lang="en-US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281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Traditional </a:t>
            </a:r>
          </a:p>
        </p:txBody>
      </p:sp>
      <p:pic>
        <p:nvPicPr>
          <p:cNvPr id="6148" name="Picture 5" descr="156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999" b="31334"/>
          <a:stretch>
            <a:fillRect/>
          </a:stretch>
        </p:blipFill>
        <p:spPr>
          <a:xfrm>
            <a:off x="228600" y="1600200"/>
            <a:ext cx="7543800" cy="4297363"/>
          </a:xfrm>
          <a:noFill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168AEF-9EEE-461F-9053-05F18782B535}" type="slidenum">
              <a:rPr lang="en-US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22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Gait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u="sng" dirty="0"/>
              <a:t>Rancho Los Amigos</a:t>
            </a:r>
            <a:r>
              <a:rPr lang="en-US" sz="2400" dirty="0"/>
              <a:t> </a:t>
            </a:r>
            <a:r>
              <a:rPr lang="en-US" sz="2400" dirty="0" smtClean="0"/>
              <a:t>–</a:t>
            </a: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800" dirty="0"/>
              <a:t>Stance Phase</a:t>
            </a:r>
            <a:r>
              <a:rPr lang="en-US" sz="2000" dirty="0"/>
              <a:t>: </a:t>
            </a:r>
            <a:r>
              <a:rPr lang="en-US" sz="2400" dirty="0"/>
              <a:t>initial contact → loading response →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mid stance → terminal stance → pre swing.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/>
              <a:t>	</a:t>
            </a:r>
            <a:r>
              <a:rPr lang="en-US" sz="2800" dirty="0"/>
              <a:t>Swing Phase</a:t>
            </a:r>
            <a:r>
              <a:rPr lang="en-US" sz="2400" dirty="0"/>
              <a:t>:</a:t>
            </a:r>
            <a:r>
              <a:rPr lang="en-US" sz="2000" dirty="0"/>
              <a:t> </a:t>
            </a:r>
            <a:r>
              <a:rPr lang="en-US" sz="2400" dirty="0"/>
              <a:t>initial swing → mid swing → terminal swing.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	    Both are used in the clinical setting.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5E310-C48A-4376-AC99-55CC888BF3A8}" type="slidenum">
              <a:rPr lang="en-US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785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 </a:t>
            </a:r>
            <a:r>
              <a:rPr lang="en-US" dirty="0" smtClean="0"/>
              <a:t>Gait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Pathology or injury in specific joint</a:t>
            </a:r>
          </a:p>
          <a:p>
            <a:endParaRPr lang="en-US" dirty="0"/>
          </a:p>
          <a:p>
            <a:r>
              <a:rPr lang="en-US" dirty="0" smtClean="0"/>
              <a:t>Compensations for injuries or pathologies in other joints on same side</a:t>
            </a:r>
          </a:p>
          <a:p>
            <a:endParaRPr lang="en-US" dirty="0"/>
          </a:p>
          <a:p>
            <a:r>
              <a:rPr lang="en-US" dirty="0" smtClean="0"/>
              <a:t>Compensations for injury or pathologies on opposite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389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Gait Deviations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00200"/>
            <a:ext cx="6858000" cy="452596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800"/>
              <a:t>Influences on Gait Patterns</a:t>
            </a:r>
          </a:p>
          <a:p>
            <a:pPr algn="ctr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Pain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Posture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Flexibility and Amount of Available Range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Economy of Movement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Base of Support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Leg length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Gender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Pregnancy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Obesity</a:t>
            </a:r>
          </a:p>
          <a:p>
            <a:pPr>
              <a:lnSpc>
                <a:spcPct val="80000"/>
              </a:lnSpc>
              <a:buSzPct val="70000"/>
            </a:pPr>
            <a:r>
              <a:rPr lang="en-US" sz="2400"/>
              <a:t>Age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05BCF-FBD9-45D1-A368-CD98C69D617C}" type="slidenum">
              <a:rPr lang="en-US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340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Gait Deviations Due to Pain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SzTx/>
            </a:pPr>
            <a:r>
              <a:rPr lang="en-US"/>
              <a:t>Antalgic Gait Pattern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Decrease in stance phase on affected limb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Lack of weight shift laterally over stance limb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Decrease in swing phase of uninvolved limb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Decrease in cadence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Decrease in velocity in walking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endParaRPr lang="en-US"/>
          </a:p>
          <a:p>
            <a:pPr>
              <a:buClr>
                <a:schemeClr val="tx1"/>
              </a:buClr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 protective</a:t>
            </a:r>
          </a:p>
          <a:p>
            <a:r>
              <a:rPr lang="en-US" dirty="0" smtClean="0"/>
              <a:t>Result of injury to pelvis, hip, knee, ankle, or foot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03FB3-514A-4683-90E7-543C64CE58B2}" type="slidenum">
              <a:rPr lang="en-US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999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 Due to Leg Length Discrepancies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800" dirty="0"/>
          </a:p>
          <a:p>
            <a:pPr>
              <a:buSzTx/>
            </a:pPr>
            <a:r>
              <a:rPr lang="en-US" sz="2800" dirty="0"/>
              <a:t>True Leg length or Apparent Leg Length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Shorter limb- pelvis will drop laterally at initial contact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Frontal plane view: limping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Foot may supinate on short side to lengthen leg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Unaffected side: may compensate by increasing hip flexion or knee flexion during swing phase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400" dirty="0"/>
              <a:t>Gait Deviations noted:  </a:t>
            </a:r>
            <a:r>
              <a:rPr lang="en-US" sz="2400" u="sng" dirty="0" smtClean="0"/>
              <a:t>vaulting </a:t>
            </a:r>
            <a:r>
              <a:rPr lang="en-US" sz="2400" dirty="0" smtClean="0"/>
              <a:t>=compensating the short leg</a:t>
            </a:r>
            <a:r>
              <a:rPr lang="en-US" sz="2400" dirty="0" smtClean="0"/>
              <a:t> </a:t>
            </a:r>
            <a:r>
              <a:rPr lang="en-US" sz="2400" u="sng" dirty="0"/>
              <a:t>hip hiking</a:t>
            </a:r>
            <a:r>
              <a:rPr lang="en-US" sz="2400" dirty="0"/>
              <a:t>, </a:t>
            </a:r>
            <a:r>
              <a:rPr lang="en-US" sz="2400" u="sng" dirty="0"/>
              <a:t>circumduction</a:t>
            </a:r>
          </a:p>
          <a:p>
            <a:pPr>
              <a:buSzPct val="70000"/>
            </a:pPr>
            <a:endParaRPr lang="en-US" sz="2800" i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FA72F-3081-4340-919D-F58AE8FD0631}" type="slidenum">
              <a:rPr lang="en-US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822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67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Vaulting		  </a:t>
            </a:r>
            <a:r>
              <a:rPr lang="en-US" dirty="0" err="1" smtClean="0"/>
              <a:t>Circumduction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www.limblength.com/pubs/articles/lld/lld.htm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http://www.victhom.com/en/neurostimulation/gait-disorders.php</a:t>
            </a:r>
            <a:endParaRPr lang="en-US" dirty="0"/>
          </a:p>
        </p:txBody>
      </p:sp>
      <p:pic>
        <p:nvPicPr>
          <p:cNvPr id="12" name="Content Placeholder 11" descr="vaulting gai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990600" y="2438400"/>
            <a:ext cx="2209800" cy="3657600"/>
          </a:xfrm>
        </p:spPr>
      </p:pic>
      <p:pic>
        <p:nvPicPr>
          <p:cNvPr id="13" name="Content Placeholder 12" descr="old-man-walking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257800" y="2514600"/>
            <a:ext cx="2752725" cy="3514725"/>
          </a:xfrm>
        </p:spPr>
      </p:pic>
    </p:spTree>
    <p:extLst>
      <p:ext uri="{BB962C8B-B14F-4D97-AF65-F5344CB8AC3E}">
        <p14:creationId xmlns:p14="http://schemas.microsoft.com/office/powerpoint/2010/main" val="18446807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pPr algn="l"/>
            <a:r>
              <a:rPr lang="en-US" sz="3600"/>
              <a:t>Gait Deviations due to mm weakness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SzTx/>
            </a:pPr>
            <a:r>
              <a:rPr lang="en-US" sz="2400" b="1" dirty="0"/>
              <a:t>Gluteus Max. Weakness </a:t>
            </a:r>
            <a:endParaRPr lang="en-US" sz="2400" b="1" dirty="0" smtClean="0"/>
          </a:p>
          <a:p>
            <a:pPr>
              <a:buSzTx/>
            </a:pPr>
            <a:r>
              <a:rPr lang="en-US" sz="2400" b="1" dirty="0" smtClean="0"/>
              <a:t>Glut. Max needed in </a:t>
            </a:r>
            <a:r>
              <a:rPr lang="en-US" sz="2400" b="1" dirty="0" err="1" smtClean="0"/>
              <a:t>Midstance</a:t>
            </a:r>
            <a:r>
              <a:rPr lang="en-US" sz="2400" b="1" dirty="0" smtClean="0"/>
              <a:t> to keep upright.</a:t>
            </a:r>
          </a:p>
          <a:p>
            <a:pPr>
              <a:buSzTx/>
            </a:pPr>
            <a:r>
              <a:rPr lang="en-US" sz="2400" dirty="0" smtClean="0"/>
              <a:t>Inability </a:t>
            </a:r>
            <a:r>
              <a:rPr lang="en-US" sz="2400" dirty="0"/>
              <a:t>to counter flexion moment at hip at point of initial contact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000" dirty="0"/>
              <a:t>Compensation is with posterior movement of trunk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000" dirty="0"/>
              <a:t>COG stays behind the hip joint, thus no flexion occurs at the hip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sz="2000" dirty="0"/>
              <a:t>Gait Deviations noted:</a:t>
            </a:r>
          </a:p>
          <a:p>
            <a:pPr lvl="1">
              <a:buFont typeface="Wingdings" pitchFamily="2" charset="2"/>
              <a:buNone/>
            </a:pPr>
            <a:r>
              <a:rPr lang="en-US" sz="2000" u="sng" dirty="0"/>
              <a:t>Gluteus Maximus Gait</a:t>
            </a:r>
            <a:r>
              <a:rPr lang="en-US" sz="2000" dirty="0"/>
              <a:t>, </a:t>
            </a:r>
            <a:r>
              <a:rPr lang="en-US" sz="2000" u="sng" dirty="0"/>
              <a:t>Lurch</a:t>
            </a:r>
          </a:p>
          <a:p>
            <a:pPr lvl="1">
              <a:buFont typeface="Wingdings" pitchFamily="2" charset="2"/>
              <a:buNone/>
            </a:pPr>
            <a:endParaRPr lang="en-US" sz="2000" dirty="0"/>
          </a:p>
          <a:p>
            <a:pPr>
              <a:buFont typeface="Wingdings" pitchFamily="2" charset="2"/>
              <a:buNone/>
            </a:pPr>
            <a:endParaRPr lang="en-US" sz="2400" b="1" dirty="0"/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3687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83D76-CAA1-42F8-8596-BA8BD6E680AD}" type="slidenum">
              <a:rPr lang="en-US"/>
              <a:pPr/>
              <a:t>48</a:t>
            </a:fld>
            <a:endParaRPr lang="en-US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76400"/>
            <a:ext cx="2743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36064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Deviations due to mm weakness</a:t>
            </a:r>
            <a:br>
              <a:rPr lang="en-US" sz="3600"/>
            </a:br>
            <a:endParaRPr lang="en-US" sz="36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SzTx/>
            </a:pPr>
            <a:r>
              <a:rPr lang="en-US" dirty="0"/>
              <a:t>Gluteus </a:t>
            </a:r>
            <a:r>
              <a:rPr lang="en-US" dirty="0" err="1"/>
              <a:t>medius</a:t>
            </a:r>
            <a:r>
              <a:rPr lang="en-US" dirty="0"/>
              <a:t> </a:t>
            </a:r>
            <a:r>
              <a:rPr lang="en-US" dirty="0" smtClean="0"/>
              <a:t>weakness (also in </a:t>
            </a:r>
            <a:r>
              <a:rPr lang="en-US" dirty="0" err="1" smtClean="0"/>
              <a:t>midstance</a:t>
            </a:r>
            <a:r>
              <a:rPr lang="en-US" dirty="0" smtClean="0"/>
              <a:t>) </a:t>
            </a:r>
            <a:endParaRPr lang="en-US" dirty="0"/>
          </a:p>
          <a:p>
            <a:pPr marL="457200" indent="-457200">
              <a:buFont typeface="Wingdings" pitchFamily="2" charset="2"/>
              <a:buNone/>
            </a:pPr>
            <a:r>
              <a:rPr lang="en-US" sz="2000" u="sng" dirty="0" err="1"/>
              <a:t>Trendelenburg</a:t>
            </a:r>
            <a:r>
              <a:rPr lang="en-US" sz="2000" u="sng" dirty="0"/>
              <a:t> Gait</a:t>
            </a:r>
            <a:r>
              <a:rPr lang="en-US" sz="2000" dirty="0"/>
              <a:t>:  pelvis drops on opposite side during stance on affected </a:t>
            </a:r>
            <a:r>
              <a:rPr lang="en-US" sz="2000" dirty="0" smtClean="0"/>
              <a:t>side</a:t>
            </a:r>
          </a:p>
          <a:p>
            <a:pPr marL="457200" indent="-457200"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COMPENSATED=trunk in line, but pelvis off. </a:t>
            </a:r>
            <a:endParaRPr lang="en-US" sz="2000" dirty="0"/>
          </a:p>
          <a:p>
            <a:pPr marL="457200" indent="-457200">
              <a:buFont typeface="Wingdings" pitchFamily="2" charset="2"/>
              <a:buNone/>
            </a:pPr>
            <a:endParaRPr lang="en-US" sz="2000" u="sng" dirty="0" smtClean="0"/>
          </a:p>
          <a:p>
            <a:pPr marL="457200" indent="-457200">
              <a:buFont typeface="Wingdings" pitchFamily="2" charset="2"/>
              <a:buNone/>
            </a:pPr>
            <a:r>
              <a:rPr lang="en-US" sz="2000" u="sng" dirty="0" smtClean="0"/>
              <a:t>Gluteus </a:t>
            </a:r>
            <a:r>
              <a:rPr lang="en-US" sz="2000" u="sng" dirty="0" err="1"/>
              <a:t>Medius</a:t>
            </a:r>
            <a:r>
              <a:rPr lang="en-US" sz="2000" u="sng" dirty="0"/>
              <a:t> Lurch</a:t>
            </a:r>
            <a:r>
              <a:rPr lang="en-US" sz="2000" dirty="0"/>
              <a:t>: lateral trunk flexion over the affected limb during single limb support to maintain center of gravity over the base of </a:t>
            </a:r>
            <a:r>
              <a:rPr lang="en-US" sz="2000" dirty="0" smtClean="0"/>
              <a:t>support</a:t>
            </a:r>
          </a:p>
          <a:p>
            <a:pPr marL="457200" indent="-457200">
              <a:buFont typeface="Wingdings" pitchFamily="2" charset="2"/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UNCOMPENSATED=side bend over weak side</a:t>
            </a:r>
            <a:endParaRPr lang="en-US" sz="2000" dirty="0"/>
          </a:p>
          <a:p>
            <a:pPr marL="457200" indent="-457200"/>
            <a:endParaRPr lang="en-US" sz="2000" dirty="0"/>
          </a:p>
        </p:txBody>
      </p:sp>
      <p:pic>
        <p:nvPicPr>
          <p:cNvPr id="4199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02223" y="1600200"/>
            <a:ext cx="2073228" cy="4525963"/>
          </a:xfrm>
          <a:noFill/>
          <a:ln/>
        </p:spPr>
      </p:pic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CBB7E-7303-4892-9EDF-D80AA25B2056}" type="slidenum">
              <a:rPr lang="en-US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28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Prepare for Ambulation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Review Medical Chart</a:t>
            </a:r>
          </a:p>
          <a:p>
            <a:r>
              <a:rPr lang="en-US"/>
              <a:t>Assess Patient</a:t>
            </a:r>
          </a:p>
          <a:p>
            <a:pPr lvl="1"/>
            <a:r>
              <a:rPr lang="en-US"/>
              <a:t>ROM</a:t>
            </a:r>
          </a:p>
          <a:p>
            <a:pPr lvl="1"/>
            <a:r>
              <a:rPr lang="en-US"/>
              <a:t>Muscle Performance</a:t>
            </a:r>
          </a:p>
          <a:p>
            <a:pPr lvl="1"/>
            <a:r>
              <a:rPr lang="en-US"/>
              <a:t>Sensation</a:t>
            </a:r>
          </a:p>
          <a:p>
            <a:pPr lvl="1"/>
            <a:r>
              <a:rPr lang="en-US"/>
              <a:t>Balance/Coordination</a:t>
            </a:r>
          </a:p>
          <a:p>
            <a:pPr lvl="1"/>
            <a:r>
              <a:rPr lang="en-US"/>
              <a:t>Cognition</a:t>
            </a:r>
          </a:p>
        </p:txBody>
      </p:sp>
    </p:spTree>
    <p:extLst>
      <p:ext uri="{BB962C8B-B14F-4D97-AF65-F5344CB8AC3E}">
        <p14:creationId xmlns:p14="http://schemas.microsoft.com/office/powerpoint/2010/main" val="110999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Deviations due to mm weakness</a:t>
            </a:r>
            <a:br>
              <a:rPr lang="en-US" sz="3600"/>
            </a:br>
            <a:endParaRPr lang="en-US" sz="36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SzTx/>
            </a:pPr>
            <a:r>
              <a:rPr lang="en-US" dirty="0" err="1"/>
              <a:t>Iliopsoas</a:t>
            </a:r>
            <a:r>
              <a:rPr lang="en-US" dirty="0"/>
              <a:t> Weakness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dirty="0"/>
              <a:t>Difficulty initiating swing-through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dirty="0"/>
              <a:t>External rotation of femur, adductors will bring leg through in </a:t>
            </a:r>
            <a:r>
              <a:rPr lang="en-US" dirty="0" smtClean="0"/>
              <a:t>swing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endParaRPr lang="en-US" dirty="0" smtClean="0"/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 dirty="0" smtClean="0"/>
              <a:t>Slight Circumduction=due to weakness of flexion. </a:t>
            </a:r>
            <a:endParaRPr lang="en-US" dirty="0"/>
          </a:p>
          <a:p>
            <a:pPr>
              <a:buSzPct val="70000"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B62D2-C2A5-4714-BED0-FC9FFC227FBF}" type="slidenum">
              <a:rPr lang="en-US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40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Deviations due to mm weakness</a:t>
            </a:r>
            <a:br>
              <a:rPr lang="en-US" sz="3600"/>
            </a:br>
            <a:endParaRPr lang="en-US" sz="360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 lvl="1">
              <a:buClr>
                <a:schemeClr val="hlink"/>
              </a:buClr>
              <a:buSzTx/>
              <a:buFont typeface="Wingdings" pitchFamily="2" charset="2"/>
              <a:buChar char="Ø"/>
            </a:pPr>
            <a:r>
              <a:rPr lang="en-US"/>
              <a:t>Quadriceps Weakness</a:t>
            </a:r>
          </a:p>
          <a:p>
            <a:pPr lvl="2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Inability to contract muscle</a:t>
            </a:r>
          </a:p>
          <a:p>
            <a:pPr lvl="2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Compensation is with forward bending of trunk, rapid plantarflexion, can get hyperextension</a:t>
            </a:r>
          </a:p>
          <a:p>
            <a:pPr lvl="2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May compensate by pushing knee posterior during stance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endParaRPr lang="en-US"/>
          </a:p>
          <a:p>
            <a:pPr>
              <a:buClr>
                <a:schemeClr val="tx1"/>
              </a:buClr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600CA-EC30-4433-A6DB-2CE0B8151E3D}" type="slidenum">
              <a:rPr lang="en-US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882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Deviations due to mm weakness</a:t>
            </a:r>
            <a:br>
              <a:rPr lang="en-US" sz="3600"/>
            </a:br>
            <a:endParaRPr lang="en-US" sz="360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SzTx/>
            </a:pPr>
            <a:r>
              <a:rPr lang="en-US"/>
              <a:t>Hamstring Weakness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Knee maintains extended position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Essentially elongates limb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Decrease in shock absorption at knee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Toe off more difficult , lose transition between stance and swing, greater hip and knee flexion required to clear limb</a:t>
            </a:r>
          </a:p>
          <a:p>
            <a:pPr>
              <a:buSzPct val="70000"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5F5A3-24D8-4812-9D28-E4277427FEB2}" type="slidenum">
              <a:rPr lang="en-US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092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Deviations due to mm weakness</a:t>
            </a:r>
            <a:br>
              <a:rPr lang="en-US" sz="3600"/>
            </a:br>
            <a:endParaRPr lang="en-US" sz="3600"/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/>
              <a:t>Anterior Tibialis Weakness:</a:t>
            </a:r>
          </a:p>
          <a:p>
            <a:pPr lvl="1">
              <a:buClr>
                <a:schemeClr val="tx1"/>
              </a:buClr>
              <a:buFont typeface="Wingdings" pitchFamily="2" charset="2"/>
              <a:buNone/>
            </a:pPr>
            <a:r>
              <a:rPr lang="en-US" u="sng"/>
              <a:t>Steppage gait</a:t>
            </a:r>
          </a:p>
          <a:p>
            <a:pPr lvl="2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 Swing phase on involved side with increase in hip and knee flexion occurring</a:t>
            </a:r>
          </a:p>
          <a:p>
            <a:pPr lvl="2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 Slap sound may occur at initial contact</a:t>
            </a:r>
          </a:p>
          <a:p>
            <a:pPr lvl="2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 May see supination of foot to assist in compensation</a:t>
            </a:r>
          </a:p>
          <a:p>
            <a:pPr>
              <a:buClr>
                <a:schemeClr val="tx1"/>
              </a:buClr>
            </a:pPr>
            <a:endParaRPr lang="en-US"/>
          </a:p>
        </p:txBody>
      </p:sp>
      <p:pic>
        <p:nvPicPr>
          <p:cNvPr id="7" name="Content Placeholder 6" descr="5601_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40258" t="52192" r="31908"/>
          <a:stretch>
            <a:fillRect/>
          </a:stretch>
        </p:blipFill>
        <p:spPr>
          <a:xfrm>
            <a:off x="5029200" y="1371600"/>
            <a:ext cx="2438400" cy="4724400"/>
          </a:xfrm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057400" cy="36512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www.wrongdiagnosis.com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59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Gait Deviations due to mm weakness</a:t>
            </a:r>
            <a:br>
              <a:rPr lang="en-US" sz="3600"/>
            </a:br>
            <a:endParaRPr lang="en-US" sz="36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SzTx/>
            </a:pPr>
            <a:r>
              <a:rPr lang="en-US"/>
              <a:t>Plantarflexor weakness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Tibia and knee aren’t well stabilized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No real propulsion phase at toe off</a:t>
            </a:r>
          </a:p>
          <a:p>
            <a:pPr lvl="1">
              <a:buClr>
                <a:schemeClr val="hlink"/>
              </a:buClr>
              <a:buSzPct val="70000"/>
              <a:buFont typeface="Wingdings" pitchFamily="2" charset="2"/>
              <a:buChar char="Ø"/>
            </a:pPr>
            <a:r>
              <a:rPr lang="en-US"/>
              <a:t>Decrease in stance phase with smaller step length on unaffected side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Similar to </a:t>
            </a:r>
            <a:r>
              <a:rPr lang="en-US" dirty="0" err="1" smtClean="0"/>
              <a:t>Antalgic</a:t>
            </a:r>
            <a:r>
              <a:rPr lang="en-US" dirty="0" smtClean="0"/>
              <a:t> pattern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EFC6-FD30-4E66-A20C-A50E83EDF0A7}" type="slidenum">
              <a:rPr lang="en-US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6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  </a:t>
            </a:r>
            <a:r>
              <a:rPr lang="en-US" sz="2800"/>
              <a:t>Ankle and Foot</a:t>
            </a:r>
          </a:p>
        </p:txBody>
      </p:sp>
      <p:graphicFrame>
        <p:nvGraphicFramePr>
          <p:cNvPr id="67666" name="Group 82"/>
          <p:cNvGraphicFramePr>
            <a:graphicFrameLocks noGrp="1"/>
          </p:cNvGraphicFramePr>
          <p:nvPr>
            <p:ph idx="1"/>
          </p:nvPr>
        </p:nvGraphicFramePr>
        <p:xfrm>
          <a:off x="228600" y="1752600"/>
          <a:ext cx="7086599" cy="4358640"/>
        </p:xfrm>
        <a:graphic>
          <a:graphicData uri="http://schemas.openxmlformats.org/drawingml/2006/table">
            <a:tbl>
              <a:tblPr/>
              <a:tblGrid>
                <a:gridCol w="2107317"/>
                <a:gridCol w="1658832"/>
                <a:gridCol w="1660225"/>
                <a:gridCol w="166022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Initial contact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Foot Slap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 HS, forefoot slaps ground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Flaccid/ weak DF; reciprocal inhibition of DF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Toes First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Toes contact ground instead of heel, tip-toe posture poss. thru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Leg length discrepancy; contracted heel cord; PF contraction; spastic PF; flaccid DF; heel pain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CE10F-B7EF-45C7-A7E3-23E1182D7047}" type="slidenum">
              <a:rPr lang="en-US"/>
              <a:pPr/>
              <a:t>55</a:t>
            </a:fld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 lvl="1">
              <a:buFont typeface="Wingdings" pitchFamily="2" charset="2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698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  </a:t>
            </a:r>
            <a:r>
              <a:rPr lang="en-US" sz="2800"/>
              <a:t>Ankle and Foot</a:t>
            </a:r>
          </a:p>
        </p:txBody>
      </p:sp>
      <p:graphicFrame>
        <p:nvGraphicFramePr>
          <p:cNvPr id="73818" name="Group 90"/>
          <p:cNvGraphicFramePr>
            <a:graphicFrameLocks noGrp="1"/>
          </p:cNvGraphicFramePr>
          <p:nvPr>
            <p:ph type="tbl" idx="1"/>
          </p:nvPr>
        </p:nvGraphicFramePr>
        <p:xfrm>
          <a:off x="457200" y="2286000"/>
          <a:ext cx="7543800" cy="3085148"/>
        </p:xfrm>
        <a:graphic>
          <a:graphicData uri="http://schemas.openxmlformats.org/drawingml/2006/table">
            <a:tbl>
              <a:tblPr/>
              <a:tblGrid>
                <a:gridCol w="1885950"/>
                <a:gridCol w="1885950"/>
                <a:gridCol w="1885950"/>
                <a:gridCol w="1885950"/>
              </a:tblGrid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Initial Contact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Foot Flat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Entire foot contacts ground at 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Exc. fixed DF;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Flaccid/weak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Mid 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positional PF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Tibia does not advance to neutral from 10° 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No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ecc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. Contraction of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PF;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107D5-614E-4F2B-A1BF-1D882B2C157B}" type="slidenum">
              <a:rPr lang="en-US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973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  </a:t>
            </a:r>
            <a:r>
              <a:rPr lang="en-US" sz="2800"/>
              <a:t>Ankle and Foot</a:t>
            </a:r>
          </a:p>
        </p:txBody>
      </p:sp>
      <p:graphicFrame>
        <p:nvGraphicFramePr>
          <p:cNvPr id="79913" name="Group 41"/>
          <p:cNvGraphicFramePr>
            <a:graphicFrameLocks noGrp="1"/>
          </p:cNvGraphicFramePr>
          <p:nvPr>
            <p:ph type="tbl" idx="1"/>
          </p:nvPr>
        </p:nvGraphicFramePr>
        <p:xfrm>
          <a:off x="228600" y="1600200"/>
          <a:ext cx="7239000" cy="5045643"/>
        </p:xfrm>
        <a:graphic>
          <a:graphicData uri="http://schemas.openxmlformats.org/drawingml/2006/table">
            <a:tbl>
              <a:tblPr/>
              <a:tblGrid>
                <a:gridCol w="1809750"/>
                <a:gridCol w="1809750"/>
                <a:gridCol w="1809750"/>
                <a:gridCol w="1809750"/>
              </a:tblGrid>
              <a:tr h="5474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0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Mid 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Heel lift at Mid 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Heel does not contact ground in mid stance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Spasticity of PF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2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positional DF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Tibia advances too rapidly over the foot, creating &gt; normal amount of DF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Inability of PF to control tibial advance, knee flexion or hip flexion contractures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Toe clawing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Toes flex and “grab” floor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PF grasp reflex; + support reflex; spastic toe flexors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9B2B-D0D2-4888-9E95-39F0152125C2}" type="slidenum">
              <a:rPr lang="en-US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034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8" name="Rectangle 6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  </a:t>
            </a:r>
            <a:r>
              <a:rPr lang="en-US" sz="2800"/>
              <a:t>Ankle and Foot</a:t>
            </a:r>
          </a:p>
        </p:txBody>
      </p:sp>
      <p:graphicFrame>
        <p:nvGraphicFramePr>
          <p:cNvPr id="82016" name="Group 96"/>
          <p:cNvGraphicFramePr>
            <a:graphicFrameLocks noGrp="1"/>
          </p:cNvGraphicFramePr>
          <p:nvPr>
            <p:ph type="tbl" idx="1"/>
          </p:nvPr>
        </p:nvGraphicFramePr>
        <p:xfrm>
          <a:off x="457200" y="1447800"/>
          <a:ext cx="7543800" cy="4694428"/>
        </p:xfrm>
        <a:graphic>
          <a:graphicData uri="http://schemas.openxmlformats.org/drawingml/2006/table">
            <a:tbl>
              <a:tblPr/>
              <a:tblGrid>
                <a:gridCol w="1885950"/>
                <a:gridCol w="1885950"/>
                <a:gridCol w="1885950"/>
                <a:gridCol w="1885950"/>
              </a:tblGrid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Push-off (heel-off to toe-off)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No roll-off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Insufficient transfer of wt. from lat. heel to medial forefoot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Flaccid or inhibition of PF, inv, and toe flexors; rigid/co- contraction of PF/DF; Pain in forefoot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Toe drag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Insufficient DF (and toe ext.) so that forefoot and toes do not clear floor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Flaccid/weak DF and toe ext.  Spasticity of PF.  Inadequate knee or hip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Varus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The foot is excessively inverted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Spasticity of inv.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Flaccid/weak DF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. EX. pattern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CDC92-A49A-49A8-8FDC-62B7CDB8E7E1}" type="slidenum">
              <a:rPr lang="en-US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848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Knee</a:t>
            </a:r>
          </a:p>
        </p:txBody>
      </p:sp>
      <p:graphicFrame>
        <p:nvGraphicFramePr>
          <p:cNvPr id="86077" name="Group 61"/>
          <p:cNvGraphicFramePr>
            <a:graphicFrameLocks noGrp="1"/>
          </p:cNvGraphicFramePr>
          <p:nvPr>
            <p:ph type="tbl" idx="1"/>
          </p:nvPr>
        </p:nvGraphicFramePr>
        <p:xfrm>
          <a:off x="457200" y="1447800"/>
          <a:ext cx="7315200" cy="5212080"/>
        </p:xfrm>
        <a:graphic>
          <a:graphicData uri="http://schemas.openxmlformats.org/drawingml/2006/table">
            <a:tbl>
              <a:tblPr/>
              <a:tblGrid>
                <a:gridCol w="1809750"/>
                <a:gridCol w="1809750"/>
                <a:gridCol w="1809750"/>
                <a:gridCol w="188595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Initial Contact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Heel Strike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knee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Knee flexes or “buckles” rather than extends as foot contacts grd.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Painful knee; Spasticity of kn √ or weak/flaccid quad.; short leg on contra side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Foot Flat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Genu recurvatum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&gt; than normal knee 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Flaccid/weak quads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soleus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compensated for by pull of glut. Max.; Spasticity of quads;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Mid 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Genu recurvatum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single limb support, tibia is in back of ankle as body wt. moves over foot; ankle in 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Same as above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4D7A2-40D1-4AD9-955F-7C6F4926D052}" type="slidenum">
              <a:rPr lang="en-US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52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Pre-Ambulation Considerations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8007350" cy="4953000"/>
          </a:xfrm>
        </p:spPr>
        <p:txBody>
          <a:bodyPr/>
          <a:lstStyle/>
          <a:p>
            <a:r>
              <a:rPr lang="en-US" dirty="0"/>
              <a:t>Assistive device</a:t>
            </a:r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r>
              <a:rPr lang="en-US" dirty="0"/>
              <a:t>Amount of </a:t>
            </a:r>
            <a:r>
              <a:rPr lang="en-US" dirty="0" smtClean="0"/>
              <a:t>assistance</a:t>
            </a:r>
          </a:p>
          <a:p>
            <a:pPr lvl="1"/>
            <a:r>
              <a:rPr lang="en-US" dirty="0" smtClean="0"/>
              <a:t>Height/weight</a:t>
            </a:r>
          </a:p>
          <a:p>
            <a:pPr lvl="1"/>
            <a:r>
              <a:rPr lang="en-US" dirty="0" smtClean="0"/>
              <a:t>Can you get them up safely if they go down?</a:t>
            </a:r>
            <a:endParaRPr lang="en-US" dirty="0"/>
          </a:p>
          <a:p>
            <a:endParaRPr lang="en-US" dirty="0"/>
          </a:p>
          <a:p>
            <a:r>
              <a:rPr lang="en-US" dirty="0"/>
              <a:t>Safety – 1 or 2 person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4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Knee</a:t>
            </a:r>
          </a:p>
        </p:txBody>
      </p:sp>
      <p:graphicFrame>
        <p:nvGraphicFramePr>
          <p:cNvPr id="88113" name="Group 49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7467600" cy="4373245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  <a:gridCol w="1866900"/>
                <a:gridCol w="18669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Push-off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(heel-off to toe-off)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knee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Knee flexes to more than 40° during push-off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COG is forward of pelvis, rigid trunk, knee/hip √ contractures; √ withdrawal reflex;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Limited knee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Knee flexes &lt; 40°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Spastic/over-active quads. and/or PF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56FB4-6F62-4FA8-B6DA-74664AF441CA}" type="slidenum">
              <a:rPr lang="en-US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54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Knee</a:t>
            </a:r>
          </a:p>
        </p:txBody>
      </p:sp>
      <p:graphicFrame>
        <p:nvGraphicFramePr>
          <p:cNvPr id="91167" name="Group 31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7543800" cy="3306445"/>
        </p:xfrm>
        <a:graphic>
          <a:graphicData uri="http://schemas.openxmlformats.org/drawingml/2006/table">
            <a:tbl>
              <a:tblPr/>
              <a:tblGrid>
                <a:gridCol w="1885950"/>
                <a:gridCol w="1885950"/>
                <a:gridCol w="1885950"/>
                <a:gridCol w="188595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Acceleration to mid swing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knee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Knee flexes more than 65°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Diminished pre- swing knee √; flexor withdrawal reflex;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dysmetria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Limited knee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Knee does not flex to 65°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Pain in knee; diminished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ROM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in knee; ext. spasticity;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88A0-E2EA-4D24-B20B-6D730CB8E6EE}" type="slidenum">
              <a:rPr lang="en-US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315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Hip</a:t>
            </a:r>
          </a:p>
        </p:txBody>
      </p:sp>
      <p:graphicFrame>
        <p:nvGraphicFramePr>
          <p:cNvPr id="93222" name="Group 38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7391400" cy="4913948"/>
        </p:xfrm>
        <a:graphic>
          <a:graphicData uri="http://schemas.openxmlformats.org/drawingml/2006/table">
            <a:tbl>
              <a:tblPr/>
              <a:tblGrid>
                <a:gridCol w="1847850"/>
                <a:gridCol w="1847850"/>
                <a:gridCol w="1847850"/>
                <a:gridCol w="18478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Heel Strike to foot flat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Flexion &gt; 30°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Hip &amp;/or knee √ contractures; knee √ d/t weak soleus and quads; hypertonicity of hip 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Heel strike to foot flat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Limited hip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Hip flexion does not attain 30°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Weak hip √;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↓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ROM; Glut. Max. weakness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Foot flat to mid 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Limited hip ext.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Hip does not attain neutral 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Hip √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contracture;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Spastic hip 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626F6-9293-4B5C-8424-74C12ACB32DB}" type="slidenum">
              <a:rPr lang="en-US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233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Hip</a:t>
            </a:r>
          </a:p>
        </p:txBody>
      </p:sp>
      <p:graphicFrame>
        <p:nvGraphicFramePr>
          <p:cNvPr id="95269" name="Group 3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7315200" cy="5001260"/>
        </p:xfrm>
        <a:graphic>
          <a:graphicData uri="http://schemas.openxmlformats.org/drawingml/2006/table">
            <a:tbl>
              <a:tblPr/>
              <a:tblGrid>
                <a:gridCol w="1828800"/>
                <a:gridCol w="1828800"/>
                <a:gridCol w="1828800"/>
                <a:gridCol w="1828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Foot flat to mid 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Internal rotation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Internally rotated position of 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Spasticity of IR; weak ER; exc. forward rot. Of opp. pelvis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External rotation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Externally rotated position of 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backward rot. Of opp. Pelvis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Abduction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An abducted position of 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Contracture of glut. med.; lat.  trunk lean over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ipsilateral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side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85A25-C106-407E-BCE6-7D9AD81D93E6}" type="slidenum">
              <a:rPr lang="en-US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6168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Hip</a:t>
            </a:r>
          </a:p>
        </p:txBody>
      </p:sp>
      <p:graphicFrame>
        <p:nvGraphicFramePr>
          <p:cNvPr id="97318" name="Group 38"/>
          <p:cNvGraphicFramePr>
            <a:graphicFrameLocks noGrp="1"/>
          </p:cNvGraphicFramePr>
          <p:nvPr>
            <p:ph type="tbl" idx="1"/>
          </p:nvPr>
        </p:nvGraphicFramePr>
        <p:xfrm>
          <a:off x="457200" y="1828800"/>
          <a:ext cx="7391400" cy="3657600"/>
        </p:xfrm>
        <a:graphic>
          <a:graphicData uri="http://schemas.openxmlformats.org/drawingml/2006/table">
            <a:tbl>
              <a:tblPr/>
              <a:tblGrid>
                <a:gridCol w="1847850"/>
                <a:gridCol w="1847850"/>
                <a:gridCol w="1847850"/>
                <a:gridCol w="1847850"/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Foot flat to mid 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Adduction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Adducted position of 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Spasticity of hip √ and add. ; Pelvic drop to contra. side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Circumduction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Lat. Circular mvmt. of 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Compensation for weak hip √ or for inability to shorten 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62D45-5EFD-4CA8-91D5-BBBF789C920F}" type="slidenum">
              <a:rPr lang="en-US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661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Hip</a:t>
            </a:r>
          </a:p>
        </p:txBody>
      </p:sp>
      <p:graphicFrame>
        <p:nvGraphicFramePr>
          <p:cNvPr id="99358" name="Group 3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7162800" cy="4175760"/>
        </p:xfrm>
        <a:graphic>
          <a:graphicData uri="http://schemas.openxmlformats.org/drawingml/2006/table">
            <a:tbl>
              <a:tblPr/>
              <a:tblGrid>
                <a:gridCol w="1790700"/>
                <a:gridCol w="1790700"/>
                <a:gridCol w="1790700"/>
                <a:gridCol w="17907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Swing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Hip hiking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Shortening of swing LE by action Quad. Lumborum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Compensation for ↓ knee √ and /or ankle DF or for ext. spasticity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Excessive hip flexion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Flexion &gt; 20-30°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Attempt to shorten LE in presence of foot drop; Flexion pattern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CDD72-16CC-4F8F-BFDB-49B7B7A75A73}" type="slidenum">
              <a:rPr lang="en-US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425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Gait Deviations</a:t>
            </a:r>
            <a:br>
              <a:rPr lang="en-US" sz="4000"/>
            </a:br>
            <a:r>
              <a:rPr lang="en-US" sz="4000"/>
              <a:t>Trunk</a:t>
            </a:r>
          </a:p>
        </p:txBody>
      </p:sp>
      <p:graphicFrame>
        <p:nvGraphicFramePr>
          <p:cNvPr id="101416" name="Group 40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7391400" cy="4257548"/>
        </p:xfrm>
        <a:graphic>
          <a:graphicData uri="http://schemas.openxmlformats.org/drawingml/2006/table">
            <a:tbl>
              <a:tblPr/>
              <a:tblGrid>
                <a:gridCol w="1847850"/>
                <a:gridCol w="1847850"/>
                <a:gridCol w="1847850"/>
                <a:gridCol w="184785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Portion of Phase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Deviation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Poss. Cause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Stance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Lateral trunk lean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Trunk lean over stance 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(glut. Med gait/ Trendelenburg)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Weak/paralyzed glut. med. on stance LE; Pain in lean side LE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Backward trunk lean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Hyperext. at hip (glut. max. gait)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Weak/paralyzed glut. max. on stance leg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Forward trunk lean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Forward lean of trunk→ hip √; forward √ of up. trunk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Weak quads.; hip and knee √ contractures;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Post. Rot. pelvis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90BA0-B4F8-4C2D-B708-F542E6BF4192}" type="slidenum">
              <a:rPr lang="en-US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980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Neumann D. Kinesiology of the Musculoskeletal System</a:t>
            </a:r>
          </a:p>
          <a:p>
            <a:endParaRPr lang="en-US" dirty="0" smtClean="0"/>
          </a:p>
          <a:p>
            <a:r>
              <a:rPr lang="en-US" dirty="0" smtClean="0"/>
              <a:t>Magee D.  Orthopedic Physical Assessment, 5</a:t>
            </a:r>
            <a:r>
              <a:rPr lang="en-US" baseline="30000" dirty="0" smtClean="0"/>
              <a:t>th</a:t>
            </a:r>
            <a:r>
              <a:rPr lang="en-US" dirty="0" smtClean="0"/>
              <a:t> ed.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8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Pre Ambulation Considerations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Equipment Issues</a:t>
            </a:r>
          </a:p>
          <a:p>
            <a:pPr lvl="1"/>
            <a:r>
              <a:rPr lang="en-US" dirty="0"/>
              <a:t>Gait belts</a:t>
            </a:r>
          </a:p>
          <a:p>
            <a:endParaRPr lang="en-US" dirty="0"/>
          </a:p>
          <a:p>
            <a:r>
              <a:rPr lang="en-US" dirty="0"/>
              <a:t>Patient’s </a:t>
            </a:r>
            <a:r>
              <a:rPr lang="en-US" dirty="0" smtClean="0"/>
              <a:t>tolerance/vitals</a:t>
            </a:r>
          </a:p>
          <a:p>
            <a:pPr lvl="1"/>
            <a:r>
              <a:rPr lang="en-US" dirty="0" smtClean="0"/>
              <a:t>O2( 90% of less), BP, glucose, </a:t>
            </a:r>
            <a:endParaRPr lang="en-US" dirty="0"/>
          </a:p>
          <a:p>
            <a:endParaRPr lang="en-US" dirty="0"/>
          </a:p>
          <a:p>
            <a:r>
              <a:rPr lang="en-US" dirty="0"/>
              <a:t>Cognition/Ability to follow </a:t>
            </a:r>
            <a:r>
              <a:rPr lang="en-US" dirty="0" smtClean="0"/>
              <a:t>commands</a:t>
            </a:r>
          </a:p>
          <a:p>
            <a:pPr lvl="1"/>
            <a:r>
              <a:rPr lang="en-US" dirty="0" smtClean="0"/>
              <a:t>Rolling walker because just need to push vs. lifting and placing walker. </a:t>
            </a:r>
            <a:endParaRPr lang="en-US" dirty="0"/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5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Appropriate Equipment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Van Hook FW et al.  2003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00" y="1066800"/>
            <a:ext cx="10949294" cy="5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5980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Ambulation Aids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Tilt </a:t>
            </a:r>
            <a:r>
              <a:rPr lang="en-US" dirty="0" smtClean="0"/>
              <a:t>Table=help stabilize BP for those that have been in bed for a long period of time. </a:t>
            </a:r>
            <a:endParaRPr lang="en-US" dirty="0"/>
          </a:p>
          <a:p>
            <a:r>
              <a:rPr lang="en-US" dirty="0"/>
              <a:t>Parallel Bars</a:t>
            </a:r>
          </a:p>
          <a:p>
            <a:r>
              <a:rPr lang="en-US" dirty="0"/>
              <a:t>Walker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Rollwalker</a:t>
            </a:r>
            <a:endParaRPr lang="en-US" dirty="0"/>
          </a:p>
          <a:p>
            <a:r>
              <a:rPr lang="en-US" dirty="0"/>
              <a:t>Platform </a:t>
            </a:r>
            <a:r>
              <a:rPr lang="en-US" dirty="0" smtClean="0"/>
              <a:t>walker=bear weight through elbows</a:t>
            </a:r>
            <a:endParaRPr lang="en-US" dirty="0"/>
          </a:p>
          <a:p>
            <a:r>
              <a:rPr lang="en-US" dirty="0" err="1"/>
              <a:t>Hemiwalker</a:t>
            </a:r>
            <a:r>
              <a:rPr lang="en-US" dirty="0"/>
              <a:t>, </a:t>
            </a:r>
            <a:r>
              <a:rPr lang="en-US" dirty="0" err="1" smtClean="0"/>
              <a:t>hemicane</a:t>
            </a:r>
            <a:r>
              <a:rPr lang="en-US" dirty="0" smtClean="0"/>
              <a:t>=</a:t>
            </a:r>
            <a:endParaRPr lang="en-US" dirty="0"/>
          </a:p>
          <a:p>
            <a:r>
              <a:rPr lang="en-US" dirty="0"/>
              <a:t>Crutches</a:t>
            </a:r>
          </a:p>
          <a:p>
            <a:r>
              <a:rPr lang="en-US" dirty="0"/>
              <a:t>Standard cane, LBQC, SBQC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3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2511</Words>
  <Application>Microsoft Office PowerPoint</Application>
  <PresentationFormat>On-screen Show (4:3)</PresentationFormat>
  <Paragraphs>588</Paragraphs>
  <Slides>67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Office Theme</vt:lpstr>
      <vt:lpstr>Ambulation Aids Normal Gait and Abnormal Gait</vt:lpstr>
      <vt:lpstr>Assistive Devices Objectives</vt:lpstr>
      <vt:lpstr>Ambulation Aids Patient Needs Assessment</vt:lpstr>
      <vt:lpstr>Outcomes </vt:lpstr>
      <vt:lpstr>Prepare for Ambulation</vt:lpstr>
      <vt:lpstr>Pre-Ambulation Considerations</vt:lpstr>
      <vt:lpstr>Pre Ambulation Considerations</vt:lpstr>
      <vt:lpstr>Appropriate Equipment</vt:lpstr>
      <vt:lpstr>Ambulation Aids</vt:lpstr>
      <vt:lpstr>Tilt Table</vt:lpstr>
      <vt:lpstr>Parallel Bars</vt:lpstr>
      <vt:lpstr>Standard Walker</vt:lpstr>
      <vt:lpstr>Rolling Walkers</vt:lpstr>
      <vt:lpstr>Additional Devices</vt:lpstr>
      <vt:lpstr>Measure/Fit Walker</vt:lpstr>
      <vt:lpstr>Disadvantages of Walkers</vt:lpstr>
      <vt:lpstr>Axillary Crutches</vt:lpstr>
      <vt:lpstr>Axillary Crutch Fit</vt:lpstr>
      <vt:lpstr>PowerPoint Presentation</vt:lpstr>
      <vt:lpstr>Common Errors:    Axillary Crutch Fitting</vt:lpstr>
      <vt:lpstr>Disadvantages of Axillary Crutches</vt:lpstr>
      <vt:lpstr>Forearm Crutches</vt:lpstr>
      <vt:lpstr>Forearm Crutch Fit</vt:lpstr>
      <vt:lpstr>Disadvantages of Forearm Crutches</vt:lpstr>
      <vt:lpstr>Canes</vt:lpstr>
      <vt:lpstr>Cane Fit</vt:lpstr>
      <vt:lpstr>Disadvantages of Canes</vt:lpstr>
      <vt:lpstr>Adaptations of canes</vt:lpstr>
      <vt:lpstr>Gait Patterns with Assistive Devices:  Four-Point Pattern</vt:lpstr>
      <vt:lpstr>Two-Point Gait Pattern</vt:lpstr>
      <vt:lpstr>Modified Four-Point or  Two-Point Pattern</vt:lpstr>
      <vt:lpstr>Three-Point,  Non-Weight-Bearing Pattern</vt:lpstr>
      <vt:lpstr>Three-One-Point/ Partial Weight-Bearing or Modified Three-Point Pattern</vt:lpstr>
      <vt:lpstr>Documentation of Aid</vt:lpstr>
      <vt:lpstr>References</vt:lpstr>
      <vt:lpstr>GAIT:  Normal and abnormal</vt:lpstr>
      <vt:lpstr>Gait</vt:lpstr>
      <vt:lpstr>Gait</vt:lpstr>
      <vt:lpstr>Gait </vt:lpstr>
      <vt:lpstr>Gait</vt:lpstr>
      <vt:lpstr>Traditional </vt:lpstr>
      <vt:lpstr>Gait</vt:lpstr>
      <vt:lpstr>Abnormal Gait</vt:lpstr>
      <vt:lpstr>Common Gait Deviations</vt:lpstr>
      <vt:lpstr>Gait Deviations Due to Pain</vt:lpstr>
      <vt:lpstr>Gait Deviations Due to Leg Length Discrepancies</vt:lpstr>
      <vt:lpstr>   Vaulting    Circumduction</vt:lpstr>
      <vt:lpstr>Gait Deviations due to mm weakness</vt:lpstr>
      <vt:lpstr>Gait Deviations due to mm weakness </vt:lpstr>
      <vt:lpstr>Gait Deviations due to mm weakness </vt:lpstr>
      <vt:lpstr>Gait Deviations due to mm weakness </vt:lpstr>
      <vt:lpstr>Gait Deviations due to mm weakness </vt:lpstr>
      <vt:lpstr>Gait Deviations due to mm weakness </vt:lpstr>
      <vt:lpstr>Gait Deviations due to mm weakness </vt:lpstr>
      <vt:lpstr>Gait Deviations   Ankle and Foot</vt:lpstr>
      <vt:lpstr>Gait Deviations   Ankle and Foot</vt:lpstr>
      <vt:lpstr>Gait Deviations   Ankle and Foot</vt:lpstr>
      <vt:lpstr>Gait Deviations   Ankle and Foot</vt:lpstr>
      <vt:lpstr>Gait Deviations Knee</vt:lpstr>
      <vt:lpstr>Gait Deviations Knee</vt:lpstr>
      <vt:lpstr>Gait Deviations Knee</vt:lpstr>
      <vt:lpstr>Gait Deviations Hip</vt:lpstr>
      <vt:lpstr>Gait Deviations Hip</vt:lpstr>
      <vt:lpstr>Gait Deviations Hip</vt:lpstr>
      <vt:lpstr>Gait Deviations Hip</vt:lpstr>
      <vt:lpstr>Gait Deviations Trunk</vt:lpstr>
      <vt:lpstr>References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Ambulation Aids Normal Gait and Abnormal Gait</dc:title>
  <dc:creator>Becky</dc:creator>
  <cp:lastModifiedBy>SWEET, CHRISTINA</cp:lastModifiedBy>
  <cp:revision>11</cp:revision>
  <dcterms:created xsi:type="dcterms:W3CDTF">2012-03-11T23:04:18Z</dcterms:created>
  <dcterms:modified xsi:type="dcterms:W3CDTF">2012-03-12T19:22:37Z</dcterms:modified>
</cp:coreProperties>
</file>