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51"/>
  </p:notesMasterIdLst>
  <p:sldIdLst>
    <p:sldId id="256" r:id="rId2"/>
    <p:sldId id="302" r:id="rId3"/>
    <p:sldId id="270" r:id="rId4"/>
    <p:sldId id="303" r:id="rId5"/>
    <p:sldId id="304" r:id="rId6"/>
    <p:sldId id="305" r:id="rId7"/>
    <p:sldId id="306" r:id="rId8"/>
    <p:sldId id="257" r:id="rId9"/>
    <p:sldId id="258" r:id="rId10"/>
    <p:sldId id="307" r:id="rId11"/>
    <p:sldId id="259" r:id="rId12"/>
    <p:sldId id="308" r:id="rId13"/>
    <p:sldId id="309" r:id="rId14"/>
    <p:sldId id="263" r:id="rId15"/>
    <p:sldId id="264" r:id="rId16"/>
    <p:sldId id="265" r:id="rId17"/>
    <p:sldId id="266" r:id="rId18"/>
    <p:sldId id="267" r:id="rId19"/>
    <p:sldId id="268" r:id="rId20"/>
    <p:sldId id="277" r:id="rId21"/>
    <p:sldId id="273" r:id="rId22"/>
    <p:sldId id="272" r:id="rId23"/>
    <p:sldId id="271" r:id="rId24"/>
    <p:sldId id="278" r:id="rId25"/>
    <p:sldId id="287" r:id="rId26"/>
    <p:sldId id="288" r:id="rId27"/>
    <p:sldId id="279" r:id="rId28"/>
    <p:sldId id="286" r:id="rId29"/>
    <p:sldId id="275" r:id="rId30"/>
    <p:sldId id="280" r:id="rId31"/>
    <p:sldId id="290" r:id="rId32"/>
    <p:sldId id="274" r:id="rId33"/>
    <p:sldId id="284" r:id="rId34"/>
    <p:sldId id="289" r:id="rId35"/>
    <p:sldId id="276" r:id="rId36"/>
    <p:sldId id="281" r:id="rId37"/>
    <p:sldId id="291" r:id="rId38"/>
    <p:sldId id="292" r:id="rId39"/>
    <p:sldId id="293" r:id="rId40"/>
    <p:sldId id="294" r:id="rId41"/>
    <p:sldId id="282" r:id="rId42"/>
    <p:sldId id="299" r:id="rId43"/>
    <p:sldId id="301" r:id="rId44"/>
    <p:sldId id="300" r:id="rId45"/>
    <p:sldId id="283" r:id="rId46"/>
    <p:sldId id="295" r:id="rId47"/>
    <p:sldId id="296" r:id="rId48"/>
    <p:sldId id="297" r:id="rId49"/>
    <p:sldId id="298" r:id="rId5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80817" autoAdjust="0"/>
  </p:normalViewPr>
  <p:slideViewPr>
    <p:cSldViewPr>
      <p:cViewPr>
        <p:scale>
          <a:sx n="60" d="100"/>
          <a:sy n="60" d="100"/>
        </p:scale>
        <p:origin x="-1656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1B8A91-4407-43EC-A605-96A765305582}" type="datetimeFigureOut">
              <a:rPr lang="en-US" smtClean="0"/>
              <a:t>3/12/2012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0327D1-5194-44AE-BCAE-015F230C8C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3475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LOTS of sensory involvement in LMNLs</a:t>
            </a:r>
          </a:p>
          <a:p>
            <a:endParaRPr lang="en-US" dirty="0" smtClean="0"/>
          </a:p>
          <a:p>
            <a:r>
              <a:rPr lang="en-US" dirty="0" smtClean="0"/>
              <a:t>Referred pain only occurs in the PNS, not</a:t>
            </a:r>
            <a:r>
              <a:rPr lang="en-US" baseline="0" dirty="0" smtClean="0"/>
              <a:t> CNS (means pain is subjectively described in a location distant to the site of the actual pathology)</a:t>
            </a:r>
          </a:p>
          <a:p>
            <a:endParaRPr lang="en-US" baseline="0" dirty="0" smtClean="0"/>
          </a:p>
          <a:p>
            <a:r>
              <a:rPr lang="en-US" baseline="0" dirty="0" smtClean="0"/>
              <a:t>Weakness is characterized by: age of onset, rate of onset (rapid or slow), and distribution (proximal/distal, symmetric/</a:t>
            </a:r>
            <a:r>
              <a:rPr lang="en-US" baseline="0" dirty="0" err="1" smtClean="0"/>
              <a:t>assymetric</a:t>
            </a:r>
            <a:r>
              <a:rPr lang="en-US" baseline="0" dirty="0" smtClean="0"/>
              <a:t>)</a:t>
            </a:r>
          </a:p>
          <a:p>
            <a:endParaRPr lang="en-US" dirty="0" smtClean="0"/>
          </a:p>
          <a:p>
            <a:r>
              <a:rPr lang="en-US" dirty="0" smtClean="0"/>
              <a:t>Compensatory</a:t>
            </a:r>
            <a:r>
              <a:rPr lang="en-US" baseline="0" dirty="0" smtClean="0"/>
              <a:t> hypertrophy = remaining muscle that are still innervated have to work extra hard to compensate for the loss of other fibers and remaining fibers hypertrophy as a result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0327D1-5194-44AE-BCAE-015F230C8CE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1165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Diagnose by having</a:t>
            </a:r>
            <a:r>
              <a:rPr lang="en-US" baseline="0" dirty="0" smtClean="0"/>
              <a:t> patient make facial movements</a:t>
            </a:r>
          </a:p>
          <a:p>
            <a:endParaRPr lang="en-US" baseline="0" dirty="0" smtClean="0"/>
          </a:p>
          <a:p>
            <a:r>
              <a:rPr lang="en-US" baseline="0" dirty="0" smtClean="0"/>
              <a:t>EMG tests within one week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0327D1-5194-44AE-BCAE-015F230C8CE4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32511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Prognosis</a:t>
            </a:r>
            <a:r>
              <a:rPr lang="en-US" baseline="0" dirty="0" smtClean="0"/>
              <a:t> is Good!</a:t>
            </a:r>
          </a:p>
          <a:p>
            <a:endParaRPr lang="en-US" baseline="0" dirty="0" smtClean="0"/>
          </a:p>
          <a:p>
            <a:r>
              <a:rPr lang="en-US" baseline="0" dirty="0" smtClean="0"/>
              <a:t>70% of people completely recover within 2-3 weeks (in simple cases) or 3-6 months (in severe cases)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0327D1-5194-44AE-BCAE-015F230C8CE4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50222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Microcirculation</a:t>
            </a:r>
            <a:r>
              <a:rPr lang="en-US" baseline="0" dirty="0" smtClean="0"/>
              <a:t> disrupted from hyperglycemia – why it is important to control DM if have it!!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0327D1-5194-44AE-BCAE-015F230C8CE4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16822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Why we encourage diabetic</a:t>
            </a:r>
            <a:r>
              <a:rPr lang="en-US" baseline="0" dirty="0" smtClean="0"/>
              <a:t>s to inspect their feet!</a:t>
            </a:r>
          </a:p>
          <a:p>
            <a:endParaRPr lang="en-US" baseline="0" dirty="0" smtClean="0"/>
          </a:p>
          <a:p>
            <a:r>
              <a:rPr lang="en-US" baseline="0" dirty="0" smtClean="0"/>
              <a:t>5.07 filament used for LE testing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0327D1-5194-44AE-BCAE-015F230C8CE4}" type="slidenum">
              <a:rPr lang="en-US" smtClean="0"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Alcoholic</a:t>
            </a:r>
            <a:r>
              <a:rPr lang="en-US" baseline="0" dirty="0" smtClean="0"/>
              <a:t> polyneuropathy is typically more painful than diabetic, right way pain.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0327D1-5194-44AE-BCAE-015F230C8CE4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36664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Caused by excessive, prolonged alcohol use</a:t>
            </a:r>
          </a:p>
          <a:p>
            <a:endParaRPr lang="en-US" dirty="0" smtClean="0"/>
          </a:p>
          <a:p>
            <a:r>
              <a:rPr lang="en-US" dirty="0" smtClean="0"/>
              <a:t>May see foot and wrist drop in severe cases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0327D1-5194-44AE-BCAE-015F230C8CE4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94358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Stocking</a:t>
            </a:r>
            <a:r>
              <a:rPr lang="en-US" baseline="0" dirty="0" smtClean="0"/>
              <a:t>-glove pattern of loss is mostly sensory</a:t>
            </a:r>
          </a:p>
          <a:p>
            <a:endParaRPr lang="en-US" baseline="0" dirty="0" smtClean="0"/>
          </a:p>
          <a:p>
            <a:r>
              <a:rPr lang="en-US" baseline="0" dirty="0" smtClean="0"/>
              <a:t>Feet affected before hands usually (because circulation typically better in arms than legs)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0327D1-5194-44AE-BCAE-015F230C8CE4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042346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CMT 1: demyelination (major sensory</a:t>
            </a:r>
            <a:r>
              <a:rPr lang="en-US" baseline="0" dirty="0" smtClean="0"/>
              <a:t> loss)</a:t>
            </a:r>
            <a:endParaRPr lang="en-US" dirty="0" smtClean="0"/>
          </a:p>
          <a:p>
            <a:r>
              <a:rPr lang="en-US" dirty="0" smtClean="0"/>
              <a:t>CMT 2: axon degeneration (only minimal</a:t>
            </a:r>
            <a:r>
              <a:rPr lang="en-US" baseline="0" dirty="0" smtClean="0"/>
              <a:t> sensory loss)=less severe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0327D1-5194-44AE-BCAE-015F230C8CE4}" type="slidenum">
              <a:rPr lang="en-US" smtClean="0"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May see upper extremity involvement in severe cases (claw hands)</a:t>
            </a:r>
          </a:p>
          <a:p>
            <a:endParaRPr lang="en-US" dirty="0" smtClean="0"/>
          </a:p>
          <a:p>
            <a:r>
              <a:rPr lang="en-US" dirty="0" smtClean="0"/>
              <a:t>Diagnose</a:t>
            </a:r>
            <a:r>
              <a:rPr lang="en-US" baseline="0" dirty="0" smtClean="0"/>
              <a:t> with NCV tests</a:t>
            </a:r>
          </a:p>
          <a:p>
            <a:endParaRPr lang="en-US" baseline="0" dirty="0" smtClean="0"/>
          </a:p>
          <a:p>
            <a:r>
              <a:rPr lang="en-US" baseline="0" dirty="0" smtClean="0"/>
              <a:t>May use orthotics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0327D1-5194-44AE-BCAE-015F230C8CE4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27444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Foot deformity:</a:t>
            </a:r>
            <a:r>
              <a:rPr lang="en-US" sz="1200" baseline="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High-arch </a:t>
            </a:r>
            <a:r>
              <a:rPr lang="en-US" sz="1200" dirty="0" err="1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pes</a:t>
            </a:r>
            <a:r>
              <a:rPr lang="en-US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sz="1200" dirty="0" err="1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cavus</a:t>
            </a:r>
            <a:r>
              <a:rPr lang="en-US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foot deformity with hammer toes</a:t>
            </a:r>
            <a:endParaRPr lang="en-US" sz="1000" dirty="0" smtClean="0">
              <a:ea typeface="Calibri" pitchFamily="34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0327D1-5194-44AE-BCAE-015F230C8CE4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16455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Cramps are relieved</a:t>
            </a:r>
            <a:r>
              <a:rPr lang="en-US" baseline="0" dirty="0" smtClean="0"/>
              <a:t> by stretching (Charley horses are an example of non-pathologic cramps)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0327D1-5194-44AE-BCAE-015F230C8CE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63672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Treated with antibiotics</a:t>
            </a:r>
          </a:p>
          <a:p>
            <a:endParaRPr lang="en-US" dirty="0" smtClean="0"/>
          </a:p>
          <a:p>
            <a:r>
              <a:rPr lang="en-US" dirty="0" smtClean="0"/>
              <a:t>Get</a:t>
            </a:r>
            <a:r>
              <a:rPr lang="en-US" baseline="0" dirty="0" smtClean="0"/>
              <a:t> sensory ataxia (so not getting information to cerebellum)</a:t>
            </a:r>
          </a:p>
          <a:p>
            <a:endParaRPr lang="en-US" baseline="0" dirty="0" smtClean="0"/>
          </a:p>
          <a:p>
            <a:r>
              <a:rPr lang="en-US" baseline="0" dirty="0" smtClean="0"/>
              <a:t>Can progress to motor weakness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0327D1-5194-44AE-BCAE-015F230C8CE4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29993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Picture shows</a:t>
            </a:r>
            <a:r>
              <a:rPr lang="en-US" baseline="0" dirty="0" smtClean="0"/>
              <a:t> leprous leprosy</a:t>
            </a:r>
          </a:p>
          <a:p>
            <a:endParaRPr lang="en-US" baseline="0" dirty="0" smtClean="0"/>
          </a:p>
          <a:p>
            <a:r>
              <a:rPr lang="en-US" baseline="0" dirty="0" err="1" smtClean="0"/>
              <a:t>Tuberculoid</a:t>
            </a:r>
            <a:r>
              <a:rPr lang="en-US" baseline="0" dirty="0" smtClean="0"/>
              <a:t>: only a few skin lesions but sensory problems; nerves swell and get palpable lumps; typically more superficial nerves affected</a:t>
            </a:r>
          </a:p>
          <a:p>
            <a:endParaRPr lang="en-US" baseline="0" dirty="0" smtClean="0"/>
          </a:p>
          <a:p>
            <a:r>
              <a:rPr lang="en-US" baseline="0" dirty="0" smtClean="0"/>
              <a:t>Leprous: many skin lesions, especially on earlobes, hands, forearms, feel and anterolateral aspects of legs; have both motor and sensory involvement (and usually autonomic involvement</a:t>
            </a:r>
          </a:p>
          <a:p>
            <a:endParaRPr lang="en-US" baseline="0" dirty="0" smtClean="0"/>
          </a:p>
          <a:p>
            <a:r>
              <a:rPr lang="en-US" baseline="0" dirty="0" smtClean="0"/>
              <a:t>Can incubate for up to 10 years before symptoms </a:t>
            </a:r>
          </a:p>
          <a:p>
            <a:endParaRPr lang="en-US" baseline="0" dirty="0" smtClean="0"/>
          </a:p>
          <a:p>
            <a:r>
              <a:rPr lang="en-US" baseline="0" dirty="0" smtClean="0"/>
              <a:t>No cure; diagnose with muscle biopsy</a:t>
            </a:r>
          </a:p>
          <a:p>
            <a:endParaRPr lang="en-US" baseline="0" dirty="0" smtClean="0"/>
          </a:p>
          <a:p>
            <a:r>
              <a:rPr lang="en-US" baseline="0" dirty="0" smtClean="0"/>
              <a:t>Rare in US and Europe</a:t>
            </a:r>
          </a:p>
          <a:p>
            <a:endParaRPr lang="en-US" baseline="0" dirty="0" smtClean="0"/>
          </a:p>
          <a:p>
            <a:r>
              <a:rPr lang="en-US" baseline="0" dirty="0" smtClean="0"/>
              <a:t>Corticosteroids given to help with symptoms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0327D1-5194-44AE-BCAE-015F230C8CE4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209656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Primary lesion: demyelination</a:t>
            </a:r>
          </a:p>
          <a:p>
            <a:r>
              <a:rPr lang="en-US" dirty="0" smtClean="0"/>
              <a:t>Secondary</a:t>
            </a:r>
            <a:r>
              <a:rPr lang="en-US" baseline="0" dirty="0" smtClean="0"/>
              <a:t> lesion: axon degeneration</a:t>
            </a:r>
          </a:p>
          <a:p>
            <a:endParaRPr lang="en-US" baseline="0" dirty="0" smtClean="0"/>
          </a:p>
          <a:p>
            <a:r>
              <a:rPr lang="en-US" baseline="0" dirty="0" smtClean="0"/>
              <a:t>Possible triggers: infection, surgery, vaccines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0327D1-5194-44AE-BCAE-015F230C8CE4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56857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DTRs are absent and muscle tone is flaccid</a:t>
            </a:r>
          </a:p>
          <a:p>
            <a:endParaRPr lang="en-US" dirty="0" smtClean="0"/>
          </a:p>
          <a:p>
            <a:r>
              <a:rPr lang="en-US" dirty="0" smtClean="0"/>
              <a:t>Usually just see sensory impairments in vibratory and proprioceptive</a:t>
            </a:r>
            <a:r>
              <a:rPr lang="en-US" baseline="0" dirty="0" smtClean="0"/>
              <a:t> senses</a:t>
            </a:r>
          </a:p>
          <a:p>
            <a:endParaRPr lang="en-US" baseline="0" dirty="0" smtClean="0"/>
          </a:p>
          <a:p>
            <a:r>
              <a:rPr lang="en-US" baseline="0" dirty="0" smtClean="0"/>
              <a:t>Autonomic changes: tachycardia, facial flushing, abnormal sweating, cardiac </a:t>
            </a:r>
            <a:r>
              <a:rPr lang="en-US" baseline="0" dirty="0" err="1" smtClean="0"/>
              <a:t>arrythmias</a:t>
            </a:r>
            <a:r>
              <a:rPr lang="en-US" baseline="0" dirty="0" err="1" smtClean="0">
                <a:sym typeface="Wingdings" pitchFamily="2" charset="2"/>
              </a:rPr>
              <a:t>in</a:t>
            </a:r>
            <a:r>
              <a:rPr lang="en-US" baseline="0" dirty="0" smtClean="0">
                <a:sym typeface="Wingdings" pitchFamily="2" charset="2"/>
              </a:rPr>
              <a:t> acute phase must monitor respiration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0327D1-5194-44AE-BCAE-015F230C8CE4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62171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More common in men than women</a:t>
            </a:r>
          </a:p>
          <a:p>
            <a:r>
              <a:rPr lang="en-US" dirty="0" smtClean="0"/>
              <a:t>Affects Caucasians more than</a:t>
            </a:r>
            <a:r>
              <a:rPr lang="en-US" baseline="0" dirty="0" smtClean="0"/>
              <a:t> oth</a:t>
            </a:r>
            <a:r>
              <a:rPr lang="en-US" dirty="0" smtClean="0"/>
              <a:t>er races</a:t>
            </a:r>
          </a:p>
          <a:p>
            <a:endParaRPr lang="en-US" dirty="0" smtClean="0"/>
          </a:p>
          <a:p>
            <a:r>
              <a:rPr lang="en-US" dirty="0" smtClean="0"/>
              <a:t>Basically have your immune system attacking the Schwann</a:t>
            </a:r>
            <a:r>
              <a:rPr lang="en-US" baseline="0" dirty="0" smtClean="0"/>
              <a:t> cells—triggers an anti-inflammatory response and the macrophages come to eat the myelin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0327D1-5194-44AE-BCAE-015F230C8CE4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3320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myelin grows back but with shorter </a:t>
            </a:r>
            <a:r>
              <a:rPr lang="en-US" dirty="0" err="1" smtClean="0"/>
              <a:t>internodal</a:t>
            </a:r>
            <a:r>
              <a:rPr lang="en-US" dirty="0" smtClean="0"/>
              <a:t> distances= so slower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0327D1-5194-44AE-BCAE-015F230C8CE4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27271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Seems like an increase in old polio symptoms but it is NOT</a:t>
            </a:r>
          </a:p>
          <a:p>
            <a:endParaRPr lang="en-US" dirty="0" smtClean="0"/>
          </a:p>
          <a:p>
            <a:r>
              <a:rPr lang="en-US" dirty="0" smtClean="0"/>
              <a:t>Over-taxing</a:t>
            </a:r>
            <a:r>
              <a:rPr lang="en-US" baseline="0" dirty="0" smtClean="0"/>
              <a:t> neurons—cant keep up with metabolic demands of big motor units so die off (cannot support metabolically) because one nerve has to innervate so many muscle fibers</a:t>
            </a:r>
          </a:p>
          <a:p>
            <a:endParaRPr lang="en-US" baseline="0" dirty="0" smtClean="0"/>
          </a:p>
          <a:p>
            <a:r>
              <a:rPr lang="en-US" baseline="0" dirty="0" smtClean="0"/>
              <a:t>Also lose alpha motor neurons with age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0327D1-5194-44AE-BCAE-015F230C8CE4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8569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It is slowly progressive for rest of life usually</a:t>
            </a:r>
            <a:r>
              <a:rPr lang="en-US" baseline="0" dirty="0" smtClean="0"/>
              <a:t> but have stable periods of 3-10 years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0327D1-5194-44AE-BCAE-015F230C8CE4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36699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0327D1-5194-44AE-BCAE-015F230C8CE4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43423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Myalgia = muscle pain (usually worse at night)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0327D1-5194-44AE-BCAE-015F230C8CE4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9656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On Exam</a:t>
            </a:r>
          </a:p>
          <a:p>
            <a:r>
              <a:rPr lang="en-US" dirty="0" smtClean="0"/>
              <a:t>Transient changes in tone occur with</a:t>
            </a:r>
            <a:r>
              <a:rPr lang="en-US" baseline="0" dirty="0" smtClean="0"/>
              <a:t> changes in body position, psychological excitation, sensory stimuli (temperature), and voluntary effort</a:t>
            </a:r>
          </a:p>
          <a:p>
            <a:endParaRPr lang="en-US" baseline="0" dirty="0" smtClean="0"/>
          </a:p>
          <a:p>
            <a:r>
              <a:rPr lang="en-US" baseline="0" dirty="0" smtClean="0"/>
              <a:t>Since spasticity is velocity-dependent, will get more ROM if go slow instead of fast</a:t>
            </a:r>
          </a:p>
          <a:p>
            <a:r>
              <a:rPr lang="en-US" baseline="0" dirty="0" smtClean="0"/>
              <a:t>Rigidity </a:t>
            </a:r>
            <a:r>
              <a:rPr lang="en-US" baseline="0" dirty="0" smtClean="0"/>
              <a:t>is </a:t>
            </a:r>
            <a:r>
              <a:rPr lang="en-US" baseline="0" dirty="0" smtClean="0"/>
              <a:t>velocity </a:t>
            </a:r>
            <a:r>
              <a:rPr lang="en-US" baseline="0" dirty="0" smtClean="0"/>
              <a:t>independent. </a:t>
            </a:r>
          </a:p>
          <a:p>
            <a:endParaRPr lang="en-US" baseline="0" dirty="0" smtClean="0"/>
          </a:p>
          <a:p>
            <a:r>
              <a:rPr lang="en-US" baseline="0" dirty="0" smtClean="0"/>
              <a:t>Caused by a lower threshold of excitability in the alpha motor neuron related to loss of </a:t>
            </a:r>
            <a:r>
              <a:rPr lang="en-US" baseline="0" dirty="0" err="1" smtClean="0"/>
              <a:t>supraspinal</a:t>
            </a:r>
            <a:r>
              <a:rPr lang="en-US" baseline="0" dirty="0" smtClean="0"/>
              <a:t> and/or spinal interneuron inhibition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0327D1-5194-44AE-BCAE-015F230C8CE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479991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0327D1-5194-44AE-BCAE-015F230C8CE4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31058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See</a:t>
            </a:r>
            <a:r>
              <a:rPr lang="en-US" baseline="0" dirty="0" smtClean="0"/>
              <a:t> both UMN and LMN involvement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0327D1-5194-44AE-BCAE-015F230C8CE4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420694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0327D1-5194-44AE-BCAE-015F230C8CE4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81437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Stephen Hawkins is the exception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0327D1-5194-44AE-BCAE-015F230C8CE4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2606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Decorticate: primitive reflexes resurface (ATNR, STNR), increased DTRs</a:t>
            </a:r>
          </a:p>
          <a:p>
            <a:endParaRPr lang="en-US" dirty="0" smtClean="0"/>
          </a:p>
          <a:p>
            <a:r>
              <a:rPr lang="en-US" dirty="0" smtClean="0"/>
              <a:t>On Board Exam</a:t>
            </a:r>
          </a:p>
          <a:p>
            <a:r>
              <a:rPr lang="en-US" dirty="0" smtClean="0"/>
              <a:t>Decorticate</a:t>
            </a:r>
            <a:r>
              <a:rPr lang="en-US" baseline="0" dirty="0" smtClean="0"/>
              <a:t> = A-C; </a:t>
            </a:r>
            <a:r>
              <a:rPr lang="en-US" dirty="0" smtClean="0"/>
              <a:t>a unilateral or bilateral postural change, consisting of the upper extremities flexed and adducted and the lower extremities in rigid extension; due to structural lesions of the thalamus, internal capsule, or cerebral white matter.</a:t>
            </a:r>
            <a:endParaRPr lang="en-US" baseline="0" dirty="0" smtClean="0"/>
          </a:p>
          <a:p>
            <a:r>
              <a:rPr lang="en-US" baseline="0" dirty="0" smtClean="0"/>
              <a:t>D</a:t>
            </a:r>
            <a:r>
              <a:rPr lang="en-US" u="sng" baseline="0" dirty="0" smtClean="0"/>
              <a:t>e</a:t>
            </a:r>
            <a:r>
              <a:rPr lang="en-US" baseline="0" dirty="0" smtClean="0"/>
              <a:t>c</a:t>
            </a:r>
            <a:r>
              <a:rPr lang="en-US" u="sng" baseline="0" dirty="0" smtClean="0"/>
              <a:t>e</a:t>
            </a:r>
            <a:r>
              <a:rPr lang="en-US" baseline="0" dirty="0" smtClean="0"/>
              <a:t>r</a:t>
            </a:r>
            <a:r>
              <a:rPr lang="en-US" u="sng" baseline="0" dirty="0" smtClean="0"/>
              <a:t>e</a:t>
            </a:r>
            <a:r>
              <a:rPr lang="en-US" baseline="0" dirty="0" smtClean="0"/>
              <a:t>brat</a:t>
            </a:r>
            <a:r>
              <a:rPr lang="en-US" u="sng" baseline="0" dirty="0" smtClean="0"/>
              <a:t>e </a:t>
            </a:r>
            <a:r>
              <a:rPr lang="en-US" baseline="0" dirty="0" smtClean="0"/>
              <a:t>= D; </a:t>
            </a:r>
            <a:r>
              <a:rPr lang="en-US" dirty="0" smtClean="0"/>
              <a:t>rigid extension of the limbs, internal rotation of the upper extremities, and marked plantar flexion of the feet;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0327D1-5194-44AE-BCAE-015F230C8CE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65855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Loss of fractionation</a:t>
            </a:r>
            <a:r>
              <a:rPr lang="en-US" baseline="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baseline="0" dirty="0" smtClean="0">
                <a:sym typeface="Wingdings" pitchFamily="2" charset="2"/>
              </a:rPr>
              <a:t> loss of ability to move a single joint without simultaneously producing unnecessary movement in other joints; start to see movement in synergy patterns</a:t>
            </a:r>
          </a:p>
          <a:p>
            <a:endParaRPr lang="en-US" baseline="0" dirty="0" smtClean="0">
              <a:sym typeface="Wingdings" pitchFamily="2" charset="2"/>
            </a:endParaRPr>
          </a:p>
          <a:p>
            <a:r>
              <a:rPr lang="en-US" baseline="0" dirty="0" smtClean="0">
                <a:sym typeface="Wingdings" pitchFamily="2" charset="2"/>
              </a:rPr>
              <a:t>Involuntary movements:</a:t>
            </a:r>
          </a:p>
          <a:p>
            <a:r>
              <a:rPr lang="en-US" baseline="0" dirty="0" smtClean="0">
                <a:sym typeface="Wingdings" pitchFamily="2" charset="2"/>
              </a:rPr>
              <a:t>-associated with BG disorders (tremors, </a:t>
            </a:r>
            <a:r>
              <a:rPr lang="en-US" baseline="0" dirty="0" err="1" smtClean="0">
                <a:sym typeface="Wingdings" pitchFamily="2" charset="2"/>
              </a:rPr>
              <a:t>choreas</a:t>
            </a:r>
            <a:r>
              <a:rPr lang="en-US" baseline="0" dirty="0" smtClean="0">
                <a:sym typeface="Wingdings" pitchFamily="2" charset="2"/>
              </a:rPr>
              <a:t>=jerky movements, </a:t>
            </a:r>
            <a:r>
              <a:rPr lang="en-US" baseline="0" dirty="0" err="1" smtClean="0">
                <a:sym typeface="Wingdings" pitchFamily="2" charset="2"/>
              </a:rPr>
              <a:t>athetosis</a:t>
            </a:r>
            <a:r>
              <a:rPr lang="en-US" baseline="0" dirty="0" smtClean="0">
                <a:sym typeface="Wingdings" pitchFamily="2" charset="2"/>
              </a:rPr>
              <a:t>=smoother movement, </a:t>
            </a:r>
            <a:r>
              <a:rPr lang="en-US" baseline="0" dirty="0" err="1" smtClean="0">
                <a:sym typeface="Wingdings" pitchFamily="2" charset="2"/>
              </a:rPr>
              <a:t>dystonias</a:t>
            </a:r>
            <a:r>
              <a:rPr lang="en-US" baseline="0" dirty="0" smtClean="0">
                <a:sym typeface="Wingdings" pitchFamily="2" charset="2"/>
              </a:rPr>
              <a:t>)</a:t>
            </a:r>
          </a:p>
          <a:p>
            <a:r>
              <a:rPr lang="en-US" baseline="0" dirty="0" smtClean="0">
                <a:sym typeface="Wingdings" pitchFamily="2" charset="2"/>
              </a:rPr>
              <a:t>-associated with cerebellar disorders (tremor, resting tremor=always going even at rest, but stops when going to move. Intention tremor= starts when initiating or moving.  </a:t>
            </a:r>
            <a:r>
              <a:rPr lang="en-US" baseline="0" dirty="0" err="1" smtClean="0">
                <a:sym typeface="Wingdings" pitchFamily="2" charset="2"/>
              </a:rPr>
              <a:t>nystagmus</a:t>
            </a:r>
            <a:r>
              <a:rPr lang="en-US" baseline="0" dirty="0" smtClean="0">
                <a:sym typeface="Wingdings" pitchFamily="2" charset="2"/>
              </a:rPr>
              <a:t>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0327D1-5194-44AE-BCAE-015F230C8CE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8716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Ataxia: balance reactions are often excessive or</a:t>
            </a:r>
            <a:r>
              <a:rPr lang="en-US" baseline="0" dirty="0" smtClean="0"/>
              <a:t> exaggerated because they cannot regulate extent of movement</a:t>
            </a:r>
          </a:p>
          <a:p>
            <a:endParaRPr lang="en-US" baseline="0" dirty="0" smtClean="0"/>
          </a:p>
          <a:p>
            <a:r>
              <a:rPr lang="en-US" baseline="0" dirty="0" smtClean="0"/>
              <a:t>Apraxia: usually see in lesions in </a:t>
            </a:r>
            <a:r>
              <a:rPr lang="en-US" baseline="0" dirty="0" err="1" smtClean="0"/>
              <a:t>Brodmann’s</a:t>
            </a:r>
            <a:r>
              <a:rPr lang="en-US" baseline="0" dirty="0" smtClean="0"/>
              <a:t> Area 6 (= premotor cortex and supplementary motor cortex=responsible for initiating voluntary movements)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0327D1-5194-44AE-BCAE-015F230C8CE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0405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Bell’s Palsy = lesion of CN VII Facial (demyelination in mild cases, demyelination and axonal damage</a:t>
            </a:r>
            <a:r>
              <a:rPr lang="en-US" baseline="0" dirty="0" smtClean="0"/>
              <a:t> in more severe cases)=can’t wrinkle forehead, or close eyes.</a:t>
            </a:r>
          </a:p>
          <a:p>
            <a:endParaRPr lang="en-US" baseline="0" dirty="0" smtClean="0"/>
          </a:p>
          <a:p>
            <a:endParaRPr lang="en-US" baseline="0" dirty="0" smtClean="0"/>
          </a:p>
          <a:p>
            <a:r>
              <a:rPr lang="en-US" baseline="0" dirty="0" smtClean="0"/>
              <a:t>Will see </a:t>
            </a:r>
            <a:r>
              <a:rPr lang="en-US" baseline="0" dirty="0" err="1" smtClean="0"/>
              <a:t>assymetrical</a:t>
            </a:r>
            <a:r>
              <a:rPr lang="en-US" baseline="0" dirty="0" smtClean="0"/>
              <a:t> smile (drooping smile) and person will not be able to wrinkle forehead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0327D1-5194-44AE-BCAE-015F230C8CE4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5375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Because remember that</a:t>
            </a:r>
            <a:r>
              <a:rPr lang="en-US" baseline="0" dirty="0" smtClean="0"/>
              <a:t> CN VII goes through the auditory canal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0327D1-5194-44AE-BCAE-015F230C8CE4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1564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If CVA, person can close their eye because that</a:t>
            </a:r>
            <a:r>
              <a:rPr lang="en-US" baseline="0" dirty="0" smtClean="0"/>
              <a:t> is bilaterally innervated in brain </a:t>
            </a:r>
            <a:r>
              <a:rPr lang="en-US" baseline="0" dirty="0" smtClean="0">
                <a:sym typeface="Wingdings" pitchFamily="2" charset="2"/>
              </a:rPr>
              <a:t> Bell’s Palsy is a LMNL so the lesion is on the nerve after it has left the CNS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May produce less saliva</a:t>
            </a:r>
            <a:r>
              <a:rPr lang="en-US" baseline="0" dirty="0" smtClean="0"/>
              <a:t> that is thicker if ANS affected</a:t>
            </a:r>
          </a:p>
          <a:p>
            <a:endParaRPr lang="en-US" baseline="0" dirty="0" smtClean="0"/>
          </a:p>
          <a:p>
            <a:r>
              <a:rPr lang="en-US" baseline="0" dirty="0" smtClean="0"/>
              <a:t>Sound may seem louder than normal</a:t>
            </a:r>
          </a:p>
          <a:p>
            <a:endParaRPr lang="en-US" baseline="0" dirty="0" smtClean="0"/>
          </a:p>
          <a:p>
            <a:r>
              <a:rPr lang="en-US" baseline="0" dirty="0" smtClean="0"/>
              <a:t>Crocodile tears may occur if motor fibers </a:t>
            </a:r>
            <a:r>
              <a:rPr lang="en-US" baseline="0" dirty="0" err="1" smtClean="0"/>
              <a:t>reinnervate</a:t>
            </a:r>
            <a:r>
              <a:rPr lang="en-US" baseline="0" dirty="0" smtClean="0"/>
              <a:t> autonomic branch to lacrimal gland (so when muscles of the face contract, tears appear)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0327D1-5194-44AE-BCAE-015F230C8CE4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206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CB2147A-12C1-4809-815E-0A8A86BD6A3B}" type="datetimeFigureOut">
              <a:rPr lang="en-US" smtClean="0"/>
              <a:pPr>
                <a:defRPr/>
              </a:pPr>
              <a:t>3/12/2012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D85338C2-E607-4155-B43E-8635C80BD74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123A8D1-9C10-4348-93DC-6A52329EC8CC}" type="datetimeFigureOut">
              <a:rPr lang="en-US" smtClean="0"/>
              <a:pPr>
                <a:defRPr/>
              </a:pPr>
              <a:t>3/12/2012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7A85C8-DDB2-409C-85ED-846DA9494AA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71C09B5-4DA2-448B-BDAE-05C6C51022AE}" type="datetimeFigureOut">
              <a:rPr lang="en-US" smtClean="0"/>
              <a:pPr>
                <a:defRPr/>
              </a:pPr>
              <a:t>3/12/2012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D7D891-9D60-482F-9D1E-F08E53FC4F3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4C57BA1-EAB5-49D6-85DE-8EA0E5297BB9}" type="datetimeFigureOut">
              <a:rPr lang="en-US" smtClean="0"/>
              <a:pPr>
                <a:defRPr/>
              </a:pPr>
              <a:t>3/12/2012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622CED-6199-486D-BEA9-AAE334239F9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AB14E6-2DF3-4F66-950B-054F4CA9AE5E}" type="datetimeFigureOut">
              <a:rPr lang="en-US" smtClean="0"/>
              <a:pPr>
                <a:defRPr/>
              </a:pPr>
              <a:t>3/12/2012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D473F9B-52C1-4461-9D2D-581DC4849F7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E54EF2E-54B4-4D41-9EDA-D28F58A0D256}" type="datetimeFigureOut">
              <a:rPr lang="en-US" smtClean="0"/>
              <a:pPr>
                <a:defRPr/>
              </a:pPr>
              <a:t>3/12/2012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E3F23F-4ABC-4864-BE56-C4E2F5B74C8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739D040-8329-401B-AB70-D254A5974539}" type="datetimeFigureOut">
              <a:rPr lang="en-US" smtClean="0"/>
              <a:pPr>
                <a:defRPr/>
              </a:pPr>
              <a:t>3/12/2012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E4A79D-7A70-4C1B-8618-9784D72428C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9C85854-A255-4A50-821C-5CE5E3DCC4DB}" type="datetimeFigureOut">
              <a:rPr lang="en-US" smtClean="0"/>
              <a:pPr>
                <a:defRPr/>
              </a:pPr>
              <a:t>3/12/2012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31037C-2E97-4535-81C6-778FB8D4539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184FFF7-13F9-413B-8430-6BFC4EB62D49}" type="datetimeFigureOut">
              <a:rPr lang="en-US" smtClean="0"/>
              <a:pPr>
                <a:defRPr/>
              </a:pPr>
              <a:t>3/12/2012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51C818-5A38-4586-BF39-AC9EF84DEA0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B1E7884-AA16-439A-8ABD-1A4736A8501E}" type="datetimeFigureOut">
              <a:rPr lang="en-US" smtClean="0"/>
              <a:pPr>
                <a:defRPr/>
              </a:pPr>
              <a:t>3/12/2012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E9E237-7958-4B73-A0C3-4D0050B6782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A410C58-164A-4D1F-86EE-AB279D0BB5A2}" type="datetimeFigureOut">
              <a:rPr lang="en-US" smtClean="0"/>
              <a:pPr>
                <a:defRPr/>
              </a:pPr>
              <a:t>3/12/2012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B53C2C7A-B564-4C47-8EAC-FC93F35AB14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06819775-6F4F-4D40-8975-A5457DB5BF16}" type="datetimeFigureOut">
              <a:rPr lang="en-US" smtClean="0"/>
              <a:pPr>
                <a:defRPr/>
              </a:pPr>
              <a:t>3/12/2012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D37BE6A-115F-453F-B701-E8C1422FCF3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Image:Bells.jpg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ctrTitle"/>
          </p:nvPr>
        </p:nvSpPr>
        <p:spPr>
          <a:xfrm>
            <a:off x="609600" y="1447800"/>
            <a:ext cx="7924800" cy="21336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6600" dirty="0" smtClean="0"/>
              <a:t>LMNL vs. UMNL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4191000"/>
            <a:ext cx="4876800" cy="1752600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dirty="0" err="1" smtClean="0"/>
              <a:t>Dayna</a:t>
            </a:r>
            <a:r>
              <a:rPr lang="en-US" sz="2400" dirty="0" smtClean="0"/>
              <a:t> Ryan, PT, DPT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dirty="0" smtClean="0"/>
              <a:t>Winter 2012</a:t>
            </a:r>
            <a:endParaRPr lang="en-US" sz="2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382000" cy="1371600"/>
          </a:xfrm>
        </p:spPr>
        <p:txBody>
          <a:bodyPr/>
          <a:lstStyle/>
          <a:p>
            <a:r>
              <a:rPr lang="en-US" dirty="0" smtClean="0"/>
              <a:t>*EXAM*: Upper Motor Neuron Lesions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153400" cy="48768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Spasticity = 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velocity-dependent</a:t>
            </a:r>
            <a:r>
              <a:rPr lang="en-US" dirty="0" smtClean="0"/>
              <a:t> increased muscle tone accompanied by hyperactive DTRs</a:t>
            </a:r>
          </a:p>
          <a:p>
            <a:pPr lvl="1"/>
            <a:r>
              <a:rPr lang="en-US" dirty="0" smtClean="0"/>
              <a:t>Any damage to the </a:t>
            </a:r>
            <a:r>
              <a:rPr lang="en-US" dirty="0" err="1" smtClean="0"/>
              <a:t>corticospinal</a:t>
            </a:r>
            <a:r>
              <a:rPr lang="en-US" dirty="0" smtClean="0"/>
              <a:t> tract causes spasticity (crosses at medulla pyramids) </a:t>
            </a:r>
          </a:p>
          <a:p>
            <a:pPr lvl="1"/>
            <a:r>
              <a:rPr lang="en-US" dirty="0" smtClean="0"/>
              <a:t>Predominantly in </a:t>
            </a:r>
            <a:r>
              <a:rPr lang="en-US" u="sng" dirty="0" smtClean="0"/>
              <a:t>anti-gravity</a:t>
            </a:r>
            <a:r>
              <a:rPr lang="en-US" dirty="0" smtClean="0"/>
              <a:t> muscles (UE flexors, LE extensors)</a:t>
            </a:r>
          </a:p>
          <a:p>
            <a:pPr lvl="1"/>
            <a:r>
              <a:rPr lang="en-US" dirty="0" smtClean="0"/>
              <a:t>Caused by </a:t>
            </a:r>
            <a:r>
              <a:rPr lang="en-US" i="1" dirty="0" smtClean="0"/>
              <a:t>lack of inhibition</a:t>
            </a:r>
            <a:r>
              <a:rPr lang="en-US" dirty="0" smtClean="0"/>
              <a:t> to control excitability of alpha motor neurons</a:t>
            </a:r>
          </a:p>
          <a:p>
            <a:r>
              <a:rPr lang="en-US" dirty="0" smtClean="0"/>
              <a:t>Rigidity = increased resistance to passive stretch that is 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velocity independent</a:t>
            </a:r>
            <a:r>
              <a:rPr lang="en-US" dirty="0" smtClean="0"/>
              <a:t> and uniform throughout ROM</a:t>
            </a:r>
          </a:p>
          <a:p>
            <a:r>
              <a:rPr lang="en-US" b="0" i="1" dirty="0" smtClean="0"/>
              <a:t>		-much harder to stretch than spasticity</a:t>
            </a:r>
          </a:p>
          <a:p>
            <a:pPr lvl="1"/>
            <a:r>
              <a:rPr lang="en-US" dirty="0" smtClean="0"/>
              <a:t>Occurs in basal ganglia and extrapyramidal disorders</a:t>
            </a:r>
          </a:p>
          <a:p>
            <a:pPr lvl="1"/>
            <a:r>
              <a:rPr lang="en-US" dirty="0" smtClean="0"/>
              <a:t>Cogwheel: rhythmic, interrupted resistance (Parkinson’s=only really sever)</a:t>
            </a:r>
          </a:p>
          <a:p>
            <a:pPr lvl="1"/>
            <a:r>
              <a:rPr lang="en-US" dirty="0" smtClean="0"/>
              <a:t>Decorticate: usually from lesions in the thalamus, cerebral white matter, or internal capsule</a:t>
            </a:r>
          </a:p>
          <a:p>
            <a:pPr lvl="1"/>
            <a:r>
              <a:rPr lang="en-US" dirty="0" smtClean="0"/>
              <a:t>Decerebrate: from lesions in midbrain or diencephalon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87657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725" y="838200"/>
            <a:ext cx="8931275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1596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Rigidity from Brain Injury</a:t>
            </a:r>
            <a:endParaRPr lang="en-US" dirty="0"/>
          </a:p>
        </p:txBody>
      </p:sp>
      <p:sp>
        <p:nvSpPr>
          <p:cNvPr id="17411" name="TextBox 6"/>
          <p:cNvSpPr txBox="1">
            <a:spLocks noChangeArrowheads="1"/>
          </p:cNvSpPr>
          <p:nvPr/>
        </p:nvSpPr>
        <p:spPr bwMode="auto">
          <a:xfrm>
            <a:off x="7315200" y="2057400"/>
            <a:ext cx="1828800" cy="14779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Fredericks &amp; Saladin book “Pathophysiology of the Motor Systems”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382000" cy="1371600"/>
          </a:xfrm>
        </p:spPr>
        <p:txBody>
          <a:bodyPr/>
          <a:lstStyle/>
          <a:p>
            <a:r>
              <a:rPr lang="en-US" dirty="0" smtClean="0"/>
              <a:t>Upper Motor Neuron Lesions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err="1" smtClean="0"/>
              <a:t>Hypotonia</a:t>
            </a:r>
            <a:r>
              <a:rPr lang="en-US" dirty="0" smtClean="0"/>
              <a:t>: associated with cerebral or spinal shock, followed by an increase in spasticity</a:t>
            </a:r>
          </a:p>
          <a:p>
            <a:r>
              <a:rPr lang="en-US" dirty="0" smtClean="0"/>
              <a:t>Muscle Weakness/Generalized Fatigue </a:t>
            </a:r>
          </a:p>
          <a:p>
            <a:pPr lvl="1"/>
            <a:r>
              <a:rPr lang="en-US" dirty="0" smtClean="0"/>
              <a:t>significant atrophy is rare since reflex activity is still present</a:t>
            </a:r>
          </a:p>
          <a:p>
            <a:r>
              <a:rPr lang="en-US" dirty="0" smtClean="0"/>
              <a:t>Poor Coordination</a:t>
            </a:r>
          </a:p>
          <a:p>
            <a:pPr lvl="1"/>
            <a:r>
              <a:rPr lang="en-US" dirty="0" smtClean="0"/>
              <a:t>Loss of fractionation</a:t>
            </a:r>
          </a:p>
          <a:p>
            <a:pPr lvl="1"/>
            <a:r>
              <a:rPr lang="en-US" dirty="0" smtClean="0"/>
              <a:t>Movement timing: increased reaction time &amp; increased movement time (time to build up contraction and complete movement)</a:t>
            </a:r>
          </a:p>
          <a:p>
            <a:pPr lvl="1"/>
            <a:r>
              <a:rPr lang="en-US" dirty="0" smtClean="0"/>
              <a:t>Involuntary movements (tremors, </a:t>
            </a:r>
            <a:r>
              <a:rPr lang="en-US" dirty="0" err="1" smtClean="0"/>
              <a:t>choreas</a:t>
            </a:r>
            <a:r>
              <a:rPr lang="en-US" dirty="0" smtClean="0"/>
              <a:t>, </a:t>
            </a:r>
            <a:r>
              <a:rPr lang="en-US" dirty="0" err="1" smtClean="0"/>
              <a:t>athetosis</a:t>
            </a:r>
            <a:r>
              <a:rPr lang="en-US" dirty="0" smtClean="0"/>
              <a:t>, </a:t>
            </a:r>
            <a:r>
              <a:rPr lang="en-US" dirty="0" err="1" smtClean="0"/>
              <a:t>etc</a:t>
            </a:r>
            <a:r>
              <a:rPr lang="en-US" dirty="0" smtClean="0"/>
              <a:t>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77566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382000" cy="1371600"/>
          </a:xfrm>
        </p:spPr>
        <p:txBody>
          <a:bodyPr/>
          <a:lstStyle/>
          <a:p>
            <a:r>
              <a:rPr lang="en-US" dirty="0"/>
              <a:t>Upper Motor Neuron Lesions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Associated reactions = unintentional movement of one limb that often occurs during the intentional movement of another limb</a:t>
            </a:r>
          </a:p>
          <a:p>
            <a:r>
              <a:rPr lang="en-US" dirty="0" smtClean="0"/>
              <a:t>Ataxia = unsteadiness, incoordination, or clumsiness of movement</a:t>
            </a:r>
          </a:p>
          <a:p>
            <a:pPr lvl="1"/>
            <a:r>
              <a:rPr lang="en-US" dirty="0" smtClean="0"/>
              <a:t>Movement is jerky and </a:t>
            </a:r>
            <a:r>
              <a:rPr lang="en-US" dirty="0" err="1" smtClean="0"/>
              <a:t>unprecise</a:t>
            </a:r>
            <a:endParaRPr lang="en-US" dirty="0" smtClean="0"/>
          </a:p>
          <a:p>
            <a:pPr lvl="1"/>
            <a:r>
              <a:rPr lang="en-US" dirty="0" smtClean="0"/>
              <a:t>Difficulty regulating force, direction, and velocity of movement</a:t>
            </a:r>
          </a:p>
          <a:p>
            <a:pPr lvl="1"/>
            <a:r>
              <a:rPr lang="en-US" dirty="0" smtClean="0"/>
              <a:t>Common in cerebellar lesions</a:t>
            </a:r>
          </a:p>
          <a:p>
            <a:r>
              <a:rPr lang="en-US" dirty="0" smtClean="0"/>
              <a:t>Apraxia = inability to perform a goal-directed motor activity in the absence of paresis, ataxia, or disturbance of muscle tone</a:t>
            </a:r>
          </a:p>
          <a:p>
            <a:r>
              <a:rPr lang="en-US" dirty="0" smtClean="0"/>
              <a:t>Sensory deficits – larger areas compared to PNS lesions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40050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Brain Stem</a:t>
            </a:r>
          </a:p>
        </p:txBody>
      </p:sp>
      <p:pic>
        <p:nvPicPr>
          <p:cNvPr id="18436" name="Picture 2" descr="http://www.waiting.com/waiting.gifs/brainstem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2771775"/>
            <a:ext cx="3124200" cy="18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6" descr="http://www.face-and-emotion.com/dataface/anatomy/media/Ranson_brainstem-la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500" y="2133600"/>
            <a:ext cx="4529450" cy="390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190196520"/>
              </p:ext>
            </p:extLst>
          </p:nvPr>
        </p:nvGraphicFramePr>
        <p:xfrm>
          <a:off x="0" y="0"/>
          <a:ext cx="9144000" cy="67838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  <a:gridCol w="3048000"/>
              </a:tblGrid>
              <a:tr h="1019666">
                <a:tc>
                  <a:txBody>
                    <a:bodyPr/>
                    <a:lstStyle/>
                    <a:p>
                      <a:r>
                        <a:rPr lang="en-US" dirty="0" smtClean="0"/>
                        <a:t>Lesion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Discriminative Touch and </a:t>
                      </a:r>
                      <a:r>
                        <a:rPr lang="en-US" dirty="0" err="1" smtClean="0"/>
                        <a:t>Proprioception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Pain</a:t>
                      </a:r>
                      <a:r>
                        <a:rPr lang="en-US" baseline="0" dirty="0" smtClean="0"/>
                        <a:t> and Temp</a:t>
                      </a:r>
                      <a:endParaRPr lang="en-US" dirty="0"/>
                    </a:p>
                  </a:txBody>
                  <a:tcPr/>
                </a:tc>
              </a:tr>
              <a:tr h="1019666">
                <a:tc>
                  <a:txBody>
                    <a:bodyPr/>
                    <a:lstStyle/>
                    <a:p>
                      <a:r>
                        <a:rPr lang="en-US" dirty="0" smtClean="0"/>
                        <a:t>Upper midbrain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Loss is all </a:t>
                      </a:r>
                      <a:r>
                        <a:rPr lang="en-US" dirty="0" err="1" smtClean="0"/>
                        <a:t>contralateral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Loss</a:t>
                      </a:r>
                      <a:r>
                        <a:rPr lang="en-US" baseline="0" dirty="0" smtClean="0"/>
                        <a:t> is all </a:t>
                      </a:r>
                      <a:r>
                        <a:rPr lang="en-US" baseline="0" dirty="0" err="1" smtClean="0"/>
                        <a:t>contralateral</a:t>
                      </a:r>
                      <a:endParaRPr lang="en-US" dirty="0"/>
                    </a:p>
                  </a:txBody>
                  <a:tcPr/>
                </a:tc>
              </a:tr>
              <a:tr h="1659117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Posteriolateral</a:t>
                      </a:r>
                      <a:r>
                        <a:rPr lang="en-US" dirty="0" smtClean="0"/>
                        <a:t> medulla or lower </a:t>
                      </a:r>
                      <a:r>
                        <a:rPr lang="en-US" dirty="0" err="1" smtClean="0"/>
                        <a:t>pons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Not affected</a:t>
                      </a:r>
                      <a:r>
                        <a:rPr lang="en-US" baseline="0" dirty="0" smtClean="0"/>
                        <a:t> in face because tracts and nuclei are superior to medulla.  </a:t>
                      </a:r>
                      <a:r>
                        <a:rPr lang="en-US" dirty="0" smtClean="0"/>
                        <a:t>Not affected</a:t>
                      </a:r>
                      <a:r>
                        <a:rPr lang="en-US" baseline="0" dirty="0" smtClean="0"/>
                        <a:t> in body because tracts are more medial.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Pain and temp loss </a:t>
                      </a:r>
                      <a:r>
                        <a:rPr lang="en-US" dirty="0" err="1" smtClean="0"/>
                        <a:t>ipsilateral</a:t>
                      </a:r>
                      <a:r>
                        <a:rPr lang="en-US" dirty="0" smtClean="0"/>
                        <a:t> in face (CNV uncrossed) and </a:t>
                      </a:r>
                      <a:r>
                        <a:rPr lang="en-US" dirty="0" err="1" smtClean="0"/>
                        <a:t>contralateral</a:t>
                      </a:r>
                      <a:r>
                        <a:rPr lang="en-US" baseline="0" dirty="0" smtClean="0"/>
                        <a:t> in body. </a:t>
                      </a:r>
                      <a:endParaRPr lang="en-US" dirty="0"/>
                    </a:p>
                  </a:txBody>
                  <a:tcPr/>
                </a:tc>
              </a:tr>
              <a:tr h="1348033">
                <a:tc>
                  <a:txBody>
                    <a:bodyPr/>
                    <a:lstStyle/>
                    <a:p>
                      <a:r>
                        <a:rPr lang="en-US" dirty="0" smtClean="0"/>
                        <a:t>Medial medulla</a:t>
                      </a:r>
                      <a:r>
                        <a:rPr lang="en-US" baseline="0" dirty="0" smtClean="0"/>
                        <a:t> or lower </a:t>
                      </a:r>
                      <a:r>
                        <a:rPr lang="en-US" baseline="0" dirty="0" err="1" smtClean="0"/>
                        <a:t>pons</a:t>
                      </a:r>
                      <a:r>
                        <a:rPr lang="en-US" baseline="0" dirty="0" smtClean="0"/>
                        <a:t>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2"/>
                          </a:solidFill>
                        </a:rPr>
                        <a:t>Medial </a:t>
                      </a:r>
                      <a:r>
                        <a:rPr lang="en-US" dirty="0" err="1" smtClean="0">
                          <a:solidFill>
                            <a:schemeClr val="tx2"/>
                          </a:solidFill>
                        </a:rPr>
                        <a:t>lemniscal</a:t>
                      </a:r>
                      <a:r>
                        <a:rPr lang="en-US" dirty="0" smtClean="0">
                          <a:solidFill>
                            <a:schemeClr val="tx2"/>
                          </a:solidFill>
                        </a:rPr>
                        <a:t> </a:t>
                      </a:r>
                      <a:r>
                        <a:rPr lang="en-US" dirty="0" smtClean="0"/>
                        <a:t>axons</a:t>
                      </a:r>
                      <a:r>
                        <a:rPr lang="en-US" baseline="0" dirty="0" smtClean="0"/>
                        <a:t> cross midline in lower medulla so have </a:t>
                      </a:r>
                      <a:r>
                        <a:rPr lang="en-US" baseline="0" dirty="0" err="1" smtClean="0"/>
                        <a:t>contralateral</a:t>
                      </a:r>
                      <a:r>
                        <a:rPr lang="en-US" baseline="0" dirty="0" smtClean="0"/>
                        <a:t> loss in body.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chemeClr val="tx2"/>
                          </a:solidFill>
                        </a:rPr>
                        <a:t>Spinalthalamic</a:t>
                      </a:r>
                      <a:r>
                        <a:rPr lang="en-US" dirty="0" smtClean="0">
                          <a:solidFill>
                            <a:schemeClr val="tx2"/>
                          </a:solidFill>
                        </a:rPr>
                        <a:t>,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Contralateral</a:t>
                      </a:r>
                      <a:r>
                        <a:rPr lang="en-US" baseline="0" dirty="0" smtClean="0"/>
                        <a:t> face affected from second order neurons from CNV</a:t>
                      </a:r>
                      <a:endParaRPr lang="en-US" dirty="0"/>
                    </a:p>
                  </a:txBody>
                  <a:tcPr/>
                </a:tc>
              </a:tr>
              <a:tr h="1659117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Posterolateral</a:t>
                      </a:r>
                      <a:r>
                        <a:rPr lang="en-US" dirty="0" smtClean="0"/>
                        <a:t> upper </a:t>
                      </a:r>
                      <a:r>
                        <a:rPr lang="en-US" dirty="0" err="1" smtClean="0"/>
                        <a:t>pons</a:t>
                      </a:r>
                      <a:r>
                        <a:rPr lang="en-US" dirty="0" smtClean="0"/>
                        <a:t> or midbrain after all tracts from body have crossed midline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Contralateral</a:t>
                      </a:r>
                      <a:r>
                        <a:rPr lang="en-US" baseline="0" dirty="0" smtClean="0"/>
                        <a:t> in body.  </a:t>
                      </a:r>
                      <a:r>
                        <a:rPr lang="en-US" baseline="0" dirty="0" err="1" smtClean="0"/>
                        <a:t>Proprioception</a:t>
                      </a:r>
                      <a:r>
                        <a:rPr lang="en-US" baseline="0" dirty="0" smtClean="0"/>
                        <a:t> is </a:t>
                      </a:r>
                      <a:r>
                        <a:rPr lang="en-US" baseline="0" dirty="0" err="1" smtClean="0"/>
                        <a:t>ipsilateral</a:t>
                      </a:r>
                      <a:r>
                        <a:rPr lang="en-US" baseline="0" dirty="0" smtClean="0"/>
                        <a:t> in face (only the </a:t>
                      </a:r>
                      <a:r>
                        <a:rPr lang="en-US" baseline="0" dirty="0" err="1" smtClean="0"/>
                        <a:t>CNVprop</a:t>
                      </a:r>
                      <a:r>
                        <a:rPr lang="en-US" baseline="0" dirty="0" smtClean="0"/>
                        <a:t> fibers have not crossed at this level).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Contralateral</a:t>
                      </a:r>
                      <a:r>
                        <a:rPr lang="en-US" dirty="0" smtClean="0"/>
                        <a:t> in face and body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382000" cy="761682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dirty="0" smtClean="0"/>
              <a:t>Brainstem Lesions</a:t>
            </a:r>
            <a:endParaRPr lang="en-US" dirty="0"/>
          </a:p>
        </p:txBody>
      </p:sp>
      <p:pic>
        <p:nvPicPr>
          <p:cNvPr id="2048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38200"/>
            <a:ext cx="4771265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05880" y="4114800"/>
            <a:ext cx="5552370" cy="2459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0"/>
            <a:ext cx="7543800" cy="6775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04533"/>
            <a:ext cx="7793038" cy="13716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dirty="0" smtClean="0"/>
              <a:t>Brainstem Lesions</a:t>
            </a:r>
            <a:endParaRPr lang="en-US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70112" y="2438400"/>
            <a:ext cx="7120381" cy="3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066482"/>
          </a:xfrm>
        </p:spPr>
        <p:txBody>
          <a:bodyPr>
            <a:normAutofit/>
          </a:bodyPr>
          <a:lstStyle/>
          <a:p>
            <a:pPr eaLnBrk="1" hangingPunct="1"/>
            <a:r>
              <a:rPr lang="en-US" sz="4000" dirty="0" smtClean="0"/>
              <a:t>Bell’s Palsy</a:t>
            </a:r>
          </a:p>
        </p:txBody>
      </p:sp>
      <p:sp>
        <p:nvSpPr>
          <p:cNvPr id="23554" name="Content Placeholder 2"/>
          <p:cNvSpPr>
            <a:spLocks noGrp="1"/>
          </p:cNvSpPr>
          <p:nvPr>
            <p:ph sz="half" idx="1"/>
          </p:nvPr>
        </p:nvSpPr>
        <p:spPr>
          <a:xfrm>
            <a:off x="762000" y="1510236"/>
            <a:ext cx="3291840" cy="4525963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n-US" dirty="0" smtClean="0"/>
              <a:t>Innervation to upper face is bilateral</a:t>
            </a:r>
          </a:p>
          <a:p>
            <a:pPr eaLnBrk="1" hangingPunct="1"/>
            <a:r>
              <a:rPr lang="en-US" dirty="0" smtClean="0"/>
              <a:t>Innervation to lower face is unilateral (from opposite hemisphere)</a:t>
            </a:r>
          </a:p>
          <a:p>
            <a:pPr eaLnBrk="1" hangingPunct="1"/>
            <a:r>
              <a:rPr lang="en-US" dirty="0" smtClean="0"/>
              <a:t>“a” is Bell’s Palsy</a:t>
            </a:r>
          </a:p>
          <a:p>
            <a:pPr eaLnBrk="1" hangingPunct="1"/>
            <a:r>
              <a:rPr lang="en-US" dirty="0" smtClean="0"/>
              <a:t>“b” is stroke</a:t>
            </a:r>
          </a:p>
        </p:txBody>
      </p:sp>
      <p:sp>
        <p:nvSpPr>
          <p:cNvPr id="23555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510236"/>
            <a:ext cx="3291840" cy="4525963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n-US" dirty="0" smtClean="0"/>
              <a:t>Person in a and b requested to smile and close eyes</a:t>
            </a:r>
          </a:p>
        </p:txBody>
      </p:sp>
      <p:pic>
        <p:nvPicPr>
          <p:cNvPr id="2355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213651"/>
            <a:ext cx="4075533" cy="3352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7924800" cy="1371600"/>
          </a:xfrm>
        </p:spPr>
        <p:txBody>
          <a:bodyPr/>
          <a:lstStyle/>
          <a:p>
            <a:r>
              <a:rPr lang="en-US" dirty="0" smtClean="0"/>
              <a:t>General terminology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828800"/>
            <a:ext cx="7620000" cy="4373563"/>
          </a:xfrm>
        </p:spPr>
        <p:txBody>
          <a:bodyPr/>
          <a:lstStyle/>
          <a:p>
            <a:r>
              <a:rPr lang="en-US" dirty="0" smtClean="0"/>
              <a:t>PNS: motor units and associated sensory connections</a:t>
            </a:r>
          </a:p>
          <a:p>
            <a:pPr lvl="1"/>
            <a:r>
              <a:rPr lang="en-US" dirty="0" smtClean="0"/>
              <a:t>Includes cranial nerves</a:t>
            </a:r>
          </a:p>
          <a:p>
            <a:r>
              <a:rPr lang="en-US" dirty="0" smtClean="0"/>
              <a:t>CNS: brain and spinal cord</a:t>
            </a:r>
          </a:p>
          <a:p>
            <a:endParaRPr lang="en-US" dirty="0"/>
          </a:p>
          <a:p>
            <a:r>
              <a:rPr lang="en-US" u="sng" dirty="0" smtClean="0"/>
              <a:t>Sign</a:t>
            </a:r>
            <a:r>
              <a:rPr lang="en-US" dirty="0" smtClean="0"/>
              <a:t> = an </a:t>
            </a:r>
            <a:r>
              <a:rPr lang="en-US" u="sng" dirty="0" smtClean="0">
                <a:solidFill>
                  <a:srgbClr val="FF0000"/>
                </a:solidFill>
              </a:rPr>
              <a:t>objective</a:t>
            </a:r>
            <a:r>
              <a:rPr lang="en-US" dirty="0" smtClean="0"/>
              <a:t> finding revealed upon physical examination</a:t>
            </a:r>
          </a:p>
          <a:p>
            <a:r>
              <a:rPr lang="en-US" u="sng" dirty="0" smtClean="0"/>
              <a:t>Symptom</a:t>
            </a:r>
            <a:r>
              <a:rPr lang="en-US" dirty="0" smtClean="0"/>
              <a:t> = (</a:t>
            </a:r>
            <a:r>
              <a:rPr lang="en-US" dirty="0" smtClean="0">
                <a:solidFill>
                  <a:srgbClr val="FF0000"/>
                </a:solidFill>
              </a:rPr>
              <a:t>subjective)</a:t>
            </a:r>
            <a:r>
              <a:rPr lang="en-US" dirty="0" smtClean="0"/>
              <a:t> functional components of a disease </a:t>
            </a:r>
            <a:r>
              <a:rPr lang="en-US" i="1" dirty="0" smtClean="0"/>
              <a:t>perceived </a:t>
            </a:r>
            <a:r>
              <a:rPr lang="en-US" dirty="0" smtClean="0"/>
              <a:t> by a patient and expressed in a patient’s history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394463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Bell’s Palsy: Etiology</a:t>
            </a:r>
          </a:p>
        </p:txBody>
      </p:sp>
      <p:sp>
        <p:nvSpPr>
          <p:cNvPr id="24578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 eaLnBrk="1" hangingPunct="1">
              <a:buFont typeface="Arial" pitchFamily="34" charset="0"/>
              <a:buChar char="•"/>
            </a:pPr>
            <a:r>
              <a:rPr lang="en-US" sz="2400" dirty="0" smtClean="0"/>
              <a:t>Unknown in most cases </a:t>
            </a:r>
          </a:p>
          <a:p>
            <a:pPr marL="342900" indent="-342900" eaLnBrk="1" hangingPunct="1">
              <a:buFont typeface="Arial" pitchFamily="34" charset="0"/>
              <a:buChar char="•"/>
            </a:pPr>
            <a:r>
              <a:rPr lang="en-US" sz="2400" dirty="0"/>
              <a:t>M</a:t>
            </a:r>
            <a:r>
              <a:rPr lang="en-US" sz="2400" dirty="0" smtClean="0"/>
              <a:t>ay be secondary to viral infection causing swelling in auditory canal or exposure to cold temperatures</a:t>
            </a:r>
          </a:p>
          <a:p>
            <a:pPr marL="342900" indent="-342900" eaLnBrk="1" hangingPunct="1">
              <a:buFont typeface="Arial" pitchFamily="34" charset="0"/>
              <a:buChar char="•"/>
            </a:pPr>
            <a:r>
              <a:rPr lang="en-US" sz="2400" dirty="0" smtClean="0"/>
              <a:t>In a small number of cases, secondary to acoustic neuroma impinging on nerve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Bell’s Palsy: Signs &amp; Symptoms</a:t>
            </a:r>
          </a:p>
        </p:txBody>
      </p:sp>
      <p:sp>
        <p:nvSpPr>
          <p:cNvPr id="25602" name="Content Placeholder 2"/>
          <p:cNvSpPr>
            <a:spLocks noGrp="1"/>
          </p:cNvSpPr>
          <p:nvPr>
            <p:ph sz="half" idx="1"/>
          </p:nvPr>
        </p:nvSpPr>
        <p:spPr>
          <a:xfrm>
            <a:off x="9939" y="1752600"/>
            <a:ext cx="4572000" cy="4800600"/>
          </a:xfrm>
        </p:spPr>
        <p:txBody>
          <a:bodyPr>
            <a:normAutofit fontScale="92500" lnSpcReduction="10000"/>
          </a:bodyPr>
          <a:lstStyle/>
          <a:p>
            <a:pPr lvl="1" eaLnBrk="1" hangingPunct="1"/>
            <a:r>
              <a:rPr lang="en-US" sz="3200" dirty="0" smtClean="0"/>
              <a:t>Motor: flaccidity</a:t>
            </a:r>
          </a:p>
          <a:p>
            <a:pPr lvl="2" eaLnBrk="1" hangingPunct="1"/>
            <a:r>
              <a:rPr lang="en-US" sz="2800" dirty="0" smtClean="0"/>
              <a:t>Mouth droops</a:t>
            </a:r>
          </a:p>
          <a:p>
            <a:pPr lvl="2" eaLnBrk="1" hangingPunct="1"/>
            <a:r>
              <a:rPr lang="en-US" sz="2800" dirty="0" err="1" smtClean="0"/>
              <a:t>Nasolabial</a:t>
            </a:r>
            <a:r>
              <a:rPr lang="en-US" sz="2800" dirty="0" smtClean="0"/>
              <a:t> fold is flattened</a:t>
            </a:r>
          </a:p>
          <a:p>
            <a:pPr lvl="2" eaLnBrk="1" hangingPunct="1"/>
            <a:r>
              <a:rPr lang="en-US" sz="2800" dirty="0" smtClean="0"/>
              <a:t>Eyelid does not close</a:t>
            </a:r>
          </a:p>
          <a:p>
            <a:pPr lvl="1" eaLnBrk="1" hangingPunct="1"/>
            <a:r>
              <a:rPr lang="en-US" sz="3200" dirty="0" smtClean="0"/>
              <a:t>Sensory: </a:t>
            </a:r>
          </a:p>
          <a:p>
            <a:pPr lvl="2" eaLnBrk="1" hangingPunct="1"/>
            <a:r>
              <a:rPr lang="en-US" sz="2800" dirty="0" smtClean="0"/>
              <a:t>Decreased taste on </a:t>
            </a:r>
            <a:r>
              <a:rPr lang="en-US" sz="2800" dirty="0" err="1" smtClean="0"/>
              <a:t>ipsilateral</a:t>
            </a:r>
            <a:r>
              <a:rPr lang="en-US" sz="2800" dirty="0" smtClean="0"/>
              <a:t> tongue</a:t>
            </a:r>
          </a:p>
          <a:p>
            <a:pPr lvl="1" eaLnBrk="1" hangingPunct="1"/>
            <a:r>
              <a:rPr lang="en-US" sz="3200" dirty="0" smtClean="0"/>
              <a:t>ANS:</a:t>
            </a:r>
          </a:p>
          <a:p>
            <a:pPr lvl="2" eaLnBrk="1" hangingPunct="1"/>
            <a:r>
              <a:rPr lang="en-US" sz="2800" dirty="0" smtClean="0"/>
              <a:t>Decreased tearing (dry eye)</a:t>
            </a:r>
          </a:p>
          <a:p>
            <a:pPr eaLnBrk="1" hangingPunct="1"/>
            <a:endParaRPr lang="en-US" dirty="0" smtClean="0"/>
          </a:p>
        </p:txBody>
      </p:sp>
      <p:pic>
        <p:nvPicPr>
          <p:cNvPr id="25603" name="Picture 4" descr="The &quot;Bell's smile&quot; is characterized by an asymmetry caused by paralysis of one side of the face.">
            <a:hlinkClick r:id="rId3" tooltip="The &quot;Bell's smile&quot; is characterized by an asymmetry caused by paralysis of one side of the face.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24400" y="2133600"/>
            <a:ext cx="42672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4" name="TextBox 5"/>
          <p:cNvSpPr txBox="1">
            <a:spLocks noChangeArrowheads="1"/>
          </p:cNvSpPr>
          <p:nvPr/>
        </p:nvSpPr>
        <p:spPr bwMode="auto">
          <a:xfrm>
            <a:off x="5715000" y="5715000"/>
            <a:ext cx="2590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Characteristic Smile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5791200" cy="13716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 smtClean="0"/>
              <a:t>Bell’s Palsy: Incidence and Onset</a:t>
            </a:r>
          </a:p>
        </p:txBody>
      </p:sp>
      <p:sp>
        <p:nvSpPr>
          <p:cNvPr id="26626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7620000" cy="4068763"/>
          </a:xfrm>
        </p:spPr>
        <p:txBody>
          <a:bodyPr/>
          <a:lstStyle/>
          <a:p>
            <a:pPr lvl="1" eaLnBrk="1" hangingPunct="1"/>
            <a:r>
              <a:rPr lang="en-US" sz="2400" dirty="0" smtClean="0"/>
              <a:t>Incidence is 20/100,000 in US each year (</a:t>
            </a:r>
            <a:r>
              <a:rPr lang="en-US" sz="2400" i="1" dirty="0" smtClean="0"/>
              <a:t>affects 20,000-100,000 people in US / year)</a:t>
            </a:r>
          </a:p>
          <a:p>
            <a:pPr lvl="1" eaLnBrk="1" hangingPunct="1"/>
            <a:r>
              <a:rPr lang="en-US" sz="2400" dirty="0" smtClean="0"/>
              <a:t>Typical onset is overnight</a:t>
            </a:r>
          </a:p>
          <a:p>
            <a:pPr lvl="1" eaLnBrk="1" hangingPunct="1"/>
            <a:r>
              <a:rPr lang="en-US" sz="2400" dirty="0" smtClean="0"/>
              <a:t>Onset more common between 20-40 </a:t>
            </a:r>
            <a:r>
              <a:rPr lang="en-US" sz="2400" dirty="0" err="1" smtClean="0"/>
              <a:t>y.o</a:t>
            </a:r>
            <a:r>
              <a:rPr lang="en-US" sz="2400" dirty="0" smtClean="0"/>
              <a:t>. (increased incidence with increased age)</a:t>
            </a:r>
          </a:p>
          <a:p>
            <a:pPr lvl="1" eaLnBrk="1" hangingPunct="1"/>
            <a:r>
              <a:rPr lang="en-US" sz="2400" dirty="0" smtClean="0"/>
              <a:t>Increased risk in diabetics and pregnant women </a:t>
            </a:r>
            <a:r>
              <a:rPr lang="en-US" sz="2400" i="1" dirty="0" smtClean="0"/>
              <a:t>and people with MS</a:t>
            </a:r>
            <a:endParaRPr lang="en-US" sz="2400" dirty="0" smtClean="0"/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791200" cy="1371600"/>
          </a:xfrm>
        </p:spPr>
        <p:txBody>
          <a:bodyPr/>
          <a:lstStyle/>
          <a:p>
            <a:pPr eaLnBrk="1" hangingPunct="1"/>
            <a:r>
              <a:rPr lang="en-US" dirty="0" smtClean="0"/>
              <a:t>Bell’s Palsy: Medical Treatment</a:t>
            </a:r>
          </a:p>
        </p:txBody>
      </p:sp>
      <p:sp>
        <p:nvSpPr>
          <p:cNvPr id="27650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 eaLnBrk="1" hangingPunct="1"/>
            <a:r>
              <a:rPr lang="en-US" sz="2400" dirty="0" smtClean="0"/>
              <a:t>High-dose corticosteroids for 5 days followed by a tapered dose for another 5 days</a:t>
            </a:r>
          </a:p>
          <a:p>
            <a:pPr lvl="1" eaLnBrk="1" hangingPunct="1"/>
            <a:r>
              <a:rPr lang="en-US" sz="2400" dirty="0" smtClean="0"/>
              <a:t>Antiviral medications, e.g. acyclovir</a:t>
            </a:r>
          </a:p>
          <a:p>
            <a:pPr lvl="2" eaLnBrk="1" hangingPunct="1"/>
            <a:r>
              <a:rPr lang="en-US" sz="2000" dirty="0" smtClean="0"/>
              <a:t>Because of positive association between HSV and Bell’s Palsy</a:t>
            </a:r>
          </a:p>
          <a:p>
            <a:pPr lvl="2" eaLnBrk="1" hangingPunct="1"/>
            <a:r>
              <a:rPr lang="en-US" sz="2000" dirty="0" smtClean="0"/>
              <a:t>Improves outcomes when paired with corticosteroids</a:t>
            </a:r>
          </a:p>
          <a:p>
            <a:pPr lvl="1" eaLnBrk="1" hangingPunct="1"/>
            <a:r>
              <a:rPr lang="en-US" sz="2400" dirty="0" smtClean="0"/>
              <a:t>Eye patch, artificial tears (methylcellulose eye drops every 4 hours)</a:t>
            </a:r>
          </a:p>
          <a:p>
            <a:pPr lvl="1" eaLnBrk="1" hangingPunct="1"/>
            <a:r>
              <a:rPr lang="en-US" sz="2400" dirty="0" smtClean="0"/>
              <a:t>Gentle massage and gentle heat occasionally used</a:t>
            </a:r>
          </a:p>
          <a:p>
            <a:pPr lvl="1" eaLnBrk="1" hangingPunct="1"/>
            <a:r>
              <a:rPr lang="en-US" sz="2400" dirty="0" smtClean="0"/>
              <a:t>PT for muscle retraining only if problems persist</a:t>
            </a:r>
          </a:p>
          <a:p>
            <a:pPr eaLnBrk="1" hangingPunct="1"/>
            <a:endParaRPr lang="en-US" sz="2400" dirty="0" smtClean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Diabetic Polyneuropathy</a:t>
            </a:r>
          </a:p>
        </p:txBody>
      </p:sp>
      <p:sp>
        <p:nvSpPr>
          <p:cNvPr id="28674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221163"/>
          </a:xfrm>
        </p:spPr>
        <p:txBody>
          <a:bodyPr/>
          <a:lstStyle/>
          <a:p>
            <a:pPr eaLnBrk="1" hangingPunct="1"/>
            <a:r>
              <a:rPr lang="en-US" sz="2400" dirty="0" smtClean="0"/>
              <a:t>Affects PNS axons primarily (some </a:t>
            </a:r>
            <a:r>
              <a:rPr lang="en-US" sz="2400" dirty="0" err="1" smtClean="0"/>
              <a:t>demyelination</a:t>
            </a:r>
            <a:r>
              <a:rPr lang="en-US" sz="2400" dirty="0" smtClean="0"/>
              <a:t>)</a:t>
            </a:r>
          </a:p>
          <a:p>
            <a:pPr eaLnBrk="1" hangingPunct="1"/>
            <a:r>
              <a:rPr lang="en-US" sz="2400" dirty="0" smtClean="0"/>
              <a:t>Etiology: disrupted microcirculation</a:t>
            </a:r>
          </a:p>
          <a:p>
            <a:pPr eaLnBrk="1" hangingPunct="1"/>
            <a:r>
              <a:rPr lang="en-US" sz="2400" dirty="0" smtClean="0"/>
              <a:t>Onset:</a:t>
            </a:r>
          </a:p>
          <a:p>
            <a:pPr lvl="1"/>
            <a:r>
              <a:rPr lang="en-US" sz="2400" dirty="0" smtClean="0"/>
              <a:t>After long duration diabetes</a:t>
            </a:r>
          </a:p>
          <a:p>
            <a:pPr lvl="2"/>
            <a:r>
              <a:rPr lang="en-US" sz="2000" dirty="0" smtClean="0"/>
              <a:t>In diabetics who have had diabetes for 25+ years, 50% have this condition</a:t>
            </a:r>
          </a:p>
          <a:p>
            <a:pPr lvl="1"/>
            <a:r>
              <a:rPr lang="en-US" sz="2400" dirty="0" smtClean="0"/>
              <a:t>Occurs in insulin-dependent and non-insulin dependent diabetes</a:t>
            </a:r>
          </a:p>
          <a:p>
            <a:r>
              <a:rPr lang="en-US" sz="2400" dirty="0" smtClean="0"/>
              <a:t>Some regeneration with control of diabetes</a:t>
            </a:r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Diabetic </a:t>
            </a:r>
            <a:r>
              <a:rPr lang="en-US" dirty="0" err="1" smtClean="0"/>
              <a:t>Polyneuropathy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400" dirty="0" smtClean="0"/>
              <a:t>Characteristics</a:t>
            </a:r>
          </a:p>
          <a:p>
            <a:pPr lvl="1"/>
            <a:r>
              <a:rPr lang="en-US" sz="2400" dirty="0" smtClean="0"/>
              <a:t>Large nerve fiber involvement (</a:t>
            </a:r>
            <a:r>
              <a:rPr lang="en-US" sz="2400" dirty="0" smtClean="0">
                <a:solidFill>
                  <a:srgbClr val="FF0000"/>
                </a:solidFill>
              </a:rPr>
              <a:t>most common</a:t>
            </a:r>
            <a:r>
              <a:rPr lang="en-US" sz="2400" dirty="0" smtClean="0"/>
              <a:t>)</a:t>
            </a:r>
          </a:p>
          <a:p>
            <a:pPr lvl="2"/>
            <a:r>
              <a:rPr lang="en-US" sz="2000" u="sng" dirty="0" smtClean="0"/>
              <a:t>painless</a:t>
            </a:r>
            <a:r>
              <a:rPr lang="en-US" sz="2000" dirty="0" smtClean="0"/>
              <a:t> </a:t>
            </a:r>
            <a:r>
              <a:rPr lang="en-US" sz="2000" dirty="0" err="1" smtClean="0"/>
              <a:t>paresthesias</a:t>
            </a:r>
            <a:r>
              <a:rPr lang="en-US" sz="2000" dirty="0" smtClean="0"/>
              <a:t> in feet and lower legs</a:t>
            </a:r>
          </a:p>
          <a:p>
            <a:pPr lvl="2"/>
            <a:r>
              <a:rPr lang="en-US" sz="2000" dirty="0" smtClean="0"/>
              <a:t>decreased vibration and </a:t>
            </a:r>
            <a:r>
              <a:rPr lang="en-US" sz="2000" dirty="0" err="1" smtClean="0"/>
              <a:t>proprioception</a:t>
            </a:r>
            <a:r>
              <a:rPr lang="en-US" sz="2000" dirty="0" smtClean="0"/>
              <a:t> sense</a:t>
            </a:r>
          </a:p>
          <a:p>
            <a:pPr lvl="2"/>
            <a:r>
              <a:rPr lang="en-US" sz="2000" dirty="0" smtClean="0"/>
              <a:t>decreased DTRs</a:t>
            </a:r>
          </a:p>
          <a:p>
            <a:pPr lvl="1"/>
            <a:r>
              <a:rPr lang="en-US" sz="2400" dirty="0" smtClean="0"/>
              <a:t>Small nerve fiber involvement</a:t>
            </a:r>
          </a:p>
          <a:p>
            <a:pPr lvl="2"/>
            <a:r>
              <a:rPr lang="en-US" sz="2000" i="1" dirty="0" smtClean="0"/>
              <a:t>deep aching pain in legs and burning feeling in feet</a:t>
            </a:r>
            <a:endParaRPr lang="en-US" sz="2000" dirty="0" smtClean="0"/>
          </a:p>
          <a:p>
            <a:pPr lvl="2"/>
            <a:r>
              <a:rPr lang="en-US" sz="2000" i="1" dirty="0" smtClean="0"/>
              <a:t>decreased touch, pain, and temperature sensations</a:t>
            </a:r>
            <a:endParaRPr lang="en-US" sz="2000" dirty="0" smtClean="0"/>
          </a:p>
          <a:p>
            <a:pPr lvl="2"/>
            <a:r>
              <a:rPr lang="en-US" sz="2000" dirty="0" smtClean="0"/>
              <a:t>nocturnal pain and </a:t>
            </a:r>
            <a:r>
              <a:rPr lang="en-US" sz="2000" dirty="0" err="1" smtClean="0"/>
              <a:t>paresthesias</a:t>
            </a:r>
            <a:endParaRPr lang="en-US" sz="20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Diabetic </a:t>
            </a:r>
            <a:r>
              <a:rPr lang="en-US" dirty="0" err="1" smtClean="0"/>
              <a:t>Polyneuropathy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1"/>
            <a:ext cx="8915400" cy="3505200"/>
          </a:xfrm>
        </p:spPr>
        <p:txBody>
          <a:bodyPr>
            <a:noAutofit/>
          </a:bodyPr>
          <a:lstStyle/>
          <a:p>
            <a:r>
              <a:rPr lang="en-US" dirty="0" smtClean="0"/>
              <a:t>Screening/Examination Tests</a:t>
            </a:r>
          </a:p>
          <a:p>
            <a:pPr lvl="1"/>
            <a:r>
              <a:rPr lang="en-US" dirty="0" smtClean="0"/>
              <a:t>NCVs</a:t>
            </a:r>
          </a:p>
          <a:p>
            <a:pPr lvl="1"/>
            <a:r>
              <a:rPr lang="en-US" dirty="0" smtClean="0"/>
              <a:t>Monofilament screening with 5.07 / 10 gm. filament</a:t>
            </a:r>
          </a:p>
          <a:p>
            <a:pPr lvl="1"/>
            <a:r>
              <a:rPr lang="en-US" dirty="0" smtClean="0"/>
              <a:t>Vibration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Complications</a:t>
            </a:r>
          </a:p>
          <a:p>
            <a:pPr lvl="1"/>
            <a:r>
              <a:rPr lang="en-US" dirty="0" smtClean="0"/>
              <a:t>Diabetic ulcers (reducing WB helps)</a:t>
            </a:r>
          </a:p>
          <a:p>
            <a:pPr lvl="1"/>
            <a:r>
              <a:rPr lang="en-US" dirty="0" smtClean="0"/>
              <a:t>50% of non-traumatic amputation in US are in diabetic patients</a:t>
            </a:r>
          </a:p>
          <a:p>
            <a:endParaRPr lang="en-US" dirty="0"/>
          </a:p>
        </p:txBody>
      </p:sp>
      <p:pic>
        <p:nvPicPr>
          <p:cNvPr id="43010" name="Picture 2" descr="http://woundcentral.com/mono_sit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5176837"/>
            <a:ext cx="3575997" cy="1524000"/>
          </a:xfrm>
          <a:prstGeom prst="rect">
            <a:avLst/>
          </a:prstGeom>
          <a:noFill/>
        </p:spPr>
      </p:pic>
      <p:pic>
        <p:nvPicPr>
          <p:cNvPr id="43012" name="Picture 4" descr="http://woundcentral.com/monofilament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3000" y="5248274"/>
            <a:ext cx="2400300" cy="13811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Alcoholic Polyneuropathy</a:t>
            </a:r>
          </a:p>
        </p:txBody>
      </p:sp>
      <p:sp>
        <p:nvSpPr>
          <p:cNvPr id="2969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400" dirty="0" smtClean="0"/>
              <a:t>Affects PNS axon and myelin</a:t>
            </a:r>
          </a:p>
          <a:p>
            <a:pPr eaLnBrk="1" hangingPunct="1"/>
            <a:r>
              <a:rPr lang="en-US" sz="2400" dirty="0" smtClean="0"/>
              <a:t>Characteristics</a:t>
            </a:r>
          </a:p>
          <a:p>
            <a:pPr lvl="1"/>
            <a:r>
              <a:rPr lang="en-US" sz="2400" dirty="0" smtClean="0"/>
              <a:t>Distal muscle weakness and atrophy</a:t>
            </a:r>
          </a:p>
          <a:p>
            <a:pPr lvl="1"/>
            <a:r>
              <a:rPr lang="en-US" sz="2400" dirty="0" smtClean="0"/>
              <a:t>Sensory involvement greater in LEs than in UEs</a:t>
            </a:r>
          </a:p>
          <a:p>
            <a:pPr lvl="1"/>
            <a:r>
              <a:rPr lang="en-US" sz="2400" dirty="0" smtClean="0">
                <a:solidFill>
                  <a:srgbClr val="FF0000"/>
                </a:solidFill>
              </a:rPr>
              <a:t>Pain and </a:t>
            </a:r>
            <a:r>
              <a:rPr lang="en-US" sz="2400" dirty="0" err="1" smtClean="0">
                <a:solidFill>
                  <a:srgbClr val="FF0000"/>
                </a:solidFill>
              </a:rPr>
              <a:t>paresthesias</a:t>
            </a:r>
            <a:r>
              <a:rPr lang="en-US" sz="2400" dirty="0" smtClean="0">
                <a:solidFill>
                  <a:srgbClr val="FF0000"/>
                </a:solidFill>
              </a:rPr>
              <a:t> in distal legs and soles of feet </a:t>
            </a:r>
            <a:r>
              <a:rPr lang="en-US" sz="2400" dirty="0" smtClean="0"/>
              <a:t>(this does not typically happen in the diabetic </a:t>
            </a:r>
            <a:r>
              <a:rPr lang="en-US" sz="2400" dirty="0" err="1" smtClean="0"/>
              <a:t>polyneuropathy</a:t>
            </a:r>
            <a:r>
              <a:rPr lang="en-US" sz="2400" dirty="0" smtClean="0"/>
              <a:t>)</a:t>
            </a:r>
          </a:p>
          <a:p>
            <a:pPr lvl="1"/>
            <a:r>
              <a:rPr lang="en-US" sz="2400" dirty="0" smtClean="0"/>
              <a:t>Aching in calf muscles</a:t>
            </a:r>
          </a:p>
          <a:p>
            <a:pPr lvl="1"/>
            <a:r>
              <a:rPr lang="en-US" sz="2400" dirty="0" smtClean="0"/>
              <a:t>Decreased ankle reflexes and poor sensation in feet</a:t>
            </a:r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Alcoholic </a:t>
            </a:r>
            <a:r>
              <a:rPr lang="en-US" dirty="0" err="1" smtClean="0"/>
              <a:t>Polyneuropathy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229600" cy="4953000"/>
          </a:xfrm>
        </p:spPr>
        <p:txBody>
          <a:bodyPr/>
          <a:lstStyle/>
          <a:p>
            <a:r>
              <a:rPr lang="en-US" sz="2400" dirty="0" smtClean="0"/>
              <a:t>Cause</a:t>
            </a:r>
          </a:p>
          <a:p>
            <a:pPr lvl="1"/>
            <a:r>
              <a:rPr lang="en-US" sz="2400" dirty="0" smtClean="0"/>
              <a:t>Insidious onset and slow progression</a:t>
            </a:r>
          </a:p>
          <a:p>
            <a:pPr lvl="1"/>
            <a:r>
              <a:rPr lang="en-US" sz="2400" dirty="0" smtClean="0"/>
              <a:t>Exacerbations may occur</a:t>
            </a:r>
          </a:p>
          <a:p>
            <a:pPr lvl="1"/>
            <a:r>
              <a:rPr lang="en-US" sz="2400" dirty="0" smtClean="0"/>
              <a:t>Sensory signs and symptoms before motor</a:t>
            </a:r>
          </a:p>
          <a:p>
            <a:pPr lvl="1"/>
            <a:r>
              <a:rPr lang="en-US" sz="2400" dirty="0" smtClean="0"/>
              <a:t>Mild case = mild aching in calf and feet</a:t>
            </a:r>
          </a:p>
          <a:p>
            <a:pPr lvl="1"/>
            <a:r>
              <a:rPr lang="en-US" sz="2400" dirty="0" smtClean="0"/>
              <a:t>Severe case = severe motor and sensory signs</a:t>
            </a:r>
          </a:p>
          <a:p>
            <a:r>
              <a:rPr lang="en-US" sz="2400" dirty="0" smtClean="0"/>
              <a:t>Prognosis</a:t>
            </a:r>
          </a:p>
          <a:p>
            <a:pPr marL="342900" lvl="1" indent="-342900"/>
            <a:r>
              <a:rPr lang="en-US" sz="2400" dirty="0" smtClean="0"/>
              <a:t>with abstinence and improved nutrition, a slow, incomplete recovery may occur</a:t>
            </a:r>
          </a:p>
          <a:p>
            <a:pPr marL="342900" lvl="1" indent="-342900"/>
            <a:r>
              <a:rPr lang="en-US" sz="2400" dirty="0" smtClean="0"/>
              <a:t>considerable discomfort may remain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17"/>
            <a:ext cx="8305800" cy="121888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Stocking-Glove Pattern of Sensory Impairment</a:t>
            </a:r>
            <a:endParaRPr lang="en-US" dirty="0"/>
          </a:p>
        </p:txBody>
      </p:sp>
      <p:pic>
        <p:nvPicPr>
          <p:cNvPr id="3072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10811" y="1905000"/>
            <a:ext cx="2156314" cy="472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3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1861291"/>
            <a:ext cx="2133600" cy="4722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7620000" cy="5516563"/>
          </a:xfrm>
        </p:spPr>
        <p:txBody>
          <a:bodyPr>
            <a:normAutofit/>
          </a:bodyPr>
          <a:lstStyle/>
          <a:p>
            <a:pPr lvl="1" eaLnBrk="1" hangingPunct="1"/>
            <a:r>
              <a:rPr lang="en-US" sz="2800" dirty="0"/>
              <a:t>P</a:t>
            </a:r>
            <a:r>
              <a:rPr lang="en-US" sz="2800" dirty="0" smtClean="0"/>
              <a:t>eripheral nerve conditions</a:t>
            </a:r>
          </a:p>
          <a:p>
            <a:pPr lvl="2" eaLnBrk="1" hangingPunct="1"/>
            <a:r>
              <a:rPr lang="en-US" sz="2400" dirty="0" smtClean="0"/>
              <a:t>Bell’s Palsy</a:t>
            </a:r>
          </a:p>
          <a:p>
            <a:pPr lvl="2" eaLnBrk="1" hangingPunct="1"/>
            <a:r>
              <a:rPr lang="en-US" sz="2400" dirty="0" smtClean="0"/>
              <a:t>Guillain-Barre</a:t>
            </a:r>
          </a:p>
          <a:p>
            <a:pPr lvl="2" eaLnBrk="1" hangingPunct="1"/>
            <a:r>
              <a:rPr lang="en-US" sz="2400" dirty="0" smtClean="0"/>
              <a:t>Charcot-Marie-Tooth Disease</a:t>
            </a:r>
          </a:p>
          <a:p>
            <a:pPr lvl="2" eaLnBrk="1" hangingPunct="1"/>
            <a:r>
              <a:rPr lang="en-US" sz="2400" dirty="0" smtClean="0"/>
              <a:t>Polio and post-polio syndrome</a:t>
            </a:r>
          </a:p>
          <a:p>
            <a:pPr lvl="2" eaLnBrk="1" hangingPunct="1"/>
            <a:r>
              <a:rPr lang="en-US" sz="2400" dirty="0"/>
              <a:t>D</a:t>
            </a:r>
            <a:r>
              <a:rPr lang="en-US" sz="2400" dirty="0" smtClean="0"/>
              <a:t>iabetic polyneuropathy</a:t>
            </a:r>
          </a:p>
          <a:p>
            <a:pPr lvl="2" eaLnBrk="1" hangingPunct="1"/>
            <a:r>
              <a:rPr lang="en-US" sz="2400" dirty="0"/>
              <a:t>A</a:t>
            </a:r>
            <a:r>
              <a:rPr lang="en-US" sz="2400" dirty="0" smtClean="0"/>
              <a:t>lcoholic polyneuropathy</a:t>
            </a:r>
          </a:p>
          <a:p>
            <a:pPr lvl="2" eaLnBrk="1" hangingPunct="1"/>
            <a:r>
              <a:rPr lang="en-US" sz="2400" dirty="0" smtClean="0"/>
              <a:t>Hansen’s Disease (leprosy)</a:t>
            </a:r>
          </a:p>
          <a:p>
            <a:pPr lvl="1" eaLnBrk="1" hangingPunct="1"/>
            <a:r>
              <a:rPr lang="en-US" sz="2800" dirty="0"/>
              <a:t>M</a:t>
            </a:r>
            <a:r>
              <a:rPr lang="en-US" sz="2800" dirty="0" smtClean="0"/>
              <a:t>ixed peripheral nerve / spinal cord conditions</a:t>
            </a:r>
          </a:p>
          <a:p>
            <a:pPr lvl="2" eaLnBrk="1" hangingPunct="1"/>
            <a:r>
              <a:rPr lang="en-US" sz="2400" dirty="0" err="1" smtClean="0"/>
              <a:t>Myotrophic</a:t>
            </a:r>
            <a:r>
              <a:rPr lang="en-US" sz="2400" dirty="0" smtClean="0"/>
              <a:t> lateral sclerosis (ALS)</a:t>
            </a:r>
          </a:p>
          <a:p>
            <a:pPr lvl="2" eaLnBrk="1" hangingPunct="1"/>
            <a:r>
              <a:rPr lang="en-US" sz="2400" dirty="0" err="1"/>
              <a:t>T</a:t>
            </a:r>
            <a:r>
              <a:rPr lang="en-US" sz="2400" dirty="0" err="1" smtClean="0"/>
              <a:t>abes</a:t>
            </a:r>
            <a:r>
              <a:rPr lang="en-US" sz="2400" dirty="0" smtClean="0"/>
              <a:t> </a:t>
            </a:r>
            <a:r>
              <a:rPr lang="en-US" sz="2400" dirty="0" err="1" smtClean="0"/>
              <a:t>dorsalis</a:t>
            </a:r>
            <a:endParaRPr lang="en-US" sz="2400" dirty="0" smtClean="0"/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582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 smtClean="0"/>
              <a:t>Charcot-Marie-Tooth (CMT) Disease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105400"/>
          </a:xfrm>
        </p:spPr>
        <p:txBody>
          <a:bodyPr>
            <a:normAutofit fontScale="92500"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Also known as:</a:t>
            </a:r>
          </a:p>
          <a:p>
            <a:pPr lvl="1"/>
            <a:r>
              <a:rPr lang="en-US" sz="2400" dirty="0" smtClean="0">
                <a:solidFill>
                  <a:srgbClr val="FF0000"/>
                </a:solidFill>
              </a:rPr>
              <a:t>Hereditary Motor and Sensory Neuropathy Type I (HMSN)  </a:t>
            </a:r>
            <a:r>
              <a:rPr lang="en-US" sz="2400" i="1" dirty="0" smtClean="0">
                <a:solidFill>
                  <a:srgbClr val="FF0000"/>
                </a:solidFill>
              </a:rPr>
              <a:t>OR</a:t>
            </a:r>
          </a:p>
          <a:p>
            <a:pPr lvl="1"/>
            <a:r>
              <a:rPr lang="en-US" sz="2400" dirty="0" err="1" smtClean="0">
                <a:solidFill>
                  <a:srgbClr val="FF0000"/>
                </a:solidFill>
              </a:rPr>
              <a:t>Peroneal</a:t>
            </a:r>
            <a:r>
              <a:rPr lang="en-US" sz="2400" dirty="0" smtClean="0">
                <a:solidFill>
                  <a:srgbClr val="FF0000"/>
                </a:solidFill>
              </a:rPr>
              <a:t> Muscular Atrophy</a:t>
            </a:r>
          </a:p>
          <a:p>
            <a:pPr marL="274320" lvl="1" indent="0">
              <a:buNone/>
            </a:pPr>
            <a:endParaRPr lang="en-US" sz="1500" dirty="0" smtClean="0">
              <a:solidFill>
                <a:srgbClr val="FF0000"/>
              </a:solidFill>
            </a:endParaRPr>
          </a:p>
          <a:p>
            <a:r>
              <a:rPr lang="en-US" sz="2400" dirty="0" smtClean="0"/>
              <a:t>Lesion site = PNS axon and PNS demyelination, anterior horn cell and dorsal root ganglion</a:t>
            </a:r>
          </a:p>
          <a:p>
            <a:r>
              <a:rPr lang="en-US" sz="2400" dirty="0" smtClean="0"/>
              <a:t>Onset</a:t>
            </a:r>
          </a:p>
          <a:p>
            <a:pPr lvl="1"/>
            <a:r>
              <a:rPr lang="en-US" sz="2400" dirty="0" smtClean="0"/>
              <a:t>Hereditary</a:t>
            </a:r>
          </a:p>
          <a:p>
            <a:pPr lvl="1"/>
            <a:r>
              <a:rPr lang="en-US" sz="2400" dirty="0" smtClean="0"/>
              <a:t>Late childhood or adolescence </a:t>
            </a:r>
            <a:r>
              <a:rPr lang="en-US" sz="2400" i="1" dirty="0" smtClean="0"/>
              <a:t>for CMT1</a:t>
            </a:r>
            <a:endParaRPr lang="en-US" sz="2400" dirty="0" smtClean="0"/>
          </a:p>
          <a:p>
            <a:pPr lvl="1"/>
            <a:r>
              <a:rPr lang="en-US" sz="2400" dirty="0" smtClean="0"/>
              <a:t>Adulthood </a:t>
            </a:r>
            <a:r>
              <a:rPr lang="en-US" sz="2400" i="1" dirty="0" smtClean="0"/>
              <a:t>for CMT2 (less severe with minimal sensory loss)</a:t>
            </a:r>
          </a:p>
          <a:p>
            <a:pPr lvl="1"/>
            <a:r>
              <a:rPr lang="en-US" sz="2400" dirty="0" smtClean="0"/>
              <a:t>Slowly progressive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305800" cy="1371600"/>
          </a:xfrm>
        </p:spPr>
        <p:txBody>
          <a:bodyPr>
            <a:normAutofit/>
          </a:bodyPr>
          <a:lstStyle/>
          <a:p>
            <a:r>
              <a:rPr lang="en-US" dirty="0" smtClean="0"/>
              <a:t>Charcot-Marie-Tooth (CMT) Disease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 smtClean="0"/>
              <a:t>Characteristics</a:t>
            </a:r>
          </a:p>
          <a:p>
            <a:pPr lvl="1"/>
            <a:r>
              <a:rPr lang="en-US" sz="2400" dirty="0" err="1" smtClean="0"/>
              <a:t>Pes</a:t>
            </a:r>
            <a:r>
              <a:rPr lang="en-US" sz="2400" dirty="0" smtClean="0"/>
              <a:t> </a:t>
            </a:r>
            <a:r>
              <a:rPr lang="en-US" sz="2400" dirty="0" err="1" smtClean="0"/>
              <a:t>cavus</a:t>
            </a:r>
            <a:r>
              <a:rPr lang="en-US" sz="2400" dirty="0" smtClean="0"/>
              <a:t> foot deformity (high arch) and hammer toes</a:t>
            </a:r>
          </a:p>
          <a:p>
            <a:pPr lvl="1"/>
            <a:r>
              <a:rPr lang="en-US" sz="2400" dirty="0" smtClean="0"/>
              <a:t>Symmetric weakness and atrophy in intrinsic foot, </a:t>
            </a:r>
            <a:r>
              <a:rPr lang="en-US" sz="2400" dirty="0" err="1" smtClean="0"/>
              <a:t>peroneal</a:t>
            </a:r>
            <a:r>
              <a:rPr lang="en-US" sz="2400" dirty="0" smtClean="0"/>
              <a:t>, and anterior </a:t>
            </a:r>
            <a:r>
              <a:rPr lang="en-US" sz="2400" dirty="0" err="1" smtClean="0"/>
              <a:t>tibialis</a:t>
            </a:r>
            <a:r>
              <a:rPr lang="en-US" sz="2400" dirty="0" smtClean="0"/>
              <a:t> muscles</a:t>
            </a:r>
          </a:p>
          <a:p>
            <a:pPr lvl="1"/>
            <a:r>
              <a:rPr lang="en-US" sz="2400" dirty="0" smtClean="0"/>
              <a:t>Weakness and atrophy rarely go above knee or elbow</a:t>
            </a:r>
          </a:p>
          <a:p>
            <a:pPr lvl="1"/>
            <a:r>
              <a:rPr lang="en-US" sz="2400" dirty="0" err="1" smtClean="0"/>
              <a:t>Paresthesias</a:t>
            </a:r>
            <a:r>
              <a:rPr lang="en-US" sz="2400" dirty="0" smtClean="0"/>
              <a:t> are common</a:t>
            </a:r>
          </a:p>
          <a:p>
            <a:pPr lvl="1"/>
            <a:r>
              <a:rPr lang="en-US" sz="2400" dirty="0" smtClean="0"/>
              <a:t>Lead to foot drop (see </a:t>
            </a:r>
            <a:r>
              <a:rPr lang="en-US" sz="2400" dirty="0" err="1" smtClean="0"/>
              <a:t>steppage</a:t>
            </a:r>
            <a:r>
              <a:rPr lang="en-US" sz="2400" dirty="0" smtClean="0"/>
              <a:t> gait pattern)</a:t>
            </a:r>
          </a:p>
          <a:p>
            <a:pPr lvl="1"/>
            <a:r>
              <a:rPr lang="en-US" sz="2400" i="1" dirty="0" smtClean="0"/>
              <a:t>Normal lifespan – most remain ambulatory throughout their lives</a:t>
            </a:r>
            <a:endParaRPr lang="en-US" sz="24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371600"/>
          </a:xfrm>
        </p:spPr>
        <p:txBody>
          <a:bodyPr/>
          <a:lstStyle/>
          <a:p>
            <a:pPr eaLnBrk="1" hangingPunct="1"/>
            <a:r>
              <a:rPr lang="en-US" dirty="0" smtClean="0"/>
              <a:t>Charcot-Marie-Tooth Disease</a:t>
            </a:r>
          </a:p>
        </p:txBody>
      </p:sp>
      <p:sp>
        <p:nvSpPr>
          <p:cNvPr id="3277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Foot deformity:  high arch </a:t>
            </a:r>
            <a:r>
              <a:rPr lang="en-US" dirty="0" err="1" smtClean="0"/>
              <a:t>pes</a:t>
            </a:r>
            <a:r>
              <a:rPr lang="en-US" dirty="0" smtClean="0"/>
              <a:t> </a:t>
            </a:r>
            <a:r>
              <a:rPr lang="en-US" dirty="0" err="1" smtClean="0"/>
              <a:t>cavus</a:t>
            </a:r>
            <a:r>
              <a:rPr lang="en-US" dirty="0" smtClean="0"/>
              <a:t> foot deformity with hammer toes</a:t>
            </a:r>
          </a:p>
        </p:txBody>
      </p:sp>
      <p:pic>
        <p:nvPicPr>
          <p:cNvPr id="32772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0" y="3124200"/>
            <a:ext cx="4572000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Tabes Dorsalis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Lesion site: dorsal roots &amp; posterior columns of lumbosacral and lower thoracic S.C.</a:t>
            </a:r>
          </a:p>
          <a:p>
            <a:r>
              <a:rPr lang="en-US" dirty="0" smtClean="0"/>
              <a:t>Etiology:  From syphilis</a:t>
            </a:r>
          </a:p>
          <a:p>
            <a:r>
              <a:rPr lang="en-US" dirty="0" smtClean="0"/>
              <a:t>Diagnosis based on:</a:t>
            </a:r>
          </a:p>
          <a:p>
            <a:pPr lvl="1"/>
            <a:r>
              <a:rPr lang="en-US" dirty="0" err="1" smtClean="0"/>
              <a:t>Neuroimaging</a:t>
            </a:r>
            <a:r>
              <a:rPr lang="en-US" dirty="0" smtClean="0"/>
              <a:t> is normal</a:t>
            </a:r>
          </a:p>
          <a:p>
            <a:pPr lvl="1"/>
            <a:r>
              <a:rPr lang="en-US" dirty="0" smtClean="0"/>
              <a:t>Abnormal </a:t>
            </a:r>
            <a:r>
              <a:rPr lang="en-US" dirty="0" err="1" smtClean="0"/>
              <a:t>tibial</a:t>
            </a:r>
            <a:r>
              <a:rPr lang="en-US" dirty="0" smtClean="0"/>
              <a:t> sensory NCVs</a:t>
            </a:r>
          </a:p>
          <a:p>
            <a:pPr lvl="1"/>
            <a:r>
              <a:rPr lang="en-US" dirty="0" smtClean="0"/>
              <a:t>CSF has elevated protein level</a:t>
            </a:r>
          </a:p>
          <a:p>
            <a:pPr lvl="1"/>
            <a:endParaRPr lang="en-US" dirty="0"/>
          </a:p>
          <a:p>
            <a:r>
              <a:rPr lang="en-US" dirty="0" smtClean="0"/>
              <a:t>Significant sensory loss!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 dirty="0" err="1" smtClean="0"/>
              <a:t>Tabes</a:t>
            </a:r>
            <a:r>
              <a:rPr lang="en-US" dirty="0" smtClean="0"/>
              <a:t> </a:t>
            </a:r>
            <a:r>
              <a:rPr lang="en-US" dirty="0" err="1" smtClean="0"/>
              <a:t>Dorsalis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8229600" cy="5334000"/>
          </a:xfrm>
        </p:spPr>
        <p:txBody>
          <a:bodyPr/>
          <a:lstStyle/>
          <a:p>
            <a:r>
              <a:rPr lang="en-US" sz="2400" dirty="0" smtClean="0"/>
              <a:t>Characteristics</a:t>
            </a:r>
          </a:p>
          <a:p>
            <a:pPr lvl="1"/>
            <a:r>
              <a:rPr lang="en-US" sz="2400" dirty="0" smtClean="0"/>
              <a:t>Unilateral or bilateral presentation</a:t>
            </a:r>
          </a:p>
          <a:p>
            <a:pPr lvl="1"/>
            <a:r>
              <a:rPr lang="en-US" sz="2400" dirty="0" smtClean="0"/>
              <a:t>Diminished </a:t>
            </a:r>
            <a:r>
              <a:rPr lang="en-US" sz="2400" i="1" dirty="0" err="1" smtClean="0"/>
              <a:t>proprioception</a:t>
            </a:r>
            <a:r>
              <a:rPr lang="en-US" sz="2400" i="1" dirty="0" smtClean="0"/>
              <a:t> and vibration</a:t>
            </a:r>
            <a:r>
              <a:rPr lang="en-US" sz="2400" dirty="0" smtClean="0"/>
              <a:t> in legs</a:t>
            </a:r>
          </a:p>
          <a:p>
            <a:pPr lvl="1"/>
            <a:r>
              <a:rPr lang="en-US" sz="2400" dirty="0" smtClean="0"/>
              <a:t>Sensory ataxia of gait </a:t>
            </a:r>
          </a:p>
          <a:p>
            <a:pPr lvl="1"/>
            <a:r>
              <a:rPr lang="en-US" sz="2400" dirty="0" err="1" smtClean="0"/>
              <a:t>Areflexia</a:t>
            </a:r>
            <a:endParaRPr lang="en-US" sz="2400" dirty="0" smtClean="0"/>
          </a:p>
          <a:p>
            <a:pPr lvl="1"/>
            <a:r>
              <a:rPr lang="en-US" sz="2400" dirty="0" smtClean="0"/>
              <a:t>Touch, pain, and temperature sensation are intact</a:t>
            </a:r>
          </a:p>
          <a:p>
            <a:pPr lvl="1"/>
            <a:r>
              <a:rPr lang="en-US" sz="2400" dirty="0" smtClean="0"/>
              <a:t>Aching / </a:t>
            </a:r>
            <a:r>
              <a:rPr lang="en-US" sz="2400" dirty="0" err="1" smtClean="0"/>
              <a:t>paresthesias</a:t>
            </a:r>
            <a:r>
              <a:rPr lang="en-US" sz="2400" dirty="0" smtClean="0"/>
              <a:t> (</a:t>
            </a:r>
            <a:r>
              <a:rPr lang="en-US" sz="2400" dirty="0" err="1" smtClean="0"/>
              <a:t>radicular</a:t>
            </a:r>
            <a:r>
              <a:rPr lang="en-US" sz="2400" dirty="0" smtClean="0"/>
              <a:t> distribution)</a:t>
            </a:r>
          </a:p>
          <a:p>
            <a:pPr lvl="1"/>
            <a:r>
              <a:rPr lang="en-US" sz="2400" dirty="0" smtClean="0"/>
              <a:t>May also have:</a:t>
            </a:r>
          </a:p>
          <a:p>
            <a:pPr lvl="2"/>
            <a:r>
              <a:rPr lang="en-US" sz="2000" dirty="0" smtClean="0"/>
              <a:t>Autonomic disturbances (bladder </a:t>
            </a:r>
            <a:r>
              <a:rPr lang="en-US" sz="2000" dirty="0" err="1" smtClean="0"/>
              <a:t>atony</a:t>
            </a:r>
            <a:r>
              <a:rPr lang="en-US" sz="2000" dirty="0" smtClean="0"/>
              <a:t>(incontinence), papillary abnormalities, impotence)</a:t>
            </a:r>
          </a:p>
          <a:p>
            <a:pPr lvl="2"/>
            <a:r>
              <a:rPr lang="en-US" sz="2000" u="sng" dirty="0" smtClean="0"/>
              <a:t>Later</a:t>
            </a:r>
            <a:r>
              <a:rPr lang="en-US" sz="2000" dirty="0" smtClean="0"/>
              <a:t> onset of distal muscle weakness and atrophy (if anterior horn cells become involved)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Hansen’s Disease (Leprosy)</a:t>
            </a:r>
          </a:p>
        </p:txBody>
      </p:sp>
      <p:sp>
        <p:nvSpPr>
          <p:cNvPr id="34818" name="Content Placeholder 8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4114800" cy="4525963"/>
          </a:xfrm>
        </p:spPr>
        <p:txBody>
          <a:bodyPr>
            <a:normAutofit fontScale="92500" lnSpcReduction="10000"/>
          </a:bodyPr>
          <a:lstStyle/>
          <a:p>
            <a:pPr eaLnBrk="1" hangingPunct="1"/>
            <a:r>
              <a:rPr lang="en-US" dirty="0" smtClean="0"/>
              <a:t>Lesion site: Peripheral nerves</a:t>
            </a:r>
          </a:p>
          <a:p>
            <a:pPr eaLnBrk="1" hangingPunct="1"/>
            <a:r>
              <a:rPr lang="en-US" dirty="0" smtClean="0"/>
              <a:t>Etiology: Mycobacterium </a:t>
            </a:r>
            <a:r>
              <a:rPr lang="en-US" dirty="0" err="1" smtClean="0"/>
              <a:t>leprae</a:t>
            </a:r>
            <a:r>
              <a:rPr lang="en-US" dirty="0" smtClean="0"/>
              <a:t> infection </a:t>
            </a:r>
          </a:p>
          <a:p>
            <a:pPr eaLnBrk="1" hangingPunct="1"/>
            <a:r>
              <a:rPr lang="en-US" dirty="0" smtClean="0"/>
              <a:t>Two forms:</a:t>
            </a:r>
          </a:p>
          <a:p>
            <a:pPr lvl="1" eaLnBrk="1" hangingPunct="1"/>
            <a:r>
              <a:rPr lang="en-US" dirty="0" err="1" smtClean="0"/>
              <a:t>Tuberculoid</a:t>
            </a:r>
            <a:endParaRPr lang="en-US" dirty="0" smtClean="0"/>
          </a:p>
          <a:p>
            <a:pPr lvl="2" eaLnBrk="1" hangingPunct="1"/>
            <a:r>
              <a:rPr lang="en-US" dirty="0" smtClean="0"/>
              <a:t>Primarily superficial </a:t>
            </a:r>
            <a:r>
              <a:rPr lang="en-US" dirty="0" err="1" smtClean="0"/>
              <a:t>nn</a:t>
            </a:r>
            <a:endParaRPr lang="en-US" dirty="0" smtClean="0"/>
          </a:p>
          <a:p>
            <a:pPr lvl="1" eaLnBrk="1" hangingPunct="1"/>
            <a:r>
              <a:rPr lang="en-US" dirty="0" smtClean="0"/>
              <a:t>Leprous</a:t>
            </a:r>
          </a:p>
          <a:p>
            <a:pPr lvl="2" eaLnBrk="1" hangingPunct="1"/>
            <a:r>
              <a:rPr lang="en-US" dirty="0" smtClean="0"/>
              <a:t>Weakness - symmetric</a:t>
            </a:r>
          </a:p>
          <a:p>
            <a:pPr lvl="2" eaLnBrk="1" hangingPunct="1"/>
            <a:r>
              <a:rPr lang="en-US" dirty="0" smtClean="0"/>
              <a:t>Sensory loss</a:t>
            </a:r>
          </a:p>
          <a:p>
            <a:pPr lvl="2" eaLnBrk="1" hangingPunct="1"/>
            <a:r>
              <a:rPr lang="en-US" dirty="0" smtClean="0"/>
              <a:t>Skin lesions</a:t>
            </a:r>
          </a:p>
        </p:txBody>
      </p:sp>
      <p:pic>
        <p:nvPicPr>
          <p:cNvPr id="3482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1635868"/>
            <a:ext cx="3795713" cy="480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 smtClean="0"/>
              <a:t>Guillain-Barre</a:t>
            </a:r>
            <a:r>
              <a:rPr lang="en-US" dirty="0" smtClean="0"/>
              <a:t> Syndrome (GBS)</a:t>
            </a:r>
          </a:p>
        </p:txBody>
      </p:sp>
      <p:sp>
        <p:nvSpPr>
          <p:cNvPr id="3584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Alternate Name:  </a:t>
            </a:r>
            <a:r>
              <a:rPr lang="en-US" sz="2400" dirty="0" smtClean="0">
                <a:solidFill>
                  <a:srgbClr val="FF0000"/>
                </a:solidFill>
              </a:rPr>
              <a:t>Acute Inflammatory </a:t>
            </a:r>
            <a:r>
              <a:rPr lang="en-US" sz="2400" dirty="0" err="1" smtClean="0">
                <a:solidFill>
                  <a:srgbClr val="FF0000"/>
                </a:solidFill>
              </a:rPr>
              <a:t>Demyelinating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Polyradiculoneuropathy</a:t>
            </a:r>
            <a:r>
              <a:rPr lang="en-US" sz="2400" dirty="0" smtClean="0">
                <a:solidFill>
                  <a:srgbClr val="FF0000"/>
                </a:solidFill>
              </a:rPr>
              <a:t> = AIDP</a:t>
            </a:r>
          </a:p>
          <a:p>
            <a:pPr lvl="1"/>
            <a:r>
              <a:rPr lang="en-US" sz="2400" dirty="0" smtClean="0"/>
              <a:t>Many variants of the syndrome exist</a:t>
            </a:r>
          </a:p>
          <a:p>
            <a:pPr lvl="0" eaLnBrk="1" hangingPunct="1"/>
            <a:r>
              <a:rPr lang="en-US" sz="2400" dirty="0" smtClean="0"/>
              <a:t>Lesion site </a:t>
            </a:r>
          </a:p>
          <a:p>
            <a:pPr lvl="1"/>
            <a:r>
              <a:rPr lang="en-US" sz="2400" dirty="0" smtClean="0"/>
              <a:t>PNS myelin (secondary axonal degeneration in many patients)	</a:t>
            </a:r>
          </a:p>
          <a:p>
            <a:r>
              <a:rPr lang="en-US" sz="2400" dirty="0" smtClean="0"/>
              <a:t>Etiology</a:t>
            </a:r>
          </a:p>
          <a:p>
            <a:pPr lvl="1"/>
            <a:r>
              <a:rPr lang="en-US" sz="2400" dirty="0" smtClean="0"/>
              <a:t>autoimmune disorder with unknown trigger (may be secondary to an upper respiratory or GI infection)</a:t>
            </a:r>
          </a:p>
          <a:p>
            <a:endParaRPr lang="en-US" dirty="0" smtClean="0"/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Guillain-Barre</a:t>
            </a:r>
            <a:r>
              <a:rPr lang="en-US" dirty="0" smtClean="0"/>
              <a:t> Syndrome (GBS)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3840163"/>
          </a:xfrm>
        </p:spPr>
        <p:txBody>
          <a:bodyPr/>
          <a:lstStyle/>
          <a:p>
            <a:r>
              <a:rPr lang="en-US" sz="2400" dirty="0" smtClean="0"/>
              <a:t>Primary Characteristics</a:t>
            </a:r>
          </a:p>
          <a:p>
            <a:pPr lvl="1"/>
            <a:r>
              <a:rPr lang="en-US" sz="2400" dirty="0"/>
              <a:t>W</a:t>
            </a:r>
            <a:r>
              <a:rPr lang="en-US" sz="2400" dirty="0" smtClean="0"/>
              <a:t>eakness</a:t>
            </a:r>
          </a:p>
          <a:p>
            <a:pPr lvl="2"/>
            <a:r>
              <a:rPr lang="en-US" sz="2000" dirty="0" smtClean="0"/>
              <a:t>typically symmetric, beginning in distal LE muscles and ascending through body rapidly including facial muscles</a:t>
            </a:r>
          </a:p>
          <a:p>
            <a:pPr lvl="2"/>
            <a:r>
              <a:rPr lang="en-US" sz="2000" i="1" dirty="0" smtClean="0"/>
              <a:t>facial and palatal weakness is common ( in about 50% of cases)</a:t>
            </a:r>
            <a:endParaRPr lang="en-US" sz="2000" dirty="0" smtClean="0"/>
          </a:p>
          <a:p>
            <a:pPr lvl="1"/>
            <a:r>
              <a:rPr lang="en-US" sz="2400" dirty="0" err="1"/>
              <a:t>P</a:t>
            </a:r>
            <a:r>
              <a:rPr lang="en-US" sz="2400" dirty="0" err="1" smtClean="0"/>
              <a:t>aresthesias</a:t>
            </a:r>
            <a:r>
              <a:rPr lang="en-US" sz="2400" dirty="0" smtClean="0"/>
              <a:t> (usually transient)</a:t>
            </a:r>
          </a:p>
          <a:p>
            <a:pPr lvl="1"/>
            <a:r>
              <a:rPr lang="en-US" sz="2400" dirty="0"/>
              <a:t>D</a:t>
            </a:r>
            <a:r>
              <a:rPr lang="en-US" sz="2400" dirty="0" smtClean="0"/>
              <a:t>iminished or absent DTRs</a:t>
            </a:r>
          </a:p>
          <a:p>
            <a:pPr lvl="1"/>
            <a:r>
              <a:rPr lang="en-US" sz="2400" dirty="0" smtClean="0"/>
              <a:t>Flaccid muscle tone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305800" cy="1371600"/>
          </a:xfrm>
        </p:spPr>
        <p:txBody>
          <a:bodyPr/>
          <a:lstStyle/>
          <a:p>
            <a:r>
              <a:rPr lang="en-US" dirty="0" err="1" smtClean="0"/>
              <a:t>Guillain-Barre</a:t>
            </a:r>
            <a:r>
              <a:rPr lang="en-US" dirty="0" smtClean="0"/>
              <a:t> Syndrome (GBS)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/>
              <a:t>E</a:t>
            </a:r>
            <a:r>
              <a:rPr lang="en-US" i="1" dirty="0" smtClean="0"/>
              <a:t>arly symptoms</a:t>
            </a:r>
          </a:p>
          <a:p>
            <a:pPr lvl="1"/>
            <a:r>
              <a:rPr lang="en-US" i="1" dirty="0" smtClean="0"/>
              <a:t>difficulty with walking</a:t>
            </a:r>
            <a:endParaRPr lang="en-US" dirty="0" smtClean="0"/>
          </a:p>
          <a:p>
            <a:pPr lvl="1"/>
            <a:r>
              <a:rPr lang="en-US" dirty="0" err="1" smtClean="0"/>
              <a:t>paresthesia</a:t>
            </a:r>
            <a:r>
              <a:rPr lang="en-US" dirty="0" smtClean="0"/>
              <a:t> in toes (commonly 1</a:t>
            </a:r>
            <a:r>
              <a:rPr lang="en-US" baseline="30000" dirty="0" smtClean="0"/>
              <a:t>st</a:t>
            </a:r>
            <a:r>
              <a:rPr lang="en-US" dirty="0" smtClean="0"/>
              <a:t> symptom)</a:t>
            </a:r>
          </a:p>
          <a:p>
            <a:pPr lvl="1"/>
            <a:r>
              <a:rPr lang="en-US" i="1" dirty="0" smtClean="0"/>
              <a:t>muscle tenderness (tender to touch) </a:t>
            </a:r>
          </a:p>
          <a:p>
            <a:r>
              <a:rPr lang="en-US" dirty="0"/>
              <a:t>A</a:t>
            </a:r>
            <a:r>
              <a:rPr lang="en-US" dirty="0" smtClean="0"/>
              <a:t>bout 50% have respiratory involvement</a:t>
            </a:r>
          </a:p>
          <a:p>
            <a:pPr lvl="1"/>
            <a:r>
              <a:rPr lang="en-US" dirty="0" smtClean="0"/>
              <a:t>up to 30% of GBS patients require mechanical ventilation during the acute phase</a:t>
            </a:r>
          </a:p>
          <a:p>
            <a:r>
              <a:rPr lang="en-US" i="1" dirty="0" smtClean="0"/>
              <a:t>Dysarthria=slurring of words, dysphagia=difficulty swallowing, and diplopia=double vision develop in severe cases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305800" cy="1371600"/>
          </a:xfrm>
        </p:spPr>
        <p:txBody>
          <a:bodyPr/>
          <a:lstStyle/>
          <a:p>
            <a:r>
              <a:rPr lang="en-US" dirty="0" err="1" smtClean="0"/>
              <a:t>Guillain-Barre</a:t>
            </a:r>
            <a:r>
              <a:rPr lang="en-US" dirty="0" smtClean="0"/>
              <a:t> Syndrome (GBS)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525963"/>
          </a:xfrm>
        </p:spPr>
        <p:txBody>
          <a:bodyPr/>
          <a:lstStyle/>
          <a:p>
            <a:r>
              <a:rPr lang="en-US" sz="2400" dirty="0" smtClean="0"/>
              <a:t>Can occur at any age, but mostly 5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-8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decade</a:t>
            </a:r>
          </a:p>
          <a:p>
            <a:r>
              <a:rPr lang="en-US" sz="2400" dirty="0" smtClean="0"/>
              <a:t>Disease course:</a:t>
            </a:r>
          </a:p>
          <a:p>
            <a:pPr lvl="1"/>
            <a:r>
              <a:rPr lang="en-US" sz="2400" dirty="0" smtClean="0"/>
              <a:t>Maximal onset in less than 4 weeks, many in a few days</a:t>
            </a:r>
          </a:p>
          <a:p>
            <a:pPr lvl="1"/>
            <a:r>
              <a:rPr lang="en-US" sz="2400" dirty="0" smtClean="0"/>
              <a:t>Static phase (plateau of 2-4 weeks)</a:t>
            </a:r>
          </a:p>
          <a:p>
            <a:pPr lvl="1"/>
            <a:r>
              <a:rPr lang="en-US" sz="2400" dirty="0" smtClean="0"/>
              <a:t>Recovery takes months to years</a:t>
            </a:r>
          </a:p>
          <a:p>
            <a:pPr lvl="1"/>
            <a:r>
              <a:rPr lang="en-US" sz="2400" dirty="0" smtClean="0"/>
              <a:t>Recurs in 10% of cases</a:t>
            </a:r>
          </a:p>
          <a:p>
            <a:endParaRPr lang="en-US" dirty="0"/>
          </a:p>
        </p:txBody>
      </p:sp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38400" y="5486400"/>
            <a:ext cx="4305300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581400" y="6488668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Weeks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676400" y="5638800"/>
            <a:ext cx="990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Onset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200400" y="52578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Static Phase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410200" y="5562600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Recovery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305800" cy="1371600"/>
          </a:xfrm>
        </p:spPr>
        <p:txBody>
          <a:bodyPr/>
          <a:lstStyle/>
          <a:p>
            <a:r>
              <a:rPr lang="en-US" dirty="0" smtClean="0"/>
              <a:t>Lower Motor Neuron Lesions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Most common signs/symptoms: </a:t>
            </a:r>
            <a:r>
              <a:rPr lang="en-US" u="sng" dirty="0" smtClean="0"/>
              <a:t>pain and weakness</a:t>
            </a:r>
          </a:p>
          <a:p>
            <a:r>
              <a:rPr lang="en-US" dirty="0" smtClean="0"/>
              <a:t>Muscle weakness</a:t>
            </a:r>
          </a:p>
          <a:p>
            <a:pPr lvl="1"/>
            <a:r>
              <a:rPr lang="en-US" dirty="0" smtClean="0"/>
              <a:t>Paralysis (</a:t>
            </a:r>
            <a:r>
              <a:rPr lang="en-US" dirty="0" err="1" smtClean="0"/>
              <a:t>plegia</a:t>
            </a:r>
            <a:r>
              <a:rPr lang="en-US" dirty="0" smtClean="0"/>
              <a:t>) = total or severe loss of voluntary contraction</a:t>
            </a:r>
          </a:p>
          <a:p>
            <a:pPr lvl="1"/>
            <a:r>
              <a:rPr lang="en-US" dirty="0" smtClean="0"/>
              <a:t>Paresis = mild or partial loss of voluntary contraction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 smtClean="0">
                <a:sym typeface="Wingdings" pitchFamily="2" charset="2"/>
              </a:rPr>
              <a:t>characteristic of LMNLs</a:t>
            </a:r>
          </a:p>
          <a:p>
            <a:r>
              <a:rPr lang="en-US" dirty="0" smtClean="0">
                <a:sym typeface="Wingdings" pitchFamily="2" charset="2"/>
              </a:rPr>
              <a:t>Atrophy – common feature of many neuromuscular disorders </a:t>
            </a:r>
          </a:p>
          <a:p>
            <a:r>
              <a:rPr lang="en-US" dirty="0">
                <a:sym typeface="Wingdings" pitchFamily="2" charset="2"/>
              </a:rPr>
              <a:t>	</a:t>
            </a:r>
            <a:r>
              <a:rPr lang="en-US" dirty="0" smtClean="0">
                <a:sym typeface="Wingdings" pitchFamily="2" charset="2"/>
              </a:rPr>
              <a:t>-</a:t>
            </a:r>
            <a:r>
              <a:rPr lang="en-US" b="0" i="1" dirty="0" smtClean="0">
                <a:sym typeface="Wingdings" pitchFamily="2" charset="2"/>
              </a:rPr>
              <a:t>if you don’t use it u lose it.</a:t>
            </a:r>
          </a:p>
          <a:p>
            <a:r>
              <a:rPr lang="en-US" dirty="0" smtClean="0">
                <a:sym typeface="Wingdings" pitchFamily="2" charset="2"/>
              </a:rPr>
              <a:t>Hypertrophy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Compensatory activation of synergistic muscles to support weakened muscles may result in “compensatory hypertrophy)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Causes muscle imbalance, and can lead to pain.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63084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153400" cy="1371600"/>
          </a:xfrm>
        </p:spPr>
        <p:txBody>
          <a:bodyPr/>
          <a:lstStyle/>
          <a:p>
            <a:r>
              <a:rPr lang="en-US" dirty="0" err="1" smtClean="0"/>
              <a:t>Guillain-Barre</a:t>
            </a:r>
            <a:r>
              <a:rPr lang="en-US" dirty="0" smtClean="0"/>
              <a:t> Syndrome (GBS)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876800"/>
          </a:xfrm>
        </p:spPr>
        <p:txBody>
          <a:bodyPr>
            <a:normAutofit/>
          </a:bodyPr>
          <a:lstStyle/>
          <a:p>
            <a:pPr lvl="1"/>
            <a:r>
              <a:rPr lang="en-US" sz="2400" dirty="0" smtClean="0"/>
              <a:t>5% mortality rate</a:t>
            </a:r>
          </a:p>
          <a:p>
            <a:pPr lvl="1"/>
            <a:r>
              <a:rPr lang="en-US" sz="2400" dirty="0"/>
              <a:t>A</a:t>
            </a:r>
            <a:r>
              <a:rPr lang="en-US" sz="2400" dirty="0" smtClean="0"/>
              <a:t>t 6 months, 85% are ambulatory</a:t>
            </a:r>
          </a:p>
          <a:p>
            <a:pPr lvl="1"/>
            <a:r>
              <a:rPr lang="en-US" sz="2400" dirty="0"/>
              <a:t>A</a:t>
            </a:r>
            <a:r>
              <a:rPr lang="en-US" sz="2400" dirty="0" smtClean="0"/>
              <a:t>t 1 year, 20% remain significantly handicapped by weakness</a:t>
            </a:r>
          </a:p>
          <a:p>
            <a:pPr lvl="1"/>
            <a:r>
              <a:rPr lang="en-US" sz="2400" dirty="0"/>
              <a:t>A</a:t>
            </a:r>
            <a:r>
              <a:rPr lang="en-US" sz="2400" dirty="0" smtClean="0"/>
              <a:t>t 2 years, 8% have </a:t>
            </a:r>
            <a:r>
              <a:rPr lang="en-US" sz="2400" u="sng" dirty="0" smtClean="0"/>
              <a:t>not</a:t>
            </a:r>
            <a:r>
              <a:rPr lang="en-US" sz="2400" dirty="0" smtClean="0"/>
              <a:t> achieved full recovery</a:t>
            </a:r>
          </a:p>
          <a:p>
            <a:pPr lvl="1"/>
            <a:r>
              <a:rPr lang="en-US" sz="2400" dirty="0"/>
              <a:t>P</a:t>
            </a:r>
            <a:r>
              <a:rPr lang="en-US" sz="2400" dirty="0" smtClean="0"/>
              <a:t>oorer prognosis with:</a:t>
            </a:r>
          </a:p>
          <a:p>
            <a:pPr lvl="2"/>
            <a:r>
              <a:rPr lang="en-US" sz="2000" dirty="0" smtClean="0"/>
              <a:t>onset at an older age</a:t>
            </a:r>
          </a:p>
          <a:p>
            <a:pPr lvl="2"/>
            <a:r>
              <a:rPr lang="en-US" sz="2000" dirty="0" smtClean="0"/>
              <a:t>protracted time before recovery begins</a:t>
            </a:r>
          </a:p>
          <a:p>
            <a:pPr lvl="2"/>
            <a:r>
              <a:rPr lang="en-US" sz="2000" dirty="0" smtClean="0"/>
              <a:t>need for artificial respiration</a:t>
            </a:r>
          </a:p>
          <a:p>
            <a:pPr lvl="2"/>
            <a:r>
              <a:rPr lang="en-US" sz="2000" dirty="0" smtClean="0"/>
              <a:t>significantly decreased amplitude of evoked motor potential (a sign of axonal degeneration)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le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153400" cy="1371600"/>
          </a:xfrm>
        </p:spPr>
        <p:txBody>
          <a:bodyPr/>
          <a:lstStyle/>
          <a:p>
            <a:pPr eaLnBrk="1" hangingPunct="1"/>
            <a:r>
              <a:rPr lang="en-US" dirty="0" smtClean="0"/>
              <a:t>Polio &amp; Post-Polio Syndrome (PPS)</a:t>
            </a:r>
          </a:p>
        </p:txBody>
      </p:sp>
      <p:sp>
        <p:nvSpPr>
          <p:cNvPr id="36866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676400"/>
            <a:ext cx="35052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Also called: </a:t>
            </a:r>
            <a:r>
              <a:rPr lang="en-US" dirty="0" smtClean="0">
                <a:solidFill>
                  <a:srgbClr val="FF0000"/>
                </a:solidFill>
              </a:rPr>
              <a:t>Post-Polio Muscular Atrophy (PPMA)</a:t>
            </a:r>
          </a:p>
          <a:p>
            <a:endParaRPr lang="en-US" dirty="0" smtClean="0">
              <a:solidFill>
                <a:srgbClr val="FF0000"/>
              </a:solidFill>
            </a:endParaRPr>
          </a:p>
          <a:p>
            <a:pPr eaLnBrk="1" hangingPunct="1"/>
            <a:r>
              <a:rPr lang="en-US" dirty="0" smtClean="0"/>
              <a:t>Lesion site: anterior horn cells (little CN involvement)</a:t>
            </a:r>
          </a:p>
        </p:txBody>
      </p:sp>
      <p:sp>
        <p:nvSpPr>
          <p:cNvPr id="36867" name="Content Placeholder 3"/>
          <p:cNvSpPr>
            <a:spLocks noGrp="1"/>
          </p:cNvSpPr>
          <p:nvPr>
            <p:ph sz="half" idx="2"/>
          </p:nvPr>
        </p:nvSpPr>
        <p:spPr>
          <a:xfrm>
            <a:off x="4114800" y="1676400"/>
            <a:ext cx="4648200" cy="4754563"/>
          </a:xfrm>
        </p:spPr>
        <p:txBody>
          <a:bodyPr>
            <a:normAutofit fontScale="92500" lnSpcReduction="10000"/>
          </a:bodyPr>
          <a:lstStyle/>
          <a:p>
            <a:pPr eaLnBrk="1" hangingPunct="1"/>
            <a:r>
              <a:rPr lang="en-US" dirty="0" smtClean="0"/>
              <a:t>Etiology</a:t>
            </a:r>
          </a:p>
          <a:p>
            <a:pPr lvl="1" eaLnBrk="1" hangingPunct="1"/>
            <a:r>
              <a:rPr lang="en-US" dirty="0" smtClean="0"/>
              <a:t>Polio virus initially.</a:t>
            </a:r>
          </a:p>
          <a:p>
            <a:pPr lvl="1" eaLnBrk="1" hangingPunct="1"/>
            <a:r>
              <a:rPr lang="en-US" dirty="0"/>
              <a:t>E</a:t>
            </a:r>
            <a:r>
              <a:rPr lang="en-US" dirty="0" smtClean="0"/>
              <a:t>xisting motor neurons reduce the number of collateral sprouts resulting in more muscle cell death. </a:t>
            </a:r>
          </a:p>
          <a:p>
            <a:pPr lvl="1" eaLnBrk="1" hangingPunct="1"/>
            <a:r>
              <a:rPr lang="en-US" i="1" dirty="0"/>
              <a:t>A</a:t>
            </a:r>
            <a:r>
              <a:rPr lang="en-US" i="1" dirty="0" smtClean="0"/>
              <a:t>s motor neurons die with age, there is no redundancy in the system for other motor units to take over, so motor function is decreased.</a:t>
            </a:r>
            <a:r>
              <a:rPr lang="en-US" dirty="0" smtClean="0"/>
              <a:t>  </a:t>
            </a:r>
          </a:p>
          <a:p>
            <a:pPr lvl="1" eaLnBrk="1" hangingPunct="1"/>
            <a:r>
              <a:rPr lang="en-US" i="1" u="sng" dirty="0" smtClean="0"/>
              <a:t>NOT</a:t>
            </a:r>
            <a:r>
              <a:rPr lang="en-US" i="1" dirty="0" smtClean="0"/>
              <a:t> due to reactivation of the polio virus.</a:t>
            </a:r>
            <a:endParaRPr lang="en-US" dirty="0" smtClean="0"/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229600" cy="1371600"/>
          </a:xfrm>
        </p:spPr>
        <p:txBody>
          <a:bodyPr/>
          <a:lstStyle/>
          <a:p>
            <a:r>
              <a:rPr lang="en-US" dirty="0" smtClean="0"/>
              <a:t>Polio &amp; Post-Polio Syndrome (PPS)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sz="2800" dirty="0" smtClean="0"/>
              <a:t>Decades after onset of polio (mean of 25 years post-polio onset)</a:t>
            </a:r>
          </a:p>
          <a:p>
            <a:pPr lvl="1"/>
            <a:r>
              <a:rPr lang="en-US" sz="2800" dirty="0" smtClean="0"/>
              <a:t>¼ to ½ of polio survivors are expected to develop post-polio syndrome (</a:t>
            </a:r>
            <a:r>
              <a:rPr lang="en-US" sz="2800" i="1" dirty="0" smtClean="0"/>
              <a:t>some sources say up to 2/3 of all polio survivors will get PPS)</a:t>
            </a:r>
            <a:endParaRPr lang="en-US" sz="2800" dirty="0" smtClean="0"/>
          </a:p>
          <a:p>
            <a:pPr lvl="1"/>
            <a:r>
              <a:rPr lang="en-US" sz="2800" i="1" dirty="0" smtClean="0"/>
              <a:t>more common in women than men</a:t>
            </a:r>
            <a:endParaRPr lang="en-US" sz="2800" dirty="0" smtClean="0"/>
          </a:p>
          <a:p>
            <a:pPr lvl="1"/>
            <a:r>
              <a:rPr lang="en-US" sz="2800" dirty="0" smtClean="0"/>
              <a:t>occurs more frequently in those with more severe initial polio symptoms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Polio &amp; Post-Polio Syndrome (PPS)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3291840" cy="4525963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smtClean="0"/>
              <a:t>Signs and Symptoms</a:t>
            </a:r>
          </a:p>
          <a:p>
            <a:r>
              <a:rPr lang="en-US" b="1" dirty="0" smtClean="0"/>
              <a:t>Sensation</a:t>
            </a:r>
          </a:p>
          <a:p>
            <a:pPr lvl="1"/>
            <a:r>
              <a:rPr lang="en-US" dirty="0" smtClean="0"/>
              <a:t>Not affected</a:t>
            </a:r>
          </a:p>
          <a:p>
            <a:pPr lvl="1"/>
            <a:r>
              <a:rPr lang="en-US" dirty="0" smtClean="0"/>
              <a:t>Joint and muscle pain</a:t>
            </a:r>
          </a:p>
          <a:p>
            <a:pPr lvl="1"/>
            <a:r>
              <a:rPr lang="en-US" dirty="0" smtClean="0"/>
              <a:t>Intolerance to cold</a:t>
            </a:r>
          </a:p>
          <a:p>
            <a:r>
              <a:rPr lang="en-US" b="1" dirty="0" smtClean="0"/>
              <a:t> Motor</a:t>
            </a:r>
            <a:endParaRPr lang="en-US" dirty="0" smtClean="0"/>
          </a:p>
          <a:p>
            <a:pPr lvl="1"/>
            <a:r>
              <a:rPr lang="en-US" dirty="0" smtClean="0"/>
              <a:t>Paresis </a:t>
            </a:r>
            <a:r>
              <a:rPr lang="en-US" i="1" dirty="0" smtClean="0"/>
              <a:t>or flaccid paralysis</a:t>
            </a:r>
            <a:endParaRPr lang="en-US" dirty="0" smtClean="0"/>
          </a:p>
          <a:p>
            <a:pPr lvl="1"/>
            <a:r>
              <a:rPr lang="en-US" i="1" dirty="0" smtClean="0"/>
              <a:t>Decreased or absent DTRs=</a:t>
            </a:r>
            <a:r>
              <a:rPr lang="en-US" i="1" dirty="0" err="1" smtClean="0"/>
              <a:t>lmn</a:t>
            </a:r>
            <a:endParaRPr lang="en-US" dirty="0" smtClean="0"/>
          </a:p>
          <a:p>
            <a:pPr lvl="1"/>
            <a:r>
              <a:rPr lang="en-US" dirty="0" smtClean="0"/>
              <a:t>Decreased endurance for physical activity</a:t>
            </a:r>
          </a:p>
          <a:p>
            <a:r>
              <a:rPr lang="en-US" b="1" dirty="0" smtClean="0"/>
              <a:t> 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38600" y="1752600"/>
            <a:ext cx="4648200" cy="4373563"/>
          </a:xfrm>
        </p:spPr>
        <p:txBody>
          <a:bodyPr>
            <a:normAutofit fontScale="85000" lnSpcReduction="20000"/>
          </a:bodyPr>
          <a:lstStyle/>
          <a:p>
            <a:pPr marL="274320" lvl="1" indent="0">
              <a:buNone/>
            </a:pPr>
            <a:r>
              <a:rPr lang="en-US" sz="2800" b="1" dirty="0" smtClean="0"/>
              <a:t>Exercise recommendations</a:t>
            </a:r>
            <a:r>
              <a:rPr lang="en-US" sz="2800" dirty="0" smtClean="0"/>
              <a:t>:</a:t>
            </a:r>
          </a:p>
          <a:p>
            <a:pPr lvl="1"/>
            <a:r>
              <a:rPr lang="en-US" sz="2800" dirty="0" smtClean="0"/>
              <a:t>Never exercise to point of fatigue (use general body conditioning and low resistance exercises)</a:t>
            </a:r>
          </a:p>
          <a:p>
            <a:pPr lvl="1"/>
            <a:r>
              <a:rPr lang="en-US" sz="2800" dirty="0" smtClean="0"/>
              <a:t>Monitor vitals before and after exercise (remember that respiratory muscles are also affected)</a:t>
            </a:r>
          </a:p>
          <a:p>
            <a:pPr lvl="1"/>
            <a:r>
              <a:rPr lang="en-US" sz="2800" dirty="0" smtClean="0"/>
              <a:t>Caution patient to stop exercise if pain persists or weakness increases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382000" cy="1371600"/>
          </a:xfrm>
        </p:spPr>
        <p:txBody>
          <a:bodyPr/>
          <a:lstStyle/>
          <a:p>
            <a:r>
              <a:rPr lang="en-US" dirty="0" smtClean="0"/>
              <a:t>Polio &amp; Post-Polio Syndrome (PPS)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676400"/>
            <a:ext cx="329184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Original signs &amp; symptoms</a:t>
            </a:r>
          </a:p>
          <a:p>
            <a:pPr lvl="1"/>
            <a:r>
              <a:rPr lang="en-US" dirty="0" smtClean="0"/>
              <a:t>Asymmetric paralysis</a:t>
            </a:r>
          </a:p>
          <a:p>
            <a:pPr lvl="1"/>
            <a:r>
              <a:rPr lang="en-US" i="1" dirty="0" smtClean="0"/>
              <a:t>Leg affected more than arm</a:t>
            </a:r>
          </a:p>
          <a:p>
            <a:pPr lvl="1"/>
            <a:r>
              <a:rPr lang="en-US" i="1" dirty="0" smtClean="0"/>
              <a:t>More severe proximally than distally</a:t>
            </a:r>
            <a:endParaRPr lang="en-US" dirty="0" smtClean="0"/>
          </a:p>
          <a:p>
            <a:pPr lvl="1"/>
            <a:r>
              <a:rPr lang="en-US" i="1" dirty="0" smtClean="0"/>
              <a:t>No eye muscles involved (CN involvement usually only temporary)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828800"/>
            <a:ext cx="329184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Post-polio S &amp; S</a:t>
            </a:r>
          </a:p>
          <a:p>
            <a:pPr lvl="1"/>
            <a:r>
              <a:rPr lang="en-US" dirty="0" smtClean="0"/>
              <a:t>Decreased strength in previously affected muscles</a:t>
            </a:r>
          </a:p>
          <a:p>
            <a:pPr lvl="1"/>
            <a:r>
              <a:rPr lang="en-US" dirty="0" smtClean="0"/>
              <a:t>New muscle weakness</a:t>
            </a:r>
          </a:p>
          <a:p>
            <a:pPr lvl="1"/>
            <a:r>
              <a:rPr lang="en-US" dirty="0" smtClean="0"/>
              <a:t>Increased muscle atrophy</a:t>
            </a:r>
          </a:p>
          <a:p>
            <a:pPr lvl="1"/>
            <a:r>
              <a:rPr lang="en-US" dirty="0" err="1" smtClean="0"/>
              <a:t>Myalgia</a:t>
            </a:r>
            <a:endParaRPr lang="en-US" dirty="0" smtClean="0"/>
          </a:p>
          <a:p>
            <a:pPr lvl="1"/>
            <a:r>
              <a:rPr lang="en-US" dirty="0" smtClean="0"/>
              <a:t>Joint pain</a:t>
            </a:r>
            <a:endParaRPr lang="en-US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itle 1"/>
          <p:cNvSpPr>
            <a:spLocks noGrp="1"/>
          </p:cNvSpPr>
          <p:nvPr>
            <p:ph type="title"/>
          </p:nvPr>
        </p:nvSpPr>
        <p:spPr>
          <a:xfrm>
            <a:off x="457199" y="152718"/>
            <a:ext cx="8519181" cy="1371600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 smtClean="0"/>
              <a:t>Amyotrophic Lateral Sclerosis (ALS)</a:t>
            </a:r>
          </a:p>
        </p:txBody>
      </p:sp>
      <p:sp>
        <p:nvSpPr>
          <p:cNvPr id="37890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648935"/>
            <a:ext cx="4038600" cy="4828065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Also called Lou Gehrig’s Disease</a:t>
            </a:r>
          </a:p>
          <a:p>
            <a:pPr eaLnBrk="1" hangingPunct="1"/>
            <a:r>
              <a:rPr lang="en-US" dirty="0" smtClean="0"/>
              <a:t>Lesion site: anterior horn cells, lateral </a:t>
            </a:r>
            <a:r>
              <a:rPr lang="en-US" dirty="0" err="1" smtClean="0"/>
              <a:t>corticospinal</a:t>
            </a:r>
            <a:r>
              <a:rPr lang="en-US" dirty="0" smtClean="0"/>
              <a:t> tract, motor nuclei of brainstem, and motor area of frontal lobe (pre-central cortex)</a:t>
            </a:r>
          </a:p>
          <a:p>
            <a:pPr eaLnBrk="1" hangingPunct="1"/>
            <a:r>
              <a:rPr lang="en-US" dirty="0" smtClean="0"/>
              <a:t>Etiology unknown except in a few inherited cases</a:t>
            </a:r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3400" y="2209800"/>
            <a:ext cx="4632981" cy="3404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152718"/>
            <a:ext cx="8305800" cy="1371600"/>
          </a:xfrm>
        </p:spPr>
        <p:txBody>
          <a:bodyPr>
            <a:normAutofit/>
          </a:bodyPr>
          <a:lstStyle/>
          <a:p>
            <a:r>
              <a:rPr lang="en-US" dirty="0" smtClean="0"/>
              <a:t>Amyotrophic Lateral Sclerosis (ALS)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534400" cy="4525963"/>
          </a:xfrm>
        </p:spPr>
        <p:txBody>
          <a:bodyPr>
            <a:normAutofit/>
          </a:bodyPr>
          <a:lstStyle/>
          <a:p>
            <a:pPr lvl="1"/>
            <a:r>
              <a:rPr lang="en-US" sz="2800" dirty="0" smtClean="0"/>
              <a:t>LMN signs</a:t>
            </a:r>
          </a:p>
          <a:p>
            <a:pPr lvl="2"/>
            <a:r>
              <a:rPr lang="en-US" sz="2400" dirty="0" smtClean="0"/>
              <a:t>Progressive muscle wasting</a:t>
            </a:r>
          </a:p>
          <a:p>
            <a:pPr lvl="2"/>
            <a:r>
              <a:rPr lang="en-US" sz="2400" dirty="0" smtClean="0"/>
              <a:t>Weakness (asymmetric weakness is often presenting sign)</a:t>
            </a:r>
          </a:p>
          <a:p>
            <a:pPr lvl="2"/>
            <a:r>
              <a:rPr lang="en-US" sz="2400" dirty="0" err="1" smtClean="0"/>
              <a:t>Fasciculations</a:t>
            </a:r>
            <a:r>
              <a:rPr lang="en-US" sz="2400" dirty="0" smtClean="0"/>
              <a:t> (especially evident in tongue)</a:t>
            </a:r>
          </a:p>
          <a:p>
            <a:pPr lvl="2"/>
            <a:r>
              <a:rPr lang="en-US" sz="2400" dirty="0" smtClean="0"/>
              <a:t>cramps</a:t>
            </a:r>
          </a:p>
          <a:p>
            <a:pPr lvl="1"/>
            <a:r>
              <a:rPr lang="en-US" sz="2800" dirty="0" smtClean="0"/>
              <a:t>UMN signs</a:t>
            </a:r>
          </a:p>
          <a:p>
            <a:pPr lvl="2"/>
            <a:r>
              <a:rPr lang="en-US" sz="2400" dirty="0" smtClean="0"/>
              <a:t>Spasticity</a:t>
            </a:r>
          </a:p>
          <a:p>
            <a:pPr lvl="2"/>
            <a:r>
              <a:rPr lang="en-US" sz="2400" dirty="0" err="1" smtClean="0"/>
              <a:t>Hyperreflexia</a:t>
            </a:r>
            <a:endParaRPr lang="en-US" sz="2400" dirty="0" smtClean="0"/>
          </a:p>
          <a:p>
            <a:pPr lvl="2"/>
            <a:r>
              <a:rPr lang="en-US" sz="2400" dirty="0" smtClean="0"/>
              <a:t>Positive </a:t>
            </a:r>
            <a:r>
              <a:rPr lang="en-US" sz="2400" dirty="0" err="1" smtClean="0"/>
              <a:t>Babinski</a:t>
            </a:r>
            <a:endParaRPr lang="en-US" sz="2400" dirty="0" smtClean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71600"/>
          </a:xfrm>
        </p:spPr>
        <p:txBody>
          <a:bodyPr>
            <a:normAutofit/>
          </a:bodyPr>
          <a:lstStyle/>
          <a:p>
            <a:r>
              <a:rPr lang="en-US" dirty="0" smtClean="0"/>
              <a:t>Amyotrophic Lateral Sclerosis (ALS)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47800"/>
            <a:ext cx="8229600" cy="5105400"/>
          </a:xfrm>
        </p:spPr>
        <p:txBody>
          <a:bodyPr>
            <a:normAutofit lnSpcReduction="10000"/>
          </a:bodyPr>
          <a:lstStyle/>
          <a:p>
            <a:pPr lvl="1"/>
            <a:r>
              <a:rPr lang="en-US" sz="2400" i="1" dirty="0" smtClean="0"/>
              <a:t>Most common to see:</a:t>
            </a:r>
            <a:endParaRPr lang="en-US" sz="2400" dirty="0" smtClean="0"/>
          </a:p>
          <a:p>
            <a:pPr lvl="2"/>
            <a:r>
              <a:rPr lang="en-US" sz="2000" i="1" dirty="0" smtClean="0"/>
              <a:t>Weakness (greater in UEs than in LEs)</a:t>
            </a:r>
            <a:endParaRPr lang="en-US" sz="2000" dirty="0" smtClean="0"/>
          </a:p>
          <a:p>
            <a:pPr lvl="2"/>
            <a:r>
              <a:rPr lang="en-US" sz="2000" i="1" dirty="0" smtClean="0"/>
              <a:t>Atrophy</a:t>
            </a:r>
            <a:endParaRPr lang="en-US" sz="2000" dirty="0" smtClean="0"/>
          </a:p>
          <a:p>
            <a:pPr lvl="2"/>
            <a:r>
              <a:rPr lang="en-US" sz="2000" i="1" dirty="0" err="1" smtClean="0"/>
              <a:t>Fasciculations</a:t>
            </a:r>
            <a:endParaRPr lang="en-US" sz="2000" dirty="0" smtClean="0"/>
          </a:p>
          <a:p>
            <a:pPr lvl="2"/>
            <a:r>
              <a:rPr lang="en-US" sz="2000" i="1" dirty="0" smtClean="0"/>
              <a:t>Increased DTRs</a:t>
            </a:r>
            <a:endParaRPr lang="en-US" sz="2000" dirty="0" smtClean="0"/>
          </a:p>
          <a:p>
            <a:pPr lvl="2"/>
            <a:r>
              <a:rPr lang="en-US" sz="2000" i="1" dirty="0" smtClean="0"/>
              <a:t>Positive </a:t>
            </a:r>
            <a:r>
              <a:rPr lang="en-US" sz="2000" i="1" dirty="0" err="1" smtClean="0"/>
              <a:t>Babinski</a:t>
            </a:r>
            <a:endParaRPr lang="en-US" sz="2000" dirty="0" smtClean="0"/>
          </a:p>
          <a:p>
            <a:pPr lvl="1"/>
            <a:r>
              <a:rPr lang="en-US" sz="2400" i="1" dirty="0" smtClean="0"/>
              <a:t>Later may see </a:t>
            </a:r>
            <a:r>
              <a:rPr lang="en-US" sz="2400" i="1" dirty="0" err="1" smtClean="0"/>
              <a:t>dysphagia</a:t>
            </a:r>
            <a:r>
              <a:rPr lang="en-US" sz="2400" i="1" dirty="0" smtClean="0"/>
              <a:t> and </a:t>
            </a:r>
            <a:r>
              <a:rPr lang="en-US" sz="2400" i="1" dirty="0" err="1" smtClean="0"/>
              <a:t>dysarthria</a:t>
            </a:r>
            <a:endParaRPr lang="en-US" sz="2400" i="1" dirty="0" smtClean="0"/>
          </a:p>
          <a:p>
            <a:pPr lvl="1"/>
            <a:r>
              <a:rPr lang="en-US" sz="2400" i="1" dirty="0" smtClean="0"/>
              <a:t>Onset:</a:t>
            </a:r>
          </a:p>
          <a:p>
            <a:pPr lvl="2"/>
            <a:r>
              <a:rPr lang="en-US" sz="2000" i="1" dirty="0" smtClean="0"/>
              <a:t>90% of all cases have onset between 40-70 years of age</a:t>
            </a:r>
          </a:p>
          <a:p>
            <a:pPr lvl="1"/>
            <a:r>
              <a:rPr lang="en-US" sz="2400" i="1" dirty="0" smtClean="0"/>
              <a:t>Course is variable and progressive to all striated muscles (except </a:t>
            </a:r>
            <a:r>
              <a:rPr lang="en-US" sz="2400" i="1" dirty="0" err="1" smtClean="0"/>
              <a:t>extraocular</a:t>
            </a:r>
            <a:r>
              <a:rPr lang="en-US" sz="2400" i="1" dirty="0" smtClean="0"/>
              <a:t>)</a:t>
            </a:r>
          </a:p>
          <a:p>
            <a:pPr lvl="1"/>
            <a:r>
              <a:rPr lang="en-US" sz="2400" dirty="0" smtClean="0"/>
              <a:t>Death typically secondary to respiratory muscle involvement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382000" cy="1371600"/>
          </a:xfrm>
        </p:spPr>
        <p:txBody>
          <a:bodyPr>
            <a:normAutofit/>
          </a:bodyPr>
          <a:lstStyle/>
          <a:p>
            <a:r>
              <a:rPr lang="en-US" dirty="0" smtClean="0"/>
              <a:t>Amyotrophic Lateral Sclerosis (ALS)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Prognosis</a:t>
            </a:r>
          </a:p>
          <a:p>
            <a:pPr lvl="1"/>
            <a:r>
              <a:rPr lang="en-US" sz="2400" dirty="0" smtClean="0"/>
              <a:t>Death in 2-5 years commonly from respiratory compromise  </a:t>
            </a:r>
            <a:r>
              <a:rPr lang="en-US" sz="2400" i="1" dirty="0" smtClean="0"/>
              <a:t>(mean death is 3-4 years after onset if patient does not get </a:t>
            </a:r>
            <a:r>
              <a:rPr lang="en-US" sz="2400" i="1" dirty="0" err="1" smtClean="0"/>
              <a:t>ventilatory</a:t>
            </a:r>
            <a:r>
              <a:rPr lang="en-US" sz="2400" i="1" dirty="0" smtClean="0"/>
              <a:t> support)</a:t>
            </a:r>
            <a:endParaRPr lang="en-US" sz="2400" dirty="0" smtClean="0"/>
          </a:p>
          <a:p>
            <a:pPr lvl="1"/>
            <a:r>
              <a:rPr lang="en-US" sz="2400" i="1" dirty="0" smtClean="0"/>
              <a:t>20% survive more than 5 years</a:t>
            </a:r>
            <a:endParaRPr lang="en-US" sz="2400" dirty="0" smtClean="0"/>
          </a:p>
          <a:p>
            <a:pPr lvl="1"/>
            <a:r>
              <a:rPr lang="en-US" sz="2400" dirty="0" smtClean="0"/>
              <a:t>those who have ALS before age 50 generally live longer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382000" cy="1371600"/>
          </a:xfrm>
        </p:spPr>
        <p:txBody>
          <a:bodyPr>
            <a:normAutofit/>
          </a:bodyPr>
          <a:lstStyle/>
          <a:p>
            <a:r>
              <a:rPr lang="en-US" dirty="0" smtClean="0"/>
              <a:t>Amyotrophic Lateral Sclerosis (ALS)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24000"/>
            <a:ext cx="9144000" cy="4953000"/>
          </a:xfrm>
        </p:spPr>
        <p:txBody>
          <a:bodyPr/>
          <a:lstStyle/>
          <a:p>
            <a:pPr lvl="1"/>
            <a:r>
              <a:rPr lang="en-US" sz="2400" i="1" dirty="0" smtClean="0"/>
              <a:t>Functions typically preserved throughout disease:</a:t>
            </a:r>
            <a:endParaRPr lang="en-US" sz="2400" dirty="0" smtClean="0"/>
          </a:p>
          <a:p>
            <a:pPr lvl="2"/>
            <a:r>
              <a:rPr lang="en-US" sz="2000" i="1" dirty="0" smtClean="0"/>
              <a:t>Intellect is not affected</a:t>
            </a:r>
            <a:endParaRPr lang="en-US" sz="2000" dirty="0" smtClean="0"/>
          </a:p>
          <a:p>
            <a:pPr lvl="2"/>
            <a:r>
              <a:rPr lang="en-US" sz="2000" i="1" dirty="0" smtClean="0"/>
              <a:t>Eye movements</a:t>
            </a:r>
            <a:endParaRPr lang="en-US" sz="2000" dirty="0" smtClean="0"/>
          </a:p>
          <a:p>
            <a:pPr lvl="2"/>
            <a:r>
              <a:rPr lang="en-US" sz="2000" i="1" dirty="0" smtClean="0"/>
              <a:t>Bowel and bladder control</a:t>
            </a:r>
            <a:endParaRPr lang="en-US" sz="2000" dirty="0" smtClean="0"/>
          </a:p>
          <a:p>
            <a:pPr lvl="1"/>
            <a:r>
              <a:rPr lang="en-US" sz="2400" i="1" dirty="0" smtClean="0"/>
              <a:t>Exercise recommended to:</a:t>
            </a:r>
          </a:p>
          <a:p>
            <a:pPr lvl="2"/>
            <a:r>
              <a:rPr lang="en-US" sz="2000" i="1" dirty="0" smtClean="0"/>
              <a:t> prevent disuse atrophy </a:t>
            </a:r>
          </a:p>
          <a:p>
            <a:pPr lvl="2"/>
            <a:r>
              <a:rPr lang="en-US" sz="2000" i="1" dirty="0" smtClean="0"/>
              <a:t>maximize strength in remaining innervated muscle cells</a:t>
            </a:r>
            <a:endParaRPr lang="en-US" sz="2000" dirty="0" smtClean="0"/>
          </a:p>
          <a:p>
            <a:pPr lvl="1"/>
            <a:r>
              <a:rPr lang="en-US" sz="2400" i="1" dirty="0" smtClean="0"/>
              <a:t>Common problems with swallowing, speech, postural control, and respiration</a:t>
            </a:r>
            <a:endParaRPr lang="en-US" sz="2400" dirty="0" smtClean="0"/>
          </a:p>
          <a:p>
            <a:pPr lvl="1"/>
            <a:r>
              <a:rPr lang="en-US" sz="2400" i="1" dirty="0" smtClean="0"/>
              <a:t>Treat pain with modalities such as TENS</a:t>
            </a:r>
          </a:p>
          <a:p>
            <a:pPr lvl="1"/>
            <a:r>
              <a:rPr lang="en-US" sz="2400" dirty="0" err="1" smtClean="0"/>
              <a:t>Scapulohumeral</a:t>
            </a:r>
            <a:r>
              <a:rPr lang="en-US" sz="2400" dirty="0" smtClean="0"/>
              <a:t> joints may be affected with increased muscle weakness . . . Can get </a:t>
            </a:r>
            <a:r>
              <a:rPr lang="en-US" sz="2400" dirty="0" err="1" smtClean="0"/>
              <a:t>glenohumeral</a:t>
            </a:r>
            <a:r>
              <a:rPr lang="en-US" sz="2400" dirty="0" smtClean="0"/>
              <a:t> joint </a:t>
            </a:r>
            <a:r>
              <a:rPr lang="en-US" sz="2400" dirty="0" err="1" smtClean="0"/>
              <a:t>subluxation</a:t>
            </a:r>
            <a:endParaRPr lang="en-US" sz="2400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382000" cy="1371600"/>
          </a:xfrm>
        </p:spPr>
        <p:txBody>
          <a:bodyPr/>
          <a:lstStyle/>
          <a:p>
            <a:r>
              <a:rPr lang="en-US" dirty="0" smtClean="0"/>
              <a:t>Muscle hyperactivity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Fasciculations</a:t>
            </a:r>
            <a:r>
              <a:rPr lang="en-US" dirty="0" smtClean="0"/>
              <a:t> = rapid, fine, painless contraction of groups of muscle fibers</a:t>
            </a:r>
          </a:p>
          <a:p>
            <a:pPr lvl="1"/>
            <a:r>
              <a:rPr lang="en-US" dirty="0" smtClean="0"/>
              <a:t>Visible but not strong enough to move limbs</a:t>
            </a:r>
          </a:p>
          <a:p>
            <a:pPr lvl="1"/>
            <a:r>
              <a:rPr lang="en-US" dirty="0" smtClean="0"/>
              <a:t>Commonly seen in anterior horn cell disorders=motor cells (e.g. ALS)</a:t>
            </a:r>
          </a:p>
          <a:p>
            <a:r>
              <a:rPr lang="en-US" dirty="0" smtClean="0"/>
              <a:t>Cramps = painful muscle spasms</a:t>
            </a:r>
          </a:p>
          <a:p>
            <a:pPr lvl="1"/>
            <a:r>
              <a:rPr lang="en-US" dirty="0" smtClean="0"/>
              <a:t>When violent, referred to as convulsions </a:t>
            </a:r>
          </a:p>
          <a:p>
            <a:pPr lvl="1"/>
            <a:r>
              <a:rPr lang="en-US" dirty="0" err="1" smtClean="0"/>
              <a:t>Clonic</a:t>
            </a:r>
            <a:r>
              <a:rPr lang="en-US" dirty="0" smtClean="0"/>
              <a:t>: alternating contraction and relaxation</a:t>
            </a:r>
          </a:p>
          <a:p>
            <a:pPr lvl="1"/>
            <a:r>
              <a:rPr lang="en-US" dirty="0" smtClean="0"/>
              <a:t>Tonic: sustained contraction=charley horses</a:t>
            </a:r>
          </a:p>
          <a:p>
            <a:pPr lvl="1"/>
            <a:r>
              <a:rPr lang="en-US" dirty="0" smtClean="0"/>
              <a:t>Also associated with anterior horn cell disorders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57273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Tetany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= involuntary muscle twitching, spams, or cramps occurring as a result of a </a:t>
            </a:r>
            <a:r>
              <a:rPr lang="en-US" u="sng" dirty="0" err="1" smtClean="0"/>
              <a:t>hyper</a:t>
            </a:r>
            <a:r>
              <a:rPr lang="en-US" dirty="0" err="1" smtClean="0"/>
              <a:t>excitable</a:t>
            </a:r>
            <a:r>
              <a:rPr lang="en-US" dirty="0" smtClean="0"/>
              <a:t> peripheral nerve</a:t>
            </a:r>
          </a:p>
          <a:p>
            <a:r>
              <a:rPr lang="en-US" dirty="0" smtClean="0"/>
              <a:t>**can also occur in CNS disorders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Fibrillation: small, asynchronous contractions occurring in a single skeletal muscle fiber</a:t>
            </a:r>
          </a:p>
          <a:p>
            <a:pPr marL="800100" lvl="1" indent="-342900"/>
            <a:r>
              <a:rPr lang="en-US" dirty="0" smtClean="0"/>
              <a:t>Too small to see (need an EMG to detect)</a:t>
            </a:r>
          </a:p>
          <a:p>
            <a:pPr marL="800100" lvl="1" indent="-342900"/>
            <a:r>
              <a:rPr lang="en-US" dirty="0" smtClean="0"/>
              <a:t>Present following denervation and with some myopathies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 err="1" smtClean="0"/>
              <a:t>Myotonia</a:t>
            </a:r>
            <a:r>
              <a:rPr lang="en-US" dirty="0" smtClean="0"/>
              <a:t>: delayed capacity for relaxation in skeletal muscle (tone disorder)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Contracture: tightness or restricted ROM across a joint (common for Parkinson's, due to basal ganglia)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80891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7924800" cy="1371600"/>
          </a:xfrm>
        </p:spPr>
        <p:txBody>
          <a:bodyPr/>
          <a:lstStyle/>
          <a:p>
            <a:r>
              <a:rPr lang="en-US" dirty="0" smtClean="0"/>
              <a:t>LMNL Characteristics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7620000" cy="4648200"/>
          </a:xfrm>
        </p:spPr>
        <p:txBody>
          <a:bodyPr>
            <a:normAutofit/>
          </a:bodyPr>
          <a:lstStyle/>
          <a:p>
            <a:r>
              <a:rPr lang="en-US" dirty="0" smtClean="0"/>
              <a:t>Muscle Fatigability (myasthenia)</a:t>
            </a:r>
          </a:p>
          <a:p>
            <a:pPr lvl="1"/>
            <a:r>
              <a:rPr lang="en-US" dirty="0" smtClean="0"/>
              <a:t>Decreased muscle endurance because cannot recruit because of lack of innervation</a:t>
            </a:r>
          </a:p>
          <a:p>
            <a:r>
              <a:rPr lang="en-US" dirty="0" err="1" smtClean="0"/>
              <a:t>Hypotonia</a:t>
            </a:r>
            <a:r>
              <a:rPr lang="en-US" dirty="0" smtClean="0"/>
              <a:t>: decreased muscle tone</a:t>
            </a:r>
          </a:p>
          <a:p>
            <a:pPr lvl="1"/>
            <a:r>
              <a:rPr lang="en-US" dirty="0" smtClean="0"/>
              <a:t>Increased risk of subluxation (shoulders, scoliosis)</a:t>
            </a:r>
          </a:p>
          <a:p>
            <a:r>
              <a:rPr lang="en-US" dirty="0" smtClean="0"/>
              <a:t>Abnormal Sensation</a:t>
            </a:r>
          </a:p>
          <a:p>
            <a:pPr lvl="1"/>
            <a:r>
              <a:rPr lang="en-US" dirty="0" smtClean="0"/>
              <a:t>Often an early presenting sign of PNS dysfunction</a:t>
            </a:r>
          </a:p>
          <a:p>
            <a:pPr lvl="1"/>
            <a:r>
              <a:rPr lang="en-US" dirty="0" err="1" smtClean="0"/>
              <a:t>Paresthesias</a:t>
            </a:r>
            <a:r>
              <a:rPr lang="en-US" dirty="0" smtClean="0"/>
              <a:t> = tingling or “pins and needles” sensations</a:t>
            </a:r>
          </a:p>
          <a:p>
            <a:r>
              <a:rPr lang="en-US" dirty="0" smtClean="0"/>
              <a:t>Decreased or absent DTRs</a:t>
            </a:r>
          </a:p>
          <a:p>
            <a:pPr lvl="1"/>
            <a:r>
              <a:rPr lang="en-US" dirty="0" smtClean="0"/>
              <a:t>Due to disrupted reflex arc (motor or sensory path) </a:t>
            </a:r>
          </a:p>
          <a:p>
            <a:pPr lvl="1"/>
            <a:r>
              <a:rPr lang="en-US" dirty="0" smtClean="0"/>
              <a:t>Myopathies exhibit this because muscle cannot respond to the nerve impulse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82837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924800" cy="13716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Sensory Abnormalities that Accompany LMNLs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 smtClean="0">
                <a:solidFill>
                  <a:srgbClr val="FF0000"/>
                </a:solidFill>
              </a:rPr>
              <a:t>Anesthesia</a:t>
            </a:r>
            <a:r>
              <a:rPr lang="en-US" sz="2800" dirty="0" smtClean="0"/>
              <a:t>:  Loss </a:t>
            </a:r>
            <a:r>
              <a:rPr lang="en-US" sz="2800" dirty="0"/>
              <a:t>of feeling or sensation, especially the loss of pain.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 err="1">
                <a:solidFill>
                  <a:srgbClr val="FF0000"/>
                </a:solidFill>
              </a:rPr>
              <a:t>Hypesthesia</a:t>
            </a:r>
            <a:r>
              <a:rPr lang="en-US" sz="2800" dirty="0"/>
              <a:t>:	Decreased </a:t>
            </a:r>
            <a:r>
              <a:rPr lang="en-US" sz="2800" dirty="0" smtClean="0"/>
              <a:t>sensitivity </a:t>
            </a:r>
            <a:r>
              <a:rPr lang="en-US" sz="2800" dirty="0"/>
              <a:t>to sensory </a:t>
            </a:r>
            <a:r>
              <a:rPr lang="en-US" sz="2800" dirty="0" smtClean="0"/>
              <a:t>stimulation; </a:t>
            </a:r>
            <a:r>
              <a:rPr lang="en-US" sz="2800" dirty="0"/>
              <a:t>also called hypoesthesia.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 err="1">
                <a:solidFill>
                  <a:srgbClr val="FF0000"/>
                </a:solidFill>
              </a:rPr>
              <a:t>Paresthesia</a:t>
            </a:r>
            <a:r>
              <a:rPr lang="en-US" sz="2800" dirty="0"/>
              <a:t>:	Abnormal sensation such as burning, pricking, tickling, or tingling, especially occurring spontaneously.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 smtClean="0">
                <a:solidFill>
                  <a:srgbClr val="FF0000"/>
                </a:solidFill>
              </a:rPr>
              <a:t>Hyperesthesia</a:t>
            </a:r>
            <a:r>
              <a:rPr lang="en-US" sz="2800" dirty="0" smtClean="0"/>
              <a:t>:  Exaggerated </a:t>
            </a:r>
            <a:r>
              <a:rPr lang="en-US" sz="2800" dirty="0"/>
              <a:t>unpleasant sensitivity to touch or other non-noxious sensory stimuli.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229600" cy="13716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Sensory Abnormalities that Accompany LMNLs</a:t>
            </a:r>
            <a:endParaRPr lang="en-US" dirty="0"/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800" dirty="0" err="1" smtClean="0">
                <a:solidFill>
                  <a:srgbClr val="FF0000"/>
                </a:solidFill>
              </a:rPr>
              <a:t>Hypalgia</a:t>
            </a:r>
            <a:r>
              <a:rPr lang="en-US" sz="2800" dirty="0" smtClean="0"/>
              <a:t>:	Diminished sensitivity to painful stimuli:; also called </a:t>
            </a:r>
            <a:r>
              <a:rPr lang="en-US" sz="2800" dirty="0" err="1" smtClean="0"/>
              <a:t>hypoalgia</a:t>
            </a:r>
            <a:r>
              <a:rPr lang="en-US" sz="2800" dirty="0" smtClean="0"/>
              <a:t>.</a:t>
            </a:r>
          </a:p>
          <a:p>
            <a:pPr eaLnBrk="1" hangingPunct="1"/>
            <a:r>
              <a:rPr lang="en-US" sz="2800" dirty="0" err="1" smtClean="0">
                <a:solidFill>
                  <a:srgbClr val="FF0000"/>
                </a:solidFill>
              </a:rPr>
              <a:t>Hyperalgia</a:t>
            </a:r>
            <a:r>
              <a:rPr lang="en-US" sz="2800" dirty="0" smtClean="0"/>
              <a:t>:  Excessive sensitivity to painful stimuli.</a:t>
            </a:r>
          </a:p>
          <a:p>
            <a:pPr eaLnBrk="1" hangingPunct="1"/>
            <a:r>
              <a:rPr lang="en-US" sz="2800" dirty="0" err="1" smtClean="0">
                <a:solidFill>
                  <a:srgbClr val="FF0000"/>
                </a:solidFill>
              </a:rPr>
              <a:t>Causalgia</a:t>
            </a:r>
            <a:r>
              <a:rPr lang="en-US" sz="2800" dirty="0" smtClean="0"/>
              <a:t>:	 sensation of persistent, severe burning of the skin, often accompanied by hypersensitivity to touch and temperature and trophic skin changes</a:t>
            </a:r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ssential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Essentia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sent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2456</TotalTime>
  <Words>3322</Words>
  <Application>Microsoft Office PowerPoint</Application>
  <PresentationFormat>On-screen Show (4:3)</PresentationFormat>
  <Paragraphs>513</Paragraphs>
  <Slides>49</Slides>
  <Notes>33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0" baseType="lpstr">
      <vt:lpstr>Essential</vt:lpstr>
      <vt:lpstr>LMNL vs. UMNL</vt:lpstr>
      <vt:lpstr>General terminology</vt:lpstr>
      <vt:lpstr>PowerPoint Presentation</vt:lpstr>
      <vt:lpstr>Lower Motor Neuron Lesions</vt:lpstr>
      <vt:lpstr>Muscle hyperactivity</vt:lpstr>
      <vt:lpstr>Tetany</vt:lpstr>
      <vt:lpstr>LMNL Characteristics</vt:lpstr>
      <vt:lpstr>Sensory Abnormalities that Accompany LMNLs</vt:lpstr>
      <vt:lpstr>Sensory Abnormalities that Accompany LMNLs</vt:lpstr>
      <vt:lpstr>*EXAM*: Upper Motor Neuron Lesions</vt:lpstr>
      <vt:lpstr>Rigidity from Brain Injury</vt:lpstr>
      <vt:lpstr>Upper Motor Neuron Lesions</vt:lpstr>
      <vt:lpstr>Upper Motor Neuron Lesions</vt:lpstr>
      <vt:lpstr>Brain Stem</vt:lpstr>
      <vt:lpstr>PowerPoint Presentation</vt:lpstr>
      <vt:lpstr>Brainstem Lesions</vt:lpstr>
      <vt:lpstr>PowerPoint Presentation</vt:lpstr>
      <vt:lpstr>Brainstem Lesions</vt:lpstr>
      <vt:lpstr>Bell’s Palsy</vt:lpstr>
      <vt:lpstr>Bell’s Palsy: Etiology</vt:lpstr>
      <vt:lpstr>Bell’s Palsy: Signs &amp; Symptoms</vt:lpstr>
      <vt:lpstr>Bell’s Palsy: Incidence and Onset</vt:lpstr>
      <vt:lpstr>Bell’s Palsy: Medical Treatment</vt:lpstr>
      <vt:lpstr>Diabetic Polyneuropathy</vt:lpstr>
      <vt:lpstr>Diabetic Polyneuropathy</vt:lpstr>
      <vt:lpstr>Diabetic Polyneuropathy</vt:lpstr>
      <vt:lpstr>Alcoholic Polyneuropathy</vt:lpstr>
      <vt:lpstr>Alcoholic Polyneuropathy</vt:lpstr>
      <vt:lpstr>Stocking-Glove Pattern of Sensory Impairment</vt:lpstr>
      <vt:lpstr>Charcot-Marie-Tooth (CMT) Disease</vt:lpstr>
      <vt:lpstr>Charcot-Marie-Tooth (CMT) Disease</vt:lpstr>
      <vt:lpstr>Charcot-Marie-Tooth Disease</vt:lpstr>
      <vt:lpstr>Tabes Dorsalis</vt:lpstr>
      <vt:lpstr>Tabes Dorsalis</vt:lpstr>
      <vt:lpstr>Hansen’s Disease (Leprosy)</vt:lpstr>
      <vt:lpstr>Guillain-Barre Syndrome (GBS)</vt:lpstr>
      <vt:lpstr>Guillain-Barre Syndrome (GBS)</vt:lpstr>
      <vt:lpstr>Guillain-Barre Syndrome (GBS)</vt:lpstr>
      <vt:lpstr>Guillain-Barre Syndrome (GBS)</vt:lpstr>
      <vt:lpstr>Guillain-Barre Syndrome (GBS)</vt:lpstr>
      <vt:lpstr>Polio &amp; Post-Polio Syndrome (PPS)</vt:lpstr>
      <vt:lpstr>Polio &amp; Post-Polio Syndrome (PPS)</vt:lpstr>
      <vt:lpstr>Polio &amp; Post-Polio Syndrome (PPS)</vt:lpstr>
      <vt:lpstr>Polio &amp; Post-Polio Syndrome (PPS)</vt:lpstr>
      <vt:lpstr>Amyotrophic Lateral Sclerosis (ALS)</vt:lpstr>
      <vt:lpstr>Amyotrophic Lateral Sclerosis (ALS)</vt:lpstr>
      <vt:lpstr>Amyotrophic Lateral Sclerosis (ALS)</vt:lpstr>
      <vt:lpstr>Amyotrophic Lateral Sclerosis (ALS)</vt:lpstr>
      <vt:lpstr>Amyotrophic Lateral Sclerosis (ALS)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LMNL vs UMNL</dc:title>
  <dc:creator>Fry, Donna</dc:creator>
  <cp:lastModifiedBy>SWEET, CHRISTINA</cp:lastModifiedBy>
  <cp:revision>68</cp:revision>
  <dcterms:created xsi:type="dcterms:W3CDTF">2009-03-10T02:58:30Z</dcterms:created>
  <dcterms:modified xsi:type="dcterms:W3CDTF">2012-03-13T18:29:04Z</dcterms:modified>
</cp:coreProperties>
</file>