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0.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4" d="100"/>
          <a:sy n="74" d="100"/>
        </p:scale>
        <p:origin x="-126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D0F379-32CA-4A10-902D-A56D4E05FECF}" type="datetimeFigureOut">
              <a:rPr lang="en-US" smtClean="0"/>
              <a:t>2/21/2012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9B9691-EC48-43E0-A356-5F991D237067}" type="slidenum">
              <a:rPr lang="en-US" smtClean="0"/>
              <a:t>‹#›</a:t>
            </a:fld>
            <a:endParaRPr lang="en-US"/>
          </a:p>
        </p:txBody>
      </p:sp>
    </p:spTree>
    <p:extLst>
      <p:ext uri="{BB962C8B-B14F-4D97-AF65-F5344CB8AC3E}">
        <p14:creationId xmlns:p14="http://schemas.microsoft.com/office/powerpoint/2010/main" val="1398551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4777EAE-FD57-4F1D-818B-FFBB890A5E50}" type="slidenum">
              <a:rPr lang="en-US" smtClean="0"/>
              <a:pPr/>
              <a:t>1</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Today’s talk is about diagnostic EMG for which needle EMG is used.  Surface electrodes are used in the PT clinic as a non-invasive means of EMG examination or for use with biofeedback systems in treatment of various patient disorders.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BFB7C56-B049-4B80-9C67-8616B636C5CD}" type="slidenum">
              <a:rPr lang="en-US" smtClean="0"/>
              <a:pPr/>
              <a:t>23</a:t>
            </a:fld>
            <a:endParaRPr lang="en-US"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Stimulation of sensory fibers in nerve.</a:t>
            </a:r>
          </a:p>
          <a:p>
            <a:pPr eaLnBrk="1" hangingPunct="1"/>
            <a:r>
              <a:rPr lang="en-US" smtClean="0"/>
              <a:t>Recording from muscle contraction itself.</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507C0DE-4B68-4B7E-BA4F-9E9C320BAF00}" type="slidenum">
              <a:rPr lang="en-US" smtClean="0"/>
              <a:pPr/>
              <a:t>24</a:t>
            </a:fld>
            <a:endParaRPr lang="en-US"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H Reflex results from stimulation of 1A afferent fibers with the resulting afferent discharge causing an excitatory potential in the motor neuron pool and muscle activation</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4C4F23D-6D0F-4356-A3C1-B7CE2F019AD4}" type="slidenum">
              <a:rPr lang="en-US" smtClean="0"/>
              <a:pPr/>
              <a:t>28</a:t>
            </a:fld>
            <a:endParaRPr lang="en-US"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Not considered a reflex since there are no synapses involved.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24E889E-4800-4239-9758-38781ECFC1E8}" type="slidenum">
              <a:rPr lang="en-US" smtClean="0"/>
              <a:pPr/>
              <a:t>33</a:t>
            </a:fld>
            <a:endParaRPr lang="en-US"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Power Doppler image (upper) shows cortical perfusion in right kidney; color Doppler (lower) shows only the larger vessels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9DD28D9-8053-4BED-B946-3B8F6A3D0D59}" type="slidenum">
              <a:rPr lang="en-US" smtClean="0"/>
              <a:pPr/>
              <a:t>35</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Image:</a:t>
            </a:r>
          </a:p>
          <a:p>
            <a:pPr eaLnBrk="1" hangingPunct="1"/>
            <a:r>
              <a:rPr lang="en-US" smtClean="0"/>
              <a:t>Transesophageal echocardiogram in the four chambers view demonstrates a myxoma (MYX) attached to the atrial septum. LA = left atrium; LV = left ventricle; RA = right atrium; RV = right ventricle. Reproduced from Himelman RB: Echocardiography in Acquired Heart Disease. In: Higgins CB: Essentials of Cardiac Radiology and Imaging. JB Lippincott, Co., Phila., PA, 1992.</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4123BDF-F728-4A8F-9824-094C06DD19E9}" type="slidenum">
              <a:rPr lang="en-US" smtClean="0"/>
              <a:pPr/>
              <a:t>37</a:t>
            </a:fld>
            <a:endParaRPr lang="en-US"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Arthrography typically used before MRI for ACL type injuries.</a:t>
            </a:r>
          </a:p>
          <a:p>
            <a:pPr eaLnBrk="1" hangingPunct="1"/>
            <a:endParaRPr lang="en-US" smtClean="0"/>
          </a:p>
          <a:p>
            <a:pPr eaLnBrk="1" hangingPunct="1"/>
            <a:r>
              <a:rPr lang="en-US" smtClean="0"/>
              <a:t>Intra-articular injection of a positive contrast medium.  Then an x-ray is taken.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97EA361-70D4-4B6F-9ECB-7D23C07D2FF0}" type="slidenum">
              <a:rPr lang="en-US" smtClean="0"/>
              <a:pPr/>
              <a:t>38</a:t>
            </a:fld>
            <a:endParaRPr lang="en-US"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Image:</a:t>
            </a:r>
          </a:p>
          <a:p>
            <a:pPr eaLnBrk="1" hangingPunct="1"/>
            <a:r>
              <a:rPr lang="en-US" smtClean="0"/>
              <a:t>AP radiograph of the shoulder after intra-articular injection of contrast material demonstrates a full thickness tear of the rotator cuff (arrow) and resultant extravasation of contrast material into the subacromial subdeltoid bursa.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7388E2D-16B7-40DB-A2AB-AEB105A03F95}" type="slidenum">
              <a:rPr lang="en-US" smtClean="0"/>
              <a:pPr/>
              <a:t>42</a:t>
            </a:fld>
            <a:endParaRPr lang="en-US"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Image on this slide:  </a:t>
            </a:r>
          </a:p>
          <a:p>
            <a:pPr eaLnBrk="1" hangingPunct="1"/>
            <a:r>
              <a:rPr lang="en-US" smtClean="0"/>
              <a:t>Coronal whole-body FDG-PET scan (thickness 7 mm) of a patient showing normal FDG accumulation in the brain and the renal excretory system as well as a pathological focal accumulation medial to the right tibia due to metastasis of malignant melanoma.</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D435946-9390-4CF9-A31C-8C21FEFC1D14}" type="slidenum">
              <a:rPr lang="en-US" smtClean="0"/>
              <a:pPr/>
              <a:t>3</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Amplitude, duration, number of phases, rise time, and firing rates characterize a motor unit potential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14B34C2-DA5A-49A3-B873-04E3E569FCEA}" type="slidenum">
              <a:rPr lang="en-US" smtClean="0"/>
              <a:pPr/>
              <a:t>7</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At times, the fibrillations have been reported as long as twenty years after denervation, though they are typically less frequently seen after 3 years.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B835632-9696-452E-8C3B-2E6CF3B1B185}" type="slidenum">
              <a:rPr lang="en-US" smtClean="0"/>
              <a:pPr/>
              <a:t>9</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Fasciculation potentials can be monophasic or diphasic, looking like normal motor units, or highly polyphasic and complex, looking like neurogenic motor units.</a:t>
            </a:r>
          </a:p>
          <a:p>
            <a:pPr eaLnBrk="1" hangingPunct="1"/>
            <a:endParaRPr lang="en-US" smtClean="0"/>
          </a:p>
          <a:p>
            <a:pPr eaLnBrk="1" hangingPunct="1"/>
            <a:r>
              <a:rPr lang="en-US" smtClean="0"/>
              <a:t>The former, the so-called benign fasciculations, are usually seen in normal persons having fatigue or muscle cramps and usually occur at 0.8 second intervals. The latter, the so-called malignant fasciculations, are seen most frequently in anterior horn cell disease, though they have been observed with chronic neuropathies, radiculopathies, and Creutzfeldt-Jakob disease and tend to have longer intervals between each other, usually in the vicinity of 3.5 seconds. </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E2733FC-CFFF-48F2-8A8F-07D379ED42E5}" type="slidenum">
              <a:rPr lang="en-US" smtClean="0"/>
              <a:pPr/>
              <a:t>11</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On the loud speaker, they have a typical scratchy metallic sound that can be best compared to the noise of hail falling on a tin roof. Another characteristic of these motor units is their recruitment in very large numbers at fairly low voluntary effort. Indeed, with only a moderate degree of contraction, one can see a full interference pattern. This results partially from the little effort that each of these reduced size motor units can deliver, thus requiring large numbers of them to deliver an adequate effort.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830ED83-C4A3-4E69-B976-C31E8CB0F046}" type="slidenum">
              <a:rPr lang="en-US" smtClean="0"/>
              <a:pPr/>
              <a:t>14</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O’Sullivan book states that NCVs are a type of EMG.  I do not view them this way since they are distinctly a nerve test.  They are, however, typically done at the same time that EMG studies are conducted.</a:t>
            </a:r>
          </a:p>
          <a:p>
            <a:pPr eaLnBrk="1" hangingPunct="1"/>
            <a:endParaRPr lang="en-US" smtClean="0"/>
          </a:p>
          <a:p>
            <a:pPr eaLnBrk="1" hangingPunct="1"/>
            <a:r>
              <a:rPr lang="en-US" smtClean="0"/>
              <a:t>Because both sensory and motor neurons exist in the same nerve, the only way you can differentiate motor and sensory nerve function is to pick up the motor nerve signal in the muscle rather than the nerve.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7B7E9B3-3329-4CF4-B0A0-86149C59F690}" type="slidenum">
              <a:rPr lang="en-US" smtClean="0"/>
              <a:pPr/>
              <a:t>15</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11EFB31-0B87-421F-81D1-D6F52325CA89}" type="slidenum">
              <a:rPr lang="en-US" smtClean="0"/>
              <a:pPr/>
              <a:t>18</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Latency just tells you how the fastest conducting fibers are working since the fastest conducting fibers initiate the M-wave.  Therefore, need to look not only at the latency, but also the shape of the M-wave.</a:t>
            </a:r>
          </a:p>
          <a:p>
            <a:pPr eaLnBrk="1" hangingPunct="1"/>
            <a:endParaRPr lang="en-US" smtClean="0"/>
          </a:p>
          <a:p>
            <a:pPr eaLnBrk="1" hangingPunct="1"/>
            <a:endParaRPr lang="en-US" smtClean="0"/>
          </a:p>
          <a:p>
            <a:pPr eaLnBrk="1" hangingPunct="1"/>
            <a:endParaRPr lang="en-US" smtClean="0"/>
          </a:p>
          <a:p>
            <a:pPr eaLnBrk="1" hangingPunct="1"/>
            <a:r>
              <a:rPr lang="en-US" smtClean="0"/>
              <a:t>Proximal and distal M-wave shapes should be the same in a normal person.</a:t>
            </a:r>
          </a:p>
          <a:p>
            <a:pPr eaLnBrk="1" hangingPunct="1"/>
            <a:endParaRPr lang="en-US" smtClean="0"/>
          </a:p>
          <a:p>
            <a:pPr eaLnBrk="1" hangingPunct="1"/>
            <a:r>
              <a:rPr lang="en-US" smtClean="0"/>
              <a:t>If muscle is partially denervated, the M-wave amplitude will be decreased.</a:t>
            </a:r>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4533581-AF2B-43BB-BA2C-C54014C79031}" type="slidenum">
              <a:rPr lang="en-US" smtClean="0"/>
              <a:pPr/>
              <a:t>19</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Have students explain why newborns and young children have slowed NCVs (peripheral nerves not fully myelinated).</a:t>
            </a:r>
          </a:p>
          <a:p>
            <a:pPr eaLnBrk="1" hangingPunct="1"/>
            <a:endParaRPr lang="en-US" smtClean="0"/>
          </a:p>
          <a:p>
            <a:pPr eaLnBrk="1" hangingPunct="1"/>
            <a:r>
              <a:rPr lang="en-US" smtClean="0"/>
              <a:t>For older adults there may be some damage to myelination which could be due to poor microcirculation around the nerve itself.</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481279B-BDC0-4A79-B244-AE1165641D04}" type="datetimeFigureOut">
              <a:rPr lang="en-US" smtClean="0"/>
              <a:t>2/21/2012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801C582-1065-4AF0-8F9B-A9F73B158F4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01C582-1065-4AF0-8F9B-A9F73B158F4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01C582-1065-4AF0-8F9B-A9F73B158F4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99091F91-2F25-4AFC-9E6A-9C022679FEFB}" type="slidenum">
              <a:rPr lang="en-US"/>
              <a:pPr>
                <a:defRPr/>
              </a:pPr>
              <a:t>‹#›</a:t>
            </a:fld>
            <a:endParaRPr lang="en-US"/>
          </a:p>
        </p:txBody>
      </p:sp>
    </p:spTree>
    <p:extLst>
      <p:ext uri="{BB962C8B-B14F-4D97-AF65-F5344CB8AC3E}">
        <p14:creationId xmlns:p14="http://schemas.microsoft.com/office/powerpoint/2010/main" val="2835187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01C582-1065-4AF0-8F9B-A9F73B158F4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4801C582-1065-4AF0-8F9B-A9F73B158F4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01C582-1065-4AF0-8F9B-A9F73B158F4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4801C582-1065-4AF0-8F9B-A9F73B158F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4801C582-1065-4AF0-8F9B-A9F73B158F4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481279B-BDC0-4A79-B244-AE1165641D04}" type="datetimeFigureOut">
              <a:rPr lang="en-US" smtClean="0"/>
              <a:t>2/21/2012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4801C582-1065-4AF0-8F9B-A9F73B158F4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481279B-BDC0-4A79-B244-AE1165641D04}" type="datetimeFigureOut">
              <a:rPr lang="en-US" smtClean="0"/>
              <a:t>2/21/2012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4801C582-1065-4AF0-8F9B-A9F73B158F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481279B-BDC0-4A79-B244-AE1165641D04}" type="datetimeFigureOut">
              <a:rPr lang="en-US" smtClean="0"/>
              <a:t>2/21/2012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801C582-1065-4AF0-8F9B-A9F73B158F4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481279B-BDC0-4A79-B244-AE1165641D04}" type="datetimeFigureOut">
              <a:rPr lang="en-US" smtClean="0"/>
              <a:t>2/21/2012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801C582-1065-4AF0-8F9B-A9F73B158F4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15.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5.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oleObject1.bin"/><Relationship Id="rId4"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hyperlink" Target="http://www.amershamhealth.com/medcyclopaedia/Volume%20I/power%20Doppler%20sonography.asp" TargetMode="External"/><Relationship Id="rId7" Type="http://schemas.openxmlformats.org/officeDocument/2006/relationships/image" Target="http://www.amershamhealth.com/medcyclopaedia/Images/Volume%20I/thumbnails/CPOWER_DOPPLER_SONOGR_FIG2B_t.JPG"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image" Target="http://www.amershamhealth.com/medcyclopaedia/Images/Volume%20I/thumbnails/CPOWER_DOPPLER_SONOGR_FIG2A_t.JPG" TargetMode="External"/><Relationship Id="rId4" Type="http://schemas.openxmlformats.org/officeDocument/2006/relationships/image" Target="../media/image15.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amershamhealth.com/medcyclopaedia/Volume%20I/PET%20imaging.asp"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hyperlink" Target="http://www.amershamhealth.com/medcyclopaedia/Volume%20III%201/Arthrography.asp"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image" Target="http://www.amershamhealth.com/medcyclopaedia/Images/Volume%20III%201/thumbnails/ARTHROGRAPHY_FIG01_t.JPG" TargetMode="External"/><Relationship Id="rId4" Type="http://schemas.openxmlformats.org/officeDocument/2006/relationships/image" Target="../media/image19.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amershamhealth.com/medcyclopaedia/Volume%20I/PET%20imaging.asp"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http://www.amershamhealth.com/medcyclopaedia/Images/Volume%20I/thumbnails/GPET_IMAGING_FIG1_t.JPG" TargetMode="External"/><Relationship Id="rId4" Type="http://schemas.openxmlformats.org/officeDocument/2006/relationships/image" Target="../media/image20.jpeg"/></Relationships>
</file>

<file path=ppt/slides/_rels/slide43.xml.rels><?xml version="1.0" encoding="UTF-8" standalone="yes"?>
<Relationships xmlns="http://schemas.openxmlformats.org/package/2006/relationships"><Relationship Id="rId3" Type="http://schemas.openxmlformats.org/officeDocument/2006/relationships/hyperlink" Target="http://www.nlm.nih.gov/medlineplus/ency" TargetMode="External"/><Relationship Id="rId2" Type="http://schemas.openxmlformats.org/officeDocument/2006/relationships/slideLayout" Target="../slideLayouts/slideLayout2.xml"/><Relationship Id="rId1" Type="http://schemas.openxmlformats.org/officeDocument/2006/relationships/tags" Target="../tags/tag31.xml"/><Relationship Id="rId5" Type="http://schemas.openxmlformats.org/officeDocument/2006/relationships/hyperlink" Target="http://www.hucmlrc.howard.edu/neuroanat/Lectures/funanatspincrd.htm" TargetMode="External"/><Relationship Id="rId4" Type="http://schemas.openxmlformats.org/officeDocument/2006/relationships/hyperlink" Target="http://www.teleemg.com/Chapters/jbr110.ht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5.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Electromyogram (EMG)</a:t>
            </a:r>
            <a:br>
              <a:rPr lang="en-US" sz="3200" smtClean="0"/>
            </a:br>
            <a:r>
              <a:rPr lang="en-US" sz="3200" smtClean="0"/>
              <a:t>Defined</a:t>
            </a:r>
          </a:p>
        </p:txBody>
      </p:sp>
      <p:sp>
        <p:nvSpPr>
          <p:cNvPr id="32771" name="Rectangle 3"/>
          <p:cNvSpPr>
            <a:spLocks noGrp="1" noChangeArrowheads="1"/>
          </p:cNvSpPr>
          <p:nvPr>
            <p:ph type="body" sz="half" idx="1"/>
          </p:nvPr>
        </p:nvSpPr>
        <p:spPr>
          <a:xfrm>
            <a:off x="381000" y="2057400"/>
            <a:ext cx="3770313" cy="3724275"/>
          </a:xfrm>
        </p:spPr>
        <p:txBody>
          <a:bodyPr>
            <a:normAutofit fontScale="92500"/>
          </a:bodyPr>
          <a:lstStyle/>
          <a:p>
            <a:pPr marL="365760" indent="-256032" eaLnBrk="1" fontAlgn="auto" hangingPunct="1">
              <a:spcAft>
                <a:spcPts val="0"/>
              </a:spcAft>
              <a:buFont typeface="Wingdings 3"/>
              <a:buChar char=""/>
              <a:defRPr/>
            </a:pPr>
            <a:r>
              <a:rPr lang="en-US" sz="2400" dirty="0" smtClean="0"/>
              <a:t>Electromyography (EMG) is an electrical recording of muscle activity which aids in the diagnosis of neuromuscular disease </a:t>
            </a:r>
          </a:p>
          <a:p>
            <a:pPr marL="109728" indent="0"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dirty="0" smtClean="0"/>
              <a:t>Electrodes</a:t>
            </a:r>
          </a:p>
          <a:p>
            <a:pPr marL="621792" lvl="1" eaLnBrk="1" fontAlgn="auto" hangingPunct="1">
              <a:spcBef>
                <a:spcPts val="324"/>
              </a:spcBef>
              <a:spcAft>
                <a:spcPts val="0"/>
              </a:spcAft>
              <a:buFont typeface="Verdana"/>
              <a:buChar char="◦"/>
              <a:defRPr/>
            </a:pPr>
            <a:r>
              <a:rPr lang="en-US" sz="2000" dirty="0" smtClean="0"/>
              <a:t>Needle</a:t>
            </a:r>
          </a:p>
          <a:p>
            <a:pPr marL="621792" lvl="1" eaLnBrk="1" fontAlgn="auto" hangingPunct="1">
              <a:spcBef>
                <a:spcPts val="324"/>
              </a:spcBef>
              <a:spcAft>
                <a:spcPts val="0"/>
              </a:spcAft>
              <a:buFont typeface="Verdana"/>
              <a:buChar char="◦"/>
              <a:defRPr/>
            </a:pPr>
            <a:r>
              <a:rPr lang="en-US" sz="2000" dirty="0" smtClean="0"/>
              <a:t>Surface</a:t>
            </a:r>
          </a:p>
        </p:txBody>
      </p:sp>
      <p:pic>
        <p:nvPicPr>
          <p:cNvPr id="43012" name="Picture 6" descr="Normal M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860675"/>
            <a:ext cx="40386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165001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idx="1"/>
          </p:nvPr>
        </p:nvSpPr>
        <p:spPr/>
        <p:txBody>
          <a:bodyPr/>
          <a:lstStyle/>
          <a:p>
            <a:pPr eaLnBrk="1" hangingPunct="1">
              <a:lnSpc>
                <a:spcPct val="80000"/>
              </a:lnSpc>
            </a:pPr>
            <a:r>
              <a:rPr lang="en-US" sz="2400" dirty="0" smtClean="0"/>
              <a:t>A.K.A.  high frequency discharges and bizarre repetitive potentials</a:t>
            </a:r>
          </a:p>
          <a:p>
            <a:pPr eaLnBrk="1" hangingPunct="1">
              <a:lnSpc>
                <a:spcPct val="80000"/>
              </a:lnSpc>
            </a:pPr>
            <a:r>
              <a:rPr lang="en-US" sz="2400" dirty="0" smtClean="0"/>
              <a:t>long trains of rapidly firing potentials with abrupt onset and termination</a:t>
            </a:r>
          </a:p>
          <a:p>
            <a:pPr eaLnBrk="1" hangingPunct="1">
              <a:lnSpc>
                <a:spcPct val="80000"/>
              </a:lnSpc>
            </a:pPr>
            <a:r>
              <a:rPr lang="en-US" sz="2400" dirty="0" smtClean="0"/>
              <a:t>Seen in a variety of </a:t>
            </a:r>
            <a:r>
              <a:rPr lang="en-US" sz="2400" dirty="0" err="1" smtClean="0"/>
              <a:t>myopathic</a:t>
            </a:r>
            <a:r>
              <a:rPr lang="en-US" sz="2400" dirty="0" smtClean="0"/>
              <a:t> and neuropathic conditions. </a:t>
            </a:r>
          </a:p>
          <a:p>
            <a:pPr lvl="1" eaLnBrk="1" hangingPunct="1">
              <a:lnSpc>
                <a:spcPct val="80000"/>
              </a:lnSpc>
            </a:pPr>
            <a:r>
              <a:rPr lang="en-US" sz="2000" dirty="0" err="1" smtClean="0"/>
              <a:t>Polymyositis</a:t>
            </a:r>
            <a:r>
              <a:rPr lang="en-US" sz="2000" dirty="0"/>
              <a:t> </a:t>
            </a:r>
            <a:r>
              <a:rPr lang="en-US" sz="2000" dirty="0" smtClean="0"/>
              <a:t>(Polio)</a:t>
            </a:r>
          </a:p>
          <a:p>
            <a:pPr lvl="1" eaLnBrk="1" hangingPunct="1">
              <a:lnSpc>
                <a:spcPct val="80000"/>
              </a:lnSpc>
            </a:pPr>
            <a:r>
              <a:rPr lang="en-US" sz="2000" dirty="0" smtClean="0"/>
              <a:t>early active stages of </a:t>
            </a:r>
            <a:r>
              <a:rPr lang="en-US" sz="2000" dirty="0" err="1" smtClean="0"/>
              <a:t>Duchenne</a:t>
            </a:r>
            <a:r>
              <a:rPr lang="en-US" sz="2000" dirty="0" smtClean="0"/>
              <a:t> muscular dystrophy</a:t>
            </a:r>
          </a:p>
          <a:p>
            <a:pPr lvl="1" eaLnBrk="1" hangingPunct="1"/>
            <a:r>
              <a:rPr lang="en-US" sz="2000" dirty="0" smtClean="0"/>
              <a:t>chronic root lesions</a:t>
            </a:r>
          </a:p>
          <a:p>
            <a:pPr lvl="1" eaLnBrk="1" hangingPunct="1"/>
            <a:r>
              <a:rPr lang="en-US" sz="2000" dirty="0" smtClean="0"/>
              <a:t>peripheral neuropathies</a:t>
            </a:r>
          </a:p>
          <a:p>
            <a:pPr lvl="1" eaLnBrk="1" hangingPunct="1"/>
            <a:r>
              <a:rPr lang="en-US" sz="2000" dirty="0" smtClean="0"/>
              <a:t>motor neuron diseases </a:t>
            </a:r>
          </a:p>
          <a:p>
            <a:pPr lvl="1" eaLnBrk="1" hangingPunct="1"/>
            <a:r>
              <a:rPr lang="en-US" sz="2000" dirty="0" smtClean="0"/>
              <a:t>nerve regeneration</a:t>
            </a:r>
            <a:endParaRPr lang="en-US" sz="2400" dirty="0" smtClean="0"/>
          </a:p>
          <a:p>
            <a:pPr lvl="1" eaLnBrk="1" hangingPunct="1">
              <a:lnSpc>
                <a:spcPct val="80000"/>
              </a:lnSpc>
            </a:pPr>
            <a:endParaRPr lang="en-US" sz="2000" dirty="0" smtClean="0"/>
          </a:p>
        </p:txBody>
      </p:sp>
      <p:sp>
        <p:nvSpPr>
          <p:cNvPr id="41986"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Electromyography (EMG)</a:t>
            </a:r>
            <a:br>
              <a:rPr lang="en-US" sz="3200" smtClean="0"/>
            </a:br>
            <a:r>
              <a:rPr lang="en-US" sz="3200" smtClean="0"/>
              <a:t>Repetitive Discharges</a:t>
            </a:r>
          </a:p>
        </p:txBody>
      </p:sp>
      <p:pic>
        <p:nvPicPr>
          <p:cNvPr id="52228" name="Picture 7" descr="CRD potentia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4495800"/>
            <a:ext cx="4267200"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5292897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AutoShape 2"/>
          <p:cNvSpPr>
            <a:spLocks noGrp="1" noChangeArrowheads="1"/>
          </p:cNvSpPr>
          <p:nvPr>
            <p:ph type="title"/>
          </p:nvPr>
        </p:nvSpPr>
        <p:spPr>
          <a:xfrm>
            <a:off x="838200" y="381000"/>
            <a:ext cx="7924800" cy="1143000"/>
          </a:xfrm>
        </p:spPr>
        <p:txBody>
          <a:bodyPr/>
          <a:lstStyle/>
          <a:p>
            <a:pPr algn="ctr" eaLnBrk="1" fontAlgn="auto" hangingPunct="1">
              <a:spcAft>
                <a:spcPts val="0"/>
              </a:spcAft>
              <a:defRPr/>
            </a:pPr>
            <a:r>
              <a:rPr lang="en-US" sz="3200" dirty="0" smtClean="0"/>
              <a:t>Electromyography (EMG)</a:t>
            </a:r>
            <a:br>
              <a:rPr lang="en-US" sz="3200" dirty="0" smtClean="0"/>
            </a:br>
            <a:r>
              <a:rPr lang="en-US" sz="3200" dirty="0" err="1" smtClean="0"/>
              <a:t>Myopathic</a:t>
            </a:r>
            <a:r>
              <a:rPr lang="en-US" sz="3200" dirty="0" smtClean="0"/>
              <a:t> Lesions</a:t>
            </a:r>
          </a:p>
        </p:txBody>
      </p:sp>
      <p:sp>
        <p:nvSpPr>
          <p:cNvPr id="43012" name="Rectangle 8"/>
          <p:cNvSpPr>
            <a:spLocks noGrp="1" noChangeArrowheads="1"/>
          </p:cNvSpPr>
          <p:nvPr>
            <p:ph type="body" sz="half" idx="1"/>
          </p:nvPr>
        </p:nvSpPr>
        <p:spPr>
          <a:xfrm>
            <a:off x="381000" y="1603375"/>
            <a:ext cx="3770313" cy="3724275"/>
          </a:xfrm>
        </p:spPr>
        <p:txBody>
          <a:bodyPr>
            <a:normAutofit/>
          </a:bodyPr>
          <a:lstStyle/>
          <a:p>
            <a:pPr marL="365760" indent="-256032" eaLnBrk="1" fontAlgn="auto" hangingPunct="1">
              <a:lnSpc>
                <a:spcPct val="90000"/>
              </a:lnSpc>
              <a:spcAft>
                <a:spcPts val="0"/>
              </a:spcAft>
              <a:buFont typeface="Wingdings 3"/>
              <a:buChar char=""/>
              <a:defRPr/>
            </a:pPr>
            <a:r>
              <a:rPr lang="en-US" sz="2000" dirty="0" smtClean="0"/>
              <a:t>Result:  unstable spread of the depolarizing current, causing considerable </a:t>
            </a:r>
            <a:r>
              <a:rPr lang="en-US" sz="2000" u="sng" dirty="0" err="1" smtClean="0"/>
              <a:t>desynchronization</a:t>
            </a:r>
            <a:r>
              <a:rPr lang="en-US" sz="2000" dirty="0" smtClean="0"/>
              <a:t> in the motor units. </a:t>
            </a:r>
          </a:p>
          <a:p>
            <a:pPr marL="109728" indent="0" eaLnBrk="1" fontAlgn="auto" hangingPunct="1">
              <a:lnSpc>
                <a:spcPct val="90000"/>
              </a:lnSpc>
              <a:spcAft>
                <a:spcPts val="0"/>
              </a:spcAft>
              <a:buFont typeface="Wingdings 3"/>
              <a:buNone/>
              <a:defRPr/>
            </a:pPr>
            <a:endParaRPr lang="en-US" sz="2000" dirty="0" smtClean="0"/>
          </a:p>
          <a:p>
            <a:pPr marL="365760" indent="-256032" eaLnBrk="1" fontAlgn="auto" hangingPunct="1">
              <a:lnSpc>
                <a:spcPct val="90000"/>
              </a:lnSpc>
              <a:spcAft>
                <a:spcPts val="0"/>
              </a:spcAft>
              <a:buFont typeface="Wingdings 3"/>
              <a:buChar char=""/>
              <a:defRPr/>
            </a:pPr>
            <a:r>
              <a:rPr lang="en-US" sz="2000" dirty="0" smtClean="0"/>
              <a:t>Typically these motor units are of low amplitude, short duration, and have a high number of phases.</a:t>
            </a:r>
          </a:p>
        </p:txBody>
      </p:sp>
      <p:sp>
        <p:nvSpPr>
          <p:cNvPr id="53252" name="Rectangle 4"/>
          <p:cNvSpPr>
            <a:spLocks noGrp="1" noChangeArrowheads="1"/>
          </p:cNvSpPr>
          <p:nvPr>
            <p:ph sz="half" idx="2"/>
          </p:nvPr>
        </p:nvSpPr>
        <p:spPr>
          <a:xfrm>
            <a:off x="4800600" y="1752600"/>
            <a:ext cx="3770313" cy="4648200"/>
          </a:xfrm>
        </p:spPr>
        <p:txBody>
          <a:bodyPr/>
          <a:lstStyle/>
          <a:p>
            <a:pPr eaLnBrk="1" hangingPunct="1">
              <a:lnSpc>
                <a:spcPct val="90000"/>
              </a:lnSpc>
            </a:pPr>
            <a:r>
              <a:rPr lang="en-US" sz="2000" smtClean="0"/>
              <a:t>In most myopathic lesions neurons remain intact while muscle fibers die or become diseased</a:t>
            </a:r>
          </a:p>
          <a:p>
            <a:pPr eaLnBrk="1" hangingPunct="1">
              <a:lnSpc>
                <a:spcPct val="90000"/>
              </a:lnSpc>
            </a:pPr>
            <a:r>
              <a:rPr lang="en-US" sz="2000" smtClean="0"/>
              <a:t>This results in: </a:t>
            </a:r>
          </a:p>
          <a:p>
            <a:pPr lvl="1" eaLnBrk="1" hangingPunct="1">
              <a:lnSpc>
                <a:spcPct val="90000"/>
              </a:lnSpc>
            </a:pPr>
            <a:r>
              <a:rPr lang="en-US" sz="1800" smtClean="0"/>
              <a:t>reduced duration of the motor unit activation  </a:t>
            </a:r>
          </a:p>
          <a:p>
            <a:pPr lvl="1" eaLnBrk="1" hangingPunct="1">
              <a:lnSpc>
                <a:spcPct val="90000"/>
              </a:lnSpc>
            </a:pPr>
            <a:r>
              <a:rPr lang="en-US" sz="1800" smtClean="0"/>
              <a:t>drop in its amplitude</a:t>
            </a:r>
          </a:p>
          <a:p>
            <a:pPr eaLnBrk="1" hangingPunct="1">
              <a:lnSpc>
                <a:spcPct val="90000"/>
              </a:lnSpc>
            </a:pPr>
            <a:r>
              <a:rPr lang="en-US" sz="2000" smtClean="0"/>
              <a:t>Remaining muscle fibers will do one of the following:</a:t>
            </a:r>
          </a:p>
          <a:p>
            <a:pPr lvl="1" eaLnBrk="1" hangingPunct="1">
              <a:lnSpc>
                <a:spcPct val="90000"/>
              </a:lnSpc>
            </a:pPr>
            <a:r>
              <a:rPr lang="en-US" sz="1800" smtClean="0"/>
              <a:t>Atrophy</a:t>
            </a:r>
          </a:p>
          <a:p>
            <a:pPr lvl="1" eaLnBrk="1" hangingPunct="1">
              <a:lnSpc>
                <a:spcPct val="90000"/>
              </a:lnSpc>
            </a:pPr>
            <a:r>
              <a:rPr lang="en-US" sz="1800" smtClean="0"/>
              <a:t>Divide</a:t>
            </a:r>
          </a:p>
          <a:p>
            <a:pPr lvl="1" eaLnBrk="1" hangingPunct="1">
              <a:lnSpc>
                <a:spcPct val="90000"/>
              </a:lnSpc>
            </a:pPr>
            <a:r>
              <a:rPr lang="en-US" sz="1800" smtClean="0"/>
              <a:t>Separate into small fragments</a:t>
            </a:r>
          </a:p>
          <a:p>
            <a:pPr lvl="1" eaLnBrk="1" hangingPunct="1">
              <a:lnSpc>
                <a:spcPct val="90000"/>
              </a:lnSpc>
            </a:pPr>
            <a:r>
              <a:rPr lang="en-US" sz="1800" smtClean="0"/>
              <a:t>Split along their axes</a:t>
            </a:r>
          </a:p>
          <a:p>
            <a:pPr eaLnBrk="1" hangingPunct="1">
              <a:lnSpc>
                <a:spcPct val="90000"/>
              </a:lnSpc>
            </a:pPr>
            <a:endParaRPr lang="en-US" sz="2000" smtClean="0"/>
          </a:p>
        </p:txBody>
      </p:sp>
      <p:pic>
        <p:nvPicPr>
          <p:cNvPr id="53253" name="Picture 7" descr="Myopathic M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5029200"/>
            <a:ext cx="3429000"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8452899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a:xfrm>
            <a:off x="838200" y="1524000"/>
            <a:ext cx="7693025" cy="4495800"/>
          </a:xfrm>
        </p:spPr>
        <p:txBody>
          <a:bodyPr/>
          <a:lstStyle/>
          <a:p>
            <a:pPr eaLnBrk="1" hangingPunct="1">
              <a:lnSpc>
                <a:spcPct val="90000"/>
              </a:lnSpc>
            </a:pPr>
            <a:r>
              <a:rPr lang="en-US" sz="2000" dirty="0" smtClean="0"/>
              <a:t>Muscle tissue is normally electrically silent at rest. </a:t>
            </a:r>
          </a:p>
          <a:p>
            <a:pPr eaLnBrk="1" hangingPunct="1">
              <a:lnSpc>
                <a:spcPct val="90000"/>
              </a:lnSpc>
            </a:pPr>
            <a:r>
              <a:rPr lang="en-US" sz="2000" dirty="0" smtClean="0"/>
              <a:t>Once the insertion activity quiets down, there should be no action potential on the oscilloscope.</a:t>
            </a:r>
          </a:p>
          <a:p>
            <a:pPr eaLnBrk="1" hangingPunct="1">
              <a:lnSpc>
                <a:spcPct val="90000"/>
              </a:lnSpc>
            </a:pPr>
            <a:r>
              <a:rPr lang="en-US" sz="2000" dirty="0" smtClean="0"/>
              <a:t>As voluntary contraction is increased, more and more muscle fibers produce action potentials until a disorderly group of action potentials of varying rates and amplitudes (complete recruitment and interference pattern) appears with full contraction.</a:t>
            </a:r>
          </a:p>
          <a:p>
            <a:pPr eaLnBrk="1" hangingPunct="1">
              <a:lnSpc>
                <a:spcPct val="90000"/>
              </a:lnSpc>
            </a:pPr>
            <a:r>
              <a:rPr lang="en-US" sz="2000" dirty="0" smtClean="0"/>
              <a:t>Voluntary contraction will generate a characteristic biphasic response, i.e. a positive phase followed by a negative one </a:t>
            </a:r>
          </a:p>
          <a:p>
            <a:pPr eaLnBrk="1" hangingPunct="1">
              <a:lnSpc>
                <a:spcPct val="90000"/>
              </a:lnSpc>
            </a:pPr>
            <a:r>
              <a:rPr lang="en-US" sz="2000" dirty="0" smtClean="0"/>
              <a:t>The </a:t>
            </a:r>
            <a:r>
              <a:rPr lang="en-US" sz="2000" u="sng" dirty="0" smtClean="0"/>
              <a:t>rise time</a:t>
            </a:r>
            <a:r>
              <a:rPr lang="en-US" sz="2000" dirty="0" smtClean="0"/>
              <a:t>, strictly a function of the proximity of the needle tip to the muscle fibers of the contracting unit, is usually </a:t>
            </a:r>
            <a:r>
              <a:rPr lang="en-US" sz="2000" b="1" u="sng" dirty="0" smtClean="0"/>
              <a:t>between 200 and 300 µsec. </a:t>
            </a:r>
          </a:p>
        </p:txBody>
      </p:sp>
      <p:sp>
        <p:nvSpPr>
          <p:cNvPr id="44034"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Electromyogram (EMG)</a:t>
            </a:r>
            <a:br>
              <a:rPr lang="en-US" sz="3200" smtClean="0"/>
            </a:br>
            <a:r>
              <a:rPr lang="en-US" sz="3200" smtClean="0"/>
              <a:t>Normal Response / Values</a:t>
            </a:r>
          </a:p>
        </p:txBody>
      </p:sp>
    </p:spTree>
    <p:custDataLst>
      <p:tags r:id="rId1"/>
    </p:custDataLst>
    <p:extLst>
      <p:ext uri="{BB962C8B-B14F-4D97-AF65-F5344CB8AC3E}">
        <p14:creationId xmlns:p14="http://schemas.microsoft.com/office/powerpoint/2010/main" val="16553658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Electromyography (EMG)</a:t>
            </a:r>
            <a:br>
              <a:rPr lang="en-US" sz="3200" smtClean="0"/>
            </a:br>
            <a:r>
              <a:rPr lang="en-US" sz="3200" smtClean="0"/>
              <a:t>Primary Uses</a:t>
            </a:r>
          </a:p>
        </p:txBody>
      </p:sp>
      <p:sp>
        <p:nvSpPr>
          <p:cNvPr id="55299" name="Rectangle 3"/>
          <p:cNvSpPr>
            <a:spLocks noGrp="1" noChangeArrowheads="1"/>
          </p:cNvSpPr>
          <p:nvPr>
            <p:ph sz="quarter" idx="2"/>
          </p:nvPr>
        </p:nvSpPr>
        <p:spPr>
          <a:xfrm>
            <a:off x="457200" y="1444625"/>
            <a:ext cx="4040188"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normAutofit lnSpcReduction="10000"/>
          </a:bodyPr>
          <a:lstStyle/>
          <a:p>
            <a:pPr eaLnBrk="1" hangingPunct="1"/>
            <a:r>
              <a:rPr lang="en-US" dirty="0" smtClean="0"/>
              <a:t>Muscular dystrophy </a:t>
            </a:r>
          </a:p>
          <a:p>
            <a:pPr eaLnBrk="1" hangingPunct="1"/>
            <a:r>
              <a:rPr lang="en-US" dirty="0" smtClean="0"/>
              <a:t>Congenital myopathies </a:t>
            </a:r>
          </a:p>
          <a:p>
            <a:pPr eaLnBrk="1" hangingPunct="1"/>
            <a:r>
              <a:rPr lang="en-US" dirty="0" smtClean="0"/>
              <a:t>Mitochondrial myopathies-energy making parts</a:t>
            </a:r>
          </a:p>
          <a:p>
            <a:pPr eaLnBrk="1" hangingPunct="1"/>
            <a:r>
              <a:rPr lang="en-US" dirty="0" smtClean="0"/>
              <a:t>Metabolic myopathies </a:t>
            </a:r>
          </a:p>
          <a:p>
            <a:pPr eaLnBrk="1" hangingPunct="1"/>
            <a:r>
              <a:rPr lang="en-US" dirty="0" err="1" smtClean="0"/>
              <a:t>Myotonias</a:t>
            </a:r>
            <a:r>
              <a:rPr lang="en-US" dirty="0" smtClean="0"/>
              <a:t> </a:t>
            </a:r>
          </a:p>
          <a:p>
            <a:pPr eaLnBrk="1" hangingPunct="1"/>
            <a:r>
              <a:rPr lang="en-US" dirty="0" smtClean="0"/>
              <a:t>Peripheral neuropathies </a:t>
            </a:r>
          </a:p>
          <a:p>
            <a:pPr eaLnBrk="1" hangingPunct="1"/>
            <a:r>
              <a:rPr lang="en-US" dirty="0" smtClean="0"/>
              <a:t>Radiculopathies </a:t>
            </a:r>
          </a:p>
        </p:txBody>
      </p:sp>
      <p:sp>
        <p:nvSpPr>
          <p:cNvPr id="55300" name="Rectangle 4"/>
          <p:cNvSpPr>
            <a:spLocks noGrp="1" noChangeArrowheads="1"/>
          </p:cNvSpPr>
          <p:nvPr>
            <p:ph sz="quarter" idx="4"/>
          </p:nvPr>
        </p:nvSpPr>
        <p:spPr>
          <a:xfrm>
            <a:off x="4645025" y="1444625"/>
            <a:ext cx="4041775"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normAutofit lnSpcReduction="10000"/>
          </a:bodyPr>
          <a:lstStyle/>
          <a:p>
            <a:pPr eaLnBrk="1" hangingPunct="1">
              <a:spcBef>
                <a:spcPct val="0"/>
              </a:spcBef>
            </a:pPr>
            <a:r>
              <a:rPr lang="en-US" dirty="0" smtClean="0"/>
              <a:t>Nerve lesions </a:t>
            </a:r>
          </a:p>
          <a:p>
            <a:pPr eaLnBrk="1" hangingPunct="1">
              <a:spcBef>
                <a:spcPct val="0"/>
              </a:spcBef>
            </a:pPr>
            <a:r>
              <a:rPr lang="en-US" dirty="0" smtClean="0"/>
              <a:t>Amyotrophic lateral sclerosis=</a:t>
            </a:r>
            <a:r>
              <a:rPr lang="en-US" dirty="0" err="1" smtClean="0"/>
              <a:t>Luegarics</a:t>
            </a:r>
            <a:r>
              <a:rPr lang="en-US" dirty="0" smtClean="0"/>
              <a:t> disease </a:t>
            </a:r>
          </a:p>
          <a:p>
            <a:pPr eaLnBrk="1" hangingPunct="1">
              <a:spcBef>
                <a:spcPct val="0"/>
              </a:spcBef>
            </a:pPr>
            <a:r>
              <a:rPr lang="en-US" dirty="0" smtClean="0"/>
              <a:t>Polio </a:t>
            </a:r>
          </a:p>
          <a:p>
            <a:pPr eaLnBrk="1" hangingPunct="1">
              <a:spcBef>
                <a:spcPct val="0"/>
              </a:spcBef>
            </a:pPr>
            <a:r>
              <a:rPr lang="en-US" dirty="0" smtClean="0"/>
              <a:t>Spinal muscular atrophy </a:t>
            </a:r>
          </a:p>
          <a:p>
            <a:pPr eaLnBrk="1" hangingPunct="1">
              <a:spcBef>
                <a:spcPct val="0"/>
              </a:spcBef>
            </a:pPr>
            <a:r>
              <a:rPr lang="en-US" dirty="0" err="1" smtClean="0"/>
              <a:t>Guillain-Barré</a:t>
            </a:r>
            <a:r>
              <a:rPr lang="en-US" dirty="0" smtClean="0"/>
              <a:t> syndrome </a:t>
            </a:r>
          </a:p>
          <a:p>
            <a:pPr eaLnBrk="1" hangingPunct="1">
              <a:spcBef>
                <a:spcPct val="0"/>
              </a:spcBef>
            </a:pPr>
            <a:r>
              <a:rPr lang="en-US" dirty="0" smtClean="0"/>
              <a:t>Ataxias </a:t>
            </a:r>
          </a:p>
          <a:p>
            <a:pPr eaLnBrk="1" hangingPunct="1">
              <a:spcBef>
                <a:spcPct val="0"/>
              </a:spcBef>
            </a:pPr>
            <a:r>
              <a:rPr lang="en-US" dirty="0" err="1" smtClean="0"/>
              <a:t>Myasthenias</a:t>
            </a:r>
            <a:r>
              <a:rPr lang="en-US" dirty="0" smtClean="0"/>
              <a:t> </a:t>
            </a:r>
          </a:p>
          <a:p>
            <a:pPr eaLnBrk="1" hangingPunct="1">
              <a:spcBef>
                <a:spcPct val="0"/>
              </a:spcBef>
            </a:pPr>
            <a:endParaRPr lang="en-US" dirty="0" smtClean="0"/>
          </a:p>
        </p:txBody>
      </p:sp>
    </p:spTree>
    <p:custDataLst>
      <p:tags r:id="rId1"/>
    </p:custDataLst>
    <p:extLst>
      <p:ext uri="{BB962C8B-B14F-4D97-AF65-F5344CB8AC3E}">
        <p14:creationId xmlns:p14="http://schemas.microsoft.com/office/powerpoint/2010/main" val="2441528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idx="1"/>
          </p:nvPr>
        </p:nvSpPr>
        <p:spPr>
          <a:xfrm>
            <a:off x="533400" y="1447800"/>
            <a:ext cx="8305800" cy="4495800"/>
          </a:xfrm>
        </p:spPr>
        <p:txBody>
          <a:bodyPr>
            <a:normAutofit fontScale="92500" lnSpcReduction="20000"/>
          </a:bodyPr>
          <a:lstStyle/>
          <a:p>
            <a:pPr marL="365760" indent="-256032" eaLnBrk="1" fontAlgn="auto" hangingPunct="1">
              <a:lnSpc>
                <a:spcPct val="90000"/>
              </a:lnSpc>
              <a:spcAft>
                <a:spcPts val="0"/>
              </a:spcAft>
              <a:buFont typeface="Wingdings 3"/>
              <a:buChar char=""/>
              <a:defRPr/>
            </a:pPr>
            <a:r>
              <a:rPr lang="en-US" dirty="0" smtClean="0"/>
              <a:t>Performed to evaluate </a:t>
            </a:r>
            <a:r>
              <a:rPr lang="en-US" u="sng" dirty="0" smtClean="0"/>
              <a:t>nerve function</a:t>
            </a:r>
            <a:r>
              <a:rPr lang="en-US" dirty="0" smtClean="0"/>
              <a:t> and </a:t>
            </a:r>
            <a:r>
              <a:rPr lang="en-US" u="sng" dirty="0" smtClean="0"/>
              <a:t>localize site</a:t>
            </a:r>
            <a:r>
              <a:rPr lang="en-US" dirty="0" smtClean="0"/>
              <a:t> of involvement</a:t>
            </a:r>
          </a:p>
          <a:p>
            <a:pPr marL="109728" indent="0" eaLnBrk="1" fontAlgn="auto" hangingPunct="1">
              <a:lnSpc>
                <a:spcPct val="90000"/>
              </a:lnSpc>
              <a:spcAft>
                <a:spcPts val="0"/>
              </a:spcAft>
              <a:buFont typeface="Wingdings 3"/>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Tests the velocity at which impulses travel through a nerve</a:t>
            </a:r>
          </a:p>
          <a:p>
            <a:pPr marL="109728" indent="0" eaLnBrk="1" fontAlgn="auto" hangingPunct="1">
              <a:lnSpc>
                <a:spcPct val="90000"/>
              </a:lnSpc>
              <a:spcAft>
                <a:spcPts val="0"/>
              </a:spcAft>
              <a:buFont typeface="Wingdings 3"/>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Two types of NCVs</a:t>
            </a:r>
          </a:p>
          <a:p>
            <a:pPr marL="621792" lvl="1" eaLnBrk="1" fontAlgn="auto" hangingPunct="1">
              <a:lnSpc>
                <a:spcPct val="90000"/>
              </a:lnSpc>
              <a:spcBef>
                <a:spcPts val="324"/>
              </a:spcBef>
              <a:spcAft>
                <a:spcPts val="0"/>
              </a:spcAft>
              <a:buFont typeface="Verdana"/>
              <a:buChar char="◦"/>
              <a:defRPr/>
            </a:pPr>
            <a:r>
              <a:rPr lang="en-US" dirty="0" smtClean="0"/>
              <a:t>Motor: stimulate nerve and record over muscle </a:t>
            </a:r>
            <a:r>
              <a:rPr lang="en-US" dirty="0" smtClean="0"/>
              <a:t>belly</a:t>
            </a:r>
          </a:p>
          <a:p>
            <a:pPr lvl="2">
              <a:lnSpc>
                <a:spcPct val="90000"/>
              </a:lnSpc>
              <a:spcBef>
                <a:spcPts val="324"/>
              </a:spcBef>
              <a:buFont typeface="Verdana"/>
              <a:buChar char="◦"/>
              <a:defRPr/>
            </a:pPr>
            <a:r>
              <a:rPr lang="en-US" dirty="0" smtClean="0"/>
              <a:t>Proximal to distal</a:t>
            </a:r>
            <a:endParaRPr lang="en-US" dirty="0" smtClean="0"/>
          </a:p>
          <a:p>
            <a:pPr marL="621792" lvl="1" eaLnBrk="1" fontAlgn="auto" hangingPunct="1">
              <a:lnSpc>
                <a:spcPct val="90000"/>
              </a:lnSpc>
              <a:spcBef>
                <a:spcPts val="324"/>
              </a:spcBef>
              <a:spcAft>
                <a:spcPts val="0"/>
              </a:spcAft>
              <a:buFont typeface="Verdana"/>
              <a:buChar char="◦"/>
              <a:defRPr/>
            </a:pPr>
            <a:r>
              <a:rPr lang="en-US" dirty="0" smtClean="0"/>
              <a:t>Sensory: stimulate sensory nerve and record sensory nerve (not common motor-sensory nerve</a:t>
            </a:r>
            <a:r>
              <a:rPr lang="en-US" dirty="0" smtClean="0"/>
              <a:t>)</a:t>
            </a:r>
          </a:p>
          <a:p>
            <a:pPr lvl="2">
              <a:lnSpc>
                <a:spcPct val="90000"/>
              </a:lnSpc>
              <a:spcBef>
                <a:spcPts val="324"/>
              </a:spcBef>
              <a:buFont typeface="Verdana"/>
              <a:buChar char="◦"/>
              <a:defRPr/>
            </a:pPr>
            <a:r>
              <a:rPr lang="en-US" dirty="0" smtClean="0"/>
              <a:t>Distal to Proximal</a:t>
            </a:r>
            <a:endParaRPr lang="en-US" dirty="0" smtClean="0"/>
          </a:p>
          <a:p>
            <a:pPr lvl="3">
              <a:lnSpc>
                <a:spcPct val="90000"/>
              </a:lnSpc>
              <a:defRPr/>
            </a:pPr>
            <a:r>
              <a:rPr lang="en-US" dirty="0" smtClean="0"/>
              <a:t>Most are recorded </a:t>
            </a:r>
            <a:r>
              <a:rPr lang="en-US" dirty="0" err="1" smtClean="0"/>
              <a:t>orthodromically</a:t>
            </a:r>
            <a:r>
              <a:rPr lang="en-US" dirty="0" smtClean="0"/>
              <a:t> (in normal signal direction), though some are recorded </a:t>
            </a:r>
            <a:r>
              <a:rPr lang="en-US" dirty="0" err="1" smtClean="0"/>
              <a:t>antidromically</a:t>
            </a:r>
            <a:r>
              <a:rPr lang="en-US" dirty="0" smtClean="0"/>
              <a:t> (opposite normal signal direction)</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endParaRPr lang="en-US" dirty="0" smtClean="0"/>
          </a:p>
        </p:txBody>
      </p:sp>
      <p:sp>
        <p:nvSpPr>
          <p:cNvPr id="46082" name="AutoShape 2"/>
          <p:cNvSpPr>
            <a:spLocks noGrp="1" noChangeArrowheads="1"/>
          </p:cNvSpPr>
          <p:nvPr>
            <p:ph type="title"/>
          </p:nvPr>
        </p:nvSpPr>
        <p:spPr/>
        <p:txBody>
          <a:bodyPr/>
          <a:lstStyle/>
          <a:p>
            <a:pPr algn="ctr" eaLnBrk="1" fontAlgn="auto" hangingPunct="1">
              <a:spcAft>
                <a:spcPts val="0"/>
              </a:spcAft>
              <a:defRPr/>
            </a:pPr>
            <a:r>
              <a:rPr lang="en-US" sz="3200" smtClean="0"/>
              <a:t>Nerve Conduction Velocity Studies (NCVs)</a:t>
            </a:r>
          </a:p>
        </p:txBody>
      </p:sp>
    </p:spTree>
    <p:custDataLst>
      <p:tags r:id="rId1"/>
    </p:custDataLst>
    <p:extLst>
      <p:ext uri="{BB962C8B-B14F-4D97-AF65-F5344CB8AC3E}">
        <p14:creationId xmlns:p14="http://schemas.microsoft.com/office/powerpoint/2010/main" val="1518979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4"/>
          <p:cNvSpPr>
            <a:spLocks noGrp="1" noChangeArrowheads="1"/>
          </p:cNvSpPr>
          <p:nvPr>
            <p:ph type="title"/>
          </p:nvPr>
        </p:nvSpPr>
        <p:spPr/>
        <p:txBody>
          <a:bodyPr/>
          <a:lstStyle/>
          <a:p>
            <a:pPr algn="ctr" eaLnBrk="1" fontAlgn="auto" hangingPunct="1">
              <a:spcAft>
                <a:spcPts val="0"/>
              </a:spcAft>
              <a:defRPr/>
            </a:pPr>
            <a:r>
              <a:rPr lang="en-US" sz="3200" smtClean="0"/>
              <a:t>Nerve Conduction Velocity Studies (NCVs)</a:t>
            </a:r>
          </a:p>
        </p:txBody>
      </p:sp>
      <p:sp>
        <p:nvSpPr>
          <p:cNvPr id="47107" name="Rectangle 5"/>
          <p:cNvSpPr>
            <a:spLocks noGrp="1" noChangeArrowheads="1"/>
          </p:cNvSpPr>
          <p:nvPr>
            <p:ph type="body" sz="half" idx="1"/>
          </p:nvPr>
        </p:nvSpPr>
        <p:spPr>
          <a:xfrm>
            <a:off x="609600" y="1828800"/>
            <a:ext cx="3770313" cy="4495800"/>
          </a:xfrm>
        </p:spPr>
        <p:txBody>
          <a:bodyPr>
            <a:normAutofit fontScale="92500" lnSpcReduction="20000"/>
          </a:bodyPr>
          <a:lstStyle/>
          <a:p>
            <a:pPr marL="365760" indent="-256032" eaLnBrk="1" fontAlgn="auto" hangingPunct="1">
              <a:lnSpc>
                <a:spcPct val="90000"/>
              </a:lnSpc>
              <a:spcAft>
                <a:spcPts val="0"/>
              </a:spcAft>
              <a:buFont typeface="Wingdings 3"/>
              <a:buChar char=""/>
              <a:defRPr/>
            </a:pPr>
            <a:r>
              <a:rPr lang="en-US" sz="2000" dirty="0" smtClean="0"/>
              <a:t>Nerve is stimulated, usually with surface electrodes. One electrode stimulates the nerve with a very mild electrical impulse. </a:t>
            </a:r>
          </a:p>
          <a:p>
            <a:pPr marL="109728" indent="0" eaLnBrk="1" fontAlgn="auto" hangingPunct="1">
              <a:lnSpc>
                <a:spcPct val="90000"/>
              </a:lnSpc>
              <a:spcAft>
                <a:spcPts val="0"/>
              </a:spcAft>
              <a:buFont typeface="Wingdings 3"/>
              <a:buNone/>
              <a:defRPr/>
            </a:pPr>
            <a:endParaRPr lang="en-US" sz="2000" dirty="0" smtClean="0"/>
          </a:p>
          <a:p>
            <a:pPr marL="365760" indent="-256032" eaLnBrk="1" fontAlgn="auto" hangingPunct="1">
              <a:lnSpc>
                <a:spcPct val="90000"/>
              </a:lnSpc>
              <a:spcAft>
                <a:spcPts val="0"/>
              </a:spcAft>
              <a:buFont typeface="Wingdings 3"/>
              <a:buChar char=""/>
              <a:defRPr/>
            </a:pPr>
            <a:r>
              <a:rPr lang="en-US" sz="2000" dirty="0" smtClean="0"/>
              <a:t>Resulting electrical activity is recorded by the other electrodes. </a:t>
            </a:r>
          </a:p>
          <a:p>
            <a:pPr marL="109728" indent="0" eaLnBrk="1" fontAlgn="auto" hangingPunct="1">
              <a:lnSpc>
                <a:spcPct val="90000"/>
              </a:lnSpc>
              <a:spcAft>
                <a:spcPts val="0"/>
              </a:spcAft>
              <a:buFont typeface="Wingdings 3"/>
              <a:buNone/>
              <a:defRPr/>
            </a:pPr>
            <a:endParaRPr lang="en-US" sz="2000" dirty="0" smtClean="0"/>
          </a:p>
          <a:p>
            <a:pPr marL="365760" indent="-256032" eaLnBrk="1" fontAlgn="auto" hangingPunct="1">
              <a:lnSpc>
                <a:spcPct val="90000"/>
              </a:lnSpc>
              <a:spcAft>
                <a:spcPts val="0"/>
              </a:spcAft>
              <a:buFont typeface="Wingdings 3"/>
              <a:buChar char=""/>
              <a:defRPr/>
            </a:pPr>
            <a:r>
              <a:rPr lang="en-US" sz="2000" dirty="0" smtClean="0"/>
              <a:t>Distance between electrodes and the time it takes for electrical impulses to travel between electrodes are used to calculate the nerve conduction velocity.</a:t>
            </a:r>
            <a:br>
              <a:rPr lang="en-US" sz="2000" dirty="0" smtClean="0"/>
            </a:br>
            <a:endParaRPr lang="en-US" sz="2000" dirty="0" smtClean="0"/>
          </a:p>
        </p:txBody>
      </p:sp>
      <p:pic>
        <p:nvPicPr>
          <p:cNvPr id="57348" name="Picture 8" descr="Nerve conduction tes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743200"/>
            <a:ext cx="3810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628347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AutoShape 4"/>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Procedure</a:t>
            </a:r>
          </a:p>
        </p:txBody>
      </p:sp>
      <p:sp>
        <p:nvSpPr>
          <p:cNvPr id="58371" name="Rectangle 5"/>
          <p:cNvSpPr>
            <a:spLocks noGrp="1" noChangeArrowheads="1"/>
          </p:cNvSpPr>
          <p:nvPr>
            <p:ph sz="quarter" idx="2"/>
          </p:nvPr>
        </p:nvSpPr>
        <p:spPr>
          <a:xfrm>
            <a:off x="457200" y="1444625"/>
            <a:ext cx="4040188"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r>
              <a:rPr lang="en-US" sz="2000" dirty="0" smtClean="0"/>
              <a:t>Evoked potentials may also be performed for additional diagnostic information. </a:t>
            </a:r>
          </a:p>
          <a:p>
            <a:pPr eaLnBrk="1" hangingPunct="1"/>
            <a:endParaRPr lang="en-US" sz="2000" dirty="0" smtClean="0"/>
          </a:p>
          <a:p>
            <a:pPr eaLnBrk="1" hangingPunct="1"/>
            <a:r>
              <a:rPr lang="en-US" sz="2000" dirty="0" smtClean="0"/>
              <a:t>NCVs are especially helpful when pain or sensory complaints are more prominent than weakness</a:t>
            </a:r>
          </a:p>
          <a:p>
            <a:pPr eaLnBrk="1" hangingPunct="1"/>
            <a:endParaRPr lang="en-US" sz="2000" dirty="0" smtClean="0"/>
          </a:p>
          <a:p>
            <a:pPr eaLnBrk="1" hangingPunct="1"/>
            <a:r>
              <a:rPr lang="en-US" sz="2000" dirty="0" smtClean="0"/>
              <a:t>Impulse given may feel like a mild electric </a:t>
            </a:r>
            <a:r>
              <a:rPr lang="en-US" sz="2000" dirty="0" smtClean="0"/>
              <a:t>shock.</a:t>
            </a:r>
          </a:p>
          <a:p>
            <a:pPr lvl="1"/>
            <a:r>
              <a:rPr lang="en-US" sz="1600" dirty="0" smtClean="0"/>
              <a:t>Pt</a:t>
            </a:r>
            <a:r>
              <a:rPr lang="en-US" sz="1600" dirty="0" smtClean="0"/>
              <a:t>. says it </a:t>
            </a:r>
            <a:r>
              <a:rPr lang="en-US" sz="1600" dirty="0" err="1" smtClean="0"/>
              <a:t>hurrts</a:t>
            </a:r>
            <a:endParaRPr lang="en-US" sz="1600" dirty="0" smtClean="0"/>
          </a:p>
          <a:p>
            <a:pPr eaLnBrk="1" hangingPunct="1"/>
            <a:endParaRPr lang="en-US" sz="2000" dirty="0" smtClean="0"/>
          </a:p>
        </p:txBody>
      </p:sp>
      <p:sp>
        <p:nvSpPr>
          <p:cNvPr id="58372" name="Rectangle 6"/>
          <p:cNvSpPr>
            <a:spLocks noGrp="1" noChangeArrowheads="1"/>
          </p:cNvSpPr>
          <p:nvPr>
            <p:ph sz="quarter" idx="4"/>
          </p:nvPr>
        </p:nvSpPr>
        <p:spPr>
          <a:xfrm>
            <a:off x="4645025" y="1444625"/>
            <a:ext cx="4041775"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spcBef>
                <a:spcPct val="0"/>
              </a:spcBef>
            </a:pPr>
            <a:r>
              <a:rPr lang="en-US" sz="2000" dirty="0" smtClean="0"/>
              <a:t>To stimulate nerves deep to the skin you must use an insulated needle electrode with its </a:t>
            </a:r>
            <a:r>
              <a:rPr lang="en-US" sz="2000" dirty="0" err="1" smtClean="0"/>
              <a:t>uninsulated</a:t>
            </a:r>
            <a:r>
              <a:rPr lang="en-US" sz="2000" dirty="0" smtClean="0"/>
              <a:t> tip lodged near the nerve.</a:t>
            </a:r>
          </a:p>
          <a:p>
            <a:pPr eaLnBrk="1" hangingPunct="1">
              <a:spcBef>
                <a:spcPct val="0"/>
              </a:spcBef>
            </a:pPr>
            <a:endParaRPr lang="en-US" sz="2000" dirty="0" smtClean="0"/>
          </a:p>
        </p:txBody>
      </p:sp>
      <p:pic>
        <p:nvPicPr>
          <p:cNvPr id="58373" name="Picture 7" descr="Stimula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038600"/>
            <a:ext cx="2895600"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933882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3"/>
          <p:cNvSpPr>
            <a:spLocks noGrp="1" noChangeArrowheads="1"/>
          </p:cNvSpPr>
          <p:nvPr>
            <p:ph idx="1"/>
          </p:nvPr>
        </p:nvSpPr>
        <p:spPr>
          <a:xfrm>
            <a:off x="838200" y="1524000"/>
            <a:ext cx="7693025" cy="4495800"/>
          </a:xfrm>
        </p:spPr>
        <p:txBody>
          <a:bodyPr/>
          <a:lstStyle/>
          <a:p>
            <a:pPr eaLnBrk="1" hangingPunct="1"/>
            <a:r>
              <a:rPr lang="en-US" smtClean="0"/>
              <a:t>Procedure</a:t>
            </a:r>
          </a:p>
          <a:p>
            <a:pPr lvl="1" eaLnBrk="1" hangingPunct="1"/>
            <a:r>
              <a:rPr lang="en-US" smtClean="0"/>
              <a:t>Supramaximal impulse is applied eliciting full contraction of muscles distal to stimulus</a:t>
            </a:r>
          </a:p>
          <a:p>
            <a:pPr lvl="1" eaLnBrk="1" hangingPunct="1"/>
            <a:r>
              <a:rPr lang="en-US" smtClean="0"/>
              <a:t>Typically measured at two different locations and calculated together using equation</a:t>
            </a:r>
          </a:p>
          <a:p>
            <a:pPr lvl="1" eaLnBrk="1" hangingPunct="1"/>
            <a:r>
              <a:rPr lang="en-US" smtClean="0"/>
              <a:t>M-wave = summated activity of all motor units in the muscle recorded</a:t>
            </a:r>
          </a:p>
          <a:p>
            <a:pPr lvl="1" eaLnBrk="1" hangingPunct="1"/>
            <a:r>
              <a:rPr lang="en-US" smtClean="0"/>
              <a:t>Latency = time between stimulus and onset of M-wave</a:t>
            </a:r>
          </a:p>
        </p:txBody>
      </p:sp>
      <p:sp>
        <p:nvSpPr>
          <p:cNvPr id="49154" name="AutoShape 4"/>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Motor Procedure</a:t>
            </a:r>
          </a:p>
        </p:txBody>
      </p:sp>
    </p:spTree>
    <p:custDataLst>
      <p:tags r:id="rId1"/>
    </p:custDataLst>
    <p:extLst>
      <p:ext uri="{BB962C8B-B14F-4D97-AF65-F5344CB8AC3E}">
        <p14:creationId xmlns:p14="http://schemas.microsoft.com/office/powerpoint/2010/main" val="42743624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2"/>
          <p:cNvSpPr>
            <a:spLocks noGrp="1" noChangeArrowheads="1"/>
          </p:cNvSpPr>
          <p:nvPr>
            <p:ph idx="1"/>
          </p:nvPr>
        </p:nvSpPr>
        <p:spPr>
          <a:xfrm>
            <a:off x="838200" y="3657600"/>
            <a:ext cx="7693025" cy="2438400"/>
          </a:xfrm>
        </p:spPr>
        <p:txBody>
          <a:bodyPr/>
          <a:lstStyle/>
          <a:p>
            <a:pPr marL="109538" indent="0" eaLnBrk="1" hangingPunct="1">
              <a:lnSpc>
                <a:spcPct val="90000"/>
              </a:lnSpc>
              <a:buFont typeface="Wingdings 3" pitchFamily="18" charset="2"/>
              <a:buNone/>
            </a:pPr>
            <a:r>
              <a:rPr lang="en-US" smtClean="0"/>
              <a:t>M-wave represents the summated activity of all motor units (some motor units will be recruited later than others due to slower conduction times), therefore amplitude and shape of wave are important </a:t>
            </a:r>
          </a:p>
        </p:txBody>
      </p:sp>
      <p:sp>
        <p:nvSpPr>
          <p:cNvPr id="50178" name="AutoShape 2"/>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Motor Response</a:t>
            </a:r>
          </a:p>
        </p:txBody>
      </p:sp>
      <p:sp>
        <p:nvSpPr>
          <p:cNvPr id="60420" name="Line 6"/>
          <p:cNvSpPr>
            <a:spLocks noChangeShapeType="1"/>
          </p:cNvSpPr>
          <p:nvPr/>
        </p:nvSpPr>
        <p:spPr bwMode="auto">
          <a:xfrm>
            <a:off x="1265238" y="2286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0421" name="Freeform 7"/>
          <p:cNvSpPr>
            <a:spLocks/>
          </p:cNvSpPr>
          <p:nvPr/>
        </p:nvSpPr>
        <p:spPr bwMode="auto">
          <a:xfrm>
            <a:off x="1568450" y="1555750"/>
            <a:ext cx="5173663" cy="1069975"/>
          </a:xfrm>
          <a:custGeom>
            <a:avLst/>
            <a:gdLst>
              <a:gd name="T0" fmla="*/ 0 w 3259"/>
              <a:gd name="T1" fmla="*/ 2147483647 h 674"/>
              <a:gd name="T2" fmla="*/ 2147483647 w 3259"/>
              <a:gd name="T3" fmla="*/ 2147483647 h 674"/>
              <a:gd name="T4" fmla="*/ 2147483647 w 3259"/>
              <a:gd name="T5" fmla="*/ 2147483647 h 674"/>
              <a:gd name="T6" fmla="*/ 2147483647 w 3259"/>
              <a:gd name="T7" fmla="*/ 2147483647 h 674"/>
              <a:gd name="T8" fmla="*/ 2147483647 w 3259"/>
              <a:gd name="T9" fmla="*/ 2147483647 h 674"/>
              <a:gd name="T10" fmla="*/ 2147483647 w 3259"/>
              <a:gd name="T11" fmla="*/ 2147483647 h 674"/>
              <a:gd name="T12" fmla="*/ 2147483647 w 3259"/>
              <a:gd name="T13" fmla="*/ 2147483647 h 674"/>
              <a:gd name="T14" fmla="*/ 2147483647 w 3259"/>
              <a:gd name="T15" fmla="*/ 2147483647 h 674"/>
              <a:gd name="T16" fmla="*/ 2147483647 w 3259"/>
              <a:gd name="T17" fmla="*/ 2147483647 h 674"/>
              <a:gd name="T18" fmla="*/ 2147483647 w 3259"/>
              <a:gd name="T19" fmla="*/ 2147483647 h 674"/>
              <a:gd name="T20" fmla="*/ 2147483647 w 3259"/>
              <a:gd name="T21" fmla="*/ 2147483647 h 674"/>
              <a:gd name="T22" fmla="*/ 2147483647 w 3259"/>
              <a:gd name="T23" fmla="*/ 2147483647 h 674"/>
              <a:gd name="T24" fmla="*/ 2147483647 w 3259"/>
              <a:gd name="T25" fmla="*/ 2147483647 h 674"/>
              <a:gd name="T26" fmla="*/ 2147483647 w 3259"/>
              <a:gd name="T27" fmla="*/ 2147483647 h 674"/>
              <a:gd name="T28" fmla="*/ 2147483647 w 3259"/>
              <a:gd name="T29" fmla="*/ 2147483647 h 674"/>
              <a:gd name="T30" fmla="*/ 2147483647 w 3259"/>
              <a:gd name="T31" fmla="*/ 2147483647 h 674"/>
              <a:gd name="T32" fmla="*/ 2147483647 w 3259"/>
              <a:gd name="T33" fmla="*/ 2147483647 h 674"/>
              <a:gd name="T34" fmla="*/ 2147483647 w 3259"/>
              <a:gd name="T35" fmla="*/ 2147483647 h 674"/>
              <a:gd name="T36" fmla="*/ 2147483647 w 3259"/>
              <a:gd name="T37" fmla="*/ 2147483647 h 674"/>
              <a:gd name="T38" fmla="*/ 2147483647 w 3259"/>
              <a:gd name="T39" fmla="*/ 2147483647 h 674"/>
              <a:gd name="T40" fmla="*/ 2147483647 w 3259"/>
              <a:gd name="T41" fmla="*/ 2147483647 h 674"/>
              <a:gd name="T42" fmla="*/ 2147483647 w 3259"/>
              <a:gd name="T43" fmla="*/ 2147483647 h 674"/>
              <a:gd name="T44" fmla="*/ 2147483647 w 3259"/>
              <a:gd name="T45" fmla="*/ 2147483647 h 674"/>
              <a:gd name="T46" fmla="*/ 2147483647 w 3259"/>
              <a:gd name="T47" fmla="*/ 2147483647 h 674"/>
              <a:gd name="T48" fmla="*/ 2147483647 w 3259"/>
              <a:gd name="T49" fmla="*/ 2147483647 h 674"/>
              <a:gd name="T50" fmla="*/ 2147483647 w 3259"/>
              <a:gd name="T51" fmla="*/ 2147483647 h 674"/>
              <a:gd name="T52" fmla="*/ 2147483647 w 3259"/>
              <a:gd name="T53" fmla="*/ 2147483647 h 674"/>
              <a:gd name="T54" fmla="*/ 2147483647 w 3259"/>
              <a:gd name="T55" fmla="*/ 2147483647 h 674"/>
              <a:gd name="T56" fmla="*/ 2147483647 w 3259"/>
              <a:gd name="T57" fmla="*/ 2147483647 h 674"/>
              <a:gd name="T58" fmla="*/ 2147483647 w 3259"/>
              <a:gd name="T59" fmla="*/ 2147483647 h 67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259"/>
              <a:gd name="T91" fmla="*/ 0 h 674"/>
              <a:gd name="T92" fmla="*/ 3259 w 3259"/>
              <a:gd name="T93" fmla="*/ 674 h 67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259" h="674">
                <a:moveTo>
                  <a:pt x="0" y="465"/>
                </a:moveTo>
                <a:cubicBezTo>
                  <a:pt x="72" y="441"/>
                  <a:pt x="64" y="387"/>
                  <a:pt x="118" y="360"/>
                </a:cubicBezTo>
                <a:cubicBezTo>
                  <a:pt x="226" y="306"/>
                  <a:pt x="382" y="326"/>
                  <a:pt x="484" y="321"/>
                </a:cubicBezTo>
                <a:cubicBezTo>
                  <a:pt x="493" y="312"/>
                  <a:pt x="499" y="300"/>
                  <a:pt x="510" y="294"/>
                </a:cubicBezTo>
                <a:cubicBezTo>
                  <a:pt x="522" y="287"/>
                  <a:pt x="540" y="291"/>
                  <a:pt x="550" y="281"/>
                </a:cubicBezTo>
                <a:cubicBezTo>
                  <a:pt x="560" y="271"/>
                  <a:pt x="554" y="253"/>
                  <a:pt x="563" y="242"/>
                </a:cubicBezTo>
                <a:cubicBezTo>
                  <a:pt x="573" y="230"/>
                  <a:pt x="589" y="225"/>
                  <a:pt x="602" y="216"/>
                </a:cubicBezTo>
                <a:cubicBezTo>
                  <a:pt x="640" y="159"/>
                  <a:pt x="679" y="94"/>
                  <a:pt x="746" y="72"/>
                </a:cubicBezTo>
                <a:cubicBezTo>
                  <a:pt x="755" y="59"/>
                  <a:pt x="760" y="43"/>
                  <a:pt x="772" y="33"/>
                </a:cubicBezTo>
                <a:cubicBezTo>
                  <a:pt x="814" y="0"/>
                  <a:pt x="814" y="30"/>
                  <a:pt x="851" y="46"/>
                </a:cubicBezTo>
                <a:cubicBezTo>
                  <a:pt x="867" y="53"/>
                  <a:pt x="886" y="55"/>
                  <a:pt x="903" y="59"/>
                </a:cubicBezTo>
                <a:cubicBezTo>
                  <a:pt x="983" y="112"/>
                  <a:pt x="911" y="53"/>
                  <a:pt x="955" y="124"/>
                </a:cubicBezTo>
                <a:cubicBezTo>
                  <a:pt x="1004" y="203"/>
                  <a:pt x="962" y="86"/>
                  <a:pt x="1008" y="190"/>
                </a:cubicBezTo>
                <a:cubicBezTo>
                  <a:pt x="1034" y="250"/>
                  <a:pt x="1038" y="295"/>
                  <a:pt x="1073" y="347"/>
                </a:cubicBezTo>
                <a:cubicBezTo>
                  <a:pt x="1091" y="419"/>
                  <a:pt x="1083" y="393"/>
                  <a:pt x="1112" y="478"/>
                </a:cubicBezTo>
                <a:cubicBezTo>
                  <a:pt x="1116" y="491"/>
                  <a:pt x="1121" y="504"/>
                  <a:pt x="1126" y="517"/>
                </a:cubicBezTo>
                <a:cubicBezTo>
                  <a:pt x="1130" y="530"/>
                  <a:pt x="1139" y="556"/>
                  <a:pt x="1139" y="556"/>
                </a:cubicBezTo>
                <a:cubicBezTo>
                  <a:pt x="1204" y="534"/>
                  <a:pt x="1178" y="513"/>
                  <a:pt x="1243" y="491"/>
                </a:cubicBezTo>
                <a:cubicBezTo>
                  <a:pt x="1261" y="473"/>
                  <a:pt x="1278" y="456"/>
                  <a:pt x="1296" y="438"/>
                </a:cubicBezTo>
                <a:cubicBezTo>
                  <a:pt x="1306" y="428"/>
                  <a:pt x="1299" y="409"/>
                  <a:pt x="1309" y="399"/>
                </a:cubicBezTo>
                <a:cubicBezTo>
                  <a:pt x="1319" y="389"/>
                  <a:pt x="1335" y="390"/>
                  <a:pt x="1348" y="386"/>
                </a:cubicBezTo>
                <a:cubicBezTo>
                  <a:pt x="1439" y="416"/>
                  <a:pt x="1456" y="506"/>
                  <a:pt x="1531" y="556"/>
                </a:cubicBezTo>
                <a:cubicBezTo>
                  <a:pt x="1548" y="610"/>
                  <a:pt x="1582" y="656"/>
                  <a:pt x="1636" y="674"/>
                </a:cubicBezTo>
                <a:cubicBezTo>
                  <a:pt x="1667" y="670"/>
                  <a:pt x="1698" y="670"/>
                  <a:pt x="1728" y="661"/>
                </a:cubicBezTo>
                <a:cubicBezTo>
                  <a:pt x="1770" y="648"/>
                  <a:pt x="1790" y="599"/>
                  <a:pt x="1819" y="569"/>
                </a:cubicBezTo>
                <a:cubicBezTo>
                  <a:pt x="1855" y="460"/>
                  <a:pt x="1804" y="593"/>
                  <a:pt x="1859" y="504"/>
                </a:cubicBezTo>
                <a:cubicBezTo>
                  <a:pt x="1866" y="492"/>
                  <a:pt x="1864" y="476"/>
                  <a:pt x="1872" y="465"/>
                </a:cubicBezTo>
                <a:cubicBezTo>
                  <a:pt x="1897" y="434"/>
                  <a:pt x="1957" y="420"/>
                  <a:pt x="1990" y="399"/>
                </a:cubicBezTo>
                <a:cubicBezTo>
                  <a:pt x="2095" y="411"/>
                  <a:pt x="2137" y="426"/>
                  <a:pt x="2238" y="412"/>
                </a:cubicBezTo>
                <a:cubicBezTo>
                  <a:pt x="2593" y="295"/>
                  <a:pt x="2810" y="321"/>
                  <a:pt x="3259" y="32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0422" name="AutoShape 8"/>
          <p:cNvSpPr>
            <a:spLocks noChangeArrowheads="1"/>
          </p:cNvSpPr>
          <p:nvPr/>
        </p:nvSpPr>
        <p:spPr bwMode="auto">
          <a:xfrm>
            <a:off x="2438400" y="2095500"/>
            <a:ext cx="76200" cy="381000"/>
          </a:xfrm>
          <a:prstGeom prst="upArrow">
            <a:avLst>
              <a:gd name="adj1" fmla="val 50000"/>
              <a:gd name="adj2" fmla="val 125000"/>
            </a:avLst>
          </a:prstGeom>
          <a:solidFill>
            <a:schemeClr val="accent1"/>
          </a:solidFill>
          <a:ln w="9525">
            <a:solidFill>
              <a:schemeClr val="tx1"/>
            </a:solidFill>
            <a:miter lim="800000"/>
            <a:headEnd/>
            <a:tailEnd/>
          </a:ln>
        </p:spPr>
        <p:txBody>
          <a:bodyPr wrap="none" anchor="ctr"/>
          <a:lstStyle/>
          <a:p>
            <a:endParaRPr lang="en-US"/>
          </a:p>
        </p:txBody>
      </p:sp>
      <p:sp>
        <p:nvSpPr>
          <p:cNvPr id="60423" name="Text Box 9"/>
          <p:cNvSpPr txBox="1">
            <a:spLocks noChangeArrowheads="1"/>
          </p:cNvSpPr>
          <p:nvPr/>
        </p:nvSpPr>
        <p:spPr bwMode="auto">
          <a:xfrm>
            <a:off x="1866900" y="243522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t>M-wave onset</a:t>
            </a:r>
          </a:p>
        </p:txBody>
      </p:sp>
      <p:sp>
        <p:nvSpPr>
          <p:cNvPr id="60424" name="AutoShape 10"/>
          <p:cNvSpPr>
            <a:spLocks noChangeArrowheads="1"/>
          </p:cNvSpPr>
          <p:nvPr/>
        </p:nvSpPr>
        <p:spPr bwMode="auto">
          <a:xfrm>
            <a:off x="1790700" y="2286000"/>
            <a:ext cx="76200" cy="381000"/>
          </a:xfrm>
          <a:prstGeom prst="upArrow">
            <a:avLst>
              <a:gd name="adj1" fmla="val 50000"/>
              <a:gd name="adj2" fmla="val 125000"/>
            </a:avLst>
          </a:prstGeom>
          <a:solidFill>
            <a:schemeClr val="accent1"/>
          </a:solidFill>
          <a:ln w="9525">
            <a:solidFill>
              <a:schemeClr val="tx1"/>
            </a:solidFill>
            <a:miter lim="800000"/>
            <a:headEnd/>
            <a:tailEnd/>
          </a:ln>
        </p:spPr>
        <p:txBody>
          <a:bodyPr wrap="none" anchor="ctr"/>
          <a:lstStyle/>
          <a:p>
            <a:endParaRPr lang="en-US"/>
          </a:p>
        </p:txBody>
      </p:sp>
      <p:sp>
        <p:nvSpPr>
          <p:cNvPr id="60425" name="Text Box 11"/>
          <p:cNvSpPr txBox="1">
            <a:spLocks noChangeArrowheads="1"/>
          </p:cNvSpPr>
          <p:nvPr/>
        </p:nvSpPr>
        <p:spPr bwMode="auto">
          <a:xfrm>
            <a:off x="1333500" y="2633663"/>
            <a:ext cx="10668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t>Stimulus</a:t>
            </a:r>
          </a:p>
        </p:txBody>
      </p:sp>
      <p:sp>
        <p:nvSpPr>
          <p:cNvPr id="60426" name="AutoShape 13"/>
          <p:cNvSpPr>
            <a:spLocks noChangeArrowheads="1"/>
          </p:cNvSpPr>
          <p:nvPr/>
        </p:nvSpPr>
        <p:spPr bwMode="auto">
          <a:xfrm>
            <a:off x="1150938" y="2435225"/>
            <a:ext cx="76200" cy="381000"/>
          </a:xfrm>
          <a:prstGeom prst="upArrow">
            <a:avLst>
              <a:gd name="adj1" fmla="val 50000"/>
              <a:gd name="adj2" fmla="val 125000"/>
            </a:avLst>
          </a:prstGeom>
          <a:solidFill>
            <a:schemeClr val="accent1"/>
          </a:solidFill>
          <a:ln w="9525">
            <a:solidFill>
              <a:schemeClr val="tx1"/>
            </a:solidFill>
            <a:miter lim="800000"/>
            <a:headEnd/>
            <a:tailEnd/>
          </a:ln>
        </p:spPr>
        <p:txBody>
          <a:bodyPr wrap="none" anchor="ctr"/>
          <a:lstStyle/>
          <a:p>
            <a:endParaRPr lang="en-US"/>
          </a:p>
        </p:txBody>
      </p:sp>
      <p:sp>
        <p:nvSpPr>
          <p:cNvPr id="60427" name="Text Box 14"/>
          <p:cNvSpPr txBox="1">
            <a:spLocks noChangeArrowheads="1"/>
          </p:cNvSpPr>
          <p:nvPr/>
        </p:nvSpPr>
        <p:spPr bwMode="auto">
          <a:xfrm>
            <a:off x="617538" y="2832100"/>
            <a:ext cx="1219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t>Baseline</a:t>
            </a:r>
          </a:p>
        </p:txBody>
      </p:sp>
    </p:spTree>
    <p:custDataLst>
      <p:tags r:id="rId1"/>
    </p:custDataLst>
    <p:extLst>
      <p:ext uri="{BB962C8B-B14F-4D97-AF65-F5344CB8AC3E}">
        <p14:creationId xmlns:p14="http://schemas.microsoft.com/office/powerpoint/2010/main" val="29637531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idx="1"/>
          </p:nvPr>
        </p:nvSpPr>
        <p:spPr/>
        <p:txBody>
          <a:bodyPr>
            <a:normAutofit fontScale="92500" lnSpcReduction="20000"/>
          </a:bodyPr>
          <a:lstStyle/>
          <a:p>
            <a:pPr marL="365760" indent="-256032" eaLnBrk="1" fontAlgn="auto" hangingPunct="1">
              <a:lnSpc>
                <a:spcPct val="90000"/>
              </a:lnSpc>
              <a:spcAft>
                <a:spcPts val="0"/>
              </a:spcAft>
              <a:buFont typeface="Wingdings 3"/>
              <a:buChar char=""/>
              <a:defRPr/>
            </a:pPr>
            <a:r>
              <a:rPr lang="en-US" dirty="0" smtClean="0"/>
              <a:t>NCV depends on:</a:t>
            </a:r>
          </a:p>
          <a:p>
            <a:pPr marL="621792" lvl="1" eaLnBrk="1" fontAlgn="auto" hangingPunct="1">
              <a:lnSpc>
                <a:spcPct val="90000"/>
              </a:lnSpc>
              <a:spcBef>
                <a:spcPts val="324"/>
              </a:spcBef>
              <a:spcAft>
                <a:spcPts val="0"/>
              </a:spcAft>
              <a:buFont typeface="Verdana"/>
              <a:buChar char="◦"/>
              <a:defRPr/>
            </a:pPr>
            <a:r>
              <a:rPr lang="en-US" dirty="0" smtClean="0"/>
              <a:t>Diameter of </a:t>
            </a:r>
            <a:r>
              <a:rPr lang="en-US" dirty="0" smtClean="0"/>
              <a:t>nerve</a:t>
            </a:r>
          </a:p>
          <a:p>
            <a:pPr lvl="2">
              <a:lnSpc>
                <a:spcPct val="90000"/>
              </a:lnSpc>
              <a:spcBef>
                <a:spcPts val="324"/>
              </a:spcBef>
              <a:buFont typeface="Verdana"/>
              <a:buChar char="◦"/>
              <a:defRPr/>
            </a:pPr>
            <a:r>
              <a:rPr lang="en-US" dirty="0" smtClean="0"/>
              <a:t>Larger =Faster </a:t>
            </a:r>
            <a:r>
              <a:rPr lang="en-US" dirty="0"/>
              <a:t>(</a:t>
            </a:r>
            <a:r>
              <a:rPr lang="en-US" dirty="0" smtClean="0"/>
              <a:t>Sensory) </a:t>
            </a:r>
            <a:endParaRPr lang="en-US" dirty="0" smtClean="0"/>
          </a:p>
          <a:p>
            <a:pPr marL="621792" lvl="1" eaLnBrk="1" fontAlgn="auto" hangingPunct="1">
              <a:lnSpc>
                <a:spcPct val="90000"/>
              </a:lnSpc>
              <a:spcBef>
                <a:spcPts val="324"/>
              </a:spcBef>
              <a:spcAft>
                <a:spcPts val="0"/>
              </a:spcAft>
              <a:buFont typeface="Verdana"/>
              <a:buChar char="◦"/>
              <a:defRPr/>
            </a:pPr>
            <a:r>
              <a:rPr lang="en-US" dirty="0" smtClean="0"/>
              <a:t>Degree of myelination </a:t>
            </a:r>
          </a:p>
          <a:p>
            <a:pPr marL="393192" lvl="1" indent="0" eaLnBrk="1" fontAlgn="auto" hangingPunct="1">
              <a:lnSpc>
                <a:spcPct val="90000"/>
              </a:lnSpc>
              <a:spcBef>
                <a:spcPts val="324"/>
              </a:spcBef>
              <a:spcAft>
                <a:spcPts val="0"/>
              </a:spcAft>
              <a:buFont typeface="Verdana"/>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Newborn infants have values that are approximately one-half that of adults, and adult values are normally reached by age </a:t>
            </a:r>
            <a:r>
              <a:rPr lang="en-US" dirty="0" smtClean="0"/>
              <a:t>5</a:t>
            </a:r>
          </a:p>
          <a:p>
            <a:pPr lvl="1" indent="-256032">
              <a:lnSpc>
                <a:spcPct val="90000"/>
              </a:lnSpc>
              <a:buFont typeface="Wingdings 3"/>
              <a:buChar char=""/>
              <a:defRPr/>
            </a:pPr>
            <a:r>
              <a:rPr lang="en-US" dirty="0" smtClean="0"/>
              <a:t>Because haven’t finished myelination yet, periphery at age 5, CNS in teens</a:t>
            </a:r>
            <a:endParaRPr lang="en-US" dirty="0" smtClean="0"/>
          </a:p>
          <a:p>
            <a:pPr marL="109728" indent="0" eaLnBrk="1" fontAlgn="auto" hangingPunct="1">
              <a:lnSpc>
                <a:spcPct val="90000"/>
              </a:lnSpc>
              <a:spcAft>
                <a:spcPts val="0"/>
              </a:spcAft>
              <a:buFont typeface="Wingdings 3"/>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Significant decreases in NCVs after age </a:t>
            </a:r>
            <a:r>
              <a:rPr lang="en-US" dirty="0" smtClean="0"/>
              <a:t>70</a:t>
            </a:r>
          </a:p>
          <a:p>
            <a:pPr lvl="1" indent="-256032">
              <a:lnSpc>
                <a:spcPct val="90000"/>
              </a:lnSpc>
              <a:buFont typeface="Wingdings 3"/>
              <a:buChar char=""/>
              <a:defRPr/>
            </a:pPr>
            <a:r>
              <a:rPr lang="en-US" dirty="0" smtClean="0"/>
              <a:t>Demyelination </a:t>
            </a:r>
            <a:r>
              <a:rPr lang="en-US" dirty="0" smtClean="0"/>
              <a:t> </a:t>
            </a:r>
            <a:endParaRPr lang="en-US" dirty="0" smtClean="0"/>
          </a:p>
          <a:p>
            <a:pPr marL="109728" indent="0" eaLnBrk="1" fontAlgn="auto" hangingPunct="1">
              <a:lnSpc>
                <a:spcPct val="90000"/>
              </a:lnSpc>
              <a:spcAft>
                <a:spcPts val="0"/>
              </a:spcAft>
              <a:buFont typeface="Wingdings 3"/>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Specific values available in tables</a:t>
            </a:r>
          </a:p>
        </p:txBody>
      </p:sp>
      <p:sp>
        <p:nvSpPr>
          <p:cNvPr id="51202" name="AutoShape 2"/>
          <p:cNvSpPr>
            <a:spLocks noGrp="1" noChangeArrowheads="1"/>
          </p:cNvSpPr>
          <p:nvPr>
            <p:ph type="title"/>
          </p:nvPr>
        </p:nvSpPr>
        <p:spPr/>
        <p:txBody>
          <a:bodyPr>
            <a:normAutofit fontScale="90000"/>
          </a:bodyPr>
          <a:lstStyle/>
          <a:p>
            <a:pPr algn="ctr" eaLnBrk="1" fontAlgn="auto" hangingPunct="1">
              <a:spcAft>
                <a:spcPts val="0"/>
              </a:spcAft>
              <a:defRPr/>
            </a:pPr>
            <a:r>
              <a:rPr lang="en-US" sz="3200" dirty="0" smtClean="0"/>
              <a:t>Nerve Conduction Velocity Studies (NCVs)</a:t>
            </a:r>
            <a:br>
              <a:rPr lang="en-US" sz="3200" dirty="0" smtClean="0"/>
            </a:br>
            <a:r>
              <a:rPr lang="en-US" sz="3200" dirty="0" smtClean="0"/>
              <a:t>Normal Values: General Comments</a:t>
            </a:r>
          </a:p>
        </p:txBody>
      </p:sp>
    </p:spTree>
    <p:custDataLst>
      <p:tags r:id="rId1"/>
    </p:custDataLst>
    <p:extLst>
      <p:ext uri="{BB962C8B-B14F-4D97-AF65-F5344CB8AC3E}">
        <p14:creationId xmlns:p14="http://schemas.microsoft.com/office/powerpoint/2010/main" val="20868544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p:cNvSpPr>
            <a:spLocks noGrp="1" noChangeArrowheads="1"/>
          </p:cNvSpPr>
          <p:nvPr>
            <p:ph type="title"/>
          </p:nvPr>
        </p:nvSpPr>
        <p:spPr>
          <a:xfrm>
            <a:off x="762000" y="304800"/>
            <a:ext cx="7924800" cy="1143000"/>
          </a:xfrm>
        </p:spPr>
        <p:txBody>
          <a:bodyPr/>
          <a:lstStyle/>
          <a:p>
            <a:pPr algn="ctr" eaLnBrk="1" fontAlgn="auto" hangingPunct="1">
              <a:spcAft>
                <a:spcPts val="0"/>
              </a:spcAft>
              <a:defRPr/>
            </a:pPr>
            <a:r>
              <a:rPr lang="en-US" sz="3200" dirty="0" err="1" smtClean="0"/>
              <a:t>Electromygram</a:t>
            </a:r>
            <a:r>
              <a:rPr lang="en-US" sz="3200" dirty="0" smtClean="0"/>
              <a:t> (EMG)</a:t>
            </a:r>
            <a:br>
              <a:rPr lang="en-US" sz="3200" dirty="0" smtClean="0"/>
            </a:br>
            <a:r>
              <a:rPr lang="en-US" sz="3200" dirty="0" smtClean="0"/>
              <a:t>Procedure</a:t>
            </a:r>
          </a:p>
        </p:txBody>
      </p:sp>
      <p:sp>
        <p:nvSpPr>
          <p:cNvPr id="33795" name="Rectangle 3"/>
          <p:cNvSpPr>
            <a:spLocks noGrp="1" noChangeArrowheads="1"/>
          </p:cNvSpPr>
          <p:nvPr>
            <p:ph type="body" sz="half" idx="1"/>
          </p:nvPr>
        </p:nvSpPr>
        <p:spPr>
          <a:xfrm>
            <a:off x="533400" y="1828800"/>
            <a:ext cx="3770313" cy="4191000"/>
          </a:xfrm>
        </p:spPr>
        <p:txBody>
          <a:bodyPr>
            <a:normAutofit lnSpcReduction="10000"/>
          </a:bodyPr>
          <a:lstStyle/>
          <a:p>
            <a:pPr marL="365760" indent="-256032" eaLnBrk="1" fontAlgn="auto" hangingPunct="1">
              <a:spcAft>
                <a:spcPts val="0"/>
              </a:spcAft>
              <a:buFont typeface="Wingdings 3"/>
              <a:buChar char=""/>
              <a:defRPr/>
            </a:pPr>
            <a:r>
              <a:rPr lang="en-US" sz="2000" dirty="0" smtClean="0"/>
              <a:t>Fine needle is inserted into the muscle to be tested. </a:t>
            </a:r>
          </a:p>
          <a:p>
            <a:pPr marL="365760" indent="-256032" eaLnBrk="1" fontAlgn="auto" hangingPunct="1">
              <a:spcAft>
                <a:spcPts val="0"/>
              </a:spcAft>
              <a:buFont typeface="Wingdings 3"/>
              <a:buChar char=""/>
              <a:defRPr/>
            </a:pPr>
            <a:r>
              <a:rPr lang="en-US" sz="2000" dirty="0" smtClean="0"/>
              <a:t>Each muscle fiber that contracts will produce an action potential</a:t>
            </a:r>
          </a:p>
          <a:p>
            <a:pPr marL="365760" indent="-256032" eaLnBrk="1" fontAlgn="auto" hangingPunct="1">
              <a:spcAft>
                <a:spcPts val="0"/>
              </a:spcAft>
              <a:buFont typeface="Wingdings 3"/>
              <a:buChar char=""/>
              <a:defRPr/>
            </a:pPr>
            <a:r>
              <a:rPr lang="en-US" sz="2000" dirty="0" smtClean="0"/>
              <a:t>Presence, size, and shape of the wave form of the action potential are recorded</a:t>
            </a:r>
          </a:p>
          <a:p>
            <a:pPr marL="365760" indent="-256032" eaLnBrk="1" fontAlgn="auto" hangingPunct="1">
              <a:spcAft>
                <a:spcPts val="0"/>
              </a:spcAft>
              <a:buFont typeface="Wingdings 3"/>
              <a:buChar char=""/>
              <a:defRPr/>
            </a:pPr>
            <a:r>
              <a:rPr lang="en-US" sz="2000" dirty="0" smtClean="0"/>
              <a:t>Recordings are made while the muscle is at rest, and then during the contraction</a:t>
            </a:r>
          </a:p>
        </p:txBody>
      </p:sp>
      <p:pic>
        <p:nvPicPr>
          <p:cNvPr id="44036" name="Picture 6" descr="Electromyograph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667000"/>
            <a:ext cx="3810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8448156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AutoShape 2"/>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Normal Values</a:t>
            </a:r>
          </a:p>
        </p:txBody>
      </p:sp>
      <p:sp>
        <p:nvSpPr>
          <p:cNvPr id="62467" name="Rectangle 3"/>
          <p:cNvSpPr>
            <a:spLocks noGrp="1" noChangeArrowheads="1"/>
          </p:cNvSpPr>
          <p:nvPr>
            <p:ph sz="quarter" idx="2"/>
          </p:nvPr>
        </p:nvSpPr>
        <p:spPr>
          <a:xfrm>
            <a:off x="457200" y="1444625"/>
            <a:ext cx="4040188"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buFont typeface="Wingdings" pitchFamily="2" charset="2"/>
              <a:buNone/>
            </a:pPr>
            <a:r>
              <a:rPr lang="en-US" b="1" dirty="0" smtClean="0">
                <a:solidFill>
                  <a:schemeClr val="accent2">
                    <a:lumMod val="75000"/>
                  </a:schemeClr>
                </a:solidFill>
              </a:rPr>
              <a:t>Motor Values</a:t>
            </a:r>
          </a:p>
          <a:p>
            <a:pPr eaLnBrk="1" hangingPunct="1"/>
            <a:r>
              <a:rPr lang="en-US" dirty="0" smtClean="0"/>
              <a:t>UE values</a:t>
            </a:r>
          </a:p>
          <a:p>
            <a:pPr lvl="1" eaLnBrk="1" hangingPunct="1"/>
            <a:r>
              <a:rPr lang="en-US" dirty="0" smtClean="0"/>
              <a:t>Average is </a:t>
            </a:r>
            <a:r>
              <a:rPr lang="en-US" dirty="0" smtClean="0">
                <a:solidFill>
                  <a:schemeClr val="accent2">
                    <a:lumMod val="75000"/>
                  </a:schemeClr>
                </a:solidFill>
              </a:rPr>
              <a:t>60 m/s</a:t>
            </a:r>
          </a:p>
          <a:p>
            <a:pPr lvl="1" eaLnBrk="1" hangingPunct="1"/>
            <a:r>
              <a:rPr lang="en-US" dirty="0" smtClean="0"/>
              <a:t>Range is 45-70 m/s</a:t>
            </a:r>
          </a:p>
          <a:p>
            <a:pPr eaLnBrk="1" hangingPunct="1"/>
            <a:r>
              <a:rPr lang="en-US" dirty="0" smtClean="0"/>
              <a:t>LE values</a:t>
            </a:r>
          </a:p>
          <a:p>
            <a:pPr lvl="1" eaLnBrk="1" hangingPunct="1"/>
            <a:r>
              <a:rPr lang="en-US" dirty="0" smtClean="0"/>
              <a:t>Average is 50 m/s</a:t>
            </a:r>
          </a:p>
          <a:p>
            <a:pPr eaLnBrk="1" hangingPunct="1"/>
            <a:endParaRPr lang="en-US" dirty="0" smtClean="0"/>
          </a:p>
        </p:txBody>
      </p:sp>
      <p:sp>
        <p:nvSpPr>
          <p:cNvPr id="62468" name="Rectangle 4"/>
          <p:cNvSpPr>
            <a:spLocks noGrp="1" noChangeArrowheads="1"/>
          </p:cNvSpPr>
          <p:nvPr>
            <p:ph sz="quarter" idx="4"/>
          </p:nvPr>
        </p:nvSpPr>
        <p:spPr>
          <a:xfrm>
            <a:off x="4645025" y="1444625"/>
            <a:ext cx="4041775"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spcBef>
                <a:spcPct val="0"/>
              </a:spcBef>
              <a:buFont typeface="Wingdings" pitchFamily="2" charset="2"/>
              <a:buNone/>
            </a:pPr>
            <a:r>
              <a:rPr lang="en-US" b="1" dirty="0" smtClean="0">
                <a:solidFill>
                  <a:schemeClr val="accent2">
                    <a:lumMod val="75000"/>
                  </a:schemeClr>
                </a:solidFill>
              </a:rPr>
              <a:t>Sensory Values</a:t>
            </a:r>
          </a:p>
          <a:p>
            <a:pPr eaLnBrk="1" hangingPunct="1">
              <a:spcBef>
                <a:spcPct val="0"/>
              </a:spcBef>
            </a:pPr>
            <a:r>
              <a:rPr lang="en-US" dirty="0" smtClean="0"/>
              <a:t>Typically </a:t>
            </a:r>
            <a:r>
              <a:rPr lang="en-US" dirty="0" smtClean="0">
                <a:solidFill>
                  <a:schemeClr val="accent2">
                    <a:lumMod val="75000"/>
                  </a:schemeClr>
                </a:solidFill>
              </a:rPr>
              <a:t>between 45-75 m/s</a:t>
            </a:r>
          </a:p>
          <a:p>
            <a:pPr eaLnBrk="1" hangingPunct="1">
              <a:spcBef>
                <a:spcPct val="0"/>
              </a:spcBef>
            </a:pPr>
            <a:r>
              <a:rPr lang="en-US" dirty="0" smtClean="0"/>
              <a:t>Usually sharp wave, unlike rounded M-wave</a:t>
            </a:r>
          </a:p>
          <a:p>
            <a:pPr eaLnBrk="1" hangingPunct="1">
              <a:spcBef>
                <a:spcPct val="0"/>
              </a:spcBef>
            </a:pPr>
            <a:r>
              <a:rPr lang="en-US" dirty="0" smtClean="0"/>
              <a:t>Slightly faster than motor NCVs because of large diameter sensory nerves</a:t>
            </a:r>
          </a:p>
        </p:txBody>
      </p:sp>
    </p:spTree>
    <p:custDataLst>
      <p:tags r:id="rId1"/>
    </p:custDataLst>
    <p:extLst>
      <p:ext uri="{BB962C8B-B14F-4D97-AF65-F5344CB8AC3E}">
        <p14:creationId xmlns:p14="http://schemas.microsoft.com/office/powerpoint/2010/main" val="244719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idx="1"/>
          </p:nvPr>
        </p:nvSpPr>
        <p:spPr>
          <a:xfrm>
            <a:off x="457200" y="1752600"/>
            <a:ext cx="8229600" cy="4254500"/>
          </a:xfrm>
        </p:spPr>
        <p:txBody>
          <a:bodyPr/>
          <a:lstStyle/>
          <a:p>
            <a:pPr eaLnBrk="1" hangingPunct="1"/>
            <a:r>
              <a:rPr lang="en-US" dirty="0" smtClean="0"/>
              <a:t>Abnormal results may be from:</a:t>
            </a:r>
          </a:p>
          <a:p>
            <a:pPr lvl="1" eaLnBrk="1" hangingPunct="1"/>
            <a:r>
              <a:rPr lang="en-US" dirty="0" smtClean="0"/>
              <a:t>Demyelination (destruction of the myelin sheath)</a:t>
            </a:r>
          </a:p>
          <a:p>
            <a:pPr lvl="1" eaLnBrk="1" hangingPunct="1"/>
            <a:r>
              <a:rPr lang="en-US" dirty="0" smtClean="0"/>
              <a:t>Conduction block (the impulse is blocked somewhere along the nerve pathway) </a:t>
            </a:r>
          </a:p>
          <a:p>
            <a:pPr lvl="1" eaLnBrk="1" hangingPunct="1"/>
            <a:r>
              <a:rPr lang="en-US" dirty="0" err="1" smtClean="0"/>
              <a:t>Axonopathy</a:t>
            </a:r>
            <a:r>
              <a:rPr lang="en-US" dirty="0" smtClean="0"/>
              <a:t> (damage to the nerve axon</a:t>
            </a:r>
            <a:r>
              <a:rPr lang="en-US" dirty="0" smtClean="0"/>
              <a:t>)</a:t>
            </a:r>
          </a:p>
          <a:p>
            <a:pPr lvl="2"/>
            <a:r>
              <a:rPr lang="en-US" dirty="0" smtClean="0"/>
              <a:t>Why we do test in 2 different places, to detect a more distal or proximal lesion. </a:t>
            </a:r>
            <a:endParaRPr lang="en-US" dirty="0" smtClean="0"/>
          </a:p>
          <a:p>
            <a:pPr lvl="1" eaLnBrk="1" hangingPunct="1"/>
            <a:endParaRPr lang="en-US" dirty="0" smtClean="0"/>
          </a:p>
        </p:txBody>
      </p:sp>
      <p:sp>
        <p:nvSpPr>
          <p:cNvPr id="53250" name="AutoShape 2"/>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Abnormal Values</a:t>
            </a:r>
          </a:p>
        </p:txBody>
      </p:sp>
    </p:spTree>
    <p:custDataLst>
      <p:tags r:id="rId1"/>
    </p:custDataLst>
    <p:extLst>
      <p:ext uri="{BB962C8B-B14F-4D97-AF65-F5344CB8AC3E}">
        <p14:creationId xmlns:p14="http://schemas.microsoft.com/office/powerpoint/2010/main" val="3736160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AutoShape 2"/>
          <p:cNvSpPr>
            <a:spLocks noGrp="1" noChangeArrowheads="1"/>
          </p:cNvSpPr>
          <p:nvPr>
            <p:ph type="title"/>
          </p:nvPr>
        </p:nvSpPr>
        <p:spPr/>
        <p:txBody>
          <a:bodyPr>
            <a:normAutofit fontScale="90000"/>
          </a:bodyPr>
          <a:lstStyle/>
          <a:p>
            <a:pPr algn="ctr" eaLnBrk="1" fontAlgn="auto" hangingPunct="1">
              <a:spcAft>
                <a:spcPts val="0"/>
              </a:spcAft>
              <a:defRPr/>
            </a:pPr>
            <a:r>
              <a:rPr lang="en-US" sz="3200" smtClean="0"/>
              <a:t>Nerve Conduction Velocity Studies (NCVs)</a:t>
            </a:r>
            <a:br>
              <a:rPr lang="en-US" sz="3200" smtClean="0"/>
            </a:br>
            <a:r>
              <a:rPr lang="en-US" sz="3200" smtClean="0"/>
              <a:t>Primary Uses</a:t>
            </a:r>
          </a:p>
        </p:txBody>
      </p:sp>
      <p:sp>
        <p:nvSpPr>
          <p:cNvPr id="64515" name="Rectangle 3"/>
          <p:cNvSpPr>
            <a:spLocks noGrp="1" noChangeArrowheads="1"/>
          </p:cNvSpPr>
          <p:nvPr>
            <p:ph sz="quarter" idx="2"/>
          </p:nvPr>
        </p:nvSpPr>
        <p:spPr>
          <a:xfrm>
            <a:off x="457200" y="1444625"/>
            <a:ext cx="4040188" cy="4270375"/>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lnSpc>
                <a:spcPct val="90000"/>
              </a:lnSpc>
            </a:pPr>
            <a:r>
              <a:rPr lang="en-US" dirty="0" smtClean="0"/>
              <a:t>Alcoholic neuropathy </a:t>
            </a:r>
          </a:p>
          <a:p>
            <a:pPr eaLnBrk="1" hangingPunct="1">
              <a:lnSpc>
                <a:spcPct val="90000"/>
              </a:lnSpc>
            </a:pPr>
            <a:r>
              <a:rPr lang="en-US" dirty="0" smtClean="0"/>
              <a:t>Diabetic neuropathy</a:t>
            </a:r>
          </a:p>
          <a:p>
            <a:pPr eaLnBrk="1" hangingPunct="1">
              <a:lnSpc>
                <a:spcPct val="90000"/>
              </a:lnSpc>
            </a:pPr>
            <a:r>
              <a:rPr lang="en-US" dirty="0" smtClean="0"/>
              <a:t>Nerve effects of uremia (from kidney failure) </a:t>
            </a:r>
          </a:p>
          <a:p>
            <a:pPr eaLnBrk="1" hangingPunct="1">
              <a:lnSpc>
                <a:spcPct val="90000"/>
              </a:lnSpc>
            </a:pPr>
            <a:r>
              <a:rPr lang="en-US" dirty="0" smtClean="0"/>
              <a:t>Traumatic injury to a nerve </a:t>
            </a:r>
          </a:p>
          <a:p>
            <a:pPr eaLnBrk="1" hangingPunct="1">
              <a:lnSpc>
                <a:spcPct val="90000"/>
              </a:lnSpc>
            </a:pPr>
            <a:r>
              <a:rPr lang="en-US" u="sng" dirty="0" smtClean="0"/>
              <a:t>Guillain-Barre syndrome</a:t>
            </a:r>
          </a:p>
          <a:p>
            <a:pPr eaLnBrk="1" hangingPunct="1">
              <a:lnSpc>
                <a:spcPct val="90000"/>
              </a:lnSpc>
            </a:pPr>
            <a:r>
              <a:rPr lang="en-US" dirty="0" smtClean="0"/>
              <a:t>Diphtheria</a:t>
            </a:r>
          </a:p>
          <a:p>
            <a:pPr eaLnBrk="1" hangingPunct="1">
              <a:lnSpc>
                <a:spcPct val="90000"/>
              </a:lnSpc>
            </a:pPr>
            <a:r>
              <a:rPr lang="en-US" i="1" dirty="0" smtClean="0"/>
              <a:t>Carpal tunnel syndrome </a:t>
            </a:r>
          </a:p>
        </p:txBody>
      </p:sp>
      <p:sp>
        <p:nvSpPr>
          <p:cNvPr id="64516" name="Rectangle 4"/>
          <p:cNvSpPr>
            <a:spLocks noGrp="1" noChangeArrowheads="1"/>
          </p:cNvSpPr>
          <p:nvPr>
            <p:ph sz="quarter" idx="4"/>
          </p:nvPr>
        </p:nvSpPr>
        <p:spPr>
          <a:xfrm>
            <a:off x="4645025" y="1444625"/>
            <a:ext cx="4041775" cy="4270375"/>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lnSpc>
                <a:spcPct val="90000"/>
              </a:lnSpc>
              <a:spcBef>
                <a:spcPct val="0"/>
              </a:spcBef>
            </a:pPr>
            <a:r>
              <a:rPr lang="en-US" smtClean="0"/>
              <a:t>Brachial plexopathy </a:t>
            </a:r>
          </a:p>
          <a:p>
            <a:pPr eaLnBrk="1" hangingPunct="1">
              <a:lnSpc>
                <a:spcPct val="90000"/>
              </a:lnSpc>
              <a:spcBef>
                <a:spcPct val="0"/>
              </a:spcBef>
            </a:pPr>
            <a:r>
              <a:rPr lang="en-US" smtClean="0"/>
              <a:t>Charcot-Marie-Tooth disease (hereditary) </a:t>
            </a:r>
          </a:p>
          <a:p>
            <a:pPr eaLnBrk="1" hangingPunct="1">
              <a:lnSpc>
                <a:spcPct val="90000"/>
              </a:lnSpc>
              <a:spcBef>
                <a:spcPct val="0"/>
              </a:spcBef>
            </a:pPr>
            <a:r>
              <a:rPr lang="en-US" smtClean="0"/>
              <a:t>Chronic inflammatory polyneuropathy </a:t>
            </a:r>
          </a:p>
          <a:p>
            <a:pPr eaLnBrk="1" hangingPunct="1">
              <a:lnSpc>
                <a:spcPct val="90000"/>
              </a:lnSpc>
              <a:spcBef>
                <a:spcPct val="0"/>
              </a:spcBef>
            </a:pPr>
            <a:r>
              <a:rPr lang="en-US" smtClean="0"/>
              <a:t>Common peroneal nerve dysfunction </a:t>
            </a:r>
          </a:p>
          <a:p>
            <a:pPr eaLnBrk="1" hangingPunct="1">
              <a:lnSpc>
                <a:spcPct val="90000"/>
              </a:lnSpc>
              <a:spcBef>
                <a:spcPct val="0"/>
              </a:spcBef>
            </a:pPr>
            <a:r>
              <a:rPr lang="en-US" smtClean="0"/>
              <a:t>Distal median nerve dysfunction</a:t>
            </a:r>
          </a:p>
          <a:p>
            <a:pPr eaLnBrk="1" hangingPunct="1">
              <a:lnSpc>
                <a:spcPct val="90000"/>
              </a:lnSpc>
              <a:spcBef>
                <a:spcPct val="0"/>
              </a:spcBef>
            </a:pPr>
            <a:r>
              <a:rPr lang="en-US" smtClean="0"/>
              <a:t>Femoral nerve dysfunction</a:t>
            </a:r>
          </a:p>
          <a:p>
            <a:pPr eaLnBrk="1" hangingPunct="1">
              <a:lnSpc>
                <a:spcPct val="90000"/>
              </a:lnSpc>
              <a:spcBef>
                <a:spcPct val="0"/>
              </a:spcBef>
            </a:pPr>
            <a:endParaRPr lang="en-US" smtClean="0"/>
          </a:p>
        </p:txBody>
      </p:sp>
    </p:spTree>
    <p:custDataLst>
      <p:tags r:id="rId1"/>
    </p:custDataLst>
    <p:extLst>
      <p:ext uri="{BB962C8B-B14F-4D97-AF65-F5344CB8AC3E}">
        <p14:creationId xmlns:p14="http://schemas.microsoft.com/office/powerpoint/2010/main" val="21105818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idx="1"/>
          </p:nvPr>
        </p:nvSpPr>
        <p:spPr/>
        <p:txBody>
          <a:bodyPr>
            <a:normAutofit/>
          </a:bodyPr>
          <a:lstStyle/>
          <a:p>
            <a:pPr marL="365760" indent="-256032" eaLnBrk="1" fontAlgn="auto" hangingPunct="1">
              <a:spcAft>
                <a:spcPts val="0"/>
              </a:spcAft>
              <a:buFont typeface="Wingdings 3"/>
              <a:buChar char=""/>
              <a:defRPr/>
            </a:pPr>
            <a:r>
              <a:rPr lang="en-US" dirty="0" smtClean="0"/>
              <a:t>= Hoffmann Reflex</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smtClean="0"/>
              <a:t>The H Reflex results from stimulation of 1A afferent fibers with the resulting afferent discharge causing an excitatory potential in the motor neuron pool and muscle activation</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smtClean="0"/>
              <a:t>Latency of response is a measure of integrity of both sensory and motor fibers</a:t>
            </a:r>
          </a:p>
        </p:txBody>
      </p:sp>
      <p:sp>
        <p:nvSpPr>
          <p:cNvPr id="55298" name="AutoShape 2"/>
          <p:cNvSpPr>
            <a:spLocks noGrp="1" noChangeArrowheads="1"/>
          </p:cNvSpPr>
          <p:nvPr>
            <p:ph type="title"/>
          </p:nvPr>
        </p:nvSpPr>
        <p:spPr/>
        <p:txBody>
          <a:bodyPr/>
          <a:lstStyle/>
          <a:p>
            <a:pPr algn="ctr" eaLnBrk="1" fontAlgn="auto" hangingPunct="1">
              <a:spcAft>
                <a:spcPts val="0"/>
              </a:spcAft>
              <a:defRPr/>
            </a:pPr>
            <a:r>
              <a:rPr lang="en-US" sz="3200" smtClean="0"/>
              <a:t>H-Reflex</a:t>
            </a:r>
            <a:br>
              <a:rPr lang="en-US" sz="3200" smtClean="0"/>
            </a:br>
            <a:r>
              <a:rPr lang="en-US" sz="3200" smtClean="0"/>
              <a:t>Defined</a:t>
            </a:r>
          </a:p>
        </p:txBody>
      </p:sp>
    </p:spTree>
    <p:custDataLst>
      <p:tags r:id="rId1"/>
    </p:custDataLst>
    <p:extLst>
      <p:ext uri="{BB962C8B-B14F-4D97-AF65-F5344CB8AC3E}">
        <p14:creationId xmlns:p14="http://schemas.microsoft.com/office/powerpoint/2010/main" val="220252388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6562" name="Object 3"/>
          <p:cNvGraphicFramePr>
            <a:graphicFrameLocks noGrp="1" noChangeAspect="1"/>
          </p:cNvGraphicFramePr>
          <p:nvPr>
            <p:ph idx="1"/>
          </p:nvPr>
        </p:nvGraphicFramePr>
        <p:xfrm>
          <a:off x="2324100" y="2344738"/>
          <a:ext cx="4495800" cy="2800350"/>
        </p:xfrm>
        <a:graphic>
          <a:graphicData uri="http://schemas.openxmlformats.org/presentationml/2006/ole">
            <mc:AlternateContent xmlns:mc="http://schemas.openxmlformats.org/markup-compatibility/2006">
              <mc:Choice xmlns:v="urn:schemas-microsoft-com:vml" Requires="v">
                <p:oleObj spid="_x0000_s1030" name="Bitmap Image" r:id="rId5" imgW="4495238" imgH="2800741" progId="Paint.Picture">
                  <p:embed/>
                </p:oleObj>
              </mc:Choice>
              <mc:Fallback>
                <p:oleObj name="Bitmap Image" r:id="rId5" imgW="4495238" imgH="2800741" progId="Paint.Picture">
                  <p:embed/>
                  <p:pic>
                    <p:nvPicPr>
                      <p:cNvPr id="0" name=""/>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24100" y="2344738"/>
                        <a:ext cx="44958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6322" name="AutoShape 2"/>
          <p:cNvSpPr>
            <a:spLocks noGrp="1" noChangeArrowheads="1"/>
          </p:cNvSpPr>
          <p:nvPr>
            <p:ph type="title"/>
          </p:nvPr>
        </p:nvSpPr>
        <p:spPr/>
        <p:txBody>
          <a:bodyPr/>
          <a:lstStyle/>
          <a:p>
            <a:pPr algn="ctr" eaLnBrk="1" fontAlgn="auto" hangingPunct="1">
              <a:spcAft>
                <a:spcPts val="0"/>
              </a:spcAft>
              <a:defRPr/>
            </a:pPr>
            <a:r>
              <a:rPr lang="en-US" sz="3200" smtClean="0"/>
              <a:t>H – Reflex</a:t>
            </a:r>
            <a:br>
              <a:rPr lang="en-US" sz="3200" smtClean="0"/>
            </a:br>
            <a:r>
              <a:rPr lang="en-US" sz="3200" smtClean="0"/>
              <a:t>Test of Sensory – Motor Reflex Loop</a:t>
            </a:r>
          </a:p>
        </p:txBody>
      </p:sp>
    </p:spTree>
    <p:custDataLst>
      <p:tags r:id="rId2"/>
    </p:custDataLst>
    <p:extLst>
      <p:ext uri="{BB962C8B-B14F-4D97-AF65-F5344CB8AC3E}">
        <p14:creationId xmlns:p14="http://schemas.microsoft.com/office/powerpoint/2010/main" val="15577354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4"/>
          <p:cNvSpPr>
            <a:spLocks noGrp="1" noChangeArrowheads="1"/>
          </p:cNvSpPr>
          <p:nvPr>
            <p:ph type="title"/>
          </p:nvPr>
        </p:nvSpPr>
        <p:spPr>
          <a:xfrm>
            <a:off x="762000" y="381000"/>
            <a:ext cx="7924800" cy="1143000"/>
          </a:xfrm>
        </p:spPr>
        <p:txBody>
          <a:bodyPr/>
          <a:lstStyle/>
          <a:p>
            <a:pPr algn="ctr" eaLnBrk="1" fontAlgn="auto" hangingPunct="1">
              <a:spcAft>
                <a:spcPts val="0"/>
              </a:spcAft>
              <a:defRPr/>
            </a:pPr>
            <a:r>
              <a:rPr lang="en-US" sz="3200" dirty="0" smtClean="0"/>
              <a:t>H – Reflex</a:t>
            </a:r>
            <a:br>
              <a:rPr lang="en-US" sz="3200" dirty="0" smtClean="0"/>
            </a:br>
            <a:r>
              <a:rPr lang="en-US" sz="3200" dirty="0" smtClean="0"/>
              <a:t>Procedure</a:t>
            </a:r>
          </a:p>
        </p:txBody>
      </p:sp>
      <p:sp>
        <p:nvSpPr>
          <p:cNvPr id="57347" name="Rectangle 5"/>
          <p:cNvSpPr>
            <a:spLocks noGrp="1" noChangeArrowheads="1"/>
          </p:cNvSpPr>
          <p:nvPr>
            <p:ph type="body" sz="half" idx="1"/>
          </p:nvPr>
        </p:nvSpPr>
        <p:spPr>
          <a:xfrm>
            <a:off x="609600" y="1676400"/>
            <a:ext cx="3770313" cy="4343400"/>
          </a:xfrm>
        </p:spPr>
        <p:txBody>
          <a:bodyPr>
            <a:normAutofit fontScale="92500" lnSpcReduction="10000"/>
          </a:bodyPr>
          <a:lstStyle/>
          <a:p>
            <a:pPr marL="365760" indent="-256032" eaLnBrk="1" fontAlgn="auto" hangingPunct="1">
              <a:spcAft>
                <a:spcPts val="0"/>
              </a:spcAft>
              <a:buFont typeface="Wingdings 3"/>
              <a:buChar char=""/>
              <a:defRPr/>
            </a:pPr>
            <a:r>
              <a:rPr lang="en-US" sz="2400" dirty="0" smtClean="0"/>
              <a:t>Submaximal stimulus applied to </a:t>
            </a:r>
            <a:r>
              <a:rPr lang="en-US" sz="2400" dirty="0" smtClean="0"/>
              <a:t>S1 </a:t>
            </a:r>
            <a:r>
              <a:rPr lang="en-US" sz="2400" dirty="0" smtClean="0"/>
              <a:t>nerve roots at </a:t>
            </a:r>
            <a:r>
              <a:rPr lang="en-US" sz="2400" dirty="0" err="1" smtClean="0"/>
              <a:t>tibial</a:t>
            </a:r>
            <a:r>
              <a:rPr lang="en-US" sz="2400" dirty="0" smtClean="0"/>
              <a:t> nerve in popliteal fossa</a:t>
            </a:r>
          </a:p>
          <a:p>
            <a:pPr marL="621348" lvl="1" indent="-256032" eaLnBrk="1" fontAlgn="auto" hangingPunct="1">
              <a:spcAft>
                <a:spcPts val="0"/>
              </a:spcAft>
              <a:buFont typeface="Wingdings 3"/>
              <a:buChar char=""/>
              <a:defRPr/>
            </a:pPr>
            <a:r>
              <a:rPr lang="en-US" sz="2000" dirty="0" smtClean="0"/>
              <a:t>Not pictured here</a:t>
            </a:r>
          </a:p>
          <a:p>
            <a:pPr marL="109728" indent="0"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dirty="0" smtClean="0"/>
              <a:t>Motor response recorded in medial soleus</a:t>
            </a:r>
          </a:p>
          <a:p>
            <a:pPr marL="109728" indent="0" eaLnBrk="1" fontAlgn="auto" hangingPunct="1">
              <a:spcAft>
                <a:spcPts val="0"/>
              </a:spcAft>
              <a:buFont typeface="Wingdings 3"/>
              <a:buNone/>
              <a:defRPr/>
            </a:pPr>
            <a:endParaRPr lang="en-US" sz="2400" dirty="0" smtClean="0"/>
          </a:p>
          <a:p>
            <a:pPr marL="365760" indent="-256032" eaLnBrk="1" fontAlgn="auto" hangingPunct="1">
              <a:spcAft>
                <a:spcPts val="0"/>
              </a:spcAft>
              <a:buFont typeface="Wingdings 3"/>
              <a:buChar char=""/>
              <a:defRPr/>
            </a:pPr>
            <a:r>
              <a:rPr lang="en-US" sz="2400" dirty="0" smtClean="0"/>
              <a:t>Sometimes done in C6-C7</a:t>
            </a:r>
          </a:p>
          <a:p>
            <a:pPr marL="621348" lvl="1" indent="-256032" eaLnBrk="1" fontAlgn="auto" hangingPunct="1">
              <a:spcAft>
                <a:spcPts val="0"/>
              </a:spcAft>
              <a:buFont typeface="Wingdings 3"/>
              <a:buChar char=""/>
              <a:defRPr/>
            </a:pPr>
            <a:r>
              <a:rPr lang="en-US" sz="2000" dirty="0" smtClean="0"/>
              <a:t>Pictured here</a:t>
            </a:r>
          </a:p>
        </p:txBody>
      </p:sp>
      <p:pic>
        <p:nvPicPr>
          <p:cNvPr id="67588" name="Picture 8" descr="H Refle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905000"/>
            <a:ext cx="441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2159182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idx="1"/>
          </p:nvPr>
        </p:nvSpPr>
        <p:spPr>
          <a:xfrm>
            <a:off x="685800" y="1676400"/>
            <a:ext cx="7693025" cy="4495800"/>
          </a:xfrm>
        </p:spPr>
        <p:txBody>
          <a:bodyPr>
            <a:normAutofit/>
          </a:bodyPr>
          <a:lstStyle/>
          <a:p>
            <a:pPr marL="365760" indent="-256032" eaLnBrk="1" fontAlgn="auto" hangingPunct="1">
              <a:spcAft>
                <a:spcPts val="0"/>
              </a:spcAft>
              <a:buFont typeface="Wingdings 3"/>
              <a:buChar char=""/>
              <a:defRPr/>
            </a:pPr>
            <a:r>
              <a:rPr lang="en-US" dirty="0" smtClean="0"/>
              <a:t>NORMAL average response is </a:t>
            </a:r>
            <a:r>
              <a:rPr lang="en-US" dirty="0" smtClean="0">
                <a:solidFill>
                  <a:schemeClr val="accent2">
                    <a:lumMod val="75000"/>
                  </a:schemeClr>
                </a:solidFill>
              </a:rPr>
              <a:t>29.8</a:t>
            </a:r>
            <a:r>
              <a:rPr lang="en-US" dirty="0" smtClean="0"/>
              <a:t> </a:t>
            </a:r>
            <a:r>
              <a:rPr lang="en-US" dirty="0" err="1" smtClean="0"/>
              <a:t>ms</a:t>
            </a:r>
            <a:r>
              <a:rPr lang="en-US" dirty="0" smtClean="0"/>
              <a:t> (</a:t>
            </a:r>
            <a:r>
              <a:rPr lang="en-US" u="sng" dirty="0" smtClean="0"/>
              <a:t>+</a:t>
            </a:r>
            <a:r>
              <a:rPr lang="en-US" dirty="0" smtClean="0"/>
              <a:t> 2.74 </a:t>
            </a:r>
            <a:r>
              <a:rPr lang="en-US" dirty="0" err="1" smtClean="0"/>
              <a:t>ms</a:t>
            </a:r>
            <a:r>
              <a:rPr lang="en-US" dirty="0" smtClean="0"/>
              <a:t>)</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smtClean="0"/>
              <a:t>ABNORMAL responses</a:t>
            </a:r>
          </a:p>
          <a:p>
            <a:pPr marL="621792" lvl="1" eaLnBrk="1" fontAlgn="auto" hangingPunct="1">
              <a:spcBef>
                <a:spcPts val="324"/>
              </a:spcBef>
              <a:spcAft>
                <a:spcPts val="0"/>
              </a:spcAft>
              <a:buFont typeface="Verdana"/>
              <a:buChar char="◦"/>
              <a:defRPr/>
            </a:pPr>
            <a:r>
              <a:rPr lang="en-US" dirty="0" smtClean="0"/>
              <a:t>Slowed latency </a:t>
            </a:r>
            <a:r>
              <a:rPr lang="en-US" dirty="0" smtClean="0">
                <a:sym typeface="Wingdings" pitchFamily="2" charset="2"/>
              </a:rPr>
              <a:t> abnormal dorsal root function from herniated disk or impingement syndrome</a:t>
            </a:r>
          </a:p>
          <a:p>
            <a:pPr marL="859536" lvl="2" eaLnBrk="1" fontAlgn="auto" hangingPunct="1">
              <a:spcAft>
                <a:spcPts val="0"/>
              </a:spcAft>
              <a:buFont typeface="Wingdings 2"/>
              <a:buChar char=""/>
              <a:defRPr/>
            </a:pPr>
            <a:r>
              <a:rPr lang="en-US" dirty="0" smtClean="0">
                <a:sym typeface="Wingdings" pitchFamily="2" charset="2"/>
              </a:rPr>
              <a:t>Peripheral motor and sensory NCVs are typically normal in this situation</a:t>
            </a:r>
          </a:p>
          <a:p>
            <a:pPr marL="859536" lvl="2" eaLnBrk="1" fontAlgn="auto" hangingPunct="1">
              <a:spcAft>
                <a:spcPts val="0"/>
              </a:spcAft>
              <a:buFont typeface="Wingdings 2"/>
              <a:buChar char=""/>
              <a:defRPr/>
            </a:pPr>
            <a:r>
              <a:rPr lang="en-US" dirty="0" smtClean="0">
                <a:sym typeface="Wingdings" pitchFamily="2" charset="2"/>
              </a:rPr>
              <a:t>This test shows abnormalities before EMG denervation potentials would be present</a:t>
            </a:r>
            <a:endParaRPr lang="en-US" dirty="0" smtClean="0"/>
          </a:p>
        </p:txBody>
      </p:sp>
      <p:sp>
        <p:nvSpPr>
          <p:cNvPr id="58370" name="AutoShape 2"/>
          <p:cNvSpPr>
            <a:spLocks noGrp="1" noChangeArrowheads="1"/>
          </p:cNvSpPr>
          <p:nvPr>
            <p:ph type="title"/>
          </p:nvPr>
        </p:nvSpPr>
        <p:spPr/>
        <p:txBody>
          <a:bodyPr/>
          <a:lstStyle/>
          <a:p>
            <a:pPr algn="ctr" eaLnBrk="1" fontAlgn="auto" hangingPunct="1">
              <a:spcAft>
                <a:spcPts val="0"/>
              </a:spcAft>
              <a:defRPr/>
            </a:pPr>
            <a:r>
              <a:rPr lang="en-US" sz="3200" smtClean="0"/>
              <a:t>H – Reflex</a:t>
            </a:r>
            <a:br>
              <a:rPr lang="en-US" sz="3200" smtClean="0"/>
            </a:br>
            <a:r>
              <a:rPr lang="en-US" sz="3200" smtClean="0"/>
              <a:t>Responses</a:t>
            </a:r>
          </a:p>
        </p:txBody>
      </p:sp>
    </p:spTree>
    <p:custDataLst>
      <p:tags r:id="rId1"/>
    </p:custDataLst>
    <p:extLst>
      <p:ext uri="{BB962C8B-B14F-4D97-AF65-F5344CB8AC3E}">
        <p14:creationId xmlns:p14="http://schemas.microsoft.com/office/powerpoint/2010/main" val="33542954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noChangeArrowheads="1"/>
          </p:cNvSpPr>
          <p:nvPr>
            <p:ph idx="1"/>
          </p:nvPr>
        </p:nvSpPr>
        <p:spPr/>
        <p:txBody>
          <a:bodyPr/>
          <a:lstStyle/>
          <a:p>
            <a:pPr eaLnBrk="1" hangingPunct="1"/>
            <a:endParaRPr lang="en-US" smtClean="0"/>
          </a:p>
          <a:p>
            <a:pPr eaLnBrk="1" hangingPunct="1"/>
            <a:r>
              <a:rPr lang="en-US" smtClean="0"/>
              <a:t>Radiculopathy</a:t>
            </a:r>
          </a:p>
          <a:p>
            <a:pPr eaLnBrk="1" hangingPunct="1"/>
            <a:r>
              <a:rPr lang="en-US" smtClean="0"/>
              <a:t>Peripheral neuropathy</a:t>
            </a:r>
          </a:p>
        </p:txBody>
      </p:sp>
      <p:sp>
        <p:nvSpPr>
          <p:cNvPr id="59394" name="AutoShape 2"/>
          <p:cNvSpPr>
            <a:spLocks noGrp="1" noChangeArrowheads="1"/>
          </p:cNvSpPr>
          <p:nvPr>
            <p:ph type="title"/>
          </p:nvPr>
        </p:nvSpPr>
        <p:spPr/>
        <p:txBody>
          <a:bodyPr/>
          <a:lstStyle/>
          <a:p>
            <a:pPr algn="ctr" eaLnBrk="1" fontAlgn="auto" hangingPunct="1">
              <a:spcAft>
                <a:spcPts val="0"/>
              </a:spcAft>
              <a:defRPr/>
            </a:pPr>
            <a:r>
              <a:rPr lang="en-US" sz="3200" smtClean="0"/>
              <a:t>H – Reflex</a:t>
            </a:r>
            <a:br>
              <a:rPr lang="en-US" sz="3200" smtClean="0"/>
            </a:br>
            <a:r>
              <a:rPr lang="en-US" sz="3200" smtClean="0"/>
              <a:t>Primary Uses</a:t>
            </a:r>
          </a:p>
        </p:txBody>
      </p:sp>
    </p:spTree>
    <p:custDataLst>
      <p:tags r:id="rId1"/>
    </p:custDataLst>
    <p:extLst>
      <p:ext uri="{BB962C8B-B14F-4D97-AF65-F5344CB8AC3E}">
        <p14:creationId xmlns:p14="http://schemas.microsoft.com/office/powerpoint/2010/main" val="3605918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noChangeArrowheads="1"/>
          </p:cNvSpPr>
          <p:nvPr>
            <p:ph idx="1"/>
          </p:nvPr>
        </p:nvSpPr>
        <p:spPr>
          <a:xfrm>
            <a:off x="762000" y="1447800"/>
            <a:ext cx="7693025" cy="4572000"/>
          </a:xfrm>
        </p:spPr>
        <p:txBody>
          <a:bodyPr>
            <a:normAutofit fontScale="92500"/>
          </a:bodyPr>
          <a:lstStyle/>
          <a:p>
            <a:pPr marL="365760" indent="-256032" eaLnBrk="1" fontAlgn="auto" hangingPunct="1">
              <a:spcAft>
                <a:spcPts val="0"/>
              </a:spcAft>
              <a:buFont typeface="Wingdings 3"/>
              <a:buChar char=""/>
              <a:defRPr/>
            </a:pPr>
            <a:r>
              <a:rPr lang="en-US" dirty="0" smtClean="0"/>
              <a:t>A measure of motor neuron conduction</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err="1" smtClean="0"/>
              <a:t>Supramaximal</a:t>
            </a:r>
            <a:r>
              <a:rPr lang="en-US" dirty="0" smtClean="0"/>
              <a:t> stimulus of motor neurons at a distal site leading to both </a:t>
            </a:r>
            <a:r>
              <a:rPr lang="en-US" dirty="0" err="1" smtClean="0"/>
              <a:t>orthodromic</a:t>
            </a:r>
            <a:r>
              <a:rPr lang="en-US" dirty="0" smtClean="0"/>
              <a:t> (get distal muscle contraction) and </a:t>
            </a:r>
            <a:r>
              <a:rPr lang="en-US" dirty="0" err="1" smtClean="0"/>
              <a:t>antidromic</a:t>
            </a:r>
            <a:r>
              <a:rPr lang="en-US" dirty="0" smtClean="0"/>
              <a:t> impulses (goes to anterior horn cell </a:t>
            </a:r>
            <a:r>
              <a:rPr lang="en-US" dirty="0" smtClean="0">
                <a:sym typeface="Wingdings" pitchFamily="2" charset="2"/>
              </a:rPr>
              <a:t> reverberates there  impulse sent back down motor neuron  recorded)</a:t>
            </a:r>
          </a:p>
          <a:p>
            <a:pPr marL="109728" indent="0" eaLnBrk="1" fontAlgn="auto" hangingPunct="1">
              <a:spcAft>
                <a:spcPts val="0"/>
              </a:spcAft>
              <a:buFont typeface="Wingdings 3"/>
              <a:buNone/>
              <a:defRPr/>
            </a:pPr>
            <a:endParaRPr lang="en-US" dirty="0" smtClean="0">
              <a:sym typeface="Wingdings" pitchFamily="2" charset="2"/>
            </a:endParaRPr>
          </a:p>
          <a:p>
            <a:pPr marL="365760" indent="-256032" eaLnBrk="1" fontAlgn="auto" hangingPunct="1">
              <a:spcAft>
                <a:spcPts val="0"/>
              </a:spcAft>
              <a:buFont typeface="Wingdings 3"/>
              <a:buChar char=""/>
              <a:defRPr/>
            </a:pPr>
            <a:r>
              <a:rPr lang="en-US" dirty="0" err="1" smtClean="0">
                <a:sym typeface="Wingdings" pitchFamily="2" charset="2"/>
              </a:rPr>
              <a:t>Antidromic</a:t>
            </a:r>
            <a:r>
              <a:rPr lang="en-US" dirty="0" smtClean="0">
                <a:sym typeface="Wingdings" pitchFamily="2" charset="2"/>
              </a:rPr>
              <a:t> portion of response is response that is called the F wave</a:t>
            </a:r>
            <a:endParaRPr lang="en-US" dirty="0" smtClean="0"/>
          </a:p>
        </p:txBody>
      </p:sp>
      <p:sp>
        <p:nvSpPr>
          <p:cNvPr id="60418" name="AutoShape 2"/>
          <p:cNvSpPr>
            <a:spLocks noGrp="1" noChangeArrowheads="1"/>
          </p:cNvSpPr>
          <p:nvPr>
            <p:ph type="title"/>
          </p:nvPr>
        </p:nvSpPr>
        <p:spPr/>
        <p:txBody>
          <a:bodyPr/>
          <a:lstStyle/>
          <a:p>
            <a:pPr algn="ctr" eaLnBrk="1" fontAlgn="auto" hangingPunct="1">
              <a:spcAft>
                <a:spcPts val="0"/>
              </a:spcAft>
              <a:defRPr/>
            </a:pPr>
            <a:r>
              <a:rPr lang="en-US" sz="3200" smtClean="0"/>
              <a:t>F Wave</a:t>
            </a:r>
            <a:br>
              <a:rPr lang="en-US" sz="3200" smtClean="0"/>
            </a:br>
            <a:r>
              <a:rPr lang="en-US" sz="3200" smtClean="0"/>
              <a:t>Defined</a:t>
            </a:r>
          </a:p>
        </p:txBody>
      </p:sp>
    </p:spTree>
    <p:custDataLst>
      <p:tags r:id="rId1"/>
    </p:custDataLst>
    <p:extLst>
      <p:ext uri="{BB962C8B-B14F-4D97-AF65-F5344CB8AC3E}">
        <p14:creationId xmlns:p14="http://schemas.microsoft.com/office/powerpoint/2010/main" val="4916325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idx="1"/>
          </p:nvPr>
        </p:nvSpPr>
        <p:spPr>
          <a:xfrm>
            <a:off x="457200" y="1752600"/>
            <a:ext cx="8229600" cy="4254500"/>
          </a:xfrm>
        </p:spPr>
        <p:txBody>
          <a:bodyPr>
            <a:normAutofit/>
          </a:bodyPr>
          <a:lstStyle/>
          <a:p>
            <a:pPr marL="365760" indent="-256032" eaLnBrk="1" fontAlgn="auto" hangingPunct="1">
              <a:spcAft>
                <a:spcPts val="0"/>
              </a:spcAft>
              <a:buFont typeface="Wingdings 3"/>
              <a:buChar char=""/>
              <a:defRPr/>
            </a:pPr>
            <a:r>
              <a:rPr lang="en-US" dirty="0" smtClean="0"/>
              <a:t>Upper Extremity</a:t>
            </a:r>
          </a:p>
          <a:p>
            <a:pPr marL="621792" lvl="1" eaLnBrk="1" fontAlgn="auto" hangingPunct="1">
              <a:spcBef>
                <a:spcPts val="324"/>
              </a:spcBef>
              <a:spcAft>
                <a:spcPts val="0"/>
              </a:spcAft>
              <a:buFont typeface="Verdana"/>
              <a:buChar char="◦"/>
              <a:defRPr/>
            </a:pPr>
            <a:r>
              <a:rPr lang="en-US" dirty="0" smtClean="0"/>
              <a:t>Approximately 30 seconds</a:t>
            </a:r>
          </a:p>
          <a:p>
            <a:pPr marL="393192" lvl="1" indent="0" eaLnBrk="1" fontAlgn="auto" hangingPunct="1">
              <a:spcBef>
                <a:spcPts val="324"/>
              </a:spcBef>
              <a:spcAft>
                <a:spcPts val="0"/>
              </a:spcAft>
              <a:buFont typeface="Verdana"/>
              <a:buNone/>
              <a:defRPr/>
            </a:pPr>
            <a:endParaRPr lang="en-US" dirty="0" smtClean="0"/>
          </a:p>
          <a:p>
            <a:pPr marL="365760" indent="-256032" eaLnBrk="1" fontAlgn="auto" hangingPunct="1">
              <a:spcAft>
                <a:spcPts val="0"/>
              </a:spcAft>
              <a:buFont typeface="Wingdings 3"/>
              <a:buChar char=""/>
              <a:defRPr/>
            </a:pPr>
            <a:r>
              <a:rPr lang="en-US" dirty="0" smtClean="0"/>
              <a:t>Lower Extremity</a:t>
            </a:r>
          </a:p>
          <a:p>
            <a:pPr marL="621792" lvl="1" eaLnBrk="1" fontAlgn="auto" hangingPunct="1">
              <a:spcBef>
                <a:spcPts val="324"/>
              </a:spcBef>
              <a:spcAft>
                <a:spcPts val="0"/>
              </a:spcAft>
              <a:buFont typeface="Verdana"/>
              <a:buChar char="◦"/>
              <a:defRPr/>
            </a:pPr>
            <a:r>
              <a:rPr lang="en-US" dirty="0" smtClean="0"/>
              <a:t>Less than 60 seconds</a:t>
            </a:r>
          </a:p>
        </p:txBody>
      </p:sp>
      <p:sp>
        <p:nvSpPr>
          <p:cNvPr id="61442" name="AutoShape 2"/>
          <p:cNvSpPr>
            <a:spLocks noGrp="1" noChangeArrowheads="1"/>
          </p:cNvSpPr>
          <p:nvPr>
            <p:ph type="title"/>
          </p:nvPr>
        </p:nvSpPr>
        <p:spPr/>
        <p:txBody>
          <a:bodyPr/>
          <a:lstStyle/>
          <a:p>
            <a:pPr algn="ctr" eaLnBrk="1" fontAlgn="auto" hangingPunct="1">
              <a:spcAft>
                <a:spcPts val="0"/>
              </a:spcAft>
              <a:defRPr/>
            </a:pPr>
            <a:r>
              <a:rPr lang="en-US" sz="3200" smtClean="0"/>
              <a:t>F Wave</a:t>
            </a:r>
            <a:br>
              <a:rPr lang="en-US" sz="3200" smtClean="0"/>
            </a:br>
            <a:r>
              <a:rPr lang="en-US" sz="3200" smtClean="0"/>
              <a:t>Normal Values (Latencies)</a:t>
            </a:r>
          </a:p>
        </p:txBody>
      </p:sp>
    </p:spTree>
    <p:custDataLst>
      <p:tags r:id="rId1"/>
    </p:custDataLst>
    <p:extLst>
      <p:ext uri="{BB962C8B-B14F-4D97-AF65-F5344CB8AC3E}">
        <p14:creationId xmlns:p14="http://schemas.microsoft.com/office/powerpoint/2010/main" val="1232828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4"/>
          <p:cNvSpPr>
            <a:spLocks noGrp="1" noChangeArrowheads="1"/>
          </p:cNvSpPr>
          <p:nvPr>
            <p:ph type="title"/>
          </p:nvPr>
        </p:nvSpPr>
        <p:spPr>
          <a:xfrm>
            <a:off x="838200" y="381000"/>
            <a:ext cx="7924800" cy="1143000"/>
          </a:xfrm>
        </p:spPr>
        <p:txBody>
          <a:bodyPr/>
          <a:lstStyle/>
          <a:p>
            <a:pPr algn="ctr" eaLnBrk="1" fontAlgn="auto" hangingPunct="1">
              <a:spcAft>
                <a:spcPts val="0"/>
              </a:spcAft>
              <a:defRPr/>
            </a:pPr>
            <a:r>
              <a:rPr lang="en-US" sz="3200" dirty="0" smtClean="0"/>
              <a:t>Electromyography (EMG)</a:t>
            </a:r>
            <a:br>
              <a:rPr lang="en-US" sz="3200" dirty="0" smtClean="0"/>
            </a:br>
            <a:r>
              <a:rPr lang="en-US" sz="3200" dirty="0" smtClean="0"/>
              <a:t>Parameters Recorded</a:t>
            </a:r>
          </a:p>
        </p:txBody>
      </p:sp>
      <p:sp>
        <p:nvSpPr>
          <p:cNvPr id="32771" name="Rectangle 5"/>
          <p:cNvSpPr>
            <a:spLocks noGrp="1" noChangeArrowheads="1"/>
          </p:cNvSpPr>
          <p:nvPr>
            <p:ph type="body" sz="half" idx="1"/>
          </p:nvPr>
        </p:nvSpPr>
        <p:spPr>
          <a:xfrm>
            <a:off x="609600" y="1752600"/>
            <a:ext cx="3770313" cy="4191000"/>
          </a:xfrm>
        </p:spPr>
        <p:txBody>
          <a:bodyPr>
            <a:normAutofit/>
          </a:bodyPr>
          <a:lstStyle/>
          <a:p>
            <a:pPr marL="365760" indent="-256032" eaLnBrk="1" fontAlgn="auto" hangingPunct="1">
              <a:lnSpc>
                <a:spcPct val="80000"/>
              </a:lnSpc>
              <a:spcAft>
                <a:spcPts val="0"/>
              </a:spcAft>
              <a:buFont typeface="Wingdings 3"/>
              <a:buChar char=""/>
              <a:defRPr/>
            </a:pPr>
            <a:r>
              <a:rPr lang="en-US" sz="1600" dirty="0" smtClean="0"/>
              <a:t>Amplitude = negative peak to positive peak</a:t>
            </a:r>
          </a:p>
          <a:p>
            <a:pPr marL="365760" indent="-256032" eaLnBrk="1" fontAlgn="auto" hangingPunct="1">
              <a:lnSpc>
                <a:spcPct val="80000"/>
              </a:lnSpc>
              <a:spcAft>
                <a:spcPts val="0"/>
              </a:spcAft>
              <a:buFont typeface="Wingdings 3"/>
              <a:buChar char=""/>
              <a:defRPr/>
            </a:pPr>
            <a:r>
              <a:rPr lang="en-US" sz="1600" dirty="0" smtClean="0"/>
              <a:t>Duration = time from first deflection of the baseline to the last return to baseline</a:t>
            </a:r>
          </a:p>
          <a:p>
            <a:pPr marL="365760" indent="-256032" eaLnBrk="1" fontAlgn="auto" hangingPunct="1">
              <a:lnSpc>
                <a:spcPct val="80000"/>
              </a:lnSpc>
              <a:spcAft>
                <a:spcPts val="0"/>
              </a:spcAft>
              <a:buFont typeface="Wingdings 3"/>
              <a:buChar char=""/>
              <a:defRPr/>
            </a:pPr>
            <a:r>
              <a:rPr lang="en-US" sz="1600" dirty="0" smtClean="0"/>
              <a:t>Number of phases = number of times the components of the motor unit potential cross the baseline plus one</a:t>
            </a:r>
          </a:p>
          <a:p>
            <a:pPr marL="365760" indent="-256032" eaLnBrk="1" fontAlgn="auto" hangingPunct="1">
              <a:lnSpc>
                <a:spcPct val="80000"/>
              </a:lnSpc>
              <a:spcAft>
                <a:spcPts val="0"/>
              </a:spcAft>
              <a:buFont typeface="Wingdings 3"/>
              <a:buChar char=""/>
              <a:defRPr/>
            </a:pPr>
            <a:r>
              <a:rPr lang="en-US" sz="1600" dirty="0" smtClean="0"/>
              <a:t>Rise time = elapsed time between the peak of the initial positive (down) deflection to the peak of the highest negative (up) deflection </a:t>
            </a:r>
          </a:p>
          <a:p>
            <a:pPr marL="0" indent="0" eaLnBrk="1" fontAlgn="auto" hangingPunct="1">
              <a:lnSpc>
                <a:spcPct val="80000"/>
              </a:lnSpc>
              <a:spcAft>
                <a:spcPts val="0"/>
              </a:spcAft>
              <a:buFont typeface="Wingdings" pitchFamily="2" charset="2"/>
              <a:buNone/>
              <a:defRPr/>
            </a:pPr>
            <a:endParaRPr lang="en-US" sz="1600" dirty="0" smtClean="0"/>
          </a:p>
          <a:p>
            <a:pPr marL="0" indent="0" eaLnBrk="1" fontAlgn="auto" hangingPunct="1">
              <a:lnSpc>
                <a:spcPct val="80000"/>
              </a:lnSpc>
              <a:spcAft>
                <a:spcPts val="0"/>
              </a:spcAft>
              <a:buFont typeface="Wingdings" pitchFamily="2" charset="2"/>
              <a:buNone/>
              <a:defRPr/>
            </a:pPr>
            <a:r>
              <a:rPr lang="en-US" sz="1600" i="1" dirty="0" smtClean="0"/>
              <a:t>Note: the number of fibers contained in a motor unit and their degree of synchrony affect these characteristics</a:t>
            </a:r>
          </a:p>
        </p:txBody>
      </p:sp>
      <p:pic>
        <p:nvPicPr>
          <p:cNvPr id="45060" name="Picture 8" descr="MUP measuremen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2133600"/>
            <a:ext cx="4343400" cy="311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1457753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idx="1"/>
          </p:nvPr>
        </p:nvSpPr>
        <p:spPr>
          <a:xfrm>
            <a:off x="457200" y="1676400"/>
            <a:ext cx="8229600" cy="4330700"/>
          </a:xfrm>
        </p:spPr>
        <p:txBody>
          <a:bodyPr>
            <a:normAutofit/>
          </a:bodyPr>
          <a:lstStyle/>
          <a:p>
            <a:pPr eaLnBrk="1" hangingPunct="1"/>
            <a:r>
              <a:rPr lang="en-US" dirty="0" smtClean="0"/>
              <a:t>Conditions where proximal nerve is involved</a:t>
            </a:r>
          </a:p>
          <a:p>
            <a:pPr eaLnBrk="1" hangingPunct="1"/>
            <a:r>
              <a:rPr lang="en-US" dirty="0" smtClean="0"/>
              <a:t>Guillain-Barre Syndrome</a:t>
            </a:r>
          </a:p>
          <a:p>
            <a:pPr eaLnBrk="1" hangingPunct="1"/>
            <a:r>
              <a:rPr lang="en-US" dirty="0" smtClean="0"/>
              <a:t>Thoracic Outlet </a:t>
            </a:r>
            <a:r>
              <a:rPr lang="en-US" dirty="0" smtClean="0"/>
              <a:t>Syndrome: UE</a:t>
            </a:r>
            <a:endParaRPr lang="en-US" dirty="0" smtClean="0"/>
          </a:p>
          <a:p>
            <a:pPr eaLnBrk="1" hangingPunct="1"/>
            <a:r>
              <a:rPr lang="en-US" dirty="0" smtClean="0"/>
              <a:t>Brachial Plexus injuries</a:t>
            </a:r>
          </a:p>
          <a:p>
            <a:pPr eaLnBrk="1" hangingPunct="1"/>
            <a:r>
              <a:rPr lang="en-US" dirty="0" smtClean="0"/>
              <a:t>Radiculopathies with more than one nerve root involved</a:t>
            </a:r>
          </a:p>
          <a:p>
            <a:pPr eaLnBrk="1" hangingPunct="1"/>
            <a:r>
              <a:rPr lang="en-US" dirty="0" smtClean="0"/>
              <a:t>As measure of alpha motor neuron excitability in research studies</a:t>
            </a:r>
          </a:p>
        </p:txBody>
      </p:sp>
      <p:sp>
        <p:nvSpPr>
          <p:cNvPr id="62466" name="AutoShape 2"/>
          <p:cNvSpPr>
            <a:spLocks noGrp="1" noChangeArrowheads="1"/>
          </p:cNvSpPr>
          <p:nvPr>
            <p:ph type="title"/>
          </p:nvPr>
        </p:nvSpPr>
        <p:spPr/>
        <p:txBody>
          <a:bodyPr/>
          <a:lstStyle/>
          <a:p>
            <a:pPr algn="ctr" eaLnBrk="1" fontAlgn="auto" hangingPunct="1">
              <a:spcAft>
                <a:spcPts val="0"/>
              </a:spcAft>
              <a:defRPr/>
            </a:pPr>
            <a:r>
              <a:rPr lang="en-US" sz="3200" dirty="0" smtClean="0"/>
              <a:t>F Wave</a:t>
            </a:r>
            <a:br>
              <a:rPr lang="en-US" sz="3200" dirty="0" smtClean="0"/>
            </a:br>
            <a:r>
              <a:rPr lang="en-US" sz="3200" dirty="0" smtClean="0"/>
              <a:t>Primary Uses</a:t>
            </a:r>
          </a:p>
        </p:txBody>
      </p:sp>
    </p:spTree>
    <p:custDataLst>
      <p:tags r:id="rId1"/>
    </p:custDataLst>
    <p:extLst>
      <p:ext uri="{BB962C8B-B14F-4D97-AF65-F5344CB8AC3E}">
        <p14:creationId xmlns:p14="http://schemas.microsoft.com/office/powerpoint/2010/main" val="1460264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idx="1"/>
          </p:nvPr>
        </p:nvSpPr>
        <p:spPr/>
        <p:txBody>
          <a:bodyPr/>
          <a:lstStyle/>
          <a:p>
            <a:pPr eaLnBrk="1" hangingPunct="1">
              <a:lnSpc>
                <a:spcPct val="90000"/>
              </a:lnSpc>
            </a:pPr>
            <a:r>
              <a:rPr lang="en-US" dirty="0" smtClean="0"/>
              <a:t>Propagated sound waves interact with tissue interfaces to produce images based on reflection or refraction of structures with different acoustic impedance </a:t>
            </a:r>
            <a:endParaRPr lang="en-US" dirty="0" smtClean="0"/>
          </a:p>
          <a:p>
            <a:pPr lvl="1">
              <a:lnSpc>
                <a:spcPct val="90000"/>
              </a:lnSpc>
            </a:pPr>
            <a:r>
              <a:rPr lang="en-US" dirty="0" smtClean="0"/>
              <a:t>For Deep Vein Thrombosis</a:t>
            </a:r>
            <a:endParaRPr lang="en-US" dirty="0" smtClean="0"/>
          </a:p>
          <a:p>
            <a:pPr eaLnBrk="1" hangingPunct="1">
              <a:lnSpc>
                <a:spcPct val="90000"/>
              </a:lnSpc>
            </a:pPr>
            <a:r>
              <a:rPr lang="en-US" dirty="0" smtClean="0"/>
              <a:t>Sound waves are reflected back to a transducer crystal and converted into electrical input </a:t>
            </a:r>
          </a:p>
          <a:p>
            <a:pPr eaLnBrk="1" hangingPunct="1">
              <a:lnSpc>
                <a:spcPct val="90000"/>
              </a:lnSpc>
            </a:pPr>
            <a:r>
              <a:rPr lang="en-US" dirty="0" smtClean="0"/>
              <a:t>Doppler ultrasound technique produces color-coded real-time images of blood flow. </a:t>
            </a:r>
          </a:p>
        </p:txBody>
      </p:sp>
      <p:sp>
        <p:nvSpPr>
          <p:cNvPr id="25602" name="AutoShape 2"/>
          <p:cNvSpPr>
            <a:spLocks noGrp="1" noChangeArrowheads="1"/>
          </p:cNvSpPr>
          <p:nvPr>
            <p:ph type="title"/>
          </p:nvPr>
        </p:nvSpPr>
        <p:spPr/>
        <p:txBody>
          <a:bodyPr/>
          <a:lstStyle/>
          <a:p>
            <a:pPr algn="ctr" eaLnBrk="1" hangingPunct="1">
              <a:defRPr/>
            </a:pPr>
            <a:r>
              <a:rPr lang="en-US" sz="3200" smtClean="0"/>
              <a:t>Ultrasound</a:t>
            </a:r>
            <a:br>
              <a:rPr lang="en-US" sz="3200" smtClean="0"/>
            </a:br>
            <a:r>
              <a:rPr lang="en-US" sz="3200" smtClean="0"/>
              <a:t>Defined</a:t>
            </a:r>
          </a:p>
        </p:txBody>
      </p:sp>
    </p:spTree>
    <p:extLst>
      <p:ext uri="{BB962C8B-B14F-4D97-AF65-F5344CB8AC3E}">
        <p14:creationId xmlns:p14="http://schemas.microsoft.com/office/powerpoint/2010/main" val="3599430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p:cNvSpPr>
            <a:spLocks noGrp="1" noChangeArrowheads="1"/>
          </p:cNvSpPr>
          <p:nvPr>
            <p:ph type="title"/>
          </p:nvPr>
        </p:nvSpPr>
        <p:spPr>
          <a:xfrm>
            <a:off x="762000" y="304800"/>
            <a:ext cx="7924800" cy="1143000"/>
          </a:xfrm>
        </p:spPr>
        <p:txBody>
          <a:bodyPr/>
          <a:lstStyle/>
          <a:p>
            <a:pPr algn="ctr" eaLnBrk="1" hangingPunct="1">
              <a:defRPr/>
            </a:pPr>
            <a:r>
              <a:rPr lang="en-US" sz="3200" dirty="0" smtClean="0"/>
              <a:t>Ultrasound</a:t>
            </a:r>
            <a:br>
              <a:rPr lang="en-US" sz="3200" dirty="0" smtClean="0"/>
            </a:br>
            <a:r>
              <a:rPr lang="en-US" sz="3200" dirty="0" smtClean="0"/>
              <a:t>Advantages / Disadvantages</a:t>
            </a:r>
          </a:p>
        </p:txBody>
      </p:sp>
      <p:sp>
        <p:nvSpPr>
          <p:cNvPr id="74755" name="Rectangle 4"/>
          <p:cNvSpPr>
            <a:spLocks noGrp="1" noChangeArrowheads="1"/>
          </p:cNvSpPr>
          <p:nvPr>
            <p:ph type="body" sz="half" idx="1"/>
          </p:nvPr>
        </p:nvSpPr>
        <p:spPr>
          <a:xfrm>
            <a:off x="762000" y="1600200"/>
            <a:ext cx="3770313" cy="3724275"/>
          </a:xfrm>
        </p:spPr>
        <p:txBody>
          <a:bodyPr>
            <a:normAutofit fontScale="92500" lnSpcReduction="10000"/>
          </a:bodyPr>
          <a:lstStyle/>
          <a:p>
            <a:pPr eaLnBrk="1" hangingPunct="1"/>
            <a:r>
              <a:rPr lang="en-US" sz="2400" smtClean="0"/>
              <a:t>Advantages</a:t>
            </a:r>
          </a:p>
          <a:p>
            <a:pPr lvl="1" eaLnBrk="1" hangingPunct="1"/>
            <a:r>
              <a:rPr lang="en-US" sz="2000" smtClean="0"/>
              <a:t>noninvasive</a:t>
            </a:r>
          </a:p>
          <a:p>
            <a:pPr lvl="1" eaLnBrk="1" hangingPunct="1"/>
            <a:r>
              <a:rPr lang="en-US" sz="2000" smtClean="0"/>
              <a:t>relatively low cost</a:t>
            </a:r>
          </a:p>
          <a:p>
            <a:pPr lvl="1" eaLnBrk="1" hangingPunct="1"/>
            <a:r>
              <a:rPr lang="en-US" sz="2000" smtClean="0"/>
              <a:t>Safe, with no radiation</a:t>
            </a:r>
          </a:p>
          <a:p>
            <a:pPr lvl="1" eaLnBrk="1" hangingPunct="1"/>
            <a:r>
              <a:rPr lang="en-US" sz="2000" smtClean="0"/>
              <a:t>Quick</a:t>
            </a:r>
          </a:p>
          <a:p>
            <a:pPr lvl="1" eaLnBrk="1" hangingPunct="1"/>
            <a:r>
              <a:rPr lang="en-US" sz="2000" smtClean="0"/>
              <a:t>allows localization of lesions in three dimensions, therefore useful for guiding percutaneous aspiration or biopsy and for mapping radiation portals 	</a:t>
            </a:r>
          </a:p>
        </p:txBody>
      </p:sp>
      <p:sp>
        <p:nvSpPr>
          <p:cNvPr id="74756" name="Rectangle 5"/>
          <p:cNvSpPr>
            <a:spLocks noGrp="1" noChangeArrowheads="1"/>
          </p:cNvSpPr>
          <p:nvPr>
            <p:ph sz="half" idx="2"/>
          </p:nvPr>
        </p:nvSpPr>
        <p:spPr>
          <a:xfrm>
            <a:off x="4724400" y="1524000"/>
            <a:ext cx="3770313" cy="3724275"/>
          </a:xfrm>
        </p:spPr>
        <p:txBody>
          <a:bodyPr/>
          <a:lstStyle/>
          <a:p>
            <a:pPr eaLnBrk="1" hangingPunct="1"/>
            <a:r>
              <a:rPr lang="en-US" sz="2400" smtClean="0"/>
              <a:t>Disadvantages</a:t>
            </a:r>
          </a:p>
        </p:txBody>
      </p:sp>
    </p:spTree>
    <p:extLst>
      <p:ext uri="{BB962C8B-B14F-4D97-AF65-F5344CB8AC3E}">
        <p14:creationId xmlns:p14="http://schemas.microsoft.com/office/powerpoint/2010/main" val="13431848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Grp="1" noChangeArrowheads="1"/>
          </p:cNvSpPr>
          <p:nvPr>
            <p:ph type="title"/>
          </p:nvPr>
        </p:nvSpPr>
        <p:spPr>
          <a:xfrm>
            <a:off x="685800" y="381000"/>
            <a:ext cx="7924800" cy="1143000"/>
          </a:xfrm>
        </p:spPr>
        <p:txBody>
          <a:bodyPr/>
          <a:lstStyle/>
          <a:p>
            <a:pPr algn="ctr" eaLnBrk="1" hangingPunct="1">
              <a:defRPr/>
            </a:pPr>
            <a:r>
              <a:rPr lang="en-US" sz="3200" dirty="0" smtClean="0"/>
              <a:t>Ultrasound</a:t>
            </a:r>
            <a:br>
              <a:rPr lang="en-US" sz="3200" dirty="0" smtClean="0"/>
            </a:br>
            <a:r>
              <a:rPr lang="en-US" sz="3200" dirty="0" smtClean="0"/>
              <a:t>Primary Uses</a:t>
            </a:r>
          </a:p>
        </p:txBody>
      </p:sp>
      <p:sp>
        <p:nvSpPr>
          <p:cNvPr id="75779" name="Rectangle 3"/>
          <p:cNvSpPr>
            <a:spLocks noGrp="1" noChangeArrowheads="1"/>
          </p:cNvSpPr>
          <p:nvPr>
            <p:ph type="body" sz="half" idx="1"/>
          </p:nvPr>
        </p:nvSpPr>
        <p:spPr>
          <a:xfrm>
            <a:off x="838200" y="1981200"/>
            <a:ext cx="3770313" cy="4105275"/>
          </a:xfrm>
        </p:spPr>
        <p:txBody>
          <a:bodyPr/>
          <a:lstStyle/>
          <a:p>
            <a:pPr eaLnBrk="1" hangingPunct="1">
              <a:lnSpc>
                <a:spcPct val="90000"/>
              </a:lnSpc>
            </a:pPr>
            <a:r>
              <a:rPr lang="en-US" sz="2000" smtClean="0"/>
              <a:t>Superficial tendons and muscles</a:t>
            </a:r>
          </a:p>
          <a:p>
            <a:pPr eaLnBrk="1" hangingPunct="1">
              <a:lnSpc>
                <a:spcPct val="90000"/>
              </a:lnSpc>
            </a:pPr>
            <a:r>
              <a:rPr lang="en-US" sz="2000" smtClean="0"/>
              <a:t>Popliteal space</a:t>
            </a:r>
          </a:p>
          <a:p>
            <a:pPr eaLnBrk="1" hangingPunct="1">
              <a:lnSpc>
                <a:spcPct val="90000"/>
              </a:lnSpc>
            </a:pPr>
            <a:r>
              <a:rPr lang="en-US" sz="2000" smtClean="0"/>
              <a:t>Patellar tendon</a:t>
            </a:r>
          </a:p>
          <a:p>
            <a:pPr eaLnBrk="1" hangingPunct="1">
              <a:lnSpc>
                <a:spcPct val="90000"/>
              </a:lnSpc>
            </a:pPr>
            <a:r>
              <a:rPr lang="en-US" sz="2000" smtClean="0"/>
              <a:t>Many joints</a:t>
            </a:r>
          </a:p>
          <a:p>
            <a:pPr eaLnBrk="1" hangingPunct="1">
              <a:lnSpc>
                <a:spcPct val="90000"/>
              </a:lnSpc>
            </a:pPr>
            <a:r>
              <a:rPr lang="en-US" sz="2000" smtClean="0"/>
              <a:t>Popliteal cysts</a:t>
            </a:r>
          </a:p>
          <a:p>
            <a:pPr eaLnBrk="1" hangingPunct="1">
              <a:lnSpc>
                <a:spcPct val="90000"/>
              </a:lnSpc>
            </a:pPr>
            <a:r>
              <a:rPr lang="en-US" sz="2000" smtClean="0"/>
              <a:t>Tumors and infections of bone and soft tissue</a:t>
            </a:r>
          </a:p>
          <a:p>
            <a:pPr eaLnBrk="1" hangingPunct="1">
              <a:lnSpc>
                <a:spcPct val="90000"/>
              </a:lnSpc>
            </a:pPr>
            <a:r>
              <a:rPr lang="en-US" sz="2000" smtClean="0"/>
              <a:t>Foreign bodies</a:t>
            </a:r>
          </a:p>
          <a:p>
            <a:pPr eaLnBrk="1" hangingPunct="1">
              <a:lnSpc>
                <a:spcPct val="90000"/>
              </a:lnSpc>
            </a:pPr>
            <a:r>
              <a:rPr lang="en-US" sz="2000" smtClean="0"/>
              <a:t>Parathyroid glands</a:t>
            </a:r>
          </a:p>
          <a:p>
            <a:pPr eaLnBrk="1" hangingPunct="1">
              <a:lnSpc>
                <a:spcPct val="90000"/>
              </a:lnSpc>
            </a:pPr>
            <a:r>
              <a:rPr lang="en-US" sz="2000" smtClean="0"/>
              <a:t>Hematomas</a:t>
            </a:r>
          </a:p>
        </p:txBody>
      </p:sp>
      <p:sp>
        <p:nvSpPr>
          <p:cNvPr id="7578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75781" name="Picture 7" descr="http://www.amershamhealth.com/medcyclopaedia/Images/Volume%20I/thumbnails/CPOWER_DOPPLER_SONOGR_FIG2A_t.JPG">
            <a:hlinkClick r:id="rId3"/>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4800600" y="2362200"/>
            <a:ext cx="281940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75783" name="Picture 6" descr="http://www.amershamhealth.com/medcyclopaedia/Images/Volume%20I/thumbnails/CPOWER_DOPPLER_SONOGR_FIG2B_t.JPG">
            <a:hlinkClick r:id="rId3"/>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6096000" y="4586288"/>
            <a:ext cx="2514600"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8933" name="Group 21"/>
          <p:cNvGraphicFramePr>
            <a:graphicFrameLocks noGrp="1"/>
          </p:cNvGraphicFramePr>
          <p:nvPr/>
        </p:nvGraphicFramePr>
        <p:xfrm>
          <a:off x="0" y="0"/>
          <a:ext cx="207968" cy="914400"/>
        </p:xfrm>
        <a:graphic>
          <a:graphicData uri="http://schemas.openxmlformats.org/drawingml/2006/table">
            <a:tbl>
              <a:tblPr/>
              <a:tblGrid>
                <a:gridCol w="207968"/>
              </a:tblGrid>
              <a:tr h="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charset="0"/>
                      </a:endParaRPr>
                    </a:p>
                  </a:txBody>
                  <a:tcPr marL="91284" marR="91284" anchor="ctr" horzOverflow="overflow">
                    <a:lnL cap="flat">
                      <a:noFill/>
                    </a:lnL>
                    <a:lnR cap="flat">
                      <a:noFill/>
                    </a:lnR>
                    <a:lnT cap="flat">
                      <a:noFill/>
                    </a:lnT>
                    <a:lnB>
                      <a:noFill/>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charset="0"/>
                      </a:endParaRPr>
                    </a:p>
                  </a:txBody>
                  <a:tcPr marL="91284" marR="91284" anchor="ctr" horzOverflow="overflow">
                    <a:lnL cap="flat">
                      <a:noFill/>
                    </a:lnL>
                    <a:lnR cap="flat">
                      <a:noFill/>
                    </a:lnR>
                    <a:ln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22215877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1"/>
          </p:nvPr>
        </p:nvSpPr>
        <p:spPr>
          <a:xfrm>
            <a:off x="838200" y="1524000"/>
            <a:ext cx="7693025" cy="4495800"/>
          </a:xfrm>
        </p:spPr>
        <p:txBody>
          <a:bodyPr>
            <a:normAutofit lnSpcReduction="10000"/>
          </a:bodyPr>
          <a:lstStyle/>
          <a:p>
            <a:pPr eaLnBrk="1" hangingPunct="1">
              <a:lnSpc>
                <a:spcPct val="90000"/>
              </a:lnSpc>
            </a:pPr>
            <a:r>
              <a:rPr lang="en-US" sz="2400" smtClean="0"/>
              <a:t>Cardiac imaging technique based upon the velocity of sound traveling through and reflected from acoustic interfaces in cardiovascular structures</a:t>
            </a:r>
          </a:p>
          <a:p>
            <a:pPr eaLnBrk="1" hangingPunct="1">
              <a:lnSpc>
                <a:spcPct val="90000"/>
              </a:lnSpc>
            </a:pPr>
            <a:r>
              <a:rPr lang="en-US" sz="2400" smtClean="0"/>
              <a:t>Most frequently performed diagnostic study for cardiac diseases</a:t>
            </a:r>
          </a:p>
          <a:p>
            <a:pPr eaLnBrk="1" hangingPunct="1">
              <a:lnSpc>
                <a:spcPct val="90000"/>
              </a:lnSpc>
            </a:pPr>
            <a:r>
              <a:rPr lang="en-US" sz="2400" smtClean="0"/>
              <a:t>2-D format most typically used</a:t>
            </a:r>
          </a:p>
          <a:p>
            <a:pPr eaLnBrk="1" hangingPunct="1">
              <a:lnSpc>
                <a:spcPct val="90000"/>
              </a:lnSpc>
            </a:pPr>
            <a:r>
              <a:rPr lang="en-US" sz="2400" smtClean="0"/>
              <a:t>Doppler format used to examine blood flow through the heart</a:t>
            </a:r>
          </a:p>
          <a:p>
            <a:pPr lvl="1" eaLnBrk="1" hangingPunct="1">
              <a:lnSpc>
                <a:spcPct val="90000"/>
              </a:lnSpc>
            </a:pPr>
            <a:r>
              <a:rPr lang="en-US" sz="2000" smtClean="0"/>
              <a:t>Transthoracic typically performed</a:t>
            </a:r>
          </a:p>
          <a:p>
            <a:pPr lvl="1" eaLnBrk="1" hangingPunct="1">
              <a:lnSpc>
                <a:spcPct val="90000"/>
              </a:lnSpc>
            </a:pPr>
            <a:r>
              <a:rPr lang="en-US" sz="2000" smtClean="0"/>
              <a:t>Transesophageal echocardiography involves placement of the ultrasound transducer into the esophagus in proximity to the heart and is sometimes done during cardiac surgeries </a:t>
            </a:r>
          </a:p>
        </p:txBody>
      </p:sp>
      <p:sp>
        <p:nvSpPr>
          <p:cNvPr id="28674" name="AutoShape 2"/>
          <p:cNvSpPr>
            <a:spLocks noGrp="1" noChangeArrowheads="1"/>
          </p:cNvSpPr>
          <p:nvPr>
            <p:ph type="title"/>
          </p:nvPr>
        </p:nvSpPr>
        <p:spPr/>
        <p:txBody>
          <a:bodyPr/>
          <a:lstStyle/>
          <a:p>
            <a:pPr algn="ctr" eaLnBrk="1" hangingPunct="1">
              <a:defRPr/>
            </a:pPr>
            <a:r>
              <a:rPr lang="en-US" sz="3200" dirty="0" smtClean="0"/>
              <a:t>Echocardiography</a:t>
            </a:r>
          </a:p>
        </p:txBody>
      </p:sp>
    </p:spTree>
    <p:extLst>
      <p:ext uri="{BB962C8B-B14F-4D97-AF65-F5344CB8AC3E}">
        <p14:creationId xmlns:p14="http://schemas.microsoft.com/office/powerpoint/2010/main" val="38125939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Grp="1" noChangeArrowheads="1"/>
          </p:cNvSpPr>
          <p:nvPr>
            <p:ph type="title"/>
          </p:nvPr>
        </p:nvSpPr>
        <p:spPr/>
        <p:txBody>
          <a:bodyPr/>
          <a:lstStyle/>
          <a:p>
            <a:pPr algn="ctr" eaLnBrk="1" hangingPunct="1">
              <a:defRPr/>
            </a:pPr>
            <a:r>
              <a:rPr lang="en-US" sz="3200" smtClean="0"/>
              <a:t>Echocardiography</a:t>
            </a:r>
            <a:br>
              <a:rPr lang="en-US" sz="3200" smtClean="0"/>
            </a:br>
            <a:r>
              <a:rPr lang="en-US" sz="3200" smtClean="0"/>
              <a:t>Advantages / Disadvantages</a:t>
            </a:r>
          </a:p>
        </p:txBody>
      </p:sp>
      <p:sp>
        <p:nvSpPr>
          <p:cNvPr id="77827" name="Rectangle 4"/>
          <p:cNvSpPr>
            <a:spLocks noGrp="1" noChangeArrowheads="1"/>
          </p:cNvSpPr>
          <p:nvPr>
            <p:ph type="body" sz="half" idx="1"/>
          </p:nvPr>
        </p:nvSpPr>
        <p:spPr/>
        <p:txBody>
          <a:bodyPr/>
          <a:lstStyle/>
          <a:p>
            <a:pPr eaLnBrk="1" hangingPunct="1"/>
            <a:r>
              <a:rPr lang="en-US" sz="2400" smtClean="0"/>
              <a:t>Advantages</a:t>
            </a:r>
          </a:p>
          <a:p>
            <a:pPr lvl="1" eaLnBrk="1" hangingPunct="1"/>
            <a:r>
              <a:rPr lang="en-US" sz="2000" smtClean="0"/>
              <a:t>Non-invasive (other than the transesophegeal form)</a:t>
            </a:r>
          </a:p>
          <a:p>
            <a:pPr lvl="1" eaLnBrk="1" hangingPunct="1"/>
            <a:r>
              <a:rPr lang="en-US" sz="2000" smtClean="0"/>
              <a:t>Readily available</a:t>
            </a:r>
          </a:p>
        </p:txBody>
      </p:sp>
      <p:pic>
        <p:nvPicPr>
          <p:cNvPr id="77828" name="Picture 7" descr="ECHOCARDIOGRAPHY_FIG2_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0438" y="2438400"/>
            <a:ext cx="4114800" cy="32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77310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idx="1"/>
          </p:nvPr>
        </p:nvSpPr>
        <p:spPr/>
        <p:txBody>
          <a:bodyPr/>
          <a:lstStyle/>
          <a:p>
            <a:pPr eaLnBrk="1" hangingPunct="1"/>
            <a:r>
              <a:rPr lang="en-US" smtClean="0"/>
              <a:t>Blood flow mapping of the heart and its blood vessels</a:t>
            </a:r>
          </a:p>
          <a:p>
            <a:pPr eaLnBrk="1" hangingPunct="1"/>
            <a:r>
              <a:rPr lang="en-US" smtClean="0"/>
              <a:t>Transesophageal echocardiography</a:t>
            </a:r>
          </a:p>
          <a:p>
            <a:pPr lvl="1" eaLnBrk="1" hangingPunct="1"/>
            <a:r>
              <a:rPr lang="en-US" smtClean="0"/>
              <a:t>imaging of the heart during and after cardiac surgery in the operating room </a:t>
            </a:r>
          </a:p>
          <a:p>
            <a:pPr eaLnBrk="1" hangingPunct="1"/>
            <a:r>
              <a:rPr lang="en-US" smtClean="0"/>
              <a:t>Stress echocardiography involves the evaluation of regional wall motion following a pharmaceutical stress</a:t>
            </a:r>
          </a:p>
        </p:txBody>
      </p:sp>
      <p:sp>
        <p:nvSpPr>
          <p:cNvPr id="30722" name="AutoShape 2"/>
          <p:cNvSpPr>
            <a:spLocks noGrp="1" noChangeArrowheads="1"/>
          </p:cNvSpPr>
          <p:nvPr>
            <p:ph type="title"/>
          </p:nvPr>
        </p:nvSpPr>
        <p:spPr/>
        <p:txBody>
          <a:bodyPr/>
          <a:lstStyle/>
          <a:p>
            <a:pPr algn="ctr" eaLnBrk="1" hangingPunct="1">
              <a:defRPr/>
            </a:pPr>
            <a:r>
              <a:rPr lang="en-US" sz="3200" smtClean="0"/>
              <a:t>Echocardiography</a:t>
            </a:r>
            <a:br>
              <a:rPr lang="en-US" sz="3200" smtClean="0"/>
            </a:br>
            <a:r>
              <a:rPr lang="en-US" sz="3200" smtClean="0"/>
              <a:t>Primary Uses</a:t>
            </a:r>
          </a:p>
        </p:txBody>
      </p:sp>
    </p:spTree>
    <p:extLst>
      <p:ext uri="{BB962C8B-B14F-4D97-AF65-F5344CB8AC3E}">
        <p14:creationId xmlns:p14="http://schemas.microsoft.com/office/powerpoint/2010/main" val="40914118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p:cNvSpPr>
            <a:spLocks noGrp="1" noChangeArrowheads="1"/>
          </p:cNvSpPr>
          <p:nvPr>
            <p:ph type="title"/>
          </p:nvPr>
        </p:nvSpPr>
        <p:spPr>
          <a:xfrm>
            <a:off x="762000" y="304800"/>
            <a:ext cx="7924800" cy="1143000"/>
          </a:xfrm>
        </p:spPr>
        <p:txBody>
          <a:bodyPr/>
          <a:lstStyle/>
          <a:p>
            <a:pPr algn="ctr" eaLnBrk="1" hangingPunct="1">
              <a:defRPr/>
            </a:pPr>
            <a:r>
              <a:rPr lang="en-US" sz="3200" dirty="0" smtClean="0"/>
              <a:t>Arthrography</a:t>
            </a:r>
          </a:p>
        </p:txBody>
      </p:sp>
      <p:sp>
        <p:nvSpPr>
          <p:cNvPr id="79875" name="Rectangle 3"/>
          <p:cNvSpPr>
            <a:spLocks noGrp="1" noChangeArrowheads="1"/>
          </p:cNvSpPr>
          <p:nvPr>
            <p:ph type="body" sz="half" idx="1"/>
          </p:nvPr>
        </p:nvSpPr>
        <p:spPr>
          <a:xfrm>
            <a:off x="838200" y="1447800"/>
            <a:ext cx="4343400" cy="4572000"/>
          </a:xfrm>
        </p:spPr>
        <p:txBody>
          <a:bodyPr/>
          <a:lstStyle/>
          <a:p>
            <a:pPr eaLnBrk="1" hangingPunct="1"/>
            <a:r>
              <a:rPr lang="en-US" sz="2400" smtClean="0"/>
              <a:t>Contrast opacification of joint cavities which are then recorded by fluoroscopy, CT, or digital radiography </a:t>
            </a:r>
          </a:p>
          <a:p>
            <a:pPr eaLnBrk="1" hangingPunct="1"/>
            <a:r>
              <a:rPr lang="en-US" sz="2400" smtClean="0"/>
              <a:t>Application of stress is useful in  arthrographic evaluation of ligamentous injuries of the ankle, wrist and first metacarpophalangeal joint. </a:t>
            </a:r>
          </a:p>
        </p:txBody>
      </p:sp>
      <p:pic>
        <p:nvPicPr>
          <p:cNvPr id="79876" name="Picture 6" descr="arthrography of scapholunate ligament tea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5334000" y="2286000"/>
            <a:ext cx="3659188" cy="2425700"/>
          </a:xfrm>
          <a:noFill/>
        </p:spPr>
      </p:pic>
    </p:spTree>
    <p:extLst>
      <p:ext uri="{BB962C8B-B14F-4D97-AF65-F5344CB8AC3E}">
        <p14:creationId xmlns:p14="http://schemas.microsoft.com/office/powerpoint/2010/main" val="11859953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p:cNvSpPr>
            <a:spLocks noGrp="1" noChangeArrowheads="1"/>
          </p:cNvSpPr>
          <p:nvPr>
            <p:ph type="title"/>
          </p:nvPr>
        </p:nvSpPr>
        <p:spPr/>
        <p:txBody>
          <a:bodyPr/>
          <a:lstStyle/>
          <a:p>
            <a:pPr algn="ctr" eaLnBrk="1" hangingPunct="1">
              <a:defRPr/>
            </a:pPr>
            <a:r>
              <a:rPr lang="en-US" sz="3200" smtClean="0"/>
              <a:t>Arthrography</a:t>
            </a:r>
            <a:br>
              <a:rPr lang="en-US" sz="3200" smtClean="0"/>
            </a:br>
            <a:r>
              <a:rPr lang="en-US" sz="3200" smtClean="0"/>
              <a:t>Advantages / Disadvantages</a:t>
            </a:r>
          </a:p>
        </p:txBody>
      </p:sp>
      <p:sp>
        <p:nvSpPr>
          <p:cNvPr id="80899" name="Rectangle 4"/>
          <p:cNvSpPr>
            <a:spLocks noGrp="1" noChangeArrowheads="1"/>
          </p:cNvSpPr>
          <p:nvPr>
            <p:ph type="body" sz="half" idx="1"/>
          </p:nvPr>
        </p:nvSpPr>
        <p:spPr/>
        <p:txBody>
          <a:bodyPr/>
          <a:lstStyle/>
          <a:p>
            <a:pPr eaLnBrk="1" hangingPunct="1"/>
            <a:r>
              <a:rPr lang="en-US" sz="2400" smtClean="0"/>
              <a:t>Advantages</a:t>
            </a:r>
          </a:p>
          <a:p>
            <a:pPr lvl="1" eaLnBrk="1" hangingPunct="1"/>
            <a:r>
              <a:rPr lang="en-US" sz="2000" smtClean="0"/>
              <a:t>Can apply stress to a joint during imaging</a:t>
            </a:r>
          </a:p>
          <a:p>
            <a:pPr lvl="1" eaLnBrk="1" hangingPunct="1"/>
            <a:r>
              <a:rPr lang="en-US" sz="2000" smtClean="0"/>
              <a:t>Good soft tissue images</a:t>
            </a:r>
          </a:p>
          <a:p>
            <a:pPr lvl="1" eaLnBrk="1" hangingPunct="1"/>
            <a:endParaRPr lang="en-US" sz="2000" smtClean="0"/>
          </a:p>
          <a:p>
            <a:pPr eaLnBrk="1" hangingPunct="1"/>
            <a:r>
              <a:rPr lang="en-US" sz="2400" smtClean="0"/>
              <a:t>Disadvantages</a:t>
            </a:r>
          </a:p>
          <a:p>
            <a:pPr lvl="1" eaLnBrk="1" hangingPunct="1"/>
            <a:r>
              <a:rPr lang="en-US" sz="2000" smtClean="0"/>
              <a:t>Need to inject a radio-opaque substance into joint</a:t>
            </a:r>
          </a:p>
          <a:p>
            <a:pPr eaLnBrk="1" hangingPunct="1"/>
            <a:endParaRPr lang="en-US" sz="2400" smtClean="0"/>
          </a:p>
        </p:txBody>
      </p:sp>
      <p:sp>
        <p:nvSpPr>
          <p:cNvPr id="8090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80901" name="Picture 7" descr="http://www.amershamhealth.com/medcyclopaedia/Images/Volume%20III%201/thumbnails/ARTHROGRAPHY_FIG01_t.JPG">
            <a:hlinkClick r:id="rId3"/>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4876800" y="2640013"/>
            <a:ext cx="4038600" cy="341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3506" name="Group 18"/>
          <p:cNvGraphicFramePr>
            <a:graphicFrameLocks noGrp="1"/>
          </p:cNvGraphicFramePr>
          <p:nvPr/>
        </p:nvGraphicFramePr>
        <p:xfrm>
          <a:off x="0" y="0"/>
          <a:ext cx="207968" cy="457200"/>
        </p:xfrm>
        <a:graphic>
          <a:graphicData uri="http://schemas.openxmlformats.org/drawingml/2006/table">
            <a:tbl>
              <a:tblPr/>
              <a:tblGrid>
                <a:gridCol w="207968"/>
              </a:tblGrid>
              <a:tr h="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n-US" sz="2400" b="0" i="0" u="none" strike="noStrike" cap="none" normalizeH="0" baseline="0" smtClean="0">
                        <a:ln>
                          <a:noFill/>
                        </a:ln>
                        <a:solidFill>
                          <a:schemeClr val="tx1"/>
                        </a:solidFill>
                        <a:effectLst/>
                        <a:latin typeface="Arial" charset="0"/>
                      </a:endParaRPr>
                    </a:p>
                  </a:txBody>
                  <a:tcPr marL="91284" marR="91284" anchor="ctr" horzOverflow="overflow">
                    <a:lnL cap="flat">
                      <a:noFill/>
                    </a:lnL>
                    <a:lnR cap="flat">
                      <a:noFill/>
                    </a:lnR>
                    <a:lnT cap="flat">
                      <a:noFill/>
                    </a:lnT>
                    <a:lnB cap="flat">
                      <a:noFill/>
                    </a:lnB>
                    <a:lnTlToBr>
                      <a:noFill/>
                    </a:lnTlToBr>
                    <a:lnBlToTr>
                      <a:noFill/>
                    </a:lnBlToTr>
                    <a:noFill/>
                  </a:tcPr>
                </a:tc>
              </a:tr>
            </a:tbl>
          </a:graphicData>
        </a:graphic>
      </p:graphicFrame>
    </p:spTree>
    <p:extLst>
      <p:ext uri="{BB962C8B-B14F-4D97-AF65-F5344CB8AC3E}">
        <p14:creationId xmlns:p14="http://schemas.microsoft.com/office/powerpoint/2010/main" val="14939456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3"/>
          <p:cNvSpPr>
            <a:spLocks noGrp="1" noChangeArrowheads="1"/>
          </p:cNvSpPr>
          <p:nvPr>
            <p:ph idx="1"/>
          </p:nvPr>
        </p:nvSpPr>
        <p:spPr/>
        <p:txBody>
          <a:bodyPr/>
          <a:lstStyle/>
          <a:p>
            <a:pPr eaLnBrk="1" hangingPunct="1">
              <a:lnSpc>
                <a:spcPct val="90000"/>
              </a:lnSpc>
            </a:pPr>
            <a:r>
              <a:rPr lang="en-US" sz="2400" smtClean="0"/>
              <a:t>Wrist</a:t>
            </a:r>
          </a:p>
          <a:p>
            <a:pPr eaLnBrk="1" hangingPunct="1">
              <a:lnSpc>
                <a:spcPct val="90000"/>
              </a:lnSpc>
            </a:pPr>
            <a:r>
              <a:rPr lang="en-US" sz="2400" smtClean="0"/>
              <a:t>Elbow</a:t>
            </a:r>
          </a:p>
          <a:p>
            <a:pPr eaLnBrk="1" hangingPunct="1">
              <a:lnSpc>
                <a:spcPct val="90000"/>
              </a:lnSpc>
            </a:pPr>
            <a:r>
              <a:rPr lang="en-US" sz="2400" smtClean="0"/>
              <a:t>Glenohumeral </a:t>
            </a:r>
          </a:p>
          <a:p>
            <a:pPr lvl="1" eaLnBrk="1" hangingPunct="1">
              <a:lnSpc>
                <a:spcPct val="90000"/>
              </a:lnSpc>
            </a:pPr>
            <a:r>
              <a:rPr lang="en-US" sz="2000" smtClean="0"/>
              <a:t>rotator cuff tears</a:t>
            </a:r>
          </a:p>
          <a:p>
            <a:pPr lvl="1" eaLnBrk="1" hangingPunct="1">
              <a:lnSpc>
                <a:spcPct val="90000"/>
              </a:lnSpc>
            </a:pPr>
            <a:r>
              <a:rPr lang="en-US" sz="2000" smtClean="0"/>
              <a:t>adhesive capsulitis</a:t>
            </a:r>
          </a:p>
          <a:p>
            <a:pPr lvl="1" eaLnBrk="1" hangingPunct="1">
              <a:lnSpc>
                <a:spcPct val="90000"/>
              </a:lnSpc>
            </a:pPr>
            <a:r>
              <a:rPr lang="en-US" sz="2000" smtClean="0"/>
              <a:t>bicipital tendon abnormalities</a:t>
            </a:r>
          </a:p>
          <a:p>
            <a:pPr lvl="1" eaLnBrk="1" hangingPunct="1">
              <a:lnSpc>
                <a:spcPct val="90000"/>
              </a:lnSpc>
            </a:pPr>
            <a:r>
              <a:rPr lang="en-US" sz="2000" smtClean="0"/>
              <a:t>rheumatoid arthritis</a:t>
            </a:r>
          </a:p>
          <a:p>
            <a:pPr lvl="1" eaLnBrk="1" hangingPunct="1">
              <a:lnSpc>
                <a:spcPct val="90000"/>
              </a:lnSpc>
            </a:pPr>
            <a:r>
              <a:rPr lang="en-US" sz="2000" smtClean="0"/>
              <a:t>septic arthritis</a:t>
            </a:r>
          </a:p>
          <a:p>
            <a:pPr eaLnBrk="1" hangingPunct="1">
              <a:lnSpc>
                <a:spcPct val="90000"/>
              </a:lnSpc>
            </a:pPr>
            <a:endParaRPr lang="en-US" sz="2400" smtClean="0"/>
          </a:p>
        </p:txBody>
      </p:sp>
      <p:sp>
        <p:nvSpPr>
          <p:cNvPr id="33794" name="AutoShape 2"/>
          <p:cNvSpPr>
            <a:spLocks noGrp="1" noChangeArrowheads="1"/>
          </p:cNvSpPr>
          <p:nvPr>
            <p:ph type="title"/>
          </p:nvPr>
        </p:nvSpPr>
        <p:spPr/>
        <p:txBody>
          <a:bodyPr/>
          <a:lstStyle/>
          <a:p>
            <a:pPr algn="ctr" eaLnBrk="1" hangingPunct="1">
              <a:defRPr/>
            </a:pPr>
            <a:r>
              <a:rPr lang="en-US" sz="3200" smtClean="0"/>
              <a:t>Arthography</a:t>
            </a:r>
            <a:br>
              <a:rPr lang="en-US" sz="3200" smtClean="0"/>
            </a:br>
            <a:r>
              <a:rPr lang="en-US" sz="3200" smtClean="0"/>
              <a:t>Primary Uses</a:t>
            </a:r>
          </a:p>
        </p:txBody>
      </p:sp>
      <p:sp>
        <p:nvSpPr>
          <p:cNvPr id="81924" name="Rectangle 5"/>
          <p:cNvSpPr>
            <a:spLocks noGrp="1" noChangeArrowheads="1"/>
          </p:cNvSpPr>
          <p:nvPr>
            <p:ph type="body" sz="half" idx="4294967295"/>
          </p:nvPr>
        </p:nvSpPr>
        <p:spPr>
          <a:xfrm>
            <a:off x="5105400" y="1481138"/>
            <a:ext cx="4038600" cy="4525962"/>
          </a:xfrm>
        </p:spPr>
        <p:txBody>
          <a:bodyPr/>
          <a:lstStyle/>
          <a:p>
            <a:pPr eaLnBrk="1" hangingPunct="1">
              <a:lnSpc>
                <a:spcPct val="90000"/>
              </a:lnSpc>
            </a:pPr>
            <a:r>
              <a:rPr lang="en-US" sz="2400" smtClean="0"/>
              <a:t>Hip</a:t>
            </a:r>
          </a:p>
          <a:p>
            <a:pPr lvl="1" eaLnBrk="1" hangingPunct="1">
              <a:lnSpc>
                <a:spcPct val="90000"/>
              </a:lnSpc>
            </a:pPr>
            <a:r>
              <a:rPr lang="en-US" sz="2000" smtClean="0"/>
              <a:t>developmental dysplasia</a:t>
            </a:r>
          </a:p>
          <a:p>
            <a:pPr lvl="1" eaLnBrk="1" hangingPunct="1">
              <a:lnSpc>
                <a:spcPct val="90000"/>
              </a:lnSpc>
            </a:pPr>
            <a:r>
              <a:rPr lang="en-US" sz="2000" smtClean="0"/>
              <a:t>septic arthritis in infants, </a:t>
            </a:r>
          </a:p>
          <a:p>
            <a:pPr lvl="1" eaLnBrk="1" hangingPunct="1">
              <a:lnSpc>
                <a:spcPct val="90000"/>
              </a:lnSpc>
            </a:pPr>
            <a:r>
              <a:rPr lang="en-US" sz="2000" smtClean="0"/>
              <a:t>Legg Calvè Perthes disease</a:t>
            </a:r>
          </a:p>
          <a:p>
            <a:pPr lvl="1" eaLnBrk="1" hangingPunct="1">
              <a:lnSpc>
                <a:spcPct val="90000"/>
              </a:lnSpc>
            </a:pPr>
            <a:r>
              <a:rPr lang="en-US" sz="2000" smtClean="0"/>
              <a:t>traumatic injuries</a:t>
            </a:r>
          </a:p>
          <a:p>
            <a:pPr lvl="1" eaLnBrk="1" hangingPunct="1">
              <a:lnSpc>
                <a:spcPct val="90000"/>
              </a:lnSpc>
            </a:pPr>
            <a:r>
              <a:rPr lang="en-US" sz="2000" smtClean="0"/>
              <a:t>soft tissue masses</a:t>
            </a:r>
          </a:p>
          <a:p>
            <a:pPr eaLnBrk="1" hangingPunct="1">
              <a:lnSpc>
                <a:spcPct val="90000"/>
              </a:lnSpc>
            </a:pPr>
            <a:r>
              <a:rPr lang="en-US" sz="2400" smtClean="0"/>
              <a:t>Knee (rarely done now since advent of MRI)</a:t>
            </a:r>
          </a:p>
          <a:p>
            <a:pPr eaLnBrk="1" hangingPunct="1">
              <a:lnSpc>
                <a:spcPct val="90000"/>
              </a:lnSpc>
            </a:pPr>
            <a:r>
              <a:rPr lang="en-US" sz="2400" smtClean="0"/>
              <a:t>Ankle</a:t>
            </a:r>
          </a:p>
        </p:txBody>
      </p:sp>
    </p:spTree>
    <p:extLst>
      <p:ext uri="{BB962C8B-B14F-4D97-AF65-F5344CB8AC3E}">
        <p14:creationId xmlns:p14="http://schemas.microsoft.com/office/powerpoint/2010/main" val="12022953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4"/>
          <p:cNvSpPr>
            <a:spLocks noGrp="1" noChangeArrowheads="1"/>
          </p:cNvSpPr>
          <p:nvPr>
            <p:ph type="title"/>
          </p:nvPr>
        </p:nvSpPr>
        <p:spPr>
          <a:xfrm>
            <a:off x="762000" y="457200"/>
            <a:ext cx="7924800" cy="1143000"/>
          </a:xfrm>
        </p:spPr>
        <p:txBody>
          <a:bodyPr>
            <a:normAutofit fontScale="90000"/>
          </a:bodyPr>
          <a:lstStyle/>
          <a:p>
            <a:pPr algn="ctr" eaLnBrk="1" fontAlgn="auto" hangingPunct="1">
              <a:spcAft>
                <a:spcPts val="0"/>
              </a:spcAft>
              <a:defRPr/>
            </a:pPr>
            <a:r>
              <a:rPr lang="en-US" dirty="0" smtClean="0"/>
              <a:t>Electromyography (EMG)</a:t>
            </a:r>
            <a:br>
              <a:rPr lang="en-US" dirty="0" smtClean="0"/>
            </a:br>
            <a:r>
              <a:rPr lang="en-US" dirty="0" err="1" smtClean="0"/>
              <a:t>Insertional</a:t>
            </a:r>
            <a:r>
              <a:rPr lang="en-US" dirty="0" smtClean="0"/>
              <a:t> Activity</a:t>
            </a:r>
          </a:p>
        </p:txBody>
      </p:sp>
      <p:sp>
        <p:nvSpPr>
          <p:cNvPr id="35843" name="Rectangle 5"/>
          <p:cNvSpPr>
            <a:spLocks noGrp="1" noChangeArrowheads="1"/>
          </p:cNvSpPr>
          <p:nvPr>
            <p:ph type="body" sz="half" idx="1"/>
          </p:nvPr>
        </p:nvSpPr>
        <p:spPr>
          <a:xfrm>
            <a:off x="938213" y="1828800"/>
            <a:ext cx="3770312" cy="4495800"/>
          </a:xfrm>
        </p:spPr>
        <p:txBody>
          <a:bodyPr>
            <a:normAutofit lnSpcReduction="10000"/>
          </a:bodyPr>
          <a:lstStyle/>
          <a:p>
            <a:pPr marL="365760" indent="-256032" eaLnBrk="1" fontAlgn="auto" hangingPunct="1">
              <a:lnSpc>
                <a:spcPct val="90000"/>
              </a:lnSpc>
              <a:spcAft>
                <a:spcPts val="0"/>
              </a:spcAft>
              <a:buFont typeface="Wingdings 3"/>
              <a:buChar char=""/>
              <a:defRPr/>
            </a:pPr>
            <a:r>
              <a:rPr lang="en-US" sz="1800" dirty="0" err="1" smtClean="0"/>
              <a:t>Insertional</a:t>
            </a:r>
            <a:r>
              <a:rPr lang="en-US" sz="1800" dirty="0" smtClean="0"/>
              <a:t> activity = response of the muscle fibers to needle electrode insertion </a:t>
            </a:r>
          </a:p>
          <a:p>
            <a:pPr marL="365760" indent="-256032" eaLnBrk="1" fontAlgn="auto" hangingPunct="1">
              <a:lnSpc>
                <a:spcPct val="90000"/>
              </a:lnSpc>
              <a:spcAft>
                <a:spcPts val="0"/>
              </a:spcAft>
              <a:buFont typeface="Wingdings 3"/>
              <a:buChar char=""/>
              <a:defRPr/>
            </a:pPr>
            <a:r>
              <a:rPr lang="en-US" sz="1800" dirty="0" smtClean="0"/>
              <a:t>Normally consists of brief, transient muscle action potentials in the form of spikes, lasting only a few seconds and stopping immediately when needle movements stop</a:t>
            </a:r>
          </a:p>
          <a:p>
            <a:pPr marL="365760" indent="-256032" eaLnBrk="1" fontAlgn="auto" hangingPunct="1">
              <a:lnSpc>
                <a:spcPct val="90000"/>
              </a:lnSpc>
              <a:spcAft>
                <a:spcPts val="0"/>
              </a:spcAft>
              <a:buFont typeface="Wingdings 3"/>
              <a:buChar char=""/>
              <a:defRPr/>
            </a:pPr>
            <a:r>
              <a:rPr lang="en-US" sz="1800" dirty="0" smtClean="0"/>
              <a:t>Abnormal </a:t>
            </a:r>
            <a:r>
              <a:rPr lang="en-US" sz="1800" dirty="0" err="1" smtClean="0"/>
              <a:t>insertional</a:t>
            </a:r>
            <a:r>
              <a:rPr lang="en-US" sz="1800" dirty="0" smtClean="0"/>
              <a:t> activity:</a:t>
            </a:r>
          </a:p>
          <a:p>
            <a:pPr marL="621792" lvl="1" eaLnBrk="1" fontAlgn="auto" hangingPunct="1">
              <a:lnSpc>
                <a:spcPct val="90000"/>
              </a:lnSpc>
              <a:spcBef>
                <a:spcPts val="324"/>
              </a:spcBef>
              <a:spcAft>
                <a:spcPts val="0"/>
              </a:spcAft>
              <a:buFont typeface="Verdana"/>
              <a:buChar char="◦"/>
              <a:defRPr/>
            </a:pPr>
            <a:r>
              <a:rPr lang="en-US" sz="1600" dirty="0" smtClean="0"/>
              <a:t>Decreased</a:t>
            </a:r>
          </a:p>
          <a:p>
            <a:pPr marL="859536" lvl="2" eaLnBrk="1" fontAlgn="auto" hangingPunct="1">
              <a:lnSpc>
                <a:spcPct val="90000"/>
              </a:lnSpc>
              <a:spcAft>
                <a:spcPts val="0"/>
              </a:spcAft>
              <a:buFont typeface="Wingdings 2"/>
              <a:buChar char=""/>
              <a:defRPr/>
            </a:pPr>
            <a:r>
              <a:rPr lang="en-US" sz="1400" dirty="0" smtClean="0"/>
              <a:t>Fibrosis</a:t>
            </a:r>
          </a:p>
          <a:p>
            <a:pPr marL="859536" lvl="2" eaLnBrk="1" fontAlgn="auto" hangingPunct="1">
              <a:lnSpc>
                <a:spcPct val="90000"/>
              </a:lnSpc>
              <a:spcAft>
                <a:spcPts val="0"/>
              </a:spcAft>
              <a:buFont typeface="Wingdings 2"/>
              <a:buChar char=""/>
              <a:defRPr/>
            </a:pPr>
            <a:r>
              <a:rPr lang="en-US" sz="1400" dirty="0" smtClean="0"/>
              <a:t>Fat tissue replacement</a:t>
            </a:r>
          </a:p>
          <a:p>
            <a:pPr marL="621792" lvl="1" eaLnBrk="1" fontAlgn="auto" hangingPunct="1">
              <a:lnSpc>
                <a:spcPct val="90000"/>
              </a:lnSpc>
              <a:spcBef>
                <a:spcPts val="324"/>
              </a:spcBef>
              <a:spcAft>
                <a:spcPts val="0"/>
              </a:spcAft>
              <a:buFont typeface="Verdana"/>
              <a:buChar char="◦"/>
              <a:defRPr/>
            </a:pPr>
            <a:r>
              <a:rPr lang="en-US" sz="1600" dirty="0" smtClean="0"/>
              <a:t>Increased</a:t>
            </a:r>
          </a:p>
          <a:p>
            <a:pPr marL="859536" lvl="2" eaLnBrk="1" fontAlgn="auto" hangingPunct="1">
              <a:lnSpc>
                <a:spcPct val="90000"/>
              </a:lnSpc>
              <a:spcAft>
                <a:spcPts val="0"/>
              </a:spcAft>
              <a:buFont typeface="Wingdings 2"/>
              <a:buChar char=""/>
              <a:defRPr/>
            </a:pPr>
            <a:r>
              <a:rPr lang="en-US" sz="1400" dirty="0" smtClean="0"/>
              <a:t>Early denervation</a:t>
            </a:r>
          </a:p>
          <a:p>
            <a:pPr marL="859536" lvl="2" eaLnBrk="1" fontAlgn="auto" hangingPunct="1">
              <a:lnSpc>
                <a:spcPct val="90000"/>
              </a:lnSpc>
              <a:spcAft>
                <a:spcPts val="0"/>
              </a:spcAft>
              <a:buFont typeface="Wingdings 2"/>
              <a:buChar char=""/>
              <a:defRPr/>
            </a:pPr>
            <a:r>
              <a:rPr lang="en-US" sz="1400" dirty="0" err="1" smtClean="0"/>
              <a:t>Myotonic</a:t>
            </a:r>
            <a:r>
              <a:rPr lang="en-US" sz="1400" dirty="0" smtClean="0"/>
              <a:t> disorders</a:t>
            </a:r>
          </a:p>
          <a:p>
            <a:pPr marL="365760" indent="-256032" eaLnBrk="1" fontAlgn="auto" hangingPunct="1">
              <a:lnSpc>
                <a:spcPct val="90000"/>
              </a:lnSpc>
              <a:spcAft>
                <a:spcPts val="0"/>
              </a:spcAft>
              <a:buFont typeface="Wingdings 3"/>
              <a:buChar char=""/>
              <a:defRPr/>
            </a:pPr>
            <a:endParaRPr lang="en-US" sz="1800" dirty="0" smtClean="0"/>
          </a:p>
        </p:txBody>
      </p:sp>
      <p:sp>
        <p:nvSpPr>
          <p:cNvPr id="46084" name="Rectangle 6"/>
          <p:cNvSpPr>
            <a:spLocks noGrp="1" noChangeArrowheads="1"/>
          </p:cNvSpPr>
          <p:nvPr>
            <p:ph sz="half" idx="2"/>
          </p:nvPr>
        </p:nvSpPr>
        <p:spPr/>
        <p:txBody>
          <a:bodyPr/>
          <a:lstStyle/>
          <a:p>
            <a:pPr eaLnBrk="1" hangingPunct="1">
              <a:lnSpc>
                <a:spcPct val="80000"/>
              </a:lnSpc>
              <a:buFont typeface="Wingdings" pitchFamily="2" charset="2"/>
              <a:buNone/>
            </a:pPr>
            <a:r>
              <a:rPr lang="en-US" sz="1400" smtClean="0"/>
              <a:t> </a:t>
            </a:r>
          </a:p>
        </p:txBody>
      </p:sp>
      <p:pic>
        <p:nvPicPr>
          <p:cNvPr id="46085" name="Picture 8" descr="Normal Insertional Activit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971800"/>
            <a:ext cx="4419600" cy="199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9968114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idx="1"/>
          </p:nvPr>
        </p:nvSpPr>
        <p:spPr/>
        <p:txBody>
          <a:bodyPr>
            <a:normAutofit lnSpcReduction="10000"/>
          </a:bodyPr>
          <a:lstStyle/>
          <a:p>
            <a:pPr eaLnBrk="1" hangingPunct="1">
              <a:defRPr/>
            </a:pPr>
            <a:r>
              <a:rPr lang="en-US" dirty="0" smtClean="0"/>
              <a:t>Produced using radiopharmaceutical </a:t>
            </a:r>
            <a:r>
              <a:rPr lang="en-US" dirty="0" smtClean="0"/>
              <a:t>agents</a:t>
            </a:r>
          </a:p>
          <a:p>
            <a:pPr eaLnBrk="1" hangingPunct="1">
              <a:defRPr/>
            </a:pPr>
            <a:r>
              <a:rPr lang="en-US" dirty="0" smtClean="0"/>
              <a:t>Shows metabolism of bone</a:t>
            </a:r>
            <a:endParaRPr lang="en-US" dirty="0" smtClean="0"/>
          </a:p>
          <a:p>
            <a:pPr marL="109537" indent="0" eaLnBrk="1" hangingPunct="1">
              <a:buFont typeface="Wingdings 3" pitchFamily="18" charset="2"/>
              <a:buNone/>
              <a:defRPr/>
            </a:pPr>
            <a:endParaRPr lang="en-US" dirty="0" smtClean="0"/>
          </a:p>
          <a:p>
            <a:pPr eaLnBrk="1" hangingPunct="1">
              <a:defRPr/>
            </a:pPr>
            <a:r>
              <a:rPr lang="en-US" dirty="0" smtClean="0"/>
              <a:t>Increased uptake of the radionuclide agent at sites of bone abnormalities </a:t>
            </a:r>
          </a:p>
          <a:p>
            <a:pPr marL="109537" indent="0" eaLnBrk="1" hangingPunct="1">
              <a:buFont typeface="Wingdings 3" pitchFamily="18" charset="2"/>
              <a:buNone/>
              <a:defRPr/>
            </a:pPr>
            <a:endParaRPr lang="en-US" dirty="0" smtClean="0"/>
          </a:p>
          <a:p>
            <a:pPr eaLnBrk="1" hangingPunct="1">
              <a:defRPr/>
            </a:pPr>
            <a:r>
              <a:rPr lang="en-US" dirty="0" smtClean="0"/>
              <a:t>Typically imaged with single photon emission computed tomography (SPECT)</a:t>
            </a:r>
          </a:p>
          <a:p>
            <a:pPr marL="109537" indent="0" eaLnBrk="1" hangingPunct="1">
              <a:buFont typeface="Wingdings 3" pitchFamily="18" charset="2"/>
              <a:buNone/>
              <a:defRPr/>
            </a:pPr>
            <a:endParaRPr lang="en-US" dirty="0" smtClean="0"/>
          </a:p>
          <a:p>
            <a:pPr eaLnBrk="1" hangingPunct="1">
              <a:defRPr/>
            </a:pPr>
            <a:r>
              <a:rPr lang="en-US" dirty="0" smtClean="0"/>
              <a:t>May be imaged with PET scan</a:t>
            </a:r>
          </a:p>
        </p:txBody>
      </p:sp>
      <p:sp>
        <p:nvSpPr>
          <p:cNvPr id="34818" name="AutoShape 2"/>
          <p:cNvSpPr>
            <a:spLocks noGrp="1" noChangeArrowheads="1"/>
          </p:cNvSpPr>
          <p:nvPr>
            <p:ph type="title"/>
          </p:nvPr>
        </p:nvSpPr>
        <p:spPr/>
        <p:txBody>
          <a:bodyPr/>
          <a:lstStyle/>
          <a:p>
            <a:pPr algn="ctr" eaLnBrk="1" hangingPunct="1">
              <a:defRPr/>
            </a:pPr>
            <a:r>
              <a:rPr lang="en-US" sz="3200" dirty="0" smtClean="0"/>
              <a:t>Bone Scan</a:t>
            </a:r>
          </a:p>
        </p:txBody>
      </p:sp>
    </p:spTree>
    <p:extLst>
      <p:ext uri="{BB962C8B-B14F-4D97-AF65-F5344CB8AC3E}">
        <p14:creationId xmlns:p14="http://schemas.microsoft.com/office/powerpoint/2010/main" val="27509611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p:cNvSpPr>
            <a:spLocks noGrp="1" noChangeArrowheads="1"/>
          </p:cNvSpPr>
          <p:nvPr>
            <p:ph idx="1"/>
          </p:nvPr>
        </p:nvSpPr>
        <p:spPr/>
        <p:txBody>
          <a:bodyPr/>
          <a:lstStyle/>
          <a:p>
            <a:pPr eaLnBrk="1" hangingPunct="1"/>
            <a:r>
              <a:rPr lang="en-US" sz="2400" smtClean="0"/>
              <a:t>Advantages</a:t>
            </a:r>
          </a:p>
          <a:p>
            <a:pPr lvl="1" eaLnBrk="1" hangingPunct="1"/>
            <a:r>
              <a:rPr lang="en-US" sz="2000" smtClean="0"/>
              <a:t>Very sensitive	</a:t>
            </a:r>
          </a:p>
        </p:txBody>
      </p:sp>
      <p:sp>
        <p:nvSpPr>
          <p:cNvPr id="35842" name="AutoShape 2"/>
          <p:cNvSpPr>
            <a:spLocks noGrp="1" noChangeArrowheads="1"/>
          </p:cNvSpPr>
          <p:nvPr>
            <p:ph type="title"/>
          </p:nvPr>
        </p:nvSpPr>
        <p:spPr/>
        <p:txBody>
          <a:bodyPr/>
          <a:lstStyle/>
          <a:p>
            <a:pPr algn="ctr" eaLnBrk="1" hangingPunct="1">
              <a:defRPr/>
            </a:pPr>
            <a:r>
              <a:rPr lang="en-US" sz="3200" smtClean="0"/>
              <a:t>Bone Scan</a:t>
            </a:r>
            <a:br>
              <a:rPr lang="en-US" sz="3200" smtClean="0"/>
            </a:br>
            <a:r>
              <a:rPr lang="en-US" sz="3200" smtClean="0"/>
              <a:t>Advantages / Disadvantages</a:t>
            </a:r>
          </a:p>
        </p:txBody>
      </p:sp>
      <p:sp>
        <p:nvSpPr>
          <p:cNvPr id="83972" name="Rectangle 5"/>
          <p:cNvSpPr>
            <a:spLocks noGrp="1" noChangeArrowheads="1"/>
          </p:cNvSpPr>
          <p:nvPr>
            <p:ph type="body" sz="half" idx="4294967295"/>
          </p:nvPr>
        </p:nvSpPr>
        <p:spPr>
          <a:xfrm>
            <a:off x="5105400" y="1481138"/>
            <a:ext cx="4038600" cy="4525962"/>
          </a:xfrm>
        </p:spPr>
        <p:txBody>
          <a:bodyPr/>
          <a:lstStyle/>
          <a:p>
            <a:pPr eaLnBrk="1" hangingPunct="1"/>
            <a:r>
              <a:rPr lang="en-US" sz="2400" smtClean="0"/>
              <a:t>Disadvantages</a:t>
            </a:r>
          </a:p>
          <a:p>
            <a:pPr lvl="1" eaLnBrk="1" hangingPunct="1"/>
            <a:r>
              <a:rPr lang="en-US" sz="2000" smtClean="0"/>
              <a:t>Not specific since any process involving changes in bone production and resorption can cause abnormalities on bone scans </a:t>
            </a:r>
          </a:p>
        </p:txBody>
      </p:sp>
    </p:spTree>
    <p:extLst>
      <p:ext uri="{BB962C8B-B14F-4D97-AF65-F5344CB8AC3E}">
        <p14:creationId xmlns:p14="http://schemas.microsoft.com/office/powerpoint/2010/main" val="12196088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p:txBody>
          <a:bodyPr/>
          <a:lstStyle/>
          <a:p>
            <a:pPr algn="ctr" eaLnBrk="1" hangingPunct="1">
              <a:defRPr/>
            </a:pPr>
            <a:r>
              <a:rPr lang="en-US" sz="3200" smtClean="0"/>
              <a:t>Bone Scan</a:t>
            </a:r>
            <a:br>
              <a:rPr lang="en-US" sz="3200" smtClean="0"/>
            </a:br>
            <a:r>
              <a:rPr lang="en-US" sz="3200" smtClean="0"/>
              <a:t>Primary Uses</a:t>
            </a:r>
          </a:p>
        </p:txBody>
      </p:sp>
      <p:sp>
        <p:nvSpPr>
          <p:cNvPr id="84995" name="Rectangle 3"/>
          <p:cNvSpPr>
            <a:spLocks noGrp="1" noChangeArrowheads="1"/>
          </p:cNvSpPr>
          <p:nvPr>
            <p:ph type="body" sz="half" idx="1"/>
          </p:nvPr>
        </p:nvSpPr>
        <p:spPr>
          <a:xfrm>
            <a:off x="838200" y="2362200"/>
            <a:ext cx="3770313" cy="4495800"/>
          </a:xfrm>
        </p:spPr>
        <p:txBody>
          <a:bodyPr/>
          <a:lstStyle/>
          <a:p>
            <a:pPr eaLnBrk="1" hangingPunct="1"/>
            <a:r>
              <a:rPr lang="en-US" sz="2400" smtClean="0"/>
              <a:t>Bone metastases</a:t>
            </a:r>
          </a:p>
          <a:p>
            <a:pPr eaLnBrk="1" hangingPunct="1"/>
            <a:r>
              <a:rPr lang="en-US" sz="2400" smtClean="0"/>
              <a:t>Osteomyelitis</a:t>
            </a:r>
          </a:p>
          <a:p>
            <a:pPr eaLnBrk="1" hangingPunct="1"/>
            <a:r>
              <a:rPr lang="en-US" sz="2400" smtClean="0"/>
              <a:t>Ischemic necrosis of bone</a:t>
            </a:r>
          </a:p>
          <a:p>
            <a:pPr eaLnBrk="1" hangingPunct="1"/>
            <a:r>
              <a:rPr lang="en-US" sz="2400" smtClean="0"/>
              <a:t>Differentiating osteomyelitis from cellulitis</a:t>
            </a:r>
          </a:p>
        </p:txBody>
      </p:sp>
      <p:pic>
        <p:nvPicPr>
          <p:cNvPr id="84996" name="Picture 6" descr="http://www.amershamhealth.com/medcyclopaedia/Images/Volume%20I/thumbnails/GPET_IMAGING_FIG1_t.JPG">
            <a:hlinkClick r:id="rId3"/>
          </p:cNvPr>
          <p:cNvPicPr>
            <a:picLocks noGrp="1" noChangeAspect="1" noChangeArrowheads="1"/>
          </p:cNvPicPr>
          <p:nvPr>
            <p:ph sz="half" idx="2"/>
          </p:nvPr>
        </p:nvPicPr>
        <p:blipFill>
          <a:blip r:embed="rId4" r:link="rId5">
            <a:extLst>
              <a:ext uri="{28A0092B-C50C-407E-A947-70E740481C1C}">
                <a14:useLocalDpi xmlns:a14="http://schemas.microsoft.com/office/drawing/2010/main" val="0"/>
              </a:ext>
            </a:extLst>
          </a:blip>
          <a:stretch>
            <a:fillRect/>
          </a:stretch>
        </p:blipFill>
        <p:spPr>
          <a:xfrm>
            <a:off x="5238894" y="1676400"/>
            <a:ext cx="3114292" cy="4648200"/>
          </a:xfrm>
        </p:spPr>
      </p:pic>
    </p:spTree>
    <p:extLst>
      <p:ext uri="{BB962C8B-B14F-4D97-AF65-F5344CB8AC3E}">
        <p14:creationId xmlns:p14="http://schemas.microsoft.com/office/powerpoint/2010/main" val="56307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3"/>
          <p:cNvSpPr>
            <a:spLocks noGrp="1" noChangeArrowheads="1"/>
          </p:cNvSpPr>
          <p:nvPr>
            <p:ph idx="1"/>
          </p:nvPr>
        </p:nvSpPr>
        <p:spPr>
          <a:xfrm>
            <a:off x="762000" y="1524000"/>
            <a:ext cx="8001000" cy="3724275"/>
          </a:xfrm>
        </p:spPr>
        <p:txBody>
          <a:bodyPr>
            <a:normAutofit/>
          </a:bodyPr>
          <a:lstStyle/>
          <a:p>
            <a:pPr eaLnBrk="1" hangingPunct="1"/>
            <a:r>
              <a:rPr lang="en-US" smtClean="0"/>
              <a:t>Gale Encyclopedia of Medicine</a:t>
            </a:r>
          </a:p>
          <a:p>
            <a:pPr eaLnBrk="1" hangingPunct="1"/>
            <a:r>
              <a:rPr lang="en-US" smtClean="0">
                <a:hlinkClick r:id="rId3"/>
              </a:rPr>
              <a:t>http://www.nlm.nih.gov/medlineplus/ency</a:t>
            </a:r>
            <a:endParaRPr lang="en-US" smtClean="0"/>
          </a:p>
          <a:p>
            <a:pPr eaLnBrk="1" hangingPunct="1"/>
            <a:r>
              <a:rPr lang="en-US" smtClean="0"/>
              <a:t>Dorland’s Medical Dictionary</a:t>
            </a:r>
          </a:p>
          <a:p>
            <a:pPr eaLnBrk="1" hangingPunct="1"/>
            <a:r>
              <a:rPr lang="en-US" smtClean="0">
                <a:hlinkClick r:id="rId4"/>
              </a:rPr>
              <a:t>http://www.teleemg.com/Chapters/jbr110.htm</a:t>
            </a:r>
            <a:endParaRPr lang="en-US" smtClean="0"/>
          </a:p>
          <a:p>
            <a:pPr eaLnBrk="1" hangingPunct="1"/>
            <a:r>
              <a:rPr lang="en-US" smtClean="0">
                <a:hlinkClick r:id="rId5"/>
              </a:rPr>
              <a:t>http://www.hucmlrc.howard.edu/neuroanat/Lectures/funanatspincrd.htm</a:t>
            </a:r>
            <a:endParaRPr lang="en-US" smtClean="0"/>
          </a:p>
          <a:p>
            <a:pPr eaLnBrk="1" hangingPunct="1">
              <a:buFont typeface="Wingdings" pitchFamily="2" charset="2"/>
              <a:buNone/>
            </a:pPr>
            <a:endParaRPr lang="en-US" smtClean="0"/>
          </a:p>
        </p:txBody>
      </p:sp>
      <p:sp>
        <p:nvSpPr>
          <p:cNvPr id="63490" name="AutoShape 2"/>
          <p:cNvSpPr>
            <a:spLocks noGrp="1" noChangeArrowheads="1"/>
          </p:cNvSpPr>
          <p:nvPr>
            <p:ph type="title"/>
          </p:nvPr>
        </p:nvSpPr>
        <p:spPr/>
        <p:txBody>
          <a:bodyPr/>
          <a:lstStyle/>
          <a:p>
            <a:pPr algn="ctr" eaLnBrk="1" fontAlgn="auto" hangingPunct="1">
              <a:spcAft>
                <a:spcPts val="0"/>
              </a:spcAft>
              <a:defRPr/>
            </a:pPr>
            <a:r>
              <a:rPr lang="en-US" smtClean="0"/>
              <a:t>References</a:t>
            </a:r>
          </a:p>
        </p:txBody>
      </p:sp>
    </p:spTree>
    <p:custDataLst>
      <p:tags r:id="rId1"/>
    </p:custDataLst>
    <p:extLst>
      <p:ext uri="{BB962C8B-B14F-4D97-AF65-F5344CB8AC3E}">
        <p14:creationId xmlns:p14="http://schemas.microsoft.com/office/powerpoint/2010/main" val="3776003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AutoShape 2"/>
          <p:cNvSpPr>
            <a:spLocks noGrp="1" noChangeArrowheads="1"/>
          </p:cNvSpPr>
          <p:nvPr>
            <p:ph type="title"/>
          </p:nvPr>
        </p:nvSpPr>
        <p:spPr>
          <a:xfrm>
            <a:off x="762000" y="304800"/>
            <a:ext cx="7924800" cy="1143000"/>
          </a:xfrm>
        </p:spPr>
        <p:txBody>
          <a:bodyPr/>
          <a:lstStyle/>
          <a:p>
            <a:pPr algn="ctr" eaLnBrk="1" fontAlgn="auto" hangingPunct="1">
              <a:spcAft>
                <a:spcPts val="0"/>
              </a:spcAft>
              <a:defRPr/>
            </a:pPr>
            <a:r>
              <a:rPr lang="en-US" sz="3200" dirty="0" smtClean="0"/>
              <a:t>Electromyography (EMG)</a:t>
            </a:r>
            <a:br>
              <a:rPr lang="en-US" sz="3200" dirty="0" smtClean="0"/>
            </a:br>
            <a:r>
              <a:rPr lang="en-US" sz="3200" dirty="0" smtClean="0"/>
              <a:t>Spontaneous Activity</a:t>
            </a:r>
          </a:p>
        </p:txBody>
      </p:sp>
      <p:sp>
        <p:nvSpPr>
          <p:cNvPr id="36867" name="Rectangle 4"/>
          <p:cNvSpPr>
            <a:spLocks noGrp="1" noChangeArrowheads="1"/>
          </p:cNvSpPr>
          <p:nvPr>
            <p:ph type="body" sz="half" idx="1"/>
          </p:nvPr>
        </p:nvSpPr>
        <p:spPr>
          <a:xfrm>
            <a:off x="762000" y="1600200"/>
            <a:ext cx="7924800" cy="3429000"/>
          </a:xfrm>
        </p:spPr>
        <p:txBody>
          <a:bodyPr>
            <a:normAutofit/>
          </a:bodyPr>
          <a:lstStyle/>
          <a:p>
            <a:pPr marL="365760" indent="-256032" eaLnBrk="1" fontAlgn="auto" hangingPunct="1">
              <a:lnSpc>
                <a:spcPct val="80000"/>
              </a:lnSpc>
              <a:spcAft>
                <a:spcPts val="0"/>
              </a:spcAft>
              <a:buFont typeface="Wingdings 3"/>
              <a:buChar char=""/>
              <a:defRPr/>
            </a:pPr>
            <a:r>
              <a:rPr lang="en-US" sz="2000" dirty="0" smtClean="0"/>
              <a:t>Persistence of any activity beyond insertion constitutes spontaneous activity</a:t>
            </a:r>
          </a:p>
          <a:p>
            <a:pPr marL="109728" indent="0" eaLnBrk="1" fontAlgn="auto" hangingPunct="1">
              <a:lnSpc>
                <a:spcPct val="80000"/>
              </a:lnSpc>
              <a:spcAft>
                <a:spcPts val="0"/>
              </a:spcAft>
              <a:buFont typeface="Wingdings 3"/>
              <a:buNone/>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Could be due to the normal end-plate noise, or to the presence of fibrillations and positive waves, or other spontaneous activity</a:t>
            </a:r>
          </a:p>
          <a:p>
            <a:pPr marL="109728" indent="0" eaLnBrk="1" fontAlgn="auto" hangingPunct="1">
              <a:lnSpc>
                <a:spcPct val="80000"/>
              </a:lnSpc>
              <a:spcAft>
                <a:spcPts val="0"/>
              </a:spcAft>
              <a:buFont typeface="Wingdings 3"/>
              <a:buNone/>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Normally, the monophasic potentials are of low amplitude and short duration and cause a "thickened baseline" appearance. They give a typical "sea shell" noise or "roar" on the loudspeaker. </a:t>
            </a:r>
          </a:p>
        </p:txBody>
      </p:sp>
      <p:pic>
        <p:nvPicPr>
          <p:cNvPr id="47108" name="Picture 7" descr="End-plate activity (mon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4587875"/>
            <a:ext cx="4419600"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4290179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idx="1"/>
          </p:nvPr>
        </p:nvSpPr>
        <p:spPr>
          <a:xfrm>
            <a:off x="914400" y="1447800"/>
            <a:ext cx="7693025" cy="4648200"/>
          </a:xfrm>
        </p:spPr>
        <p:txBody>
          <a:bodyPr>
            <a:normAutofit lnSpcReduction="10000"/>
          </a:bodyPr>
          <a:lstStyle/>
          <a:p>
            <a:pPr marL="365760" indent="-256032" eaLnBrk="1" fontAlgn="auto" hangingPunct="1">
              <a:lnSpc>
                <a:spcPct val="80000"/>
              </a:lnSpc>
              <a:spcAft>
                <a:spcPts val="0"/>
              </a:spcAft>
              <a:buFont typeface="Wingdings 3"/>
              <a:buChar char=""/>
              <a:defRPr/>
            </a:pPr>
            <a:endParaRPr lang="en-US" sz="2000" dirty="0" smtClean="0"/>
          </a:p>
          <a:p>
            <a:pPr marL="365760" indent="-256032" algn="ctr" eaLnBrk="1" fontAlgn="auto" hangingPunct="1">
              <a:lnSpc>
                <a:spcPct val="80000"/>
              </a:lnSpc>
              <a:spcAft>
                <a:spcPts val="0"/>
              </a:spcAft>
              <a:buFont typeface="Wingdings" pitchFamily="2" charset="2"/>
              <a:buNone/>
              <a:defRPr/>
            </a:pPr>
            <a:r>
              <a:rPr lang="en-US" sz="2400" b="1" i="1" dirty="0" smtClean="0">
                <a:solidFill>
                  <a:srgbClr val="009900"/>
                </a:solidFill>
              </a:rPr>
              <a:t>Fibrillations and Positive Sharp Waves occur with denervation because:</a:t>
            </a:r>
          </a:p>
          <a:p>
            <a:pPr marL="365760" indent="-256032" algn="ctr" eaLnBrk="1" fontAlgn="auto" hangingPunct="1">
              <a:lnSpc>
                <a:spcPct val="80000"/>
              </a:lnSpc>
              <a:spcAft>
                <a:spcPts val="0"/>
              </a:spcAft>
              <a:buFont typeface="Wingdings" pitchFamily="2" charset="2"/>
              <a:buNone/>
              <a:defRPr/>
            </a:pPr>
            <a:endParaRPr lang="en-US" sz="2400" b="1" i="1" dirty="0" smtClean="0">
              <a:solidFill>
                <a:srgbClr val="009900"/>
              </a:solidFill>
            </a:endParaRPr>
          </a:p>
          <a:p>
            <a:pPr marL="365760" indent="-256032" eaLnBrk="1" fontAlgn="auto" hangingPunct="1">
              <a:lnSpc>
                <a:spcPct val="80000"/>
              </a:lnSpc>
              <a:spcAft>
                <a:spcPts val="0"/>
              </a:spcAft>
              <a:buFont typeface="Wingdings 3"/>
              <a:buChar char=""/>
              <a:defRPr/>
            </a:pPr>
            <a:r>
              <a:rPr lang="en-US" sz="2000" dirty="0" smtClean="0"/>
              <a:t>The acetylcholine receptors spread all across the muscle fiber instead of being grouped in the end-plate region</a:t>
            </a:r>
          </a:p>
          <a:p>
            <a:pPr marL="365760" indent="-256032" eaLnBrk="1" fontAlgn="auto" hangingPunct="1">
              <a:lnSpc>
                <a:spcPct val="80000"/>
              </a:lnSpc>
              <a:spcAft>
                <a:spcPts val="0"/>
              </a:spcAft>
              <a:buFont typeface="Wingdings 3"/>
              <a:buChar char=""/>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This spread may play a role in attracting new innervation to the </a:t>
            </a:r>
            <a:r>
              <a:rPr lang="en-US" sz="2000" dirty="0" err="1" smtClean="0"/>
              <a:t>denervated</a:t>
            </a:r>
            <a:r>
              <a:rPr lang="en-US" sz="2000" dirty="0" smtClean="0"/>
              <a:t> muscle fiber from adjacent nerve sprouts</a:t>
            </a:r>
          </a:p>
          <a:p>
            <a:pPr marL="365760" indent="-256032" eaLnBrk="1" fontAlgn="auto" hangingPunct="1">
              <a:lnSpc>
                <a:spcPct val="80000"/>
              </a:lnSpc>
              <a:spcAft>
                <a:spcPts val="0"/>
              </a:spcAft>
              <a:buFont typeface="Wingdings 3"/>
              <a:buChar char=""/>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The muscle fiber becomes much more sensitive to free acetylcholine released spontaneously from adjacent nerve fibers and is depolarized and repolarized spontaneously as these molecules reach it</a:t>
            </a:r>
          </a:p>
          <a:p>
            <a:pPr marL="365760" indent="-256032" eaLnBrk="1" fontAlgn="auto" hangingPunct="1">
              <a:lnSpc>
                <a:spcPct val="80000"/>
              </a:lnSpc>
              <a:spcAft>
                <a:spcPts val="0"/>
              </a:spcAft>
              <a:buFont typeface="Wingdings 3"/>
              <a:buChar char=""/>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Each single depolarization is electrically detected as a single muscle fiber action potential. </a:t>
            </a:r>
          </a:p>
        </p:txBody>
      </p:sp>
      <p:sp>
        <p:nvSpPr>
          <p:cNvPr id="37890"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Electromyography (EMG)</a:t>
            </a:r>
            <a:br>
              <a:rPr lang="en-US" sz="3200" smtClean="0"/>
            </a:br>
            <a:r>
              <a:rPr lang="en-US" sz="3200" smtClean="0"/>
              <a:t>Pathology in Denervated Muscle</a:t>
            </a:r>
          </a:p>
        </p:txBody>
      </p:sp>
    </p:spTree>
    <p:custDataLst>
      <p:tags r:id="rId1"/>
    </p:custDataLst>
    <p:extLst>
      <p:ext uri="{BB962C8B-B14F-4D97-AF65-F5344CB8AC3E}">
        <p14:creationId xmlns:p14="http://schemas.microsoft.com/office/powerpoint/2010/main" val="6785930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Electromyography (EMG)</a:t>
            </a:r>
            <a:br>
              <a:rPr lang="en-US" sz="3200" smtClean="0"/>
            </a:br>
            <a:r>
              <a:rPr lang="en-US" sz="3200" smtClean="0"/>
              <a:t>Abnormal – Fribrillation Potential</a:t>
            </a:r>
          </a:p>
        </p:txBody>
      </p:sp>
      <p:sp>
        <p:nvSpPr>
          <p:cNvPr id="38915" name="Rectangle 4"/>
          <p:cNvSpPr>
            <a:spLocks noGrp="1" noChangeArrowheads="1"/>
          </p:cNvSpPr>
          <p:nvPr>
            <p:ph sz="quarter" idx="2"/>
          </p:nvPr>
        </p:nvSpPr>
        <p:spPr>
          <a:xfrm>
            <a:off x="457200" y="1444625"/>
            <a:ext cx="4040188" cy="4498975"/>
          </a:xfrm>
        </p:spPr>
        <p:txBody>
          <a:bodyPr>
            <a:normAutofit/>
          </a:bodyPr>
          <a:lstStyle/>
          <a:p>
            <a:pPr marL="365760" indent="-256032" eaLnBrk="1" fontAlgn="auto" hangingPunct="1">
              <a:lnSpc>
                <a:spcPct val="80000"/>
              </a:lnSpc>
              <a:spcAft>
                <a:spcPts val="0"/>
              </a:spcAft>
              <a:buFont typeface="Wingdings 3"/>
              <a:buChar char=""/>
              <a:defRPr/>
            </a:pPr>
            <a:r>
              <a:rPr lang="en-US" sz="2000" dirty="0" smtClean="0"/>
              <a:t>Of short duration (&lt;3 </a:t>
            </a:r>
            <a:r>
              <a:rPr lang="en-US" sz="2000" dirty="0" err="1" smtClean="0"/>
              <a:t>msec</a:t>
            </a:r>
            <a:r>
              <a:rPr lang="en-US" sz="2000" dirty="0" smtClean="0"/>
              <a:t>) and low amplitude (&lt;300 µv), fibrillation potentials occur in </a:t>
            </a:r>
            <a:r>
              <a:rPr lang="en-US" sz="2000" dirty="0" err="1" smtClean="0"/>
              <a:t>semirhythmical</a:t>
            </a:r>
            <a:r>
              <a:rPr lang="en-US" sz="2000" dirty="0" smtClean="0"/>
              <a:t> runs (&lt;30/second), though occasionally the frequency is so slow it appears to be random. </a:t>
            </a:r>
          </a:p>
          <a:p>
            <a:pPr marL="109728" indent="0" eaLnBrk="1" fontAlgn="auto" hangingPunct="1">
              <a:lnSpc>
                <a:spcPct val="80000"/>
              </a:lnSpc>
              <a:spcAft>
                <a:spcPts val="0"/>
              </a:spcAft>
              <a:buFont typeface="Wingdings 3"/>
              <a:buNone/>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Develop two to three weeks after the neuron or axon has been damaged</a:t>
            </a:r>
          </a:p>
          <a:p>
            <a:pPr marL="109728" indent="0" eaLnBrk="1" fontAlgn="auto" hangingPunct="1">
              <a:lnSpc>
                <a:spcPct val="80000"/>
              </a:lnSpc>
              <a:spcAft>
                <a:spcPts val="0"/>
              </a:spcAft>
              <a:buFont typeface="Wingdings 3"/>
              <a:buNone/>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Less frequently seen as time goes by and may be seen infrequently after three years.</a:t>
            </a:r>
          </a:p>
          <a:p>
            <a:pPr marL="365760" indent="-256032" eaLnBrk="1" fontAlgn="auto" hangingPunct="1">
              <a:lnSpc>
                <a:spcPct val="80000"/>
              </a:lnSpc>
              <a:spcAft>
                <a:spcPts val="0"/>
              </a:spcAft>
              <a:buFont typeface="Wingdings 3"/>
              <a:buChar char=""/>
              <a:defRPr/>
            </a:pPr>
            <a:endParaRPr lang="en-US" sz="2000" dirty="0" smtClean="0"/>
          </a:p>
        </p:txBody>
      </p:sp>
      <p:sp>
        <p:nvSpPr>
          <p:cNvPr id="38916" name="Rectangle 8"/>
          <p:cNvSpPr>
            <a:spLocks noGrp="1" noChangeArrowheads="1"/>
          </p:cNvSpPr>
          <p:nvPr>
            <p:ph sz="quarter" idx="4"/>
          </p:nvPr>
        </p:nvSpPr>
        <p:spPr>
          <a:xfrm>
            <a:off x="4645025" y="1444625"/>
            <a:ext cx="4041775" cy="3941763"/>
          </a:xfrm>
        </p:spPr>
        <p:txBody>
          <a:bodyPr>
            <a:normAutofit/>
          </a:bodyPr>
          <a:lstStyle/>
          <a:p>
            <a:pPr marL="365760" indent="-256032" eaLnBrk="1" fontAlgn="auto" hangingPunct="1">
              <a:lnSpc>
                <a:spcPct val="80000"/>
              </a:lnSpc>
              <a:spcAft>
                <a:spcPts val="0"/>
              </a:spcAft>
              <a:buFont typeface="Wingdings 3"/>
              <a:buChar char=""/>
              <a:defRPr/>
            </a:pPr>
            <a:r>
              <a:rPr lang="en-US" sz="2000" dirty="0" smtClean="0"/>
              <a:t>As the muscle is </a:t>
            </a:r>
            <a:r>
              <a:rPr lang="en-US" sz="2000" dirty="0" err="1" smtClean="0"/>
              <a:t>reinnervated</a:t>
            </a:r>
            <a:r>
              <a:rPr lang="en-US" sz="2000" dirty="0" smtClean="0"/>
              <a:t>, both fibrillations and positive waves decrease in number and eventually disappear</a:t>
            </a:r>
          </a:p>
          <a:p>
            <a:pPr marL="109728" indent="0" eaLnBrk="1" fontAlgn="auto" hangingPunct="1">
              <a:lnSpc>
                <a:spcPct val="80000"/>
              </a:lnSpc>
              <a:spcAft>
                <a:spcPts val="0"/>
              </a:spcAft>
              <a:buFont typeface="Wingdings 3"/>
              <a:buNone/>
              <a:defRPr/>
            </a:pPr>
            <a:endParaRPr lang="en-US" sz="2000" dirty="0" smtClean="0"/>
          </a:p>
          <a:p>
            <a:pPr marL="365760" indent="-256032" eaLnBrk="1" fontAlgn="auto" hangingPunct="1">
              <a:lnSpc>
                <a:spcPct val="80000"/>
              </a:lnSpc>
              <a:spcAft>
                <a:spcPts val="0"/>
              </a:spcAft>
              <a:buFont typeface="Wingdings 3"/>
              <a:buChar char=""/>
              <a:defRPr/>
            </a:pPr>
            <a:r>
              <a:rPr lang="en-US" sz="2000" dirty="0" smtClean="0"/>
              <a:t>Cannot be detected visually on the skin</a:t>
            </a:r>
          </a:p>
        </p:txBody>
      </p:sp>
      <p:pic>
        <p:nvPicPr>
          <p:cNvPr id="49157" name="Picture 7" descr="Fibrilla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4114800"/>
            <a:ext cx="43434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044931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2"/>
          <p:cNvSpPr>
            <a:spLocks noGrp="1" noChangeArrowheads="1"/>
          </p:cNvSpPr>
          <p:nvPr>
            <p:ph type="title"/>
          </p:nvPr>
        </p:nvSpPr>
        <p:spPr/>
        <p:txBody>
          <a:bodyPr/>
          <a:lstStyle/>
          <a:p>
            <a:pPr algn="ctr" eaLnBrk="1" fontAlgn="auto" hangingPunct="1">
              <a:spcAft>
                <a:spcPts val="0"/>
              </a:spcAft>
              <a:defRPr/>
            </a:pPr>
            <a:r>
              <a:rPr lang="en-US" sz="3200" smtClean="0"/>
              <a:t>Electromyography (EMG)</a:t>
            </a:r>
            <a:br>
              <a:rPr lang="en-US" sz="3200" smtClean="0"/>
            </a:br>
            <a:r>
              <a:rPr lang="en-US" sz="3200" smtClean="0"/>
              <a:t>Abnormal – Positive Sharp Wave</a:t>
            </a:r>
          </a:p>
        </p:txBody>
      </p:sp>
      <p:sp>
        <p:nvSpPr>
          <p:cNvPr id="39939" name="Rectangle 4"/>
          <p:cNvSpPr>
            <a:spLocks noGrp="1" noChangeArrowheads="1"/>
          </p:cNvSpPr>
          <p:nvPr>
            <p:ph sz="quarter" idx="2"/>
          </p:nvPr>
        </p:nvSpPr>
        <p:spPr>
          <a:xfrm>
            <a:off x="457200" y="1600200"/>
            <a:ext cx="4040188" cy="4575175"/>
          </a:xfrm>
        </p:spPr>
        <p:txBody>
          <a:bodyPr>
            <a:normAutofit lnSpcReduction="10000"/>
          </a:bodyPr>
          <a:lstStyle/>
          <a:p>
            <a:pPr marL="365760" indent="-256032" eaLnBrk="1" fontAlgn="auto" hangingPunct="1">
              <a:lnSpc>
                <a:spcPct val="90000"/>
              </a:lnSpc>
              <a:spcAft>
                <a:spcPts val="0"/>
              </a:spcAft>
              <a:buFont typeface="Wingdings 3"/>
              <a:buChar char=""/>
              <a:defRPr/>
            </a:pPr>
            <a:r>
              <a:rPr lang="en-US" dirty="0" smtClean="0"/>
              <a:t>Very sharp positive deflection off the baseline followed by a slower return and often a negative phase before returning to the baseline </a:t>
            </a:r>
          </a:p>
          <a:p>
            <a:pPr marL="365760" indent="-256032" eaLnBrk="1" fontAlgn="auto" hangingPunct="1">
              <a:lnSpc>
                <a:spcPct val="90000"/>
              </a:lnSpc>
              <a:spcAft>
                <a:spcPts val="0"/>
              </a:spcAft>
              <a:buFont typeface="Wingdings 3"/>
              <a:buChar char=""/>
              <a:defRPr/>
            </a:pPr>
            <a:endParaRPr lang="en-US" dirty="0" smtClean="0"/>
          </a:p>
          <a:p>
            <a:pPr marL="365760" indent="-256032" eaLnBrk="1" fontAlgn="auto" hangingPunct="1">
              <a:lnSpc>
                <a:spcPct val="90000"/>
              </a:lnSpc>
              <a:spcAft>
                <a:spcPts val="0"/>
              </a:spcAft>
              <a:buFont typeface="Wingdings 3"/>
              <a:buChar char=""/>
              <a:defRPr/>
            </a:pPr>
            <a:r>
              <a:rPr lang="en-US" dirty="0" smtClean="0"/>
              <a:t>May reach up to 1 mv in amplitude and can last up to 50 </a:t>
            </a:r>
            <a:r>
              <a:rPr lang="en-US" dirty="0" err="1" smtClean="0"/>
              <a:t>msec</a:t>
            </a:r>
            <a:endParaRPr lang="en-US" dirty="0" smtClean="0"/>
          </a:p>
          <a:p>
            <a:pPr marL="109728" indent="0" eaLnBrk="1" fontAlgn="auto" hangingPunct="1">
              <a:lnSpc>
                <a:spcPct val="90000"/>
              </a:lnSpc>
              <a:spcAft>
                <a:spcPts val="0"/>
              </a:spcAft>
              <a:buFont typeface="Wingdings 3"/>
              <a:buNone/>
              <a:defRPr/>
            </a:pPr>
            <a:endParaRPr lang="en-US" dirty="0" smtClean="0"/>
          </a:p>
          <a:p>
            <a:pPr marL="365760" indent="-256032" eaLnBrk="1" fontAlgn="auto" hangingPunct="1">
              <a:lnSpc>
                <a:spcPct val="90000"/>
              </a:lnSpc>
              <a:spcAft>
                <a:spcPts val="0"/>
              </a:spcAft>
              <a:buFont typeface="Wingdings 3"/>
              <a:buChar char=""/>
              <a:defRPr/>
            </a:pPr>
            <a:r>
              <a:rPr lang="en-US" dirty="0" smtClean="0"/>
              <a:t>Discharge in a very rhythmic manner</a:t>
            </a:r>
          </a:p>
        </p:txBody>
      </p:sp>
      <p:sp>
        <p:nvSpPr>
          <p:cNvPr id="50180" name="Rectangle 8"/>
          <p:cNvSpPr>
            <a:spLocks noGrp="1" noChangeArrowheads="1"/>
          </p:cNvSpPr>
          <p:nvPr>
            <p:ph sz="quarter" idx="4"/>
          </p:nvPr>
        </p:nvSpPr>
        <p:spPr>
          <a:xfrm>
            <a:off x="4648200" y="2003425"/>
            <a:ext cx="4041775" cy="3941763"/>
          </a:xfrm>
          <a:ln>
            <a:prstDash val="solid"/>
          </a:ln>
          <a:extLst>
            <a:ext uri="{91240B29-F687-4F45-9708-019B960494DF}">
              <a14:hiddenLine xmlns:a14="http://schemas.microsoft.com/office/drawing/2010/main" w="9525">
                <a:solidFill>
                  <a:srgbClr val="000000"/>
                </a:solidFill>
                <a:prstDash val="sysDash"/>
                <a:miter lim="800000"/>
                <a:headEnd/>
                <a:tailEnd/>
              </a14:hiddenLine>
            </a:ext>
          </a:extLst>
        </p:spPr>
        <p:txBody>
          <a:bodyPr/>
          <a:lstStyle/>
          <a:p>
            <a:pPr eaLnBrk="1" hangingPunct="1">
              <a:lnSpc>
                <a:spcPct val="90000"/>
              </a:lnSpc>
              <a:spcBef>
                <a:spcPct val="0"/>
              </a:spcBef>
            </a:pPr>
            <a:r>
              <a:rPr lang="en-US" smtClean="0"/>
              <a:t>Usually the rhythm starts and stops abruptly, and rarely does the individual rhythm vary</a:t>
            </a:r>
            <a:endParaRPr lang="en-US" b="1" i="1" smtClean="0"/>
          </a:p>
          <a:p>
            <a:pPr eaLnBrk="1" hangingPunct="1">
              <a:lnSpc>
                <a:spcPct val="90000"/>
              </a:lnSpc>
              <a:spcBef>
                <a:spcPct val="0"/>
              </a:spcBef>
            </a:pPr>
            <a:endParaRPr lang="en-US" smtClean="0"/>
          </a:p>
        </p:txBody>
      </p:sp>
      <p:pic>
        <p:nvPicPr>
          <p:cNvPr id="50181" name="Picture 7" descr="Run of Positive Sharp Wav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8038" y="4191000"/>
            <a:ext cx="4267200" cy="159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885822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6"/>
          <p:cNvSpPr>
            <a:spLocks noGrp="1" noChangeArrowheads="1"/>
          </p:cNvSpPr>
          <p:nvPr>
            <p:ph idx="1"/>
          </p:nvPr>
        </p:nvSpPr>
        <p:spPr>
          <a:xfrm>
            <a:off x="838200" y="1828800"/>
            <a:ext cx="7693025" cy="4495800"/>
          </a:xfrm>
        </p:spPr>
        <p:txBody>
          <a:bodyPr>
            <a:normAutofit/>
          </a:bodyPr>
          <a:lstStyle/>
          <a:p>
            <a:pPr marL="365760" indent="-256032" eaLnBrk="1" fontAlgn="auto" hangingPunct="1">
              <a:spcAft>
                <a:spcPts val="0"/>
              </a:spcAft>
              <a:buFont typeface="Wingdings 3"/>
              <a:buChar char=""/>
              <a:defRPr/>
            </a:pPr>
            <a:r>
              <a:rPr lang="en-US" dirty="0" smtClean="0"/>
              <a:t>Spontaneous discharge of an entire unit in a random fashion</a:t>
            </a:r>
          </a:p>
          <a:p>
            <a:pPr lvl="1" indent="-256032">
              <a:buFont typeface="Wingdings 3"/>
              <a:buChar char=""/>
              <a:defRPr/>
            </a:pPr>
            <a:r>
              <a:rPr lang="en-US" dirty="0" smtClean="0"/>
              <a:t>Like a cramp </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smtClean="0"/>
              <a:t>Looks like any motor unit, but is distinguished by the irregular discharge pattern</a:t>
            </a:r>
          </a:p>
          <a:p>
            <a:pPr marL="109728" indent="0" eaLnBrk="1" fontAlgn="auto" hangingPunct="1">
              <a:spcAft>
                <a:spcPts val="0"/>
              </a:spcAft>
              <a:buFont typeface="Wingdings 3"/>
              <a:buNone/>
              <a:defRPr/>
            </a:pPr>
            <a:endParaRPr lang="en-US" dirty="0" smtClean="0"/>
          </a:p>
          <a:p>
            <a:pPr marL="365760" indent="-256032" eaLnBrk="1" fontAlgn="auto" hangingPunct="1">
              <a:spcAft>
                <a:spcPts val="0"/>
              </a:spcAft>
              <a:buFont typeface="Wingdings 3"/>
              <a:buChar char=""/>
              <a:defRPr/>
            </a:pPr>
            <a:r>
              <a:rPr lang="en-US" dirty="0" smtClean="0"/>
              <a:t>Can be detected visually on the skin</a:t>
            </a:r>
          </a:p>
          <a:p>
            <a:pPr lvl="1" indent="-256032">
              <a:buFont typeface="Wingdings 3"/>
              <a:buChar char=""/>
              <a:defRPr/>
            </a:pPr>
            <a:r>
              <a:rPr lang="en-US" dirty="0" err="1" smtClean="0"/>
              <a:t>Binine</a:t>
            </a:r>
            <a:r>
              <a:rPr lang="en-US" dirty="0" smtClean="0"/>
              <a:t>: regular, normal response</a:t>
            </a:r>
          </a:p>
          <a:p>
            <a:pPr marL="365760" lvl="1" indent="0">
              <a:buNone/>
              <a:defRPr/>
            </a:pPr>
            <a:endParaRPr lang="en-US" dirty="0" smtClean="0"/>
          </a:p>
        </p:txBody>
      </p:sp>
      <p:sp>
        <p:nvSpPr>
          <p:cNvPr id="40962" name="AutoShape 2"/>
          <p:cNvSpPr>
            <a:spLocks noGrp="1" noChangeArrowheads="1"/>
          </p:cNvSpPr>
          <p:nvPr>
            <p:ph type="title"/>
          </p:nvPr>
        </p:nvSpPr>
        <p:spPr/>
        <p:txBody>
          <a:bodyPr/>
          <a:lstStyle/>
          <a:p>
            <a:pPr algn="ctr" eaLnBrk="1" fontAlgn="auto" hangingPunct="1">
              <a:spcAft>
                <a:spcPts val="0"/>
              </a:spcAft>
              <a:defRPr/>
            </a:pPr>
            <a:r>
              <a:rPr lang="en-US" sz="3200" dirty="0" smtClean="0"/>
              <a:t>Electromyography (EMG)</a:t>
            </a:r>
            <a:br>
              <a:rPr lang="en-US" sz="3200" dirty="0" smtClean="0"/>
            </a:br>
            <a:r>
              <a:rPr lang="en-US" sz="3200" dirty="0" smtClean="0"/>
              <a:t>Abnormal - Fasciculation</a:t>
            </a:r>
          </a:p>
        </p:txBody>
      </p:sp>
    </p:spTree>
    <p:custDataLst>
      <p:tags r:id="rId1"/>
    </p:custDataLst>
    <p:extLst>
      <p:ext uri="{BB962C8B-B14F-4D97-AF65-F5344CB8AC3E}">
        <p14:creationId xmlns:p14="http://schemas.microsoft.com/office/powerpoint/2010/main" val="77822724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1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2.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7.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2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0.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31.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5.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6.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 name="TYPE" val="0"/>
</p:tagLst>
</file>

<file path=ppt/tags/tag8.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ags/tag9.xml><?xml version="1.0" encoding="utf-8"?>
<p:tagLst xmlns:a="http://schemas.openxmlformats.org/drawingml/2006/main" xmlns:r="http://schemas.openxmlformats.org/officeDocument/2006/relationships" xmlns:p="http://schemas.openxmlformats.org/presentationml/2006/main">
  <p:tag name="TYPE" val="0"/>
  <p:tag name="POINTS" val="1"/>
  <p:tag name="TIME" val="15"/>
  <p:tag name="QUESTION"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TotalTime>
  <Words>2854</Words>
  <Application>Microsoft Office PowerPoint</Application>
  <PresentationFormat>On-screen Show (4:3)</PresentationFormat>
  <Paragraphs>382</Paragraphs>
  <Slides>43</Slides>
  <Notes>17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Concourse</vt:lpstr>
      <vt:lpstr>Bitmap Image</vt:lpstr>
      <vt:lpstr>Electromyogram (EMG) Defined</vt:lpstr>
      <vt:lpstr>Electromygram (EMG) Procedure</vt:lpstr>
      <vt:lpstr>Electromyography (EMG) Parameters Recorded</vt:lpstr>
      <vt:lpstr>Electromyography (EMG) Insertional Activity</vt:lpstr>
      <vt:lpstr>Electromyography (EMG) Spontaneous Activity</vt:lpstr>
      <vt:lpstr>Electromyography (EMG) Pathology in Denervated Muscle</vt:lpstr>
      <vt:lpstr>Electromyography (EMG) Abnormal – Fribrillation Potential</vt:lpstr>
      <vt:lpstr>Electromyography (EMG) Abnormal – Positive Sharp Wave</vt:lpstr>
      <vt:lpstr>Electromyography (EMG) Abnormal - Fasciculation</vt:lpstr>
      <vt:lpstr>Electromyography (EMG) Repetitive Discharges</vt:lpstr>
      <vt:lpstr>Electromyography (EMG) Myopathic Lesions</vt:lpstr>
      <vt:lpstr>Electromyogram (EMG) Normal Response / Values</vt:lpstr>
      <vt:lpstr>Electromyography (EMG) Primary Uses</vt:lpstr>
      <vt:lpstr>Nerve Conduction Velocity Studies (NCVs)</vt:lpstr>
      <vt:lpstr>Nerve Conduction Velocity Studies (NCVs)</vt:lpstr>
      <vt:lpstr>Nerve Conduction Velocity Studies (NCVs) Procedure</vt:lpstr>
      <vt:lpstr>Nerve Conduction Velocity Studies (NCVs) Motor Procedure</vt:lpstr>
      <vt:lpstr>Nerve Conduction Velocity Studies (NCVs) Motor Response</vt:lpstr>
      <vt:lpstr>Nerve Conduction Velocity Studies (NCVs) Normal Values: General Comments</vt:lpstr>
      <vt:lpstr>Nerve Conduction Velocity Studies (NCVs) Normal Values</vt:lpstr>
      <vt:lpstr>Nerve Conduction Velocity Studies (NCVs) Abnormal Values</vt:lpstr>
      <vt:lpstr>Nerve Conduction Velocity Studies (NCVs) Primary Uses</vt:lpstr>
      <vt:lpstr>H-Reflex Defined</vt:lpstr>
      <vt:lpstr>H – Reflex Test of Sensory – Motor Reflex Loop</vt:lpstr>
      <vt:lpstr>H – Reflex Procedure</vt:lpstr>
      <vt:lpstr>H – Reflex Responses</vt:lpstr>
      <vt:lpstr>H – Reflex Primary Uses</vt:lpstr>
      <vt:lpstr>F Wave Defined</vt:lpstr>
      <vt:lpstr>F Wave Normal Values (Latencies)</vt:lpstr>
      <vt:lpstr>F Wave Primary Uses</vt:lpstr>
      <vt:lpstr>Ultrasound Defined</vt:lpstr>
      <vt:lpstr>Ultrasound Advantages / Disadvantages</vt:lpstr>
      <vt:lpstr>Ultrasound Primary Uses</vt:lpstr>
      <vt:lpstr>Echocardiography</vt:lpstr>
      <vt:lpstr>Echocardiography Advantages / Disadvantages</vt:lpstr>
      <vt:lpstr>Echocardiography Primary Uses</vt:lpstr>
      <vt:lpstr>Arthrography</vt:lpstr>
      <vt:lpstr>Arthrography Advantages / Disadvantages</vt:lpstr>
      <vt:lpstr>Arthography Primary Uses</vt:lpstr>
      <vt:lpstr>Bone Scan</vt:lpstr>
      <vt:lpstr>Bone Scan Advantages / Disadvantages</vt:lpstr>
      <vt:lpstr>Bone Scan Primary Uses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Electromyogram (EMG) Defined</dc:title>
  <dc:creator>Dayna</dc:creator>
  <cp:lastModifiedBy>SWEET, CHRISTINA</cp:lastModifiedBy>
  <cp:revision>6</cp:revision>
  <dcterms:created xsi:type="dcterms:W3CDTF">2012-02-21T05:05:05Z</dcterms:created>
  <dcterms:modified xsi:type="dcterms:W3CDTF">2012-02-21T19:45:07Z</dcterms:modified>
</cp:coreProperties>
</file>