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6283-DA1D-45FC-817B-E1EFC1A4FB0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2295DE-73DC-40D5-B361-EC59B29ED4E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6283-DA1D-45FC-817B-E1EFC1A4FB0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95DE-73DC-40D5-B361-EC59B29ED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6283-DA1D-45FC-817B-E1EFC1A4FB0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95DE-73DC-40D5-B361-EC59B29ED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6283-DA1D-45FC-817B-E1EFC1A4FB0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95DE-73DC-40D5-B361-EC59B29ED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6283-DA1D-45FC-817B-E1EFC1A4FB0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95DE-73DC-40D5-B361-EC59B29ED4E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6283-DA1D-45FC-817B-E1EFC1A4FB0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95DE-73DC-40D5-B361-EC59B29ED4E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6283-DA1D-45FC-817B-E1EFC1A4FB0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95DE-73DC-40D5-B361-EC59B29ED4E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6283-DA1D-45FC-817B-E1EFC1A4FB0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95DE-73DC-40D5-B361-EC59B29ED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6283-DA1D-45FC-817B-E1EFC1A4FB0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95DE-73DC-40D5-B361-EC59B29ED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6283-DA1D-45FC-817B-E1EFC1A4FB0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95DE-73DC-40D5-B361-EC59B29ED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6283-DA1D-45FC-817B-E1EFC1A4FB0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95DE-73DC-40D5-B361-EC59B29ED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A376283-DA1D-45FC-817B-E1EFC1A4FB0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C2295DE-73DC-40D5-B361-EC59B29ED4E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6795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Neurohistology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85766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Neuron Components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114800" y="1447800"/>
            <a:ext cx="4876800" cy="3657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Research by </a:t>
            </a:r>
            <a:r>
              <a:rPr lang="en-US" dirty="0" err="1" smtClean="0"/>
              <a:t>Purpura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Mental retardation (MR) is from  failure of normal circuits to form in brain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Dendritic</a:t>
            </a:r>
            <a:r>
              <a:rPr lang="en-US" dirty="0" smtClean="0"/>
              <a:t> spines of children with MR look like those of human fetus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Impoverished environment in critical period can lead to less </a:t>
            </a:r>
            <a:r>
              <a:rPr lang="en-US" dirty="0" err="1" smtClean="0"/>
              <a:t>dendritic</a:t>
            </a:r>
            <a:r>
              <a:rPr lang="en-US" dirty="0" smtClean="0"/>
              <a:t> spine formation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deprivation-induced changes in brain can be reversed if intervention occurs early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0" y="1447800"/>
            <a:ext cx="4038600" cy="4572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Two parts of the neuron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Cell body (soma)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Neurites</a:t>
            </a:r>
            <a:endParaRPr lang="en-US" dirty="0" smtClean="0"/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Axons (one)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Dendrites (many)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Dendrites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Some have </a:t>
            </a:r>
            <a:r>
              <a:rPr lang="en-US" dirty="0" err="1" smtClean="0"/>
              <a:t>dendritic</a:t>
            </a:r>
            <a:r>
              <a:rPr lang="en-US" dirty="0" smtClean="0"/>
              <a:t> spines that receive some types of synaptic input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Sensitive to type and amount of synaptic activity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Sensitive to quality of early environment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278707"/>
            <a:ext cx="48768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</a:rPr>
              <a:t>From: Bear, Connors, </a:t>
            </a:r>
            <a:r>
              <a:rPr lang="en-US" sz="1200" dirty="0" err="1">
                <a:latin typeface="+mn-lt"/>
              </a:rPr>
              <a:t>Paradiso</a:t>
            </a:r>
            <a:r>
              <a:rPr lang="en-US" sz="1200" dirty="0">
                <a:latin typeface="+mn-lt"/>
              </a:rPr>
              <a:t>. Neuroscience Exploring the Brain, 2007.</a:t>
            </a:r>
          </a:p>
        </p:txBody>
      </p:sp>
      <p:pic>
        <p:nvPicPr>
          <p:cNvPr id="30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800600"/>
            <a:ext cx="207962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720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Classification of Neurons</a:t>
            </a:r>
          </a:p>
        </p:txBody>
      </p:sp>
      <p:sp>
        <p:nvSpPr>
          <p:cNvPr id="4100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Based on dendrites, e.g. in cerebral cortex</a:t>
            </a:r>
          </a:p>
          <a:p>
            <a:pPr lvl="1" eaLnBrk="1" hangingPunct="1"/>
            <a:r>
              <a:rPr lang="en-US" smtClean="0"/>
              <a:t>Stellate cells (star shaped)</a:t>
            </a:r>
          </a:p>
          <a:p>
            <a:pPr lvl="1" eaLnBrk="1" hangingPunct="1"/>
            <a:r>
              <a:rPr lang="en-US" smtClean="0"/>
              <a:t>Pyramidal cells </a:t>
            </a:r>
          </a:p>
          <a:p>
            <a:pPr lvl="1" eaLnBrk="1" hangingPunct="1">
              <a:buFont typeface="Arial" charset="0"/>
              <a:buNone/>
            </a:pPr>
            <a:r>
              <a:rPr lang="en-US" smtClean="0"/>
              <a:t>   (pyramid shaped)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dirty="0" smtClean="0"/>
              <a:t>Based on number or </a:t>
            </a:r>
            <a:r>
              <a:rPr lang="en-US" dirty="0" err="1" smtClean="0"/>
              <a:t>neurites</a:t>
            </a:r>
            <a:r>
              <a:rPr lang="en-US" dirty="0" smtClean="0"/>
              <a:t> extending from soma</a:t>
            </a:r>
          </a:p>
          <a:p>
            <a:pPr lvl="1" eaLnBrk="1" hangingPunct="1"/>
            <a:r>
              <a:rPr lang="en-US" dirty="0" smtClean="0"/>
              <a:t>Unipolar (1)</a:t>
            </a:r>
          </a:p>
          <a:p>
            <a:pPr lvl="1" eaLnBrk="1" hangingPunct="1"/>
            <a:r>
              <a:rPr lang="en-US" dirty="0" smtClean="0"/>
              <a:t>Bipolar (2)</a:t>
            </a:r>
          </a:p>
          <a:p>
            <a:pPr lvl="1" eaLnBrk="1" hangingPunct="1"/>
            <a:r>
              <a:rPr lang="en-US" dirty="0" smtClean="0"/>
              <a:t>Multipolar (most neurons)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170218"/>
            <a:ext cx="2971800" cy="200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300" y="3650455"/>
            <a:ext cx="1524000" cy="220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791691"/>
            <a:ext cx="1600200" cy="387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866900" y="6413500"/>
            <a:ext cx="48768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</a:rPr>
              <a:t>From: Bear, Connors, </a:t>
            </a:r>
            <a:r>
              <a:rPr lang="en-US" sz="1200" dirty="0" err="1">
                <a:latin typeface="+mn-lt"/>
              </a:rPr>
              <a:t>Paradiso</a:t>
            </a:r>
            <a:r>
              <a:rPr lang="en-US" sz="1200" dirty="0">
                <a:latin typeface="+mn-lt"/>
              </a:rPr>
              <a:t>. Neuroscience Exploring the Brain, 2007.</a:t>
            </a:r>
          </a:p>
        </p:txBody>
      </p:sp>
    </p:spTree>
    <p:extLst>
      <p:ext uri="{BB962C8B-B14F-4D97-AF65-F5344CB8AC3E}">
        <p14:creationId xmlns:p14="http://schemas.microsoft.com/office/powerpoint/2010/main" val="394669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Classification of Neurons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Based on neurotransmitter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Cholinergic, i.e. cells that release acetylcholine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Used in the motor system to command voluntary movements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4038600" cy="5105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Based on connections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Primary sensory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Primary motor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Interneurons (connect only with other neurons)</a:t>
            </a:r>
          </a:p>
          <a:p>
            <a:pPr marL="457200" lvl="1" indent="0" eaLnBrk="1" fontAlgn="auto" hangingPunct="1">
              <a:spcAft>
                <a:spcPts val="0"/>
              </a:spcAft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Based on axon length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Golgi type I extend from one part of brain to another (e.g. pyramidal cells)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Golgi type II are more local (e.g. </a:t>
            </a:r>
            <a:r>
              <a:rPr lang="en-US" dirty="0" err="1" smtClean="0"/>
              <a:t>stellate</a:t>
            </a:r>
            <a:r>
              <a:rPr lang="en-US" dirty="0" smtClean="0"/>
              <a:t> cells that never extend beyond cerebral cortex)</a:t>
            </a:r>
          </a:p>
        </p:txBody>
      </p:sp>
    </p:spTree>
    <p:extLst>
      <p:ext uri="{BB962C8B-B14F-4D97-AF65-F5344CB8AC3E}">
        <p14:creationId xmlns:p14="http://schemas.microsoft.com/office/powerpoint/2010/main" val="21802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Glia (support cells)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105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Role of </a:t>
            </a:r>
            <a:r>
              <a:rPr lang="en-US" dirty="0" err="1" smtClean="0"/>
              <a:t>astrocytes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Regulate chemical content of extracellular space around neurons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E.g. envelop synaptic junctions thereby limiting spread of neurotransmitter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Can remove neurotransmitter from synaptic cleft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Possess neurotransmitter receptors and can trigger electrical and biochemical events (new discovery – not sure of exact function yet)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Astrocytes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Most common </a:t>
            </a:r>
            <a:r>
              <a:rPr lang="en-US" dirty="0" err="1" smtClean="0"/>
              <a:t>glia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Fill most of brain space not occupied by neurons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91" y="3276600"/>
            <a:ext cx="3143250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6305550"/>
            <a:ext cx="48768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</a:rPr>
              <a:t>From: Bear, Connors, </a:t>
            </a:r>
            <a:r>
              <a:rPr lang="en-US" sz="1200" dirty="0" err="1">
                <a:latin typeface="+mn-lt"/>
              </a:rPr>
              <a:t>Paradiso</a:t>
            </a:r>
            <a:r>
              <a:rPr lang="en-US" sz="1200" dirty="0">
                <a:latin typeface="+mn-lt"/>
              </a:rPr>
              <a:t>. Neuroscience Exploring the Brain, 2007.</a:t>
            </a:r>
          </a:p>
        </p:txBody>
      </p:sp>
    </p:spTree>
    <p:extLst>
      <p:ext uri="{BB962C8B-B14F-4D97-AF65-F5344CB8AC3E}">
        <p14:creationId xmlns:p14="http://schemas.microsoft.com/office/powerpoint/2010/main" val="270968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Myelinated</a:t>
            </a:r>
            <a:r>
              <a:rPr lang="en-US" dirty="0" smtClean="0"/>
              <a:t> Glia</a:t>
            </a:r>
          </a:p>
        </p:txBody>
      </p:sp>
      <p:pic>
        <p:nvPicPr>
          <p:cNvPr id="717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828800"/>
            <a:ext cx="3779838" cy="4525963"/>
          </a:xfrm>
          <a:noFill/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4038600" cy="48768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Myelin spiral around axon to form the myelin sheath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Myelin sheath is interrupted periodically by nodes of </a:t>
            </a:r>
            <a:r>
              <a:rPr lang="en-US" dirty="0" err="1" smtClean="0"/>
              <a:t>Ranvier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Oligodendrocytes</a:t>
            </a:r>
            <a:r>
              <a:rPr lang="en-US" dirty="0" smtClean="0"/>
              <a:t> (in CNS)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Can </a:t>
            </a:r>
            <a:r>
              <a:rPr lang="en-US" dirty="0" err="1" smtClean="0"/>
              <a:t>myelinate</a:t>
            </a:r>
            <a:r>
              <a:rPr lang="en-US" dirty="0" smtClean="0"/>
              <a:t> several neurons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Schwann cells (in PNS)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Only </a:t>
            </a:r>
            <a:r>
              <a:rPr lang="en-US" dirty="0" err="1" smtClean="0"/>
              <a:t>myelinates</a:t>
            </a:r>
            <a:r>
              <a:rPr lang="en-US" dirty="0" smtClean="0"/>
              <a:t> one neuron</a:t>
            </a:r>
          </a:p>
        </p:txBody>
      </p:sp>
      <p:pic>
        <p:nvPicPr>
          <p:cNvPr id="717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300" y="0"/>
            <a:ext cx="19177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6305550"/>
            <a:ext cx="48768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latin typeface="+mn-lt"/>
              </a:rPr>
              <a:t>From: Bear, Connors, </a:t>
            </a:r>
            <a:r>
              <a:rPr lang="en-US" sz="1200" dirty="0" err="1">
                <a:latin typeface="+mn-lt"/>
              </a:rPr>
              <a:t>Paradiso</a:t>
            </a:r>
            <a:r>
              <a:rPr lang="en-US" sz="1200" dirty="0">
                <a:latin typeface="+mn-lt"/>
              </a:rPr>
              <a:t>. Neuroscience Exploring the Brain, 2007.</a:t>
            </a:r>
          </a:p>
        </p:txBody>
      </p:sp>
      <p:sp>
        <p:nvSpPr>
          <p:cNvPr id="7175" name="TextBox 7"/>
          <p:cNvSpPr txBox="1">
            <a:spLocks noChangeArrowheads="1"/>
          </p:cNvSpPr>
          <p:nvPr/>
        </p:nvSpPr>
        <p:spPr bwMode="auto">
          <a:xfrm>
            <a:off x="7239000" y="2133600"/>
            <a:ext cx="1905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latin typeface="Calibri" pitchFamily="34" charset="0"/>
              </a:rPr>
              <a:t>Cross section of optic nerve myelinated fibers</a:t>
            </a:r>
          </a:p>
        </p:txBody>
      </p:sp>
    </p:spTree>
    <p:extLst>
      <p:ext uri="{BB962C8B-B14F-4D97-AF65-F5344CB8AC3E}">
        <p14:creationId xmlns:p14="http://schemas.microsoft.com/office/powerpoint/2010/main" val="296899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600200"/>
          </a:xfrm>
        </p:spPr>
        <p:txBody>
          <a:bodyPr/>
          <a:lstStyle/>
          <a:p>
            <a:pPr eaLnBrk="1" hangingPunct="1"/>
            <a:r>
              <a:rPr lang="en-US" dirty="0" smtClean="0"/>
              <a:t>Other Non-Neuronal Cells</a:t>
            </a:r>
          </a:p>
        </p:txBody>
      </p:sp>
      <p:sp>
        <p:nvSpPr>
          <p:cNvPr id="8196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4038600" cy="40687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Microglia</a:t>
            </a:r>
          </a:p>
          <a:p>
            <a:pPr lvl="1" eaLnBrk="1" hangingPunct="1"/>
            <a:r>
              <a:rPr lang="en-US" sz="1800" dirty="0" smtClean="0"/>
              <a:t>Function as phagocytes to remove debris from degenerating neurons and glia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2133600"/>
            <a:ext cx="4038600" cy="399256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2800" dirty="0" smtClean="0"/>
              <a:t>Ependymal cells</a:t>
            </a:r>
          </a:p>
          <a:p>
            <a:pPr lvl="1" eaLnBrk="1" hangingPunct="1"/>
            <a:r>
              <a:rPr lang="en-US" sz="1800" dirty="0" smtClean="0"/>
              <a:t>Line the fluid filled ventricles</a:t>
            </a:r>
          </a:p>
          <a:p>
            <a:pPr lvl="1" eaLnBrk="1" hangingPunct="1"/>
            <a:r>
              <a:rPr lang="en-US" sz="1800" dirty="0" smtClean="0"/>
              <a:t>Play role in directing cell migration during brain development</a:t>
            </a:r>
          </a:p>
        </p:txBody>
      </p:sp>
    </p:spTree>
    <p:extLst>
      <p:ext uri="{BB962C8B-B14F-4D97-AF65-F5344CB8AC3E}">
        <p14:creationId xmlns:p14="http://schemas.microsoft.com/office/powerpoint/2010/main" val="15722486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0</TotalTime>
  <Words>427</Words>
  <Application>Microsoft Office PowerPoint</Application>
  <PresentationFormat>On-screen Show (4:3)</PresentationFormat>
  <Paragraphs>64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Executive</vt:lpstr>
      <vt:lpstr>Neurohistology</vt:lpstr>
      <vt:lpstr>Neuron Components</vt:lpstr>
      <vt:lpstr>Classification of Neurons</vt:lpstr>
      <vt:lpstr>Classification of Neurons</vt:lpstr>
      <vt:lpstr>Glia (support cells)</vt:lpstr>
      <vt:lpstr>Myelinated Glia</vt:lpstr>
      <vt:lpstr>Other Non-Neuronal Cells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Neurohistology</dc:title>
  <dc:creator>Dayna</dc:creator>
  <cp:lastModifiedBy>SWEET, CHRISTINA</cp:lastModifiedBy>
  <cp:revision>1</cp:revision>
  <dcterms:created xsi:type="dcterms:W3CDTF">2012-02-21T05:12:11Z</dcterms:created>
  <dcterms:modified xsi:type="dcterms:W3CDTF">2012-02-21T22:42:23Z</dcterms:modified>
</cp:coreProperties>
</file>