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BD162-F73C-4DEB-A956-BDE111FC0653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703C2-B2AA-42A2-9840-748714C69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453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derived</a:t>
            </a:r>
            <a:r>
              <a:rPr lang="en-US" baseline="0" dirty="0" smtClean="0"/>
              <a:t> from </a:t>
            </a:r>
            <a:r>
              <a:rPr lang="en-US" baseline="0" dirty="0" err="1" smtClean="0"/>
              <a:t>nerotrophin</a:t>
            </a:r>
            <a:r>
              <a:rPr lang="en-US" baseline="0" dirty="0" smtClean="0"/>
              <a:t> (which decreases as we age)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703C2-B2AA-42A2-9840-748714C69F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509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EF61-6E48-4E79-84C1-7DEA685BEF0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B5F382-D5C9-423B-92B2-B08EEC1FEB5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EF61-6E48-4E79-84C1-7DEA685BEF0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F382-D5C9-423B-92B2-B08EEC1FE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EF61-6E48-4E79-84C1-7DEA685BEF0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F382-D5C9-423B-92B2-B08EEC1FE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EF61-6E48-4E79-84C1-7DEA685BEF0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F382-D5C9-423B-92B2-B08EEC1FE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EF61-6E48-4E79-84C1-7DEA685BEF0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F382-D5C9-423B-92B2-B08EEC1FEB5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EF61-6E48-4E79-84C1-7DEA685BEF0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F382-D5C9-423B-92B2-B08EEC1FEB5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EF61-6E48-4E79-84C1-7DEA685BEF0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F382-D5C9-423B-92B2-B08EEC1FEB5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EF61-6E48-4E79-84C1-7DEA685BEF0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F382-D5C9-423B-92B2-B08EEC1FE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EF61-6E48-4E79-84C1-7DEA685BEF0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F382-D5C9-423B-92B2-B08EEC1FE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EF61-6E48-4E79-84C1-7DEA685BEF0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F382-D5C9-423B-92B2-B08EEC1FE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4EF61-6E48-4E79-84C1-7DEA685BEF0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5F382-D5C9-423B-92B2-B08EEC1FE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034EF61-6E48-4E79-84C1-7DEA685BEF00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BB5F382-D5C9-423B-92B2-B08EEC1FEB5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276599"/>
          </a:xfrm>
        </p:spPr>
        <p:txBody>
          <a:bodyPr/>
          <a:lstStyle/>
          <a:p>
            <a:pPr eaLnBrk="1" hangingPunct="1"/>
            <a:r>
              <a:rPr lang="en-US" dirty="0" smtClean="0"/>
              <a:t>Aging Nervous System</a:t>
            </a:r>
          </a:p>
        </p:txBody>
      </p:sp>
    </p:spTree>
    <p:extLst>
      <p:ext uri="{BB962C8B-B14F-4D97-AF65-F5344CB8AC3E}">
        <p14:creationId xmlns:p14="http://schemas.microsoft.com/office/powerpoint/2010/main" val="2421752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dirty="0" smtClean="0"/>
              <a:t>PNS Changes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Wallerian</a:t>
            </a:r>
            <a:r>
              <a:rPr lang="en-US" dirty="0" smtClean="0"/>
              <a:t> degeneration is delayed</a:t>
            </a:r>
          </a:p>
          <a:p>
            <a:r>
              <a:rPr lang="en-US" dirty="0" smtClean="0"/>
              <a:t>Regeneration takes longer because secretion of trophic factors is slower than in younger adults</a:t>
            </a:r>
          </a:p>
          <a:p>
            <a:r>
              <a:rPr lang="en-US" dirty="0" smtClean="0"/>
              <a:t>Density of regenerated neurons is reduced</a:t>
            </a:r>
          </a:p>
          <a:p>
            <a:r>
              <a:rPr lang="en-US" dirty="0" smtClean="0"/>
              <a:t>Less collateral sprouting</a:t>
            </a:r>
          </a:p>
          <a:p>
            <a:pPr eaLnBrk="1" hangingPunct="1"/>
            <a:r>
              <a:rPr lang="en-US" dirty="0" smtClean="0"/>
              <a:t>In PNS, loss of </a:t>
            </a:r>
            <a:r>
              <a:rPr lang="el-GR" dirty="0" smtClean="0"/>
              <a:t>α</a:t>
            </a:r>
            <a:r>
              <a:rPr lang="en-US" dirty="0" smtClean="0"/>
              <a:t>MN occurs with age.</a:t>
            </a:r>
          </a:p>
          <a:p>
            <a:pPr lvl="1" eaLnBrk="1" hangingPunct="1"/>
            <a:r>
              <a:rPr lang="en-US" dirty="0" smtClean="0"/>
              <a:t>Remaining </a:t>
            </a:r>
            <a:r>
              <a:rPr lang="el-GR" dirty="0" smtClean="0"/>
              <a:t>α</a:t>
            </a:r>
            <a:r>
              <a:rPr lang="en-US" dirty="0" smtClean="0"/>
              <a:t>MN will innervate the stranded muscle cells</a:t>
            </a:r>
          </a:p>
          <a:p>
            <a:pPr lvl="1" eaLnBrk="1" hangingPunct="1"/>
            <a:r>
              <a:rPr lang="en-US" dirty="0" smtClean="0"/>
              <a:t>Results in larger motor units, which can effectively reduce motor coordination for finely tuned movements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60496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Changes with Aging</a:t>
            </a:r>
          </a:p>
        </p:txBody>
      </p:sp>
      <p:sp>
        <p:nvSpPr>
          <p:cNvPr id="12292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905000"/>
            <a:ext cx="4648200" cy="422116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Functional balance changes</a:t>
            </a:r>
          </a:p>
          <a:p>
            <a:pPr lvl="1" eaLnBrk="1" hangingPunct="1"/>
            <a:r>
              <a:rPr lang="en-US" dirty="0" smtClean="0"/>
              <a:t>With eyes closed single limb stance, balance decreases begin at age 40</a:t>
            </a:r>
          </a:p>
          <a:p>
            <a:pPr lvl="1" eaLnBrk="1" hangingPunct="1"/>
            <a:r>
              <a:rPr lang="en-US" dirty="0" smtClean="0"/>
              <a:t>More co-contraction of muscles during balance responses with aging</a:t>
            </a:r>
          </a:p>
          <a:p>
            <a:pPr lvl="1" eaLnBrk="1" hangingPunct="1"/>
            <a:r>
              <a:rPr lang="en-US" dirty="0" smtClean="0"/>
              <a:t>In some elders, see proximal muscle activation before distal with minor perturbations on solid floor</a:t>
            </a:r>
          </a:p>
          <a:p>
            <a:endParaRPr lang="en-US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905000"/>
            <a:ext cx="4038600" cy="422116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Decreased NCVs for sensory and motor nerves</a:t>
            </a:r>
          </a:p>
          <a:p>
            <a:r>
              <a:rPr lang="en-US" dirty="0" smtClean="0"/>
              <a:t>Apparent decrease in ability to integrate senses involved in determining postural responses</a:t>
            </a:r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0" y="6477000"/>
            <a:ext cx="29718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latin typeface="+mn-lt"/>
              </a:rPr>
              <a:t>Choy, </a:t>
            </a:r>
            <a:r>
              <a:rPr lang="en-US" sz="1400" dirty="0" err="1">
                <a:latin typeface="+mn-lt"/>
              </a:rPr>
              <a:t>Brauer</a:t>
            </a:r>
            <a:r>
              <a:rPr lang="en-US" sz="1400" dirty="0">
                <a:latin typeface="+mn-lt"/>
              </a:rPr>
              <a:t>, </a:t>
            </a:r>
            <a:r>
              <a:rPr lang="en-US" sz="1400" dirty="0" err="1">
                <a:latin typeface="+mn-lt"/>
              </a:rPr>
              <a:t>Nitz</a:t>
            </a:r>
            <a:r>
              <a:rPr lang="en-US" sz="1400" dirty="0">
                <a:latin typeface="+mn-lt"/>
              </a:rPr>
              <a:t>, JAGS, 2003</a:t>
            </a:r>
          </a:p>
        </p:txBody>
      </p:sp>
    </p:spTree>
    <p:extLst>
      <p:ext uri="{BB962C8B-B14F-4D97-AF65-F5344CB8AC3E}">
        <p14:creationId xmlns:p14="http://schemas.microsoft.com/office/powerpoint/2010/main" val="882019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600200"/>
          </a:xfrm>
        </p:spPr>
        <p:txBody>
          <a:bodyPr/>
          <a:lstStyle/>
          <a:p>
            <a:pPr eaLnBrk="1" hangingPunct="1"/>
            <a:r>
              <a:rPr lang="en-US" dirty="0" smtClean="0"/>
              <a:t>Loss of Functional Reserve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/>
          <a:lstStyle/>
          <a:p>
            <a:pPr eaLnBrk="1" hangingPunct="1"/>
            <a:r>
              <a:rPr lang="en-US" dirty="0" smtClean="0"/>
              <a:t>Normally, a significant loss of neural tissue can occur before functional change occurs</a:t>
            </a:r>
          </a:p>
          <a:p>
            <a:pPr eaLnBrk="1" hangingPunct="1"/>
            <a:r>
              <a:rPr lang="en-US" dirty="0" smtClean="0"/>
              <a:t>In older adults, there are less redundant neurons to take over the function so functional changes occur more readily</a:t>
            </a:r>
          </a:p>
        </p:txBody>
      </p:sp>
    </p:spTree>
    <p:extLst>
      <p:ext uri="{BB962C8B-B14F-4D97-AF65-F5344CB8AC3E}">
        <p14:creationId xmlns:p14="http://schemas.microsoft.com/office/powerpoint/2010/main" val="327321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600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err="1" smtClean="0"/>
              <a:t>Neurotrophic</a:t>
            </a:r>
            <a:r>
              <a:rPr lang="en-US" sz="4000" dirty="0" smtClean="0"/>
              <a:t> Factors Necessary for Maintenance of Neurons</a:t>
            </a:r>
            <a:endParaRPr lang="en-US" sz="4000" dirty="0"/>
          </a:p>
        </p:txBody>
      </p:sp>
      <p:sp>
        <p:nvSpPr>
          <p:cNvPr id="307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44963"/>
          </a:xfrm>
        </p:spPr>
        <p:txBody>
          <a:bodyPr/>
          <a:lstStyle/>
          <a:p>
            <a:pPr eaLnBrk="1" hangingPunct="1"/>
            <a:r>
              <a:rPr lang="en-US" dirty="0" err="1" smtClean="0"/>
              <a:t>Neurotrophin</a:t>
            </a:r>
            <a:r>
              <a:rPr lang="en-US" dirty="0" smtClean="0"/>
              <a:t> function</a:t>
            </a:r>
          </a:p>
          <a:p>
            <a:pPr lvl="1" eaLnBrk="1" hangingPunct="1"/>
            <a:r>
              <a:rPr lang="en-US" dirty="0" smtClean="0"/>
              <a:t>Play role in development of NS</a:t>
            </a:r>
          </a:p>
          <a:p>
            <a:pPr lvl="1" eaLnBrk="1" hangingPunct="1"/>
            <a:r>
              <a:rPr lang="en-US" dirty="0" smtClean="0"/>
              <a:t>Interact with receptor cells to prolong life of neuron</a:t>
            </a:r>
          </a:p>
          <a:p>
            <a:pPr lvl="1" eaLnBrk="1" hangingPunct="1"/>
            <a:r>
              <a:rPr lang="en-US" dirty="0" smtClean="0"/>
              <a:t>Play role in suppressing apoptosis (death of cell nuclei – programmed cell death)</a:t>
            </a:r>
          </a:p>
        </p:txBody>
      </p:sp>
      <p:sp>
        <p:nvSpPr>
          <p:cNvPr id="307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905000"/>
            <a:ext cx="4038600" cy="4221163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Nerve growth factor </a:t>
            </a:r>
          </a:p>
          <a:p>
            <a:pPr eaLnBrk="1" hangingPunct="1"/>
            <a:r>
              <a:rPr lang="en-US" dirty="0" smtClean="0"/>
              <a:t>Brain-derived </a:t>
            </a:r>
            <a:r>
              <a:rPr lang="en-US" dirty="0" err="1" smtClean="0"/>
              <a:t>neurotrophic</a:t>
            </a:r>
            <a:r>
              <a:rPr lang="en-US" dirty="0" smtClean="0"/>
              <a:t> factor (BDNF)</a:t>
            </a:r>
          </a:p>
          <a:p>
            <a:pPr eaLnBrk="1" hangingPunct="1"/>
            <a:r>
              <a:rPr lang="en-US" dirty="0" err="1" smtClean="0"/>
              <a:t>Neurotrophin</a:t>
            </a:r>
            <a:r>
              <a:rPr lang="en-US" dirty="0" smtClean="0"/>
              <a:t> 3 (NT3)</a:t>
            </a:r>
          </a:p>
          <a:p>
            <a:pPr eaLnBrk="1" hangingPunct="1"/>
            <a:r>
              <a:rPr lang="en-US" dirty="0" err="1" smtClean="0"/>
              <a:t>Neurotrophin</a:t>
            </a:r>
            <a:r>
              <a:rPr lang="en-US" dirty="0" smtClean="0"/>
              <a:t> 4/5 (NT4,5)</a:t>
            </a:r>
          </a:p>
        </p:txBody>
      </p:sp>
    </p:spTree>
    <p:extLst>
      <p:ext uri="{BB962C8B-B14F-4D97-AF65-F5344CB8AC3E}">
        <p14:creationId xmlns:p14="http://schemas.microsoft.com/office/powerpoint/2010/main" val="2606428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Free Radicals and Oxidative Stress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Free radicals can cause oxidative stress in brain injury and disease and trigger apoptosis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Oxidative stress is a secondary complication of many progressive NS disorders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Alzheimer’s Disease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Parkinson’s Disease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Amyotrophic Lateral Sclerosis (ALS)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Enhanced antioxidant status associated with reduced risk of some NS diseases</a:t>
            </a:r>
          </a:p>
        </p:txBody>
      </p:sp>
    </p:spTree>
    <p:extLst>
      <p:ext uri="{BB962C8B-B14F-4D97-AF65-F5344CB8AC3E}">
        <p14:creationId xmlns:p14="http://schemas.microsoft.com/office/powerpoint/2010/main" val="3559672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Anatomic NS Changes with Age</a:t>
            </a:r>
          </a:p>
        </p:txBody>
      </p:sp>
      <p:sp>
        <p:nvSpPr>
          <p:cNvPr id="5124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724400"/>
          </a:xfrm>
        </p:spPr>
        <p:txBody>
          <a:bodyPr/>
          <a:lstStyle/>
          <a:p>
            <a:pPr eaLnBrk="1" hangingPunct="1"/>
            <a:r>
              <a:rPr lang="en-US" dirty="0" smtClean="0"/>
              <a:t>By 8</a:t>
            </a:r>
            <a:r>
              <a:rPr lang="en-US" baseline="30000" dirty="0" smtClean="0"/>
              <a:t>th</a:t>
            </a:r>
            <a:r>
              <a:rPr lang="en-US" dirty="0" smtClean="0"/>
              <a:t> decade, mean loss of 15% of velocity in </a:t>
            </a:r>
            <a:r>
              <a:rPr lang="en-US" dirty="0" err="1" smtClean="0"/>
              <a:t>myelinated</a:t>
            </a:r>
            <a:r>
              <a:rPr lang="en-US" dirty="0" smtClean="0"/>
              <a:t> fibers</a:t>
            </a:r>
          </a:p>
          <a:p>
            <a:pPr eaLnBrk="1" hangingPunct="1">
              <a:buFont typeface="Arial" charset="0"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Blood supply decreases by 10-15%</a:t>
            </a:r>
          </a:p>
        </p:txBody>
      </p:sp>
      <p:sp>
        <p:nvSpPr>
          <p:cNvPr id="5123" name="Content Placeholder 3"/>
          <p:cNvSpPr>
            <a:spLocks noGrp="1"/>
          </p:cNvSpPr>
          <p:nvPr>
            <p:ph sz="quarter" idx="13"/>
          </p:nvPr>
        </p:nvSpPr>
        <p:spPr>
          <a:xfrm>
            <a:off x="457200" y="1905000"/>
            <a:ext cx="4038600" cy="4221163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Selective atrophy of brain tissue including glial cells and blood vessels</a:t>
            </a:r>
          </a:p>
          <a:p>
            <a:pPr lvl="1" eaLnBrk="1" hangingPunct="1"/>
            <a:r>
              <a:rPr lang="en-US" dirty="0" smtClean="0"/>
              <a:t>Nerve cell shrinkage may be more significant to function than actual nerve cell loss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14544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Morphological Changes with Aging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4038600" cy="4068763"/>
          </a:xfrm>
        </p:spPr>
        <p:txBody>
          <a:bodyPr rtlCol="0">
            <a:normAutofit/>
          </a:bodyPr>
          <a:lstStyle/>
          <a:p>
            <a:pPr marL="342900" lvl="1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Serotonin reduced</a:t>
            </a:r>
          </a:p>
          <a:p>
            <a:pPr marL="742950" lvl="2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/>
              <a:t>Reduced memory</a:t>
            </a:r>
          </a:p>
          <a:p>
            <a:pPr marL="742950" lvl="2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/>
              <a:t>Sleep pattern effects</a:t>
            </a:r>
          </a:p>
          <a:p>
            <a:pPr marL="742950" lvl="2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800" dirty="0" smtClean="0"/>
              <a:t>Thermoregulation</a:t>
            </a:r>
          </a:p>
          <a:p>
            <a:pPr marL="400050" lvl="2" indent="0" eaLnBrk="1" fontAlgn="auto" hangingPunct="1">
              <a:spcAft>
                <a:spcPts val="0"/>
              </a:spcAft>
              <a:buNone/>
              <a:defRPr/>
            </a:pPr>
            <a:endParaRPr lang="en-US" sz="1800" dirty="0" smtClean="0"/>
          </a:p>
          <a:p>
            <a:pPr marL="342900" lvl="1" indent="-34290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800" dirty="0" smtClean="0"/>
              <a:t>MAO (monoamine </a:t>
            </a:r>
            <a:r>
              <a:rPr lang="en-US" sz="1800" dirty="0" err="1" smtClean="0"/>
              <a:t>oxidase</a:t>
            </a:r>
            <a:r>
              <a:rPr lang="en-US" sz="1800" dirty="0" smtClean="0"/>
              <a:t>) increased with age – may contribute to depression</a:t>
            </a:r>
          </a:p>
          <a:p>
            <a:pPr marL="742950" lvl="2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905000"/>
            <a:ext cx="4038600" cy="4419600"/>
          </a:xfrm>
          <a:prstGeom prst="rect">
            <a:avLst/>
          </a:prstGeo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Decreased # of some receptors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Decreased concentration of enzymes involved in synthesis of neurotransmitters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Decreased synthesis of some neurotransmitters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May decrease control of: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Visceral function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Emotions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Attention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147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pPr eaLnBrk="1" hangingPunct="1"/>
            <a:r>
              <a:rPr lang="en-US" dirty="0" smtClean="0"/>
              <a:t>Senile Plaques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267200" cy="40386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D</a:t>
            </a:r>
            <a:r>
              <a:rPr lang="en-US" dirty="0" smtClean="0"/>
              <a:t>irect relationship between number of senile plaques and:</a:t>
            </a:r>
          </a:p>
          <a:p>
            <a:pPr lvl="1">
              <a:defRPr/>
            </a:pPr>
            <a:r>
              <a:rPr lang="en-US" dirty="0" smtClean="0"/>
              <a:t>severity of the clinical impairment </a:t>
            </a:r>
          </a:p>
          <a:p>
            <a:pPr lvl="1">
              <a:defRPr/>
            </a:pPr>
            <a:r>
              <a:rPr lang="en-US" dirty="0" smtClean="0"/>
              <a:t>decreased neurotransmission of acetylcholine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Because acetylcholine is associated with memory loss, it is believed that the senile plaques are a major cause of short term memory loss in Alzheimer’s disease.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4800" y="1295400"/>
            <a:ext cx="4038600" cy="4525963"/>
          </a:xfrm>
          <a:prstGeom prst="rect">
            <a:avLst/>
          </a:prstGeo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Neuritic</a:t>
            </a:r>
            <a:r>
              <a:rPr lang="en-US" dirty="0" smtClean="0"/>
              <a:t> (senile) plaques found outside of neurons with degenerating axons, dendrites, </a:t>
            </a:r>
            <a:r>
              <a:rPr lang="en-US" dirty="0" err="1" smtClean="0"/>
              <a:t>astrocytes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extracellular deposits of </a:t>
            </a:r>
            <a:r>
              <a:rPr lang="en-US" dirty="0" err="1" smtClean="0"/>
              <a:t>amyloid</a:t>
            </a:r>
            <a:r>
              <a:rPr lang="en-US" dirty="0" smtClean="0"/>
              <a:t> (</a:t>
            </a:r>
            <a:r>
              <a:rPr lang="en-US" dirty="0" err="1" smtClean="0"/>
              <a:t>starchlike</a:t>
            </a:r>
            <a:r>
              <a:rPr lang="en-US" dirty="0" smtClean="0"/>
              <a:t> protein-carbohydrate complex) in the gray matter of the brain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Occur most often in cortex and </a:t>
            </a:r>
            <a:r>
              <a:rPr lang="en-US" dirty="0" smtClean="0"/>
              <a:t>hippocampus=declarative memory</a:t>
            </a: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Associated with Alzheimer’s and dementia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proportion of people with plaques: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Age 60 years (10%) 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Age 80 years (60%)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81800" y="6488113"/>
            <a:ext cx="23622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latin typeface="+mn-lt"/>
              </a:rPr>
              <a:t>Edwardson</a:t>
            </a:r>
            <a:r>
              <a:rPr lang="en-US" dirty="0">
                <a:latin typeface="+mn-lt"/>
              </a:rPr>
              <a:t> et al.</a:t>
            </a:r>
          </a:p>
        </p:txBody>
      </p:sp>
      <p:pic>
        <p:nvPicPr>
          <p:cNvPr id="7174" name="Picture 2" descr="http://student.biology.arizona.edu/ad/graphics/buncho~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410200"/>
            <a:ext cx="1629728" cy="1262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4776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Neurofibrillary Tangles (NFT)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4038600" cy="4876800"/>
          </a:xfrm>
          <a:prstGeom prst="rect">
            <a:avLst/>
          </a:prstGeo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pathological accumulation of paired helical filaments composed of abnormally formed tau protein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found chiefly in the cytoplasm of nerve cells of the brain and especially the cerebral cortex and hippocampus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Found in higher concentration in older adults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occurs in Alzheimer's disease and other forms of dementia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8197" name="Picture 2" descr="http://student.biology.arizona.edu/ad/graphics/buncho~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438400"/>
            <a:ext cx="29495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9758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PNS Changes</a:t>
            </a:r>
          </a:p>
        </p:txBody>
      </p:sp>
      <p:sp>
        <p:nvSpPr>
          <p:cNvPr id="9220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19200"/>
            <a:ext cx="41148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Somatosensory system</a:t>
            </a:r>
          </a:p>
          <a:p>
            <a:pPr lvl="1" eaLnBrk="1" hangingPunct="1"/>
            <a:r>
              <a:rPr lang="en-US" sz="1800" dirty="0" smtClean="0"/>
              <a:t>Decreased # of </a:t>
            </a:r>
            <a:r>
              <a:rPr lang="en-US" sz="1800" dirty="0" err="1" smtClean="0"/>
              <a:t>unmyelinated</a:t>
            </a:r>
            <a:r>
              <a:rPr lang="en-US" sz="1800" dirty="0" smtClean="0"/>
              <a:t> and </a:t>
            </a:r>
            <a:r>
              <a:rPr lang="en-US" sz="1800" dirty="0" err="1" smtClean="0"/>
              <a:t>myelinated</a:t>
            </a:r>
            <a:r>
              <a:rPr lang="en-US" sz="1800" dirty="0" smtClean="0"/>
              <a:t> fibers</a:t>
            </a:r>
          </a:p>
          <a:p>
            <a:pPr lvl="1" eaLnBrk="1" hangingPunct="1"/>
            <a:r>
              <a:rPr lang="en-US" sz="1800" dirty="0" smtClean="0">
                <a:solidFill>
                  <a:srgbClr val="FF0000"/>
                </a:solidFill>
              </a:rPr>
              <a:t>Blood vessels become atherosclerotic </a:t>
            </a:r>
            <a:r>
              <a:rPr lang="en-US" sz="1800" dirty="0" smtClean="0">
                <a:solidFill>
                  <a:srgbClr val="FF0000"/>
                </a:solidFill>
                <a:sym typeface="Wingdings" pitchFamily="2" charset="2"/>
              </a:rPr>
              <a:t> loss of blood supply to nerve fibers</a:t>
            </a:r>
            <a:endParaRPr lang="en-US" sz="1800" dirty="0" smtClean="0">
              <a:sym typeface="Wingdings" pitchFamily="2" charset="2"/>
            </a:endParaRPr>
          </a:p>
          <a:p>
            <a:pPr lvl="2" eaLnBrk="1" hangingPunct="1"/>
            <a:r>
              <a:rPr lang="en-US" sz="1800" dirty="0" smtClean="0">
                <a:sym typeface="Wingdings" pitchFamily="2" charset="2"/>
              </a:rPr>
              <a:t>Major contributor to increased prevalence of peripheral neuropathies in older adults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295400"/>
            <a:ext cx="4038600" cy="452596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800" dirty="0" smtClean="0"/>
              <a:t>Vestibular system</a:t>
            </a:r>
          </a:p>
          <a:p>
            <a:pPr lvl="1" eaLnBrk="1" hangingPunct="1"/>
            <a:r>
              <a:rPr lang="en-US" sz="1800" dirty="0" smtClean="0"/>
              <a:t>Hair cell receptors decline beginning at age 30</a:t>
            </a:r>
          </a:p>
          <a:p>
            <a:pPr lvl="1" eaLnBrk="1" hangingPunct="1"/>
            <a:r>
              <a:rPr lang="en-US" sz="1800" dirty="0" smtClean="0"/>
              <a:t>Vestibular receptor ganglion cells decrease by age 55-60</a:t>
            </a:r>
          </a:p>
          <a:p>
            <a:pPr lvl="1" eaLnBrk="1" hangingPunct="1"/>
            <a:r>
              <a:rPr lang="en-US" sz="1800" dirty="0" err="1" smtClean="0"/>
              <a:t>Myelinated</a:t>
            </a:r>
            <a:r>
              <a:rPr lang="en-US" sz="1800" dirty="0" smtClean="0"/>
              <a:t> fiber loss in vestibular system is 40%</a:t>
            </a:r>
          </a:p>
          <a:p>
            <a:pPr lvl="1" eaLnBrk="1" hangingPunct="1"/>
            <a:r>
              <a:rPr lang="en-US" sz="1800" dirty="0" smtClean="0"/>
              <a:t>May lead to c/o dizziness</a:t>
            </a:r>
          </a:p>
        </p:txBody>
      </p:sp>
    </p:spTree>
    <p:extLst>
      <p:ext uri="{BB962C8B-B14F-4D97-AF65-F5344CB8AC3E}">
        <p14:creationId xmlns:p14="http://schemas.microsoft.com/office/powerpoint/2010/main" val="4141902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PNS Changes</a:t>
            </a:r>
          </a:p>
        </p:txBody>
      </p:sp>
      <p:sp>
        <p:nvSpPr>
          <p:cNvPr id="1024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Motor system</a:t>
            </a:r>
          </a:p>
          <a:p>
            <a:pPr lvl="1"/>
            <a:r>
              <a:rPr lang="en-US" sz="1800" dirty="0" smtClean="0"/>
              <a:t>Loss of motor units </a:t>
            </a:r>
            <a:r>
              <a:rPr lang="en-US" sz="1800" dirty="0" smtClean="0">
                <a:sym typeface="Wingdings" pitchFamily="2" charset="2"/>
              </a:rPr>
              <a:t>r</a:t>
            </a:r>
            <a:r>
              <a:rPr lang="en-US" sz="1800" dirty="0" smtClean="0"/>
              <a:t>emaining motor units become larger which can reduce ability to fine tune motor coordination</a:t>
            </a:r>
          </a:p>
          <a:p>
            <a:pPr lvl="1"/>
            <a:r>
              <a:rPr lang="en-US" sz="1800" dirty="0" smtClean="0"/>
              <a:t>Signs of re-innervation (space between nodes in myelin was reduced </a:t>
            </a:r>
            <a:r>
              <a:rPr lang="en-US" sz="1800" dirty="0" smtClean="0">
                <a:sym typeface="Wingdings" pitchFamily="2" charset="2"/>
              </a:rPr>
              <a:t> leads to reduced NCV)</a:t>
            </a:r>
            <a:endParaRPr lang="en-US" sz="1800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Autonomic NS</a:t>
            </a:r>
          </a:p>
          <a:p>
            <a:pPr lvl="1"/>
            <a:r>
              <a:rPr lang="en-US" sz="1800" dirty="0" smtClean="0"/>
              <a:t>Sympathetic control of dermal vasculature is reduced</a:t>
            </a:r>
          </a:p>
          <a:p>
            <a:pPr lvl="2"/>
            <a:r>
              <a:rPr lang="en-US" sz="1800" dirty="0" smtClean="0"/>
              <a:t>Results in reduced wound repair efficiency</a:t>
            </a:r>
          </a:p>
          <a:p>
            <a:pPr lvl="2"/>
            <a:r>
              <a:rPr lang="en-US" sz="1800" dirty="0" smtClean="0"/>
              <a:t>In aging animal models, TENS improved vascular response through increasing activity of sympathetic nerves</a:t>
            </a:r>
          </a:p>
        </p:txBody>
      </p:sp>
    </p:spTree>
    <p:extLst>
      <p:ext uri="{BB962C8B-B14F-4D97-AF65-F5344CB8AC3E}">
        <p14:creationId xmlns:p14="http://schemas.microsoft.com/office/powerpoint/2010/main" val="24928921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70</TotalTime>
  <Words>705</Words>
  <Application>Microsoft Office PowerPoint</Application>
  <PresentationFormat>On-screen Show (4:3)</PresentationFormat>
  <Paragraphs>97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Executive</vt:lpstr>
      <vt:lpstr>Aging Nervous System</vt:lpstr>
      <vt:lpstr>Neurotrophic Factors Necessary for Maintenance of Neurons</vt:lpstr>
      <vt:lpstr>Free Radicals and Oxidative Stress</vt:lpstr>
      <vt:lpstr>Anatomic NS Changes with Age</vt:lpstr>
      <vt:lpstr>Morphological Changes with Aging</vt:lpstr>
      <vt:lpstr>Senile Plaques</vt:lpstr>
      <vt:lpstr>Neurofibrillary Tangles (NFT)</vt:lpstr>
      <vt:lpstr>PNS Changes</vt:lpstr>
      <vt:lpstr>PNS Changes</vt:lpstr>
      <vt:lpstr>PNS Changes</vt:lpstr>
      <vt:lpstr>Balance Changes with Aging</vt:lpstr>
      <vt:lpstr>Loss of Functional Reserve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Aging Nervous System</dc:title>
  <dc:creator>Dayna</dc:creator>
  <cp:lastModifiedBy>SWEET, CHRISTINA</cp:lastModifiedBy>
  <cp:revision>3</cp:revision>
  <dcterms:created xsi:type="dcterms:W3CDTF">2012-02-21T05:11:01Z</dcterms:created>
  <dcterms:modified xsi:type="dcterms:W3CDTF">2012-02-21T23:41:49Z</dcterms:modified>
</cp:coreProperties>
</file>