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2"/>
  </p:notesMasterIdLst>
  <p:handoutMasterIdLst>
    <p:handoutMasterId r:id="rId33"/>
  </p:handoutMasterIdLst>
  <p:sldIdLst>
    <p:sldId id="256" r:id="rId2"/>
    <p:sldId id="278" r:id="rId3"/>
    <p:sldId id="260" r:id="rId4"/>
    <p:sldId id="285" r:id="rId5"/>
    <p:sldId id="277" r:id="rId6"/>
    <p:sldId id="275" r:id="rId7"/>
    <p:sldId id="276" r:id="rId8"/>
    <p:sldId id="259" r:id="rId9"/>
    <p:sldId id="270" r:id="rId10"/>
    <p:sldId id="291" r:id="rId11"/>
    <p:sldId id="292" r:id="rId12"/>
    <p:sldId id="279" r:id="rId13"/>
    <p:sldId id="286" r:id="rId14"/>
    <p:sldId id="262" r:id="rId15"/>
    <p:sldId id="264" r:id="rId16"/>
    <p:sldId id="263" r:id="rId17"/>
    <p:sldId id="287" r:id="rId18"/>
    <p:sldId id="271" r:id="rId19"/>
    <p:sldId id="272" r:id="rId20"/>
    <p:sldId id="290" r:id="rId21"/>
    <p:sldId id="273" r:id="rId22"/>
    <p:sldId id="274" r:id="rId23"/>
    <p:sldId id="261" r:id="rId24"/>
    <p:sldId id="281" r:id="rId25"/>
    <p:sldId id="282" r:id="rId26"/>
    <p:sldId id="283" r:id="rId27"/>
    <p:sldId id="284" r:id="rId28"/>
    <p:sldId id="293" r:id="rId29"/>
    <p:sldId id="294" r:id="rId30"/>
    <p:sldId id="258" r:id="rId31"/>
  </p:sldIdLst>
  <p:sldSz cx="9144000" cy="6858000" type="screen4x3"/>
  <p:notesSz cx="6954838" cy="9240838"/>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F66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69627" autoAdjust="0"/>
  </p:normalViewPr>
  <p:slideViewPr>
    <p:cSldViewPr>
      <p:cViewPr>
        <p:scale>
          <a:sx n="55" d="100"/>
          <a:sy n="55" d="100"/>
        </p:scale>
        <p:origin x="-180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D9BF87-4F87-4BD6-8B1F-CCC8084D2730}" type="doc">
      <dgm:prSet loTypeId="urn:microsoft.com/office/officeart/2005/8/layout/vProcess5" loCatId="process" qsTypeId="urn:microsoft.com/office/officeart/2005/8/quickstyle/simple1" qsCatId="simple" csTypeId="urn:microsoft.com/office/officeart/2005/8/colors/accent1_1" csCatId="accent1" phldr="1"/>
      <dgm:spPr/>
      <dgm:t>
        <a:bodyPr/>
        <a:lstStyle/>
        <a:p>
          <a:endParaRPr lang="en-US"/>
        </a:p>
      </dgm:t>
    </dgm:pt>
    <dgm:pt modelId="{4753FA2F-BB2D-466F-AE95-D513811560B7}">
      <dgm:prSet phldrT="[Text]"/>
      <dgm:spPr/>
      <dgm:t>
        <a:bodyPr/>
        <a:lstStyle/>
        <a:p>
          <a:r>
            <a:rPr lang="en-US" dirty="0" err="1" smtClean="0"/>
            <a:t>Dysregulation</a:t>
          </a:r>
          <a:r>
            <a:rPr lang="en-US" dirty="0" smtClean="0"/>
            <a:t> of Immune response</a:t>
          </a:r>
          <a:endParaRPr lang="en-US" dirty="0"/>
        </a:p>
      </dgm:t>
    </dgm:pt>
    <dgm:pt modelId="{FDCAECCB-2E26-4E65-8ED7-E9373B254230}" type="parTrans" cxnId="{D9E568B7-C3F5-4ABD-ABAD-FB018FC7048D}">
      <dgm:prSet/>
      <dgm:spPr/>
      <dgm:t>
        <a:bodyPr/>
        <a:lstStyle/>
        <a:p>
          <a:endParaRPr lang="en-US"/>
        </a:p>
      </dgm:t>
    </dgm:pt>
    <dgm:pt modelId="{86643CA9-88B6-47A1-A4DE-864DA586E888}" type="sibTrans" cxnId="{D9E568B7-C3F5-4ABD-ABAD-FB018FC7048D}">
      <dgm:prSet/>
      <dgm:spPr/>
      <dgm:t>
        <a:bodyPr/>
        <a:lstStyle/>
        <a:p>
          <a:endParaRPr lang="en-US"/>
        </a:p>
      </dgm:t>
    </dgm:pt>
    <dgm:pt modelId="{3C5FC120-5B15-43C5-BDD6-63D1B19E4859}">
      <dgm:prSet phldrT="[Text]"/>
      <dgm:spPr/>
      <dgm:t>
        <a:bodyPr/>
        <a:lstStyle/>
        <a:p>
          <a:r>
            <a:rPr lang="en-US" dirty="0" smtClean="0"/>
            <a:t>Inflammation of CNS</a:t>
          </a:r>
          <a:endParaRPr lang="en-US" dirty="0"/>
        </a:p>
      </dgm:t>
    </dgm:pt>
    <dgm:pt modelId="{D1E2B8E3-C2FD-4832-944A-C3CDD46E3EA6}" type="parTrans" cxnId="{750FFE58-0EC0-40FE-BA72-D91A52D55EE5}">
      <dgm:prSet/>
      <dgm:spPr/>
      <dgm:t>
        <a:bodyPr/>
        <a:lstStyle/>
        <a:p>
          <a:endParaRPr lang="en-US"/>
        </a:p>
      </dgm:t>
    </dgm:pt>
    <dgm:pt modelId="{F5F0FBE6-7D34-4981-9EC4-020CA217F313}" type="sibTrans" cxnId="{750FFE58-0EC0-40FE-BA72-D91A52D55EE5}">
      <dgm:prSet/>
      <dgm:spPr/>
      <dgm:t>
        <a:bodyPr/>
        <a:lstStyle/>
        <a:p>
          <a:endParaRPr lang="en-US"/>
        </a:p>
      </dgm:t>
    </dgm:pt>
    <dgm:pt modelId="{3C9A7E28-B5F1-4BB9-BD7B-D9318848FF84}">
      <dgm:prSet phldrT="[Text]"/>
      <dgm:spPr/>
      <dgm:t>
        <a:bodyPr/>
        <a:lstStyle/>
        <a:p>
          <a:r>
            <a:rPr lang="en-US" dirty="0" smtClean="0"/>
            <a:t>Degeneration </a:t>
          </a:r>
          <a:r>
            <a:rPr lang="en-US" dirty="0" err="1" smtClean="0"/>
            <a:t>Mylin</a:t>
          </a:r>
          <a:r>
            <a:rPr lang="en-US" dirty="0" smtClean="0"/>
            <a:t> of </a:t>
          </a:r>
          <a:r>
            <a:rPr lang="en-US" dirty="0" smtClean="0"/>
            <a:t>CNS</a:t>
          </a:r>
          <a:endParaRPr lang="en-US" dirty="0"/>
        </a:p>
      </dgm:t>
    </dgm:pt>
    <dgm:pt modelId="{5714435B-61D1-45AE-817A-804DE741382B}" type="parTrans" cxnId="{96AAA253-9521-4D93-9958-B09B8E838010}">
      <dgm:prSet/>
      <dgm:spPr/>
      <dgm:t>
        <a:bodyPr/>
        <a:lstStyle/>
        <a:p>
          <a:endParaRPr lang="en-US"/>
        </a:p>
      </dgm:t>
    </dgm:pt>
    <dgm:pt modelId="{3FD77FE4-0178-46BB-9671-8926474BD579}" type="sibTrans" cxnId="{96AAA253-9521-4D93-9958-B09B8E838010}">
      <dgm:prSet/>
      <dgm:spPr/>
      <dgm:t>
        <a:bodyPr/>
        <a:lstStyle/>
        <a:p>
          <a:endParaRPr lang="en-US"/>
        </a:p>
      </dgm:t>
    </dgm:pt>
    <dgm:pt modelId="{7F4C5D55-27CC-4757-8E69-BBBF556D2DF5}" type="pres">
      <dgm:prSet presAssocID="{22D9BF87-4F87-4BD6-8B1F-CCC8084D2730}" presName="outerComposite" presStyleCnt="0">
        <dgm:presLayoutVars>
          <dgm:chMax val="5"/>
          <dgm:dir/>
          <dgm:resizeHandles val="exact"/>
        </dgm:presLayoutVars>
      </dgm:prSet>
      <dgm:spPr/>
      <dgm:t>
        <a:bodyPr/>
        <a:lstStyle/>
        <a:p>
          <a:endParaRPr lang="en-US"/>
        </a:p>
      </dgm:t>
    </dgm:pt>
    <dgm:pt modelId="{F101E5D7-0274-4074-9FC5-3ACD6386FFE4}" type="pres">
      <dgm:prSet presAssocID="{22D9BF87-4F87-4BD6-8B1F-CCC8084D2730}" presName="dummyMaxCanvas" presStyleCnt="0">
        <dgm:presLayoutVars/>
      </dgm:prSet>
      <dgm:spPr/>
    </dgm:pt>
    <dgm:pt modelId="{E9A78038-9324-4D29-A04B-C2037288DAE1}" type="pres">
      <dgm:prSet presAssocID="{22D9BF87-4F87-4BD6-8B1F-CCC8084D2730}" presName="ThreeNodes_1" presStyleLbl="node1" presStyleIdx="0" presStyleCnt="3" custLinFactNeighborY="-2083">
        <dgm:presLayoutVars>
          <dgm:bulletEnabled val="1"/>
        </dgm:presLayoutVars>
      </dgm:prSet>
      <dgm:spPr/>
      <dgm:t>
        <a:bodyPr/>
        <a:lstStyle/>
        <a:p>
          <a:endParaRPr lang="en-US"/>
        </a:p>
      </dgm:t>
    </dgm:pt>
    <dgm:pt modelId="{62B23735-495C-45C8-9A1E-308E668F0EF9}" type="pres">
      <dgm:prSet presAssocID="{22D9BF87-4F87-4BD6-8B1F-CCC8084D2730}" presName="ThreeNodes_2" presStyleLbl="node1" presStyleIdx="1" presStyleCnt="3">
        <dgm:presLayoutVars>
          <dgm:bulletEnabled val="1"/>
        </dgm:presLayoutVars>
      </dgm:prSet>
      <dgm:spPr/>
      <dgm:t>
        <a:bodyPr/>
        <a:lstStyle/>
        <a:p>
          <a:endParaRPr lang="en-US"/>
        </a:p>
      </dgm:t>
    </dgm:pt>
    <dgm:pt modelId="{78FF92A6-0FBC-4EA6-90EC-5CF13561FA4A}" type="pres">
      <dgm:prSet presAssocID="{22D9BF87-4F87-4BD6-8B1F-CCC8084D2730}" presName="ThreeNodes_3" presStyleLbl="node1" presStyleIdx="2" presStyleCnt="3">
        <dgm:presLayoutVars>
          <dgm:bulletEnabled val="1"/>
        </dgm:presLayoutVars>
      </dgm:prSet>
      <dgm:spPr/>
      <dgm:t>
        <a:bodyPr/>
        <a:lstStyle/>
        <a:p>
          <a:endParaRPr lang="en-US"/>
        </a:p>
      </dgm:t>
    </dgm:pt>
    <dgm:pt modelId="{6312C9A0-B8B3-4F9A-94A3-0E4A17D09CB3}" type="pres">
      <dgm:prSet presAssocID="{22D9BF87-4F87-4BD6-8B1F-CCC8084D2730}" presName="ThreeConn_1-2" presStyleLbl="fgAccFollowNode1" presStyleIdx="0" presStyleCnt="2">
        <dgm:presLayoutVars>
          <dgm:bulletEnabled val="1"/>
        </dgm:presLayoutVars>
      </dgm:prSet>
      <dgm:spPr/>
      <dgm:t>
        <a:bodyPr/>
        <a:lstStyle/>
        <a:p>
          <a:endParaRPr lang="en-US"/>
        </a:p>
      </dgm:t>
    </dgm:pt>
    <dgm:pt modelId="{3255B875-6AF8-4C10-AA3C-6CD4370C0725}" type="pres">
      <dgm:prSet presAssocID="{22D9BF87-4F87-4BD6-8B1F-CCC8084D2730}" presName="ThreeConn_2-3" presStyleLbl="fgAccFollowNode1" presStyleIdx="1" presStyleCnt="2">
        <dgm:presLayoutVars>
          <dgm:bulletEnabled val="1"/>
        </dgm:presLayoutVars>
      </dgm:prSet>
      <dgm:spPr/>
      <dgm:t>
        <a:bodyPr/>
        <a:lstStyle/>
        <a:p>
          <a:endParaRPr lang="en-US"/>
        </a:p>
      </dgm:t>
    </dgm:pt>
    <dgm:pt modelId="{18D9618E-1454-406C-B88B-464AA5EB1C3F}" type="pres">
      <dgm:prSet presAssocID="{22D9BF87-4F87-4BD6-8B1F-CCC8084D2730}" presName="ThreeNodes_1_text" presStyleLbl="node1" presStyleIdx="2" presStyleCnt="3">
        <dgm:presLayoutVars>
          <dgm:bulletEnabled val="1"/>
        </dgm:presLayoutVars>
      </dgm:prSet>
      <dgm:spPr/>
      <dgm:t>
        <a:bodyPr/>
        <a:lstStyle/>
        <a:p>
          <a:endParaRPr lang="en-US"/>
        </a:p>
      </dgm:t>
    </dgm:pt>
    <dgm:pt modelId="{66AF1A0A-3BC2-45C0-919B-AABE015B385D}" type="pres">
      <dgm:prSet presAssocID="{22D9BF87-4F87-4BD6-8B1F-CCC8084D2730}" presName="ThreeNodes_2_text" presStyleLbl="node1" presStyleIdx="2" presStyleCnt="3">
        <dgm:presLayoutVars>
          <dgm:bulletEnabled val="1"/>
        </dgm:presLayoutVars>
      </dgm:prSet>
      <dgm:spPr/>
      <dgm:t>
        <a:bodyPr/>
        <a:lstStyle/>
        <a:p>
          <a:endParaRPr lang="en-US"/>
        </a:p>
      </dgm:t>
    </dgm:pt>
    <dgm:pt modelId="{486DA03E-A402-48A2-A688-404B556B51DC}" type="pres">
      <dgm:prSet presAssocID="{22D9BF87-4F87-4BD6-8B1F-CCC8084D2730}" presName="ThreeNodes_3_text" presStyleLbl="node1" presStyleIdx="2" presStyleCnt="3">
        <dgm:presLayoutVars>
          <dgm:bulletEnabled val="1"/>
        </dgm:presLayoutVars>
      </dgm:prSet>
      <dgm:spPr/>
      <dgm:t>
        <a:bodyPr/>
        <a:lstStyle/>
        <a:p>
          <a:endParaRPr lang="en-US"/>
        </a:p>
      </dgm:t>
    </dgm:pt>
  </dgm:ptLst>
  <dgm:cxnLst>
    <dgm:cxn modelId="{C504F246-167D-4685-B650-AD8117AC70BC}" type="presOf" srcId="{22D9BF87-4F87-4BD6-8B1F-CCC8084D2730}" destId="{7F4C5D55-27CC-4757-8E69-BBBF556D2DF5}" srcOrd="0" destOrd="0" presId="urn:microsoft.com/office/officeart/2005/8/layout/vProcess5"/>
    <dgm:cxn modelId="{D402DE79-29BC-4ED7-9E6E-BFA43CD76420}" type="presOf" srcId="{3C9A7E28-B5F1-4BB9-BD7B-D9318848FF84}" destId="{486DA03E-A402-48A2-A688-404B556B51DC}" srcOrd="1" destOrd="0" presId="urn:microsoft.com/office/officeart/2005/8/layout/vProcess5"/>
    <dgm:cxn modelId="{96AAA253-9521-4D93-9958-B09B8E838010}" srcId="{22D9BF87-4F87-4BD6-8B1F-CCC8084D2730}" destId="{3C9A7E28-B5F1-4BB9-BD7B-D9318848FF84}" srcOrd="2" destOrd="0" parTransId="{5714435B-61D1-45AE-817A-804DE741382B}" sibTransId="{3FD77FE4-0178-46BB-9671-8926474BD579}"/>
    <dgm:cxn modelId="{01BA8D77-0A76-4407-91B4-071B81671173}" type="presOf" srcId="{F5F0FBE6-7D34-4981-9EC4-020CA217F313}" destId="{3255B875-6AF8-4C10-AA3C-6CD4370C0725}" srcOrd="0" destOrd="0" presId="urn:microsoft.com/office/officeart/2005/8/layout/vProcess5"/>
    <dgm:cxn modelId="{D9E568B7-C3F5-4ABD-ABAD-FB018FC7048D}" srcId="{22D9BF87-4F87-4BD6-8B1F-CCC8084D2730}" destId="{4753FA2F-BB2D-466F-AE95-D513811560B7}" srcOrd="0" destOrd="0" parTransId="{FDCAECCB-2E26-4E65-8ED7-E9373B254230}" sibTransId="{86643CA9-88B6-47A1-A4DE-864DA586E888}"/>
    <dgm:cxn modelId="{5273F290-0A5A-4691-A194-FB7A7A0B3516}" type="presOf" srcId="{3C5FC120-5B15-43C5-BDD6-63D1B19E4859}" destId="{66AF1A0A-3BC2-45C0-919B-AABE015B385D}" srcOrd="1" destOrd="0" presId="urn:microsoft.com/office/officeart/2005/8/layout/vProcess5"/>
    <dgm:cxn modelId="{BF380836-3E9F-4A2C-BDF7-EED57BD26557}" type="presOf" srcId="{3C5FC120-5B15-43C5-BDD6-63D1B19E4859}" destId="{62B23735-495C-45C8-9A1E-308E668F0EF9}" srcOrd="0" destOrd="0" presId="urn:microsoft.com/office/officeart/2005/8/layout/vProcess5"/>
    <dgm:cxn modelId="{2F35C977-636A-495C-9082-479F417E29E9}" type="presOf" srcId="{3C9A7E28-B5F1-4BB9-BD7B-D9318848FF84}" destId="{78FF92A6-0FBC-4EA6-90EC-5CF13561FA4A}" srcOrd="0" destOrd="0" presId="urn:microsoft.com/office/officeart/2005/8/layout/vProcess5"/>
    <dgm:cxn modelId="{AF39B840-891B-4787-98FA-216D2A92FF65}" type="presOf" srcId="{4753FA2F-BB2D-466F-AE95-D513811560B7}" destId="{18D9618E-1454-406C-B88B-464AA5EB1C3F}" srcOrd="1" destOrd="0" presId="urn:microsoft.com/office/officeart/2005/8/layout/vProcess5"/>
    <dgm:cxn modelId="{81849BC8-2820-415D-BDD3-91CF3E4966D7}" type="presOf" srcId="{4753FA2F-BB2D-466F-AE95-D513811560B7}" destId="{E9A78038-9324-4D29-A04B-C2037288DAE1}" srcOrd="0" destOrd="0" presId="urn:microsoft.com/office/officeart/2005/8/layout/vProcess5"/>
    <dgm:cxn modelId="{CA699642-E841-4AC0-86AC-5764094ABE5C}" type="presOf" srcId="{86643CA9-88B6-47A1-A4DE-864DA586E888}" destId="{6312C9A0-B8B3-4F9A-94A3-0E4A17D09CB3}" srcOrd="0" destOrd="0" presId="urn:microsoft.com/office/officeart/2005/8/layout/vProcess5"/>
    <dgm:cxn modelId="{750FFE58-0EC0-40FE-BA72-D91A52D55EE5}" srcId="{22D9BF87-4F87-4BD6-8B1F-CCC8084D2730}" destId="{3C5FC120-5B15-43C5-BDD6-63D1B19E4859}" srcOrd="1" destOrd="0" parTransId="{D1E2B8E3-C2FD-4832-944A-C3CDD46E3EA6}" sibTransId="{F5F0FBE6-7D34-4981-9EC4-020CA217F313}"/>
    <dgm:cxn modelId="{7A1D3806-EA40-4D23-9895-51D55EFBAC08}" type="presParOf" srcId="{7F4C5D55-27CC-4757-8E69-BBBF556D2DF5}" destId="{F101E5D7-0274-4074-9FC5-3ACD6386FFE4}" srcOrd="0" destOrd="0" presId="urn:microsoft.com/office/officeart/2005/8/layout/vProcess5"/>
    <dgm:cxn modelId="{72AB9B28-02C8-4B68-8849-329101552C0F}" type="presParOf" srcId="{7F4C5D55-27CC-4757-8E69-BBBF556D2DF5}" destId="{E9A78038-9324-4D29-A04B-C2037288DAE1}" srcOrd="1" destOrd="0" presId="urn:microsoft.com/office/officeart/2005/8/layout/vProcess5"/>
    <dgm:cxn modelId="{45ABCF65-351C-41E0-8932-B49F4BFDBE9F}" type="presParOf" srcId="{7F4C5D55-27CC-4757-8E69-BBBF556D2DF5}" destId="{62B23735-495C-45C8-9A1E-308E668F0EF9}" srcOrd="2" destOrd="0" presId="urn:microsoft.com/office/officeart/2005/8/layout/vProcess5"/>
    <dgm:cxn modelId="{00BA785B-142E-492E-AB5E-9788EC0C1EC2}" type="presParOf" srcId="{7F4C5D55-27CC-4757-8E69-BBBF556D2DF5}" destId="{78FF92A6-0FBC-4EA6-90EC-5CF13561FA4A}" srcOrd="3" destOrd="0" presId="urn:microsoft.com/office/officeart/2005/8/layout/vProcess5"/>
    <dgm:cxn modelId="{94670DCD-FAB3-4FC8-8F06-28CA9F4E3298}" type="presParOf" srcId="{7F4C5D55-27CC-4757-8E69-BBBF556D2DF5}" destId="{6312C9A0-B8B3-4F9A-94A3-0E4A17D09CB3}" srcOrd="4" destOrd="0" presId="urn:microsoft.com/office/officeart/2005/8/layout/vProcess5"/>
    <dgm:cxn modelId="{6A21D47A-0568-4132-AB04-92D33F447A2D}" type="presParOf" srcId="{7F4C5D55-27CC-4757-8E69-BBBF556D2DF5}" destId="{3255B875-6AF8-4C10-AA3C-6CD4370C0725}" srcOrd="5" destOrd="0" presId="urn:microsoft.com/office/officeart/2005/8/layout/vProcess5"/>
    <dgm:cxn modelId="{6153BC3D-9A3A-4A16-83F0-2C44C4322529}" type="presParOf" srcId="{7F4C5D55-27CC-4757-8E69-BBBF556D2DF5}" destId="{18D9618E-1454-406C-B88B-464AA5EB1C3F}" srcOrd="6" destOrd="0" presId="urn:microsoft.com/office/officeart/2005/8/layout/vProcess5"/>
    <dgm:cxn modelId="{E160CFC4-06B1-49C5-AEEF-BDE2B4D9E055}" type="presParOf" srcId="{7F4C5D55-27CC-4757-8E69-BBBF556D2DF5}" destId="{66AF1A0A-3BC2-45C0-919B-AABE015B385D}" srcOrd="7" destOrd="0" presId="urn:microsoft.com/office/officeart/2005/8/layout/vProcess5"/>
    <dgm:cxn modelId="{6277537D-7B70-4350-8BB0-8AA9095520BA}" type="presParOf" srcId="{7F4C5D55-27CC-4757-8E69-BBBF556D2DF5}" destId="{486DA03E-A402-48A2-A688-404B556B51DC}"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A78038-9324-4D29-A04B-C2037288DAE1}">
      <dsp:nvSpPr>
        <dsp:cNvPr id="0" name=""/>
        <dsp:cNvSpPr/>
      </dsp:nvSpPr>
      <dsp:spPr>
        <a:xfrm>
          <a:off x="0" y="0"/>
          <a:ext cx="6606540" cy="1463040"/>
        </a:xfrm>
        <a:prstGeom prst="roundRect">
          <a:avLst>
            <a:gd name="adj" fmla="val 10000"/>
          </a:avLst>
        </a:prstGeom>
        <a:solidFill>
          <a:schemeClr val="lt1">
            <a:hueOff val="0"/>
            <a:satOff val="0"/>
            <a:lumOff val="0"/>
            <a:alphaOff val="0"/>
          </a:schemeClr>
        </a:solidFill>
        <a:ln w="400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err="1" smtClean="0"/>
            <a:t>Dysregulation</a:t>
          </a:r>
          <a:r>
            <a:rPr lang="en-US" sz="4000" kern="1200" dirty="0" smtClean="0"/>
            <a:t> of Immune response</a:t>
          </a:r>
          <a:endParaRPr lang="en-US" sz="4000" kern="1200" dirty="0"/>
        </a:p>
      </dsp:txBody>
      <dsp:txXfrm>
        <a:off x="42851" y="42851"/>
        <a:ext cx="5027805" cy="1377338"/>
      </dsp:txXfrm>
    </dsp:sp>
    <dsp:sp modelId="{62B23735-495C-45C8-9A1E-308E668F0EF9}">
      <dsp:nvSpPr>
        <dsp:cNvPr id="0" name=""/>
        <dsp:cNvSpPr/>
      </dsp:nvSpPr>
      <dsp:spPr>
        <a:xfrm>
          <a:off x="582929" y="1706879"/>
          <a:ext cx="6606540" cy="1463040"/>
        </a:xfrm>
        <a:prstGeom prst="roundRect">
          <a:avLst>
            <a:gd name="adj" fmla="val 10000"/>
          </a:avLst>
        </a:prstGeom>
        <a:solidFill>
          <a:schemeClr val="lt1">
            <a:hueOff val="0"/>
            <a:satOff val="0"/>
            <a:lumOff val="0"/>
            <a:alphaOff val="0"/>
          </a:schemeClr>
        </a:solidFill>
        <a:ln w="400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Inflammation of CNS</a:t>
          </a:r>
          <a:endParaRPr lang="en-US" sz="4000" kern="1200" dirty="0"/>
        </a:p>
      </dsp:txBody>
      <dsp:txXfrm>
        <a:off x="625780" y="1749730"/>
        <a:ext cx="4986932" cy="1377338"/>
      </dsp:txXfrm>
    </dsp:sp>
    <dsp:sp modelId="{78FF92A6-0FBC-4EA6-90EC-5CF13561FA4A}">
      <dsp:nvSpPr>
        <dsp:cNvPr id="0" name=""/>
        <dsp:cNvSpPr/>
      </dsp:nvSpPr>
      <dsp:spPr>
        <a:xfrm>
          <a:off x="1165859" y="3413759"/>
          <a:ext cx="6606540" cy="1463040"/>
        </a:xfrm>
        <a:prstGeom prst="roundRect">
          <a:avLst>
            <a:gd name="adj" fmla="val 10000"/>
          </a:avLst>
        </a:prstGeom>
        <a:solidFill>
          <a:schemeClr val="lt1">
            <a:hueOff val="0"/>
            <a:satOff val="0"/>
            <a:lumOff val="0"/>
            <a:alphaOff val="0"/>
          </a:schemeClr>
        </a:solidFill>
        <a:ln w="40000"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l" defTabSz="1778000">
            <a:lnSpc>
              <a:spcPct val="90000"/>
            </a:lnSpc>
            <a:spcBef>
              <a:spcPct val="0"/>
            </a:spcBef>
            <a:spcAft>
              <a:spcPct val="35000"/>
            </a:spcAft>
          </a:pPr>
          <a:r>
            <a:rPr lang="en-US" sz="4000" kern="1200" dirty="0" smtClean="0"/>
            <a:t>Degeneration </a:t>
          </a:r>
          <a:r>
            <a:rPr lang="en-US" sz="4000" kern="1200" dirty="0" err="1" smtClean="0"/>
            <a:t>Mylin</a:t>
          </a:r>
          <a:r>
            <a:rPr lang="en-US" sz="4000" kern="1200" dirty="0" smtClean="0"/>
            <a:t> of </a:t>
          </a:r>
          <a:r>
            <a:rPr lang="en-US" sz="4000" kern="1200" dirty="0" smtClean="0"/>
            <a:t>CNS</a:t>
          </a:r>
          <a:endParaRPr lang="en-US" sz="4000" kern="1200" dirty="0"/>
        </a:p>
      </dsp:txBody>
      <dsp:txXfrm>
        <a:off x="1208710" y="3456610"/>
        <a:ext cx="4986932" cy="1377338"/>
      </dsp:txXfrm>
    </dsp:sp>
    <dsp:sp modelId="{6312C9A0-B8B3-4F9A-94A3-0E4A17D09CB3}">
      <dsp:nvSpPr>
        <dsp:cNvPr id="0" name=""/>
        <dsp:cNvSpPr/>
      </dsp:nvSpPr>
      <dsp:spPr>
        <a:xfrm>
          <a:off x="5655563" y="1109472"/>
          <a:ext cx="950976" cy="950976"/>
        </a:xfrm>
        <a:prstGeom prst="downArrow">
          <a:avLst>
            <a:gd name="adj1" fmla="val 55000"/>
            <a:gd name="adj2" fmla="val 45000"/>
          </a:avLst>
        </a:prstGeom>
        <a:solidFill>
          <a:schemeClr val="lt1">
            <a:alpha val="90000"/>
            <a:tint val="40000"/>
            <a:hueOff val="0"/>
            <a:satOff val="0"/>
            <a:lumOff val="0"/>
            <a:alphaOff val="0"/>
          </a:schemeClr>
        </a:solidFill>
        <a:ln w="400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5869533" y="1109472"/>
        <a:ext cx="523036" cy="715609"/>
      </dsp:txXfrm>
    </dsp:sp>
    <dsp:sp modelId="{3255B875-6AF8-4C10-AA3C-6CD4370C0725}">
      <dsp:nvSpPr>
        <dsp:cNvPr id="0" name=""/>
        <dsp:cNvSpPr/>
      </dsp:nvSpPr>
      <dsp:spPr>
        <a:xfrm>
          <a:off x="6238493" y="2806598"/>
          <a:ext cx="950976" cy="950976"/>
        </a:xfrm>
        <a:prstGeom prst="downArrow">
          <a:avLst>
            <a:gd name="adj1" fmla="val 55000"/>
            <a:gd name="adj2" fmla="val 45000"/>
          </a:avLst>
        </a:prstGeom>
        <a:solidFill>
          <a:schemeClr val="lt1">
            <a:alpha val="90000"/>
            <a:tint val="40000"/>
            <a:hueOff val="0"/>
            <a:satOff val="0"/>
            <a:lumOff val="0"/>
            <a:alphaOff val="0"/>
          </a:schemeClr>
        </a:solidFill>
        <a:ln w="40000" cap="flat" cmpd="sng" algn="ctr">
          <a:solidFill>
            <a:schemeClr val="accent1">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452463" y="2806598"/>
        <a:ext cx="523036" cy="715609"/>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075" cy="461963"/>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940175" y="0"/>
            <a:ext cx="3013075" cy="461963"/>
          </a:xfrm>
          <a:prstGeom prst="rect">
            <a:avLst/>
          </a:prstGeom>
        </p:spPr>
        <p:txBody>
          <a:bodyPr vert="horz" lIns="91440" tIns="45720" rIns="91440" bIns="45720" rtlCol="0"/>
          <a:lstStyle>
            <a:lvl1pPr algn="r">
              <a:defRPr sz="1200"/>
            </a:lvl1pPr>
          </a:lstStyle>
          <a:p>
            <a:pPr>
              <a:defRPr/>
            </a:pPr>
            <a:fld id="{61053878-497D-49E8-8E60-2DA652EDACFD}" type="datetimeFigureOut">
              <a:rPr lang="en-US"/>
              <a:pPr>
                <a:defRPr/>
              </a:pPr>
              <a:t>4/3/2012</a:t>
            </a:fld>
            <a:endParaRPr lang="en-US"/>
          </a:p>
        </p:txBody>
      </p:sp>
      <p:sp>
        <p:nvSpPr>
          <p:cNvPr id="4" name="Footer Placeholder 3"/>
          <p:cNvSpPr>
            <a:spLocks noGrp="1"/>
          </p:cNvSpPr>
          <p:nvPr>
            <p:ph type="ftr" sz="quarter" idx="2"/>
          </p:nvPr>
        </p:nvSpPr>
        <p:spPr>
          <a:xfrm>
            <a:off x="0" y="8777288"/>
            <a:ext cx="3013075" cy="461962"/>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940175" y="8777288"/>
            <a:ext cx="3013075" cy="461962"/>
          </a:xfrm>
          <a:prstGeom prst="rect">
            <a:avLst/>
          </a:prstGeom>
        </p:spPr>
        <p:txBody>
          <a:bodyPr vert="horz" lIns="91440" tIns="45720" rIns="91440" bIns="45720" rtlCol="0" anchor="b"/>
          <a:lstStyle>
            <a:lvl1pPr algn="r">
              <a:defRPr sz="1200"/>
            </a:lvl1pPr>
          </a:lstStyle>
          <a:p>
            <a:pPr>
              <a:defRPr/>
            </a:pPr>
            <a:fld id="{3B597737-4F8F-4063-8EAB-0732CFC639BD}" type="slidenum">
              <a:rPr lang="en-US"/>
              <a:pPr>
                <a:defRPr/>
              </a:pPr>
              <a:t>‹#›</a:t>
            </a:fld>
            <a:endParaRPr lang="en-US"/>
          </a:p>
        </p:txBody>
      </p:sp>
    </p:spTree>
    <p:extLst>
      <p:ext uri="{BB962C8B-B14F-4D97-AF65-F5344CB8AC3E}">
        <p14:creationId xmlns:p14="http://schemas.microsoft.com/office/powerpoint/2010/main" val="14932878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13075" cy="461963"/>
          </a:xfrm>
          <a:prstGeom prst="rect">
            <a:avLst/>
          </a:prstGeom>
          <a:noFill/>
          <a:ln w="9525">
            <a:noFill/>
            <a:miter lim="800000"/>
            <a:headEnd/>
            <a:tailEnd/>
          </a:ln>
          <a:effectLst/>
        </p:spPr>
        <p:txBody>
          <a:bodyPr vert="horz" wrap="square" lIns="92546" tIns="46273" rIns="92546" bIns="46273" numCol="1" anchor="t" anchorCtr="0" compatLnSpc="1">
            <a:prstTxWarp prst="textNoShape">
              <a:avLst/>
            </a:prstTxWarp>
          </a:bodyPr>
          <a:lstStyle>
            <a:lvl1pPr>
              <a:defRPr sz="1200"/>
            </a:lvl1pPr>
          </a:lstStyle>
          <a:p>
            <a:pPr>
              <a:defRPr/>
            </a:pPr>
            <a:endParaRPr lang="en-US"/>
          </a:p>
        </p:txBody>
      </p:sp>
      <p:sp>
        <p:nvSpPr>
          <p:cNvPr id="4099" name="Rectangle 3"/>
          <p:cNvSpPr>
            <a:spLocks noGrp="1" noChangeArrowheads="1"/>
          </p:cNvSpPr>
          <p:nvPr>
            <p:ph type="dt" idx="1"/>
          </p:nvPr>
        </p:nvSpPr>
        <p:spPr bwMode="auto">
          <a:xfrm>
            <a:off x="3940175" y="0"/>
            <a:ext cx="3013075" cy="461963"/>
          </a:xfrm>
          <a:prstGeom prst="rect">
            <a:avLst/>
          </a:prstGeom>
          <a:noFill/>
          <a:ln w="9525">
            <a:noFill/>
            <a:miter lim="800000"/>
            <a:headEnd/>
            <a:tailEnd/>
          </a:ln>
          <a:effectLst/>
        </p:spPr>
        <p:txBody>
          <a:bodyPr vert="horz" wrap="square" lIns="92546" tIns="46273" rIns="92546" bIns="46273" numCol="1" anchor="t" anchorCtr="0" compatLnSpc="1">
            <a:prstTxWarp prst="textNoShape">
              <a:avLst/>
            </a:prstTxWarp>
          </a:bodyPr>
          <a:lstStyle>
            <a:lvl1pPr algn="r">
              <a:defRPr sz="1200"/>
            </a:lvl1pPr>
          </a:lstStyle>
          <a:p>
            <a:pPr>
              <a:defRPr/>
            </a:pPr>
            <a:endParaRPr lang="en-US"/>
          </a:p>
        </p:txBody>
      </p:sp>
      <p:sp>
        <p:nvSpPr>
          <p:cNvPr id="36868" name="Rectangle 4"/>
          <p:cNvSpPr>
            <a:spLocks noGrp="1" noRot="1" noChangeAspect="1" noChangeArrowheads="1" noTextEdit="1"/>
          </p:cNvSpPr>
          <p:nvPr>
            <p:ph type="sldImg" idx="2"/>
          </p:nvPr>
        </p:nvSpPr>
        <p:spPr bwMode="auto">
          <a:xfrm>
            <a:off x="1168400" y="693738"/>
            <a:ext cx="4618038" cy="34639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01" name="Rectangle 5"/>
          <p:cNvSpPr>
            <a:spLocks noGrp="1" noChangeArrowheads="1"/>
          </p:cNvSpPr>
          <p:nvPr>
            <p:ph type="body" sz="quarter" idx="3"/>
          </p:nvPr>
        </p:nvSpPr>
        <p:spPr bwMode="auto">
          <a:xfrm>
            <a:off x="695325" y="4389438"/>
            <a:ext cx="5564188" cy="4157662"/>
          </a:xfrm>
          <a:prstGeom prst="rect">
            <a:avLst/>
          </a:prstGeom>
          <a:noFill/>
          <a:ln w="9525">
            <a:noFill/>
            <a:miter lim="800000"/>
            <a:headEnd/>
            <a:tailEnd/>
          </a:ln>
          <a:effectLst/>
        </p:spPr>
        <p:txBody>
          <a:bodyPr vert="horz" wrap="square" lIns="92546" tIns="46273" rIns="92546" bIns="46273"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777288"/>
            <a:ext cx="3013075" cy="461962"/>
          </a:xfrm>
          <a:prstGeom prst="rect">
            <a:avLst/>
          </a:prstGeom>
          <a:noFill/>
          <a:ln w="9525">
            <a:noFill/>
            <a:miter lim="800000"/>
            <a:headEnd/>
            <a:tailEnd/>
          </a:ln>
          <a:effectLst/>
        </p:spPr>
        <p:txBody>
          <a:bodyPr vert="horz" wrap="square" lIns="92546" tIns="46273" rIns="92546" bIns="46273" numCol="1" anchor="b" anchorCtr="0" compatLnSpc="1">
            <a:prstTxWarp prst="textNoShape">
              <a:avLst/>
            </a:prstTxWarp>
          </a:bodyPr>
          <a:lstStyle>
            <a:lvl1pPr>
              <a:defRPr sz="1200"/>
            </a:lvl1pPr>
          </a:lstStyle>
          <a:p>
            <a:pPr>
              <a:defRPr/>
            </a:pPr>
            <a:endParaRPr lang="en-US"/>
          </a:p>
        </p:txBody>
      </p:sp>
      <p:sp>
        <p:nvSpPr>
          <p:cNvPr id="4103" name="Rectangle 7"/>
          <p:cNvSpPr>
            <a:spLocks noGrp="1" noChangeArrowheads="1"/>
          </p:cNvSpPr>
          <p:nvPr>
            <p:ph type="sldNum" sz="quarter" idx="5"/>
          </p:nvPr>
        </p:nvSpPr>
        <p:spPr bwMode="auto">
          <a:xfrm>
            <a:off x="3940175" y="8777288"/>
            <a:ext cx="3013075" cy="461962"/>
          </a:xfrm>
          <a:prstGeom prst="rect">
            <a:avLst/>
          </a:prstGeom>
          <a:noFill/>
          <a:ln w="9525">
            <a:noFill/>
            <a:miter lim="800000"/>
            <a:headEnd/>
            <a:tailEnd/>
          </a:ln>
          <a:effectLst/>
        </p:spPr>
        <p:txBody>
          <a:bodyPr vert="horz" wrap="square" lIns="92546" tIns="46273" rIns="92546" bIns="46273" numCol="1" anchor="b" anchorCtr="0" compatLnSpc="1">
            <a:prstTxWarp prst="textNoShape">
              <a:avLst/>
            </a:prstTxWarp>
          </a:bodyPr>
          <a:lstStyle>
            <a:lvl1pPr algn="r">
              <a:defRPr sz="1200"/>
            </a:lvl1pPr>
          </a:lstStyle>
          <a:p>
            <a:pPr>
              <a:defRPr/>
            </a:pPr>
            <a:fld id="{4FF581AB-4166-4ED2-957F-0E42E45685E6}" type="slidenum">
              <a:rPr lang="en-US"/>
              <a:pPr>
                <a:defRPr/>
              </a:pPr>
              <a:t>‹#›</a:t>
            </a:fld>
            <a:endParaRPr lang="en-US"/>
          </a:p>
        </p:txBody>
      </p:sp>
    </p:spTree>
    <p:extLst>
      <p:ext uri="{BB962C8B-B14F-4D97-AF65-F5344CB8AC3E}">
        <p14:creationId xmlns:p14="http://schemas.microsoft.com/office/powerpoint/2010/main" val="5529548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a:ln/>
        </p:spPr>
      </p:sp>
      <p:sp>
        <p:nvSpPr>
          <p:cNvPr id="3789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Plaque build-up can also occur, but not a primary sign</a:t>
            </a:r>
          </a:p>
          <a:p>
            <a:r>
              <a:rPr lang="en-US" smtClean="0"/>
              <a:t>~look at plaques as a “scar” from myelin damage/inflammation</a:t>
            </a:r>
          </a:p>
        </p:txBody>
      </p:sp>
      <p:sp>
        <p:nvSpPr>
          <p:cNvPr id="3789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D46AF2D-1B33-4252-831D-561731065421}" type="slidenum">
              <a:rPr lang="en-US" smtClean="0"/>
              <a:pPr eaLnBrk="1" hangingPunct="1"/>
              <a:t>3</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a:defRPr/>
            </a:pPr>
            <a:r>
              <a:rPr lang="en-US" dirty="0" err="1" smtClean="0"/>
              <a:t>Kurtzke</a:t>
            </a:r>
            <a:r>
              <a:rPr lang="en-US" dirty="0" smtClean="0"/>
              <a:t>: scores </a:t>
            </a:r>
            <a:r>
              <a:rPr lang="en-US" dirty="0" smtClean="0"/>
              <a:t>0-10 -----0=good</a:t>
            </a:r>
            <a:r>
              <a:rPr lang="en-US" baseline="0" dirty="0" smtClean="0"/>
              <a:t> -----10=death</a:t>
            </a:r>
            <a:endParaRPr lang="en-US" dirty="0" smtClean="0"/>
          </a:p>
          <a:p>
            <a:pPr marL="171450" indent="-171450">
              <a:buFontTx/>
              <a:buChar char="-"/>
              <a:defRPr/>
            </a:pPr>
            <a:r>
              <a:rPr lang="en-US" dirty="0" smtClean="0"/>
              <a:t>4.0 = fully ambulatory but difficulty with community distances</a:t>
            </a:r>
          </a:p>
          <a:p>
            <a:pPr marL="171450" indent="-171450">
              <a:buFontTx/>
              <a:buChar char="-"/>
              <a:defRPr/>
            </a:pPr>
            <a:r>
              <a:rPr lang="en-US" dirty="0" smtClean="0"/>
              <a:t>6.5 = primarily a wheelchair user</a:t>
            </a:r>
          </a:p>
          <a:p>
            <a:pPr>
              <a:defRPr/>
            </a:pPr>
            <a:r>
              <a:rPr lang="en-US" dirty="0" smtClean="0"/>
              <a:t>** divides functionally ambulatory or not</a:t>
            </a:r>
          </a:p>
          <a:p>
            <a:pPr>
              <a:defRPr/>
            </a:pPr>
            <a:endParaRPr lang="en-US" dirty="0"/>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5564FEE2-E13A-45FC-864B-5BE36776955D}" type="slidenum">
              <a:rPr lang="en-US" smtClean="0"/>
              <a:pPr eaLnBrk="1" hangingPunct="1"/>
              <a:t>14</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FYI – ways to diagnose MS on National MS society website</a:t>
            </a:r>
          </a:p>
          <a:p>
            <a:endParaRPr lang="en-US" smtClean="0"/>
          </a:p>
          <a:p>
            <a:r>
              <a:rPr lang="en-US" smtClean="0"/>
              <a:t>MS varies so much between people that it is hard to describe and diagnose</a:t>
            </a:r>
          </a:p>
          <a:p>
            <a:endParaRPr lang="en-US" smtClean="0"/>
          </a:p>
          <a:p>
            <a:endParaRPr lang="en-US" smtClean="0"/>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11C8860-84D4-4887-B9CE-A5D078B5187C}" type="slidenum">
              <a:rPr lang="en-US" smtClean="0"/>
              <a:pPr eaLnBrk="1" hangingPunct="1"/>
              <a:t>15</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FYI – from National MS Society website</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5BCA7A0-4D3A-4D0C-B521-77278DE34373}" type="slidenum">
              <a:rPr lang="en-US" smtClean="0"/>
              <a:pPr eaLnBrk="1" hangingPunct="1"/>
              <a:t>16</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A541BC3-6294-4E54-B3CE-2BA1CD61BE0C}" type="slidenum">
              <a:rPr lang="en-US" smtClean="0"/>
              <a:pPr eaLnBrk="1" hangingPunct="1"/>
              <a:t>17</a:t>
            </a:fld>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Hallmark is a stable period between exacerbations</a:t>
            </a:r>
          </a:p>
          <a:p>
            <a:endParaRPr lang="en-US" smtClean="0"/>
          </a:p>
          <a:p>
            <a:r>
              <a:rPr lang="en-US" b="1" smtClean="0"/>
              <a:t>Symptoms are considered a new attack if: </a:t>
            </a:r>
            <a:r>
              <a:rPr lang="en-US" smtClean="0"/>
              <a:t>symptoms last &gt;24 hours; symptoms are separated from previous attack by at least 30 days</a:t>
            </a:r>
          </a:p>
          <a:p>
            <a:endParaRPr lang="en-US" smtClean="0"/>
          </a:p>
          <a:p>
            <a:r>
              <a:rPr lang="en-US" smtClean="0"/>
              <a:t>Top graph = complete recovery</a:t>
            </a:r>
          </a:p>
          <a:p>
            <a:endParaRPr lang="en-US" smtClean="0"/>
          </a:p>
          <a:p>
            <a:r>
              <a:rPr lang="en-US" smtClean="0"/>
              <a:t>Bottom graph = partial recovery</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00DF7AE-A335-4F8C-8FF1-D75BCC1CAB69}" type="slidenum">
              <a:rPr lang="en-US" smtClean="0"/>
              <a:pPr eaLnBrk="1" hangingPunct="1"/>
              <a:t>18</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222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696A4D5-26DC-47E6-A952-EFC081CD71CF}" type="slidenum">
              <a:rPr lang="en-US" smtClean="0"/>
              <a:pPr eaLnBrk="1" hangingPunct="1"/>
              <a:t>19</a:t>
            </a:fld>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BD82B40-77A8-4C8D-9CEB-E3AB98AA534A}" type="slidenum">
              <a:rPr lang="en-US" smtClean="0"/>
              <a:pPr eaLnBrk="1" hangingPunct="1"/>
              <a:t>20</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t>During secondary progressive stage, baseline is not flat (gradually gets worse with time)</a:t>
            </a:r>
          </a:p>
          <a:p>
            <a:pPr eaLnBrk="1" hangingPunct="1"/>
            <a:endParaRPr lang="en-US" smtClean="0"/>
          </a:p>
          <a:p>
            <a:pPr eaLnBrk="1" hangingPunct="1"/>
            <a:r>
              <a:rPr lang="en-US" smtClean="0"/>
              <a:t>Exacerbations gradually get farther apart</a:t>
            </a:r>
          </a:p>
          <a:p>
            <a:pPr eaLnBrk="1" hangingPunct="1"/>
            <a:endParaRPr lang="en-US" smtClean="0"/>
          </a:p>
          <a:p>
            <a:pPr eaLnBrk="1" hangingPunct="1"/>
            <a:r>
              <a:rPr lang="en-US" smtClean="0"/>
              <a:t>**More common progression of MS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Slide Image Placeholder 1"/>
          <p:cNvSpPr>
            <a:spLocks noGrp="1" noRot="1" noChangeAspect="1" noTextEdit="1"/>
          </p:cNvSpPr>
          <p:nvPr>
            <p:ph type="sldImg"/>
          </p:nvPr>
        </p:nvSpPr>
        <p:spPr>
          <a:ln/>
        </p:spPr>
      </p:sp>
      <p:sp>
        <p:nvSpPr>
          <p:cNvPr id="542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May have a few plateaus but not many</a:t>
            </a:r>
          </a:p>
          <a:p>
            <a:endParaRPr lang="en-US" smtClean="0"/>
          </a:p>
          <a:p>
            <a:r>
              <a:rPr lang="en-US" smtClean="0"/>
              <a:t>Symptoms generally do not remit</a:t>
            </a:r>
          </a:p>
        </p:txBody>
      </p:sp>
      <p:sp>
        <p:nvSpPr>
          <p:cNvPr id="5427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A24521AD-1413-4C31-AB86-AE510BC658F0}" type="slidenum">
              <a:rPr lang="en-US" smtClean="0"/>
              <a:pPr eaLnBrk="1" hangingPunct="1"/>
              <a:t>21</a:t>
            </a:fld>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5530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CFA9B6F0-4ABD-4A4D-B094-694CAE5A00C2}" type="slidenum">
              <a:rPr lang="en-US" smtClean="0"/>
              <a:pPr eaLnBrk="1" hangingPunct="1"/>
              <a:t>22</a:t>
            </a:fld>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EDSS = expanded disability status scale (Kurtzke)</a:t>
            </a:r>
          </a:p>
        </p:txBody>
      </p:sp>
      <p:sp>
        <p:nvSpPr>
          <p:cNvPr id="5632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49173B07-D1E3-4D1B-8167-1500D40BEACF}" type="slidenum">
              <a:rPr lang="en-US" smtClean="0"/>
              <a:pPr eaLnBrk="1" hangingPunct="1"/>
              <a:t>23</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a:ln/>
        </p:spPr>
      </p:sp>
      <p:sp>
        <p:nvSpPr>
          <p:cNvPr id="3891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Typically some composite of these factors</a:t>
            </a:r>
          </a:p>
          <a:p>
            <a:endParaRPr lang="en-US" smtClean="0"/>
          </a:p>
          <a:p>
            <a:r>
              <a:rPr lang="en-US" smtClean="0"/>
              <a:t>Sunlight activates Vitamin D and Vitamin D protects myelin</a:t>
            </a:r>
          </a:p>
        </p:txBody>
      </p:sp>
      <p:sp>
        <p:nvSpPr>
          <p:cNvPr id="3891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50E6050-63D0-4C49-BCAC-0163B4BB57D6}" type="slidenum">
              <a:rPr lang="en-US" smtClean="0"/>
              <a:pPr eaLnBrk="1" hangingPunct="1"/>
              <a:t>4</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a:ln/>
        </p:spPr>
      </p:sp>
      <p:sp>
        <p:nvSpPr>
          <p:cNvPr id="573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b="1" u="none" dirty="0" smtClean="0">
                <a:solidFill>
                  <a:srgbClr val="FF0000"/>
                </a:solidFill>
              </a:rPr>
              <a:t>What to know for Exam:  </a:t>
            </a:r>
          </a:p>
          <a:p>
            <a:r>
              <a:rPr lang="en-US" b="1" u="sng" dirty="0" smtClean="0">
                <a:solidFill>
                  <a:srgbClr val="FF0000"/>
                </a:solidFill>
              </a:rPr>
              <a:t>Know </a:t>
            </a:r>
            <a:r>
              <a:rPr lang="en-US" b="1" u="sng" dirty="0" smtClean="0">
                <a:solidFill>
                  <a:srgbClr val="FF0000"/>
                </a:solidFill>
              </a:rPr>
              <a:t>that these drugs help to cut exacerbation time and number of new attacks!</a:t>
            </a:r>
          </a:p>
          <a:p>
            <a:endParaRPr lang="en-US" b="1" u="sng" dirty="0" smtClean="0">
              <a:solidFill>
                <a:srgbClr val="FF0000"/>
              </a:solidFill>
            </a:endParaRPr>
          </a:p>
          <a:p>
            <a:r>
              <a:rPr lang="en-US" b="1" u="sng" dirty="0" smtClean="0">
                <a:solidFill>
                  <a:srgbClr val="FF0000"/>
                </a:solidFill>
              </a:rPr>
              <a:t>All of these drugs are considered </a:t>
            </a:r>
            <a:r>
              <a:rPr lang="en-US" b="1" u="sng" dirty="0" err="1" smtClean="0">
                <a:solidFill>
                  <a:srgbClr val="FF0000"/>
                </a:solidFill>
              </a:rPr>
              <a:t>immunomodulators</a:t>
            </a:r>
            <a:endParaRPr lang="en-US" b="1" u="sng" dirty="0" smtClean="0">
              <a:solidFill>
                <a:srgbClr val="FF0000"/>
              </a:solidFill>
            </a:endParaRPr>
          </a:p>
          <a:p>
            <a:endParaRPr lang="en-US" b="1" u="sng" dirty="0" smtClean="0">
              <a:solidFill>
                <a:srgbClr val="FF0000"/>
              </a:solidFill>
            </a:endParaRPr>
          </a:p>
          <a:p>
            <a:r>
              <a:rPr lang="en-US" b="1" u="sng" dirty="0" err="1" smtClean="0">
                <a:solidFill>
                  <a:srgbClr val="FF0000"/>
                </a:solidFill>
              </a:rPr>
              <a:t>Corticosteriods</a:t>
            </a:r>
            <a:r>
              <a:rPr lang="en-US" b="1" u="sng" dirty="0" smtClean="0">
                <a:solidFill>
                  <a:srgbClr val="FF0000"/>
                </a:solidFill>
              </a:rPr>
              <a:t> commonly used in acute exacerbations</a:t>
            </a:r>
          </a:p>
        </p:txBody>
      </p:sp>
      <p:sp>
        <p:nvSpPr>
          <p:cNvPr id="5734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BD03C17F-9433-4051-B82F-6D4AE9317DCA}" type="slidenum">
              <a:rPr lang="en-US" smtClean="0"/>
              <a:pPr eaLnBrk="1" hangingPunct="1"/>
              <a:t>24</a:t>
            </a:fld>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noTextEdit="1"/>
          </p:cNvSpPr>
          <p:nvPr>
            <p:ph type="sldImg"/>
          </p:nvPr>
        </p:nvSpPr>
        <p:spPr>
          <a:ln/>
        </p:spPr>
      </p:sp>
      <p:sp>
        <p:nvSpPr>
          <p:cNvPr id="583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You do not need to memorize these drugs</a:t>
            </a:r>
          </a:p>
        </p:txBody>
      </p:sp>
      <p:sp>
        <p:nvSpPr>
          <p:cNvPr id="583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985981-231E-4A30-A098-25ADCB747D43}" type="slidenum">
              <a:rPr lang="en-US" smtClean="0"/>
              <a:pPr eaLnBrk="1" hangingPunct="1"/>
              <a:t>25</a:t>
            </a:fld>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For PT – repetitive submaximal strengthening exercises can increase strength and decrease perceived fatigue levels in many people with MS</a:t>
            </a:r>
          </a:p>
        </p:txBody>
      </p:sp>
      <p:sp>
        <p:nvSpPr>
          <p:cNvPr id="593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0AD4E8DA-7578-47FF-8B8F-D197CABC7972}" type="slidenum">
              <a:rPr lang="en-US" smtClean="0"/>
              <a:pPr eaLnBrk="1" hangingPunct="1"/>
              <a:t>26</a:t>
            </a:fld>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a:ln/>
        </p:spPr>
      </p:sp>
      <p:sp>
        <p:nvSpPr>
          <p:cNvPr id="6041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6042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4B94CB8-D4CD-470E-AF4D-BA0C9076657D}" type="slidenum">
              <a:rPr lang="en-US" smtClean="0"/>
              <a:pPr eaLnBrk="1" hangingPunct="1"/>
              <a:t>27</a:t>
            </a:fld>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Close to ½ will require an AD for mobility within 15 years of diagnosis (WC, orthosis, walker)</a:t>
            </a:r>
          </a:p>
          <a:p>
            <a:endParaRPr lang="en-US" smtClean="0"/>
          </a:p>
          <a:p>
            <a:r>
              <a:rPr lang="en-US" smtClean="0"/>
              <a:t>Average life span is approx 10 years shorter than an age-matched general population</a:t>
            </a:r>
          </a:p>
        </p:txBody>
      </p:sp>
      <p:sp>
        <p:nvSpPr>
          <p:cNvPr id="6144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B5F904F-D22E-4112-AE3F-1F71CF8A56E3}" type="slidenum">
              <a:rPr lang="en-US" smtClean="0"/>
              <a:pPr eaLnBrk="1" hangingPunct="1"/>
              <a:t>29</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 cells = immune cells</a:t>
            </a:r>
          </a:p>
        </p:txBody>
      </p:sp>
      <p:sp>
        <p:nvSpPr>
          <p:cNvPr id="3994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D4A4FE2A-8E2A-46C3-81E0-A6C8499BB517}" type="slidenum">
              <a:rPr lang="en-US" smtClean="0"/>
              <a:pPr eaLnBrk="1" hangingPunct="1"/>
              <a:t>6</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Picture depicts the actual transection of an axon in vitro by an activated CD8 T cell</a:t>
            </a: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9AB18A08-97E3-4D04-B2DA-D40816AEF80F}" type="slidenum">
              <a:rPr lang="en-US" smtClean="0"/>
              <a:pPr eaLnBrk="1" hangingPunct="1"/>
              <a:t>7</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Northern latitudes have higher incidents of MS</a:t>
            </a:r>
          </a:p>
          <a:p>
            <a:endParaRPr lang="en-US" smtClean="0"/>
          </a:p>
          <a:p>
            <a:r>
              <a:rPr lang="en-US" smtClean="0"/>
              <a:t>Central latitudes have few incidents (sunlight may help to activate vitamin D to protect myelin)</a:t>
            </a:r>
          </a:p>
          <a:p>
            <a:endParaRPr lang="en-US" smtClean="0"/>
          </a:p>
          <a:p>
            <a:r>
              <a:rPr lang="en-US" smtClean="0"/>
              <a:t>Most common onset is between 20-40 y.o.</a:t>
            </a:r>
          </a:p>
          <a:p>
            <a:r>
              <a:rPr lang="en-US" smtClean="0"/>
              <a:t>-2x more common in females</a:t>
            </a:r>
          </a:p>
          <a:p>
            <a:r>
              <a:rPr lang="en-US" smtClean="0"/>
              <a:t>-more common in Caucasians</a:t>
            </a:r>
          </a:p>
        </p:txBody>
      </p:sp>
      <p:sp>
        <p:nvSpPr>
          <p:cNvPr id="4198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6E1AEEE8-E3D5-463B-9A29-C838FB1508B2}" type="slidenum">
              <a:rPr lang="en-US" smtClean="0"/>
              <a:pPr eaLnBrk="1" hangingPunct="1"/>
              <a:t>8</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Signs/Symptoms vary a lot among each patient!</a:t>
            </a:r>
          </a:p>
          <a:p>
            <a:endParaRPr lang="en-US" dirty="0" smtClean="0"/>
          </a:p>
          <a:p>
            <a:r>
              <a:rPr lang="en-US" dirty="0" err="1" smtClean="0"/>
              <a:t>Corticospinal</a:t>
            </a:r>
            <a:r>
              <a:rPr lang="en-US" dirty="0" smtClean="0"/>
              <a:t> tracts are frequently involved: spasticity, positive Babinski, weakness, slowness of movement</a:t>
            </a:r>
          </a:p>
          <a:p>
            <a:endParaRPr lang="en-US" dirty="0" smtClean="0"/>
          </a:p>
          <a:p>
            <a:r>
              <a:rPr lang="en-US" dirty="0" smtClean="0"/>
              <a:t>Sensory tracts (esp. dorsal column) involved: loss of proprioception/vibration/fine touch, </a:t>
            </a:r>
            <a:r>
              <a:rPr lang="en-US" dirty="0" err="1" smtClean="0"/>
              <a:t>paresthesias</a:t>
            </a:r>
            <a:r>
              <a:rPr lang="en-US" dirty="0" smtClean="0"/>
              <a:t>, numbness, musculoskeletal pain/spasms/cramps, neurogenic pain (</a:t>
            </a:r>
            <a:r>
              <a:rPr lang="en-US" dirty="0" err="1" smtClean="0"/>
              <a:t>burning,numbness,tingling</a:t>
            </a:r>
            <a:r>
              <a:rPr lang="en-US" dirty="0" smtClean="0"/>
              <a:t>)</a:t>
            </a:r>
          </a:p>
          <a:p>
            <a:endParaRPr lang="en-US" dirty="0" smtClean="0"/>
          </a:p>
          <a:p>
            <a:r>
              <a:rPr lang="en-US" dirty="0" smtClean="0"/>
              <a:t>Depression prevalent in MS</a:t>
            </a:r>
          </a:p>
          <a:p>
            <a:endParaRPr lang="en-US" dirty="0" smtClean="0"/>
          </a:p>
          <a:p>
            <a:r>
              <a:rPr lang="en-US" dirty="0" smtClean="0"/>
              <a:t>FATIGUE!!! – often presents in mid-afternoon (motor weakness, mental fatigue, sleepiness)</a:t>
            </a:r>
          </a:p>
          <a:p>
            <a:endParaRPr lang="en-US" dirty="0" smtClean="0"/>
          </a:p>
          <a:p>
            <a:r>
              <a:rPr lang="en-US" dirty="0" smtClean="0"/>
              <a:t>Difficulty sleeping from muscle spasms</a:t>
            </a:r>
          </a:p>
          <a:p>
            <a:endParaRPr lang="en-US" dirty="0" smtClean="0"/>
          </a:p>
          <a:p>
            <a:r>
              <a:rPr lang="en-US" dirty="0" smtClean="0"/>
              <a:t>Autonomic: spastic bladder/bowel (may cause severe constipation); sexual dysfunction in men causing loss of libido and impotence</a:t>
            </a:r>
          </a:p>
          <a:p>
            <a:endParaRPr lang="en-US" dirty="0" smtClean="0"/>
          </a:p>
          <a:p>
            <a:r>
              <a:rPr lang="en-US" dirty="0" smtClean="0"/>
              <a:t>Pulmonary dysfunction: muscle of respiration weaker and not getting enough O2 exchange </a:t>
            </a:r>
            <a:r>
              <a:rPr lang="en-US" dirty="0" smtClean="0">
                <a:sym typeface="Wingdings" pitchFamily="2" charset="2"/>
              </a:rPr>
              <a:t> contributes to cognitive and fatigue issues</a:t>
            </a:r>
            <a:endParaRPr lang="en-US" dirty="0" smtClean="0"/>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2CAC7B53-237B-49DA-874A-513628024700}" type="slidenum">
              <a:rPr lang="en-US" smtClean="0"/>
              <a:pPr eaLnBrk="1" hangingPunct="1"/>
              <a:t>9</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Depression is present in over 15% of the MS population </a:t>
            </a:r>
            <a:r>
              <a:rPr lang="en-US" smtClean="0">
                <a:sym typeface="Wingdings" pitchFamily="2" charset="2"/>
              </a:rPr>
              <a:t> need to treat for PT to be successful</a:t>
            </a:r>
            <a:endParaRPr lang="en-US" smtClean="0"/>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82DCAFFB-3F67-41DA-809A-E2E7C0E17B27}" type="slidenum">
              <a:rPr lang="en-US" smtClean="0"/>
              <a:pPr eaLnBrk="1" hangingPunct="1"/>
              <a:t>11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ln/>
        </p:spPr>
      </p:sp>
      <p:sp>
        <p:nvSpPr>
          <p:cNvPr id="4505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
        <p:nvSpPr>
          <p:cNvPr id="4506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3723A9E2-8BFD-4026-8753-5D4762353FF4}" type="slidenum">
              <a:rPr lang="en-US" smtClean="0"/>
              <a:pPr eaLnBrk="1" hangingPunct="1"/>
              <a:t>12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MRIs don’t always correlate well with clinical symptoms</a:t>
            </a:r>
          </a:p>
          <a:p>
            <a:endParaRPr lang="en-US" smtClean="0"/>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fld id="{FD7442BD-77F9-4435-AD96-10FCB9DD16A7}" type="slidenum">
              <a:rPr lang="en-US" smtClean="0"/>
              <a:pPr eaLnBrk="1" hangingPunct="1"/>
              <a:t>13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4" name="Rectangle 3"/>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5" name="Straight Connector 4"/>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a:lstStyle>
            <a:extLst/>
          </a:lstStyle>
          <a:p>
            <a:pPr>
              <a:defRPr/>
            </a:pPr>
            <a:endParaRPr lang="en-US"/>
          </a:p>
        </p:txBody>
      </p:sp>
      <p:sp>
        <p:nvSpPr>
          <p:cNvPr id="12" name="Title 11"/>
          <p:cNvSpPr>
            <a:spLocks noGrp="1"/>
          </p:cNvSpPr>
          <p:nvPr>
            <p:ph type="ctrTitle"/>
          </p:nvPr>
        </p:nvSpPr>
        <p:spPr>
          <a:xfrm>
            <a:off x="3366868" y="533400"/>
            <a:ext cx="5105400" cy="2868168"/>
          </a:xfrm>
        </p:spPr>
        <p:txBody>
          <a:bodyPr>
            <a:noAutofit/>
          </a:bodyPr>
          <a:lstStyle>
            <a:lvl1pPr algn="r">
              <a:defRPr sz="4200" b="1"/>
            </a:lvl1pPr>
            <a:extLst/>
          </a:lstStyle>
          <a:p>
            <a:r>
              <a:rPr lang="en-US" smtClean="0"/>
              <a:t>Click to edit Master title style</a:t>
            </a:r>
            <a:endParaRPr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6" name="Date Placeholder 30"/>
          <p:cNvSpPr>
            <a:spLocks noGrp="1"/>
          </p:cNvSpPr>
          <p:nvPr>
            <p:ph type="dt" sz="half" idx="10"/>
          </p:nvPr>
        </p:nvSpPr>
        <p:spPr>
          <a:xfrm>
            <a:off x="5870575" y="6557963"/>
            <a:ext cx="2003425" cy="227012"/>
          </a:xfrm>
        </p:spPr>
        <p:txBody>
          <a:bodyPr/>
          <a:lstStyle>
            <a:lvl1pPr>
              <a:defRPr lang="en-US">
                <a:solidFill>
                  <a:srgbClr val="FFFFFF"/>
                </a:solidFill>
              </a:defRPr>
            </a:lvl1pPr>
            <a:extLst/>
          </a:lstStyle>
          <a:p>
            <a:pPr>
              <a:defRPr/>
            </a:pPr>
            <a:endParaRPr/>
          </a:p>
        </p:txBody>
      </p:sp>
      <p:sp>
        <p:nvSpPr>
          <p:cNvPr id="7" name="Footer Placeholder 17"/>
          <p:cNvSpPr>
            <a:spLocks noGrp="1"/>
          </p:cNvSpPr>
          <p:nvPr>
            <p:ph type="ftr" sz="quarter" idx="11"/>
          </p:nvPr>
        </p:nvSpPr>
        <p:spPr>
          <a:xfrm>
            <a:off x="2819400" y="6557963"/>
            <a:ext cx="2927350" cy="228600"/>
          </a:xfrm>
        </p:spPr>
        <p:txBody>
          <a:bodyPr/>
          <a:lstStyle>
            <a:lvl1pPr>
              <a:defRPr lang="en-US">
                <a:solidFill>
                  <a:srgbClr val="FFFFFF"/>
                </a:solidFill>
              </a:defRPr>
            </a:lvl1pPr>
            <a:extLst/>
          </a:lstStyle>
          <a:p>
            <a:pPr>
              <a:defRPr/>
            </a:pPr>
            <a:endParaRPr/>
          </a:p>
        </p:txBody>
      </p:sp>
      <p:sp>
        <p:nvSpPr>
          <p:cNvPr id="8" name="Slide Number Placeholder 28"/>
          <p:cNvSpPr>
            <a:spLocks noGrp="1"/>
          </p:cNvSpPr>
          <p:nvPr>
            <p:ph type="sldNum" sz="quarter" idx="12"/>
          </p:nvPr>
        </p:nvSpPr>
        <p:spPr>
          <a:xfrm>
            <a:off x="7880350" y="6556375"/>
            <a:ext cx="588963" cy="228600"/>
          </a:xfrm>
        </p:spPr>
        <p:txBody>
          <a:bodyPr/>
          <a:lstStyle>
            <a:lvl1pPr>
              <a:defRPr lang="en-US" smtClean="0">
                <a:solidFill>
                  <a:srgbClr val="FFFFFF"/>
                </a:solidFill>
              </a:defRPr>
            </a:lvl1pPr>
            <a:extLst/>
          </a:lstStyle>
          <a:p>
            <a:pPr>
              <a:defRPr/>
            </a:pPr>
            <a:fld id="{81D4E47E-0691-4961-8A0F-53C9F4233806}" type="slidenum">
              <a:rPr/>
              <a:pPr>
                <a:defRPr/>
              </a:pPr>
              <a:t>‹#›</a:t>
            </a:fld>
            <a:endParaRPr/>
          </a:p>
        </p:txBody>
      </p:sp>
    </p:spTree>
    <p:extLst>
      <p:ext uri="{BB962C8B-B14F-4D97-AF65-F5344CB8AC3E}">
        <p14:creationId xmlns:p14="http://schemas.microsoft.com/office/powerpoint/2010/main" val="894064184"/>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81513AB9-87A7-498C-9A1E-9502C49B0E80}" type="slidenum">
              <a:rPr lang="en-US"/>
              <a:pPr>
                <a:defRPr/>
              </a:pPr>
              <a:t>‹#›</a:t>
            </a:fld>
            <a:endParaRPr lang="en-US"/>
          </a:p>
        </p:txBody>
      </p:sp>
    </p:spTree>
    <p:extLst>
      <p:ext uri="{BB962C8B-B14F-4D97-AF65-F5344CB8AC3E}">
        <p14:creationId xmlns:p14="http://schemas.microsoft.com/office/powerpoint/2010/main" val="1482219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243388" y="6557963"/>
            <a:ext cx="2001837" cy="227012"/>
          </a:xfrm>
        </p:spPr>
        <p:txBody>
          <a:bodyPr/>
          <a:lstStyle>
            <a:lvl1pPr>
              <a:defRPr/>
            </a:lvl1pPr>
            <a:extLst/>
          </a:lstStyle>
          <a:p>
            <a:pPr>
              <a:defRPr/>
            </a:pPr>
            <a:endParaRPr lang="en-US"/>
          </a:p>
        </p:txBody>
      </p:sp>
      <p:sp>
        <p:nvSpPr>
          <p:cNvPr id="5" name="Footer Placeholder 4"/>
          <p:cNvSpPr>
            <a:spLocks noGrp="1"/>
          </p:cNvSpPr>
          <p:nvPr>
            <p:ph type="ftr" sz="quarter" idx="11"/>
          </p:nvPr>
        </p:nvSpPr>
        <p:spPr>
          <a:xfrm>
            <a:off x="457200" y="6556375"/>
            <a:ext cx="3657600" cy="228600"/>
          </a:xfrm>
        </p:spPr>
        <p:txBody>
          <a:bodyPr/>
          <a:lstStyle>
            <a:lvl1pPr>
              <a:defRPr/>
            </a:lvl1pPr>
            <a:extLst/>
          </a:lstStyle>
          <a:p>
            <a:pPr>
              <a:defRPr/>
            </a:pPr>
            <a:endParaRPr lang="en-US"/>
          </a:p>
        </p:txBody>
      </p:sp>
      <p:sp>
        <p:nvSpPr>
          <p:cNvPr id="6" name="Slide Number Placeholder 5"/>
          <p:cNvSpPr>
            <a:spLocks noGrp="1"/>
          </p:cNvSpPr>
          <p:nvPr>
            <p:ph type="sldNum" sz="quarter" idx="12"/>
          </p:nvPr>
        </p:nvSpPr>
        <p:spPr>
          <a:xfrm>
            <a:off x="6254750" y="6553200"/>
            <a:ext cx="587375" cy="228600"/>
          </a:xfrm>
        </p:spPr>
        <p:txBody>
          <a:bodyPr/>
          <a:lstStyle>
            <a:lvl1pPr>
              <a:defRPr smtClean="0">
                <a:solidFill>
                  <a:schemeClr val="tx2"/>
                </a:solidFill>
              </a:defRPr>
            </a:lvl1pPr>
            <a:extLst/>
          </a:lstStyle>
          <a:p>
            <a:pPr>
              <a:defRPr/>
            </a:pPr>
            <a:fld id="{3F58AA86-8722-4229-85CF-53632B213473}" type="slidenum">
              <a:rPr lang="en-US"/>
              <a:pPr>
                <a:defRPr/>
              </a:pPr>
              <a:t>‹#›</a:t>
            </a:fld>
            <a:endParaRPr lang="en-US"/>
          </a:p>
        </p:txBody>
      </p:sp>
    </p:spTree>
    <p:extLst>
      <p:ext uri="{BB962C8B-B14F-4D97-AF65-F5344CB8AC3E}">
        <p14:creationId xmlns:p14="http://schemas.microsoft.com/office/powerpoint/2010/main" val="3682500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6"/>
          <p:cNvSpPr>
            <a:spLocks noGrp="1"/>
          </p:cNvSpPr>
          <p:nvPr>
            <p:ph type="dt" sz="half" idx="10"/>
          </p:nvPr>
        </p:nvSpPr>
        <p:spPr/>
        <p:txBody>
          <a:bodyPr/>
          <a:lstStyle>
            <a:lvl1pPr>
              <a:defRPr/>
            </a:lvl1pPr>
          </a:lstStyle>
          <a:p>
            <a:pPr>
              <a:defRPr/>
            </a:pPr>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15"/>
          <p:cNvSpPr>
            <a:spLocks noGrp="1"/>
          </p:cNvSpPr>
          <p:nvPr>
            <p:ph type="sldNum" sz="quarter" idx="12"/>
          </p:nvPr>
        </p:nvSpPr>
        <p:spPr/>
        <p:txBody>
          <a:bodyPr/>
          <a:lstStyle>
            <a:lvl1pPr>
              <a:defRPr/>
            </a:lvl1pPr>
          </a:lstStyle>
          <a:p>
            <a:pPr>
              <a:defRPr/>
            </a:pPr>
            <a:fld id="{1D927BB3-E782-4BD2-AC72-01D1B2086F1E}" type="slidenum">
              <a:rPr lang="en-US"/>
              <a:pPr>
                <a:defRPr/>
              </a:pPr>
              <a:t>‹#›</a:t>
            </a:fld>
            <a:endParaRPr lang="en-US"/>
          </a:p>
        </p:txBody>
      </p:sp>
    </p:spTree>
    <p:extLst>
      <p:ext uri="{BB962C8B-B14F-4D97-AF65-F5344CB8AC3E}">
        <p14:creationId xmlns:p14="http://schemas.microsoft.com/office/powerpoint/2010/main" val="1590986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anchor="t"/>
          <a:lstStyle>
            <a:lvl1pPr algn="r">
              <a:buNone/>
              <a:defRPr sz="4200" b="1" cap="all"/>
            </a:lvl1pPr>
            <a:extLst/>
          </a:lstStyle>
          <a:p>
            <a:r>
              <a:rPr lang="en-US" smtClean="0"/>
              <a:t>Click to edit Master title style</a:t>
            </a:r>
            <a:endParaRPr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4" name="Date Placeholder 3"/>
          <p:cNvSpPr>
            <a:spLocks noGrp="1"/>
          </p:cNvSpPr>
          <p:nvPr>
            <p:ph type="dt" sz="half" idx="10"/>
          </p:nvPr>
        </p:nvSpPr>
        <p:spPr>
          <a:xfrm>
            <a:off x="4724400" y="6556375"/>
            <a:ext cx="2001838" cy="227013"/>
          </a:xfrm>
        </p:spPr>
        <p:txBody>
          <a:bodyPr/>
          <a:lstStyle>
            <a:lvl1pPr>
              <a:defRPr>
                <a:solidFill>
                  <a:schemeClr val="tx2"/>
                </a:solidFill>
              </a:defRPr>
            </a:lvl1pPr>
            <a:extLst/>
          </a:lstStyle>
          <a:p>
            <a:pPr>
              <a:defRPr/>
            </a:pPr>
            <a:endParaRPr lang="en-US"/>
          </a:p>
        </p:txBody>
      </p:sp>
      <p:sp>
        <p:nvSpPr>
          <p:cNvPr id="5" name="Footer Placeholder 4"/>
          <p:cNvSpPr>
            <a:spLocks noGrp="1"/>
          </p:cNvSpPr>
          <p:nvPr>
            <p:ph type="ftr" sz="quarter" idx="11"/>
          </p:nvPr>
        </p:nvSpPr>
        <p:spPr>
          <a:xfrm>
            <a:off x="1735138" y="6556375"/>
            <a:ext cx="2895600" cy="228600"/>
          </a:xfrm>
        </p:spPr>
        <p:txBody>
          <a:bodyPr/>
          <a:lstStyle>
            <a:lvl1pPr>
              <a:defRPr>
                <a:solidFill>
                  <a:schemeClr val="tx2"/>
                </a:solidFill>
              </a:defRPr>
            </a:lvl1pPr>
            <a:extLst/>
          </a:lstStyle>
          <a:p>
            <a:pPr>
              <a:defRPr/>
            </a:pPr>
            <a:endParaRPr lang="en-US"/>
          </a:p>
        </p:txBody>
      </p:sp>
      <p:sp>
        <p:nvSpPr>
          <p:cNvPr id="6" name="Slide Number Placeholder 5"/>
          <p:cNvSpPr>
            <a:spLocks noGrp="1"/>
          </p:cNvSpPr>
          <p:nvPr>
            <p:ph type="sldNum" sz="quarter" idx="12"/>
          </p:nvPr>
        </p:nvSpPr>
        <p:spPr>
          <a:xfrm>
            <a:off x="6734175" y="6554788"/>
            <a:ext cx="587375" cy="228600"/>
          </a:xfrm>
        </p:spPr>
        <p:txBody>
          <a:bodyPr/>
          <a:lstStyle>
            <a:lvl1pPr>
              <a:defRPr/>
            </a:lvl1pPr>
            <a:extLst/>
          </a:lstStyle>
          <a:p>
            <a:pPr>
              <a:defRPr/>
            </a:pPr>
            <a:fld id="{BAA07370-3D92-4C5B-B706-34CB9D1D8A9D}" type="slidenum">
              <a:rPr lang="en-US"/>
              <a:pPr>
                <a:defRPr/>
              </a:pPr>
              <a:t>‹#›</a:t>
            </a:fld>
            <a:endParaRPr lang="en-US"/>
          </a:p>
        </p:txBody>
      </p:sp>
    </p:spTree>
    <p:extLst>
      <p:ext uri="{BB962C8B-B14F-4D97-AF65-F5344CB8AC3E}">
        <p14:creationId xmlns:p14="http://schemas.microsoft.com/office/powerpoint/2010/main" val="4229582094"/>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Content Placeholder 2"/>
          <p:cNvSpPr>
            <a:spLocks noGrp="1"/>
          </p:cNvSpPr>
          <p:nvPr>
            <p:ph sz="half" idx="1"/>
          </p:nvPr>
        </p:nvSpPr>
        <p:spPr>
          <a:xfrm>
            <a:off x="457200"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78808" y="1600200"/>
            <a:ext cx="352044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593E58C5-4C46-4021-BFAA-C416EC31AF91}" type="slidenum">
              <a:rPr lang="en-US"/>
              <a:pPr>
                <a:defRPr/>
              </a:pPr>
              <a:t>‹#›</a:t>
            </a:fld>
            <a:endParaRPr lang="en-US"/>
          </a:p>
        </p:txBody>
      </p:sp>
    </p:spTree>
    <p:extLst>
      <p:ext uri="{BB962C8B-B14F-4D97-AF65-F5344CB8AC3E}">
        <p14:creationId xmlns:p14="http://schemas.microsoft.com/office/powerpoint/2010/main" val="16930470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6"/>
          <p:cNvSpPr>
            <a:spLocks noGrp="1"/>
          </p:cNvSpPr>
          <p:nvPr>
            <p:ph type="dt" sz="half" idx="10"/>
          </p:nvPr>
        </p:nvSpPr>
        <p:spPr/>
        <p:txBody>
          <a:bodyPr/>
          <a:lstStyle>
            <a:lvl1pPr>
              <a:defRPr/>
            </a:lvl1pPr>
          </a:lstStyle>
          <a:p>
            <a:pPr>
              <a:defRPr/>
            </a:pPr>
            <a:endParaRPr lang="en-US"/>
          </a:p>
        </p:txBody>
      </p:sp>
      <p:sp>
        <p:nvSpPr>
          <p:cNvPr id="8" name="Footer Placeholder 3"/>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EE1C804F-E7D9-43E0-BBBD-CA87F5646674}" type="slidenum">
              <a:rPr lang="en-US"/>
              <a:pPr>
                <a:defRPr/>
              </a:pPr>
              <a:t>‹#›</a:t>
            </a:fld>
            <a:endParaRPr lang="en-US"/>
          </a:p>
        </p:txBody>
      </p:sp>
    </p:spTree>
    <p:extLst>
      <p:ext uri="{BB962C8B-B14F-4D97-AF65-F5344CB8AC3E}">
        <p14:creationId xmlns:p14="http://schemas.microsoft.com/office/powerpoint/2010/main" val="2964021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lang="en-US" smtClean="0"/>
              <a:t>Click to edit Master title style</a:t>
            </a:r>
            <a:endParaRPr lang="en-US"/>
          </a:p>
        </p:txBody>
      </p:sp>
      <p:sp>
        <p:nvSpPr>
          <p:cNvPr id="3" name="Date Placeholder 26"/>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15"/>
          <p:cNvSpPr>
            <a:spLocks noGrp="1"/>
          </p:cNvSpPr>
          <p:nvPr>
            <p:ph type="sldNum" sz="quarter" idx="12"/>
          </p:nvPr>
        </p:nvSpPr>
        <p:spPr/>
        <p:txBody>
          <a:bodyPr/>
          <a:lstStyle>
            <a:lvl1pPr>
              <a:defRPr/>
            </a:lvl1pPr>
          </a:lstStyle>
          <a:p>
            <a:pPr>
              <a:defRPr/>
            </a:pPr>
            <a:fld id="{74ACB109-CDA8-4745-824C-3EA3DC862DC2}" type="slidenum">
              <a:rPr lang="en-US"/>
              <a:pPr>
                <a:defRPr/>
              </a:pPr>
              <a:t>‹#›</a:t>
            </a:fld>
            <a:endParaRPr lang="en-US"/>
          </a:p>
        </p:txBody>
      </p:sp>
    </p:spTree>
    <p:extLst>
      <p:ext uri="{BB962C8B-B14F-4D97-AF65-F5344CB8AC3E}">
        <p14:creationId xmlns:p14="http://schemas.microsoft.com/office/powerpoint/2010/main" val="1184490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6"/>
          <p:cNvSpPr>
            <a:spLocks noGrp="1"/>
          </p:cNvSpPr>
          <p:nvPr>
            <p:ph type="dt" sz="half" idx="10"/>
          </p:nvPr>
        </p:nvSpPr>
        <p:spPr/>
        <p:txBody>
          <a:bodyPr/>
          <a:lstStyle>
            <a:lvl1pPr>
              <a:defRPr/>
            </a:lvl1pPr>
          </a:lstStyle>
          <a:p>
            <a:pPr>
              <a:defRPr/>
            </a:pPr>
            <a:endParaRPr lang="en-US"/>
          </a:p>
        </p:txBody>
      </p:sp>
      <p:sp>
        <p:nvSpPr>
          <p:cNvPr id="3" name="Footer Placeholder 3"/>
          <p:cNvSpPr>
            <a:spLocks noGrp="1"/>
          </p:cNvSpPr>
          <p:nvPr>
            <p:ph type="ftr" sz="quarter" idx="11"/>
          </p:nvPr>
        </p:nvSpPr>
        <p:spPr/>
        <p:txBody>
          <a:bodyPr/>
          <a:lstStyle>
            <a:lvl1pPr>
              <a:defRPr/>
            </a:lvl1pPr>
          </a:lstStyle>
          <a:p>
            <a:pPr>
              <a:defRPr/>
            </a:pPr>
            <a:endParaRPr lang="en-US"/>
          </a:p>
        </p:txBody>
      </p:sp>
      <p:sp>
        <p:nvSpPr>
          <p:cNvPr id="4" name="Slide Number Placeholder 15"/>
          <p:cNvSpPr>
            <a:spLocks noGrp="1"/>
          </p:cNvSpPr>
          <p:nvPr>
            <p:ph type="sldNum" sz="quarter" idx="12"/>
          </p:nvPr>
        </p:nvSpPr>
        <p:spPr/>
        <p:txBody>
          <a:bodyPr/>
          <a:lstStyle>
            <a:lvl1pPr>
              <a:defRPr/>
            </a:lvl1pPr>
          </a:lstStyle>
          <a:p>
            <a:pPr>
              <a:defRPr/>
            </a:pPr>
            <a:fld id="{FC68FD95-E547-4011-9804-3F6626ED2889}" type="slidenum">
              <a:rPr lang="en-US"/>
              <a:pPr>
                <a:defRPr/>
              </a:pPr>
              <a:t>‹#›</a:t>
            </a:fld>
            <a:endParaRPr lang="en-US"/>
          </a:p>
        </p:txBody>
      </p:sp>
    </p:spTree>
    <p:extLst>
      <p:ext uri="{BB962C8B-B14F-4D97-AF65-F5344CB8AC3E}">
        <p14:creationId xmlns:p14="http://schemas.microsoft.com/office/powerpoint/2010/main" val="19695883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lstStyle>
            <a:lvl1pPr algn="l">
              <a:buNone/>
              <a:defRPr lang="en-US" sz="2400" baseline="0" smtClean="0"/>
            </a:lvl1pPr>
            <a:extLst/>
          </a:lstStyle>
          <a:p>
            <a:r>
              <a:rPr lang="en-US" smtClean="0"/>
              <a:t>Click to edit Master title style</a:t>
            </a:r>
            <a:endParaRPr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lIns="45720" tIns="0" rIns="0" bIns="0" spcCol="0" rtlCol="0" fromWordArt="0" forceAA="0">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6"/>
          <p:cNvSpPr>
            <a:spLocks noGrp="1"/>
          </p:cNvSpPr>
          <p:nvPr>
            <p:ph type="dt" sz="half" idx="10"/>
          </p:nvPr>
        </p:nvSpPr>
        <p:spPr/>
        <p:txBody>
          <a:bodyPr/>
          <a:lstStyle>
            <a:lvl1pPr>
              <a:defRPr/>
            </a:lvl1pPr>
          </a:lstStyle>
          <a:p>
            <a:pPr>
              <a:defRPr/>
            </a:pPr>
            <a:endParaRPr lang="en-US"/>
          </a:p>
        </p:txBody>
      </p:sp>
      <p:sp>
        <p:nvSpPr>
          <p:cNvPr id="6" name="Footer Placeholder 3"/>
          <p:cNvSpPr>
            <a:spLocks noGrp="1"/>
          </p:cNvSpPr>
          <p:nvPr>
            <p:ph type="ftr" sz="quarter" idx="11"/>
          </p:nvPr>
        </p:nvSpPr>
        <p:spPr/>
        <p:txBody>
          <a:bodyPr/>
          <a:lstStyle>
            <a:lvl1pPr>
              <a:defRPr/>
            </a:lvl1pPr>
          </a:lstStyle>
          <a:p>
            <a:pPr>
              <a:defRPr/>
            </a:pPr>
            <a:endParaRPr lang="en-US"/>
          </a:p>
        </p:txBody>
      </p:sp>
      <p:sp>
        <p:nvSpPr>
          <p:cNvPr id="7" name="Slide Number Placeholder 15"/>
          <p:cNvSpPr>
            <a:spLocks noGrp="1"/>
          </p:cNvSpPr>
          <p:nvPr>
            <p:ph type="sldNum" sz="quarter" idx="12"/>
          </p:nvPr>
        </p:nvSpPr>
        <p:spPr/>
        <p:txBody>
          <a:bodyPr/>
          <a:lstStyle>
            <a:lvl1pPr>
              <a:defRPr/>
            </a:lvl1pPr>
          </a:lstStyle>
          <a:p>
            <a:pPr>
              <a:defRPr/>
            </a:pPr>
            <a:fld id="{CDF5A8B8-9AB9-4E64-A157-440F28DE205F}" type="slidenum">
              <a:rPr lang="en-US"/>
              <a:pPr>
                <a:defRPr/>
              </a:pPr>
              <a:t>‹#›</a:t>
            </a:fld>
            <a:endParaRPr lang="en-US"/>
          </a:p>
        </p:txBody>
      </p:sp>
    </p:spTree>
    <p:extLst>
      <p:ext uri="{BB962C8B-B14F-4D97-AF65-F5344CB8AC3E}">
        <p14:creationId xmlns:p14="http://schemas.microsoft.com/office/powerpoint/2010/main" val="11202531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5" name="Rectangle 4"/>
          <p:cNvSpPr/>
          <p:nvPr/>
        </p:nvSpPr>
        <p:spPr>
          <a:xfrm rot="21240000">
            <a:off x="598488" y="1004888"/>
            <a:ext cx="4319587" cy="4311650"/>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6" name="Rectangle 5"/>
          <p:cNvSpPr/>
          <p:nvPr/>
        </p:nvSpPr>
        <p:spPr>
          <a:xfrm rot="21420000">
            <a:off x="596900" y="998538"/>
            <a:ext cx="4319588" cy="431323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anchor="ctr"/>
          <a:lstStyle>
            <a:extLst/>
          </a:lstStyle>
          <a:p>
            <a:pPr algn="ctr">
              <a:defRPr/>
            </a:pPr>
            <a:endParaRPr lang="en-US"/>
          </a:p>
        </p:txBody>
      </p:sp>
      <p:sp>
        <p:nvSpPr>
          <p:cNvPr id="2" name="Title 1"/>
          <p:cNvSpPr>
            <a:spLocks noGrp="1"/>
          </p:cNvSpPr>
          <p:nvPr>
            <p:ph type="title"/>
          </p:nvPr>
        </p:nvSpPr>
        <p:spPr>
          <a:xfrm>
            <a:off x="5389098" y="1143000"/>
            <a:ext cx="3429000" cy="2057400"/>
          </a:xfrm>
        </p:spPr>
        <p:txBody>
          <a:bodyPr/>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lang="en-US" smtClean="0"/>
              <a:t>Click to edit Master title style</a:t>
            </a:r>
            <a:endParaRPr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lIns="82296" tIns="0" rIns="0" bIns="0" spcCol="0" rtlCol="0" fromWordArt="0" forceAA="0">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lvl="0"/>
            <a:r>
              <a:rPr lang="en-US" smtClean="0"/>
              <a:t>Click to edit Master text styles</a:t>
            </a: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7" name="Date Placeholder 4"/>
          <p:cNvSpPr>
            <a:spLocks noGrp="1"/>
          </p:cNvSpPr>
          <p:nvPr>
            <p:ph type="dt" sz="half" idx="10"/>
          </p:nvPr>
        </p:nvSpPr>
        <p:spPr/>
        <p:txBody>
          <a:bodyPr/>
          <a:lstStyle>
            <a:lvl1pPr>
              <a:defRPr/>
            </a:lvl1pPr>
            <a:extLst/>
          </a:lstStyle>
          <a:p>
            <a:pPr>
              <a:defRPr/>
            </a:pPr>
            <a:endParaRPr lang="en-US"/>
          </a:p>
        </p:txBody>
      </p:sp>
      <p:sp>
        <p:nvSpPr>
          <p:cNvPr id="8" name="Footer Placeholder 5"/>
          <p:cNvSpPr>
            <a:spLocks noGrp="1"/>
          </p:cNvSpPr>
          <p:nvPr>
            <p:ph type="ftr" sz="quarter" idx="11"/>
          </p:nvPr>
        </p:nvSpPr>
        <p:spPr/>
        <p:txBody>
          <a:bodyPr/>
          <a:lstStyle>
            <a:lvl1pPr>
              <a:defRPr/>
            </a:lvl1pPr>
            <a:extLst/>
          </a:lstStyle>
          <a:p>
            <a:pPr>
              <a:defRPr/>
            </a:pPr>
            <a:endParaRPr lang="en-US"/>
          </a:p>
        </p:txBody>
      </p:sp>
      <p:sp>
        <p:nvSpPr>
          <p:cNvPr id="9" name="Slide Number Placeholder 6"/>
          <p:cNvSpPr>
            <a:spLocks noGrp="1"/>
          </p:cNvSpPr>
          <p:nvPr>
            <p:ph type="sldNum" sz="quarter" idx="12"/>
          </p:nvPr>
        </p:nvSpPr>
        <p:spPr/>
        <p:txBody>
          <a:bodyPr/>
          <a:lstStyle>
            <a:lvl1pPr>
              <a:defRPr/>
            </a:lvl1pPr>
            <a:extLst/>
          </a:lstStyle>
          <a:p>
            <a:pPr>
              <a:defRPr/>
            </a:pPr>
            <a:fld id="{D9B64E12-66D4-4FD4-A7C0-5F2EDD928890}" type="slidenum">
              <a:rPr lang="en-US"/>
              <a:pPr>
                <a:defRPr/>
              </a:pPr>
              <a:t>‹#›</a:t>
            </a:fld>
            <a:endParaRPr lang="en-US"/>
          </a:p>
        </p:txBody>
      </p:sp>
    </p:spTree>
    <p:extLst>
      <p:ext uri="{BB962C8B-B14F-4D97-AF65-F5344CB8AC3E}">
        <p14:creationId xmlns:p14="http://schemas.microsoft.com/office/powerpoint/2010/main" val="3828250476"/>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defRPr/>
            </a:pPr>
            <a:endParaRPr lang="en-US"/>
          </a:p>
        </p:txBody>
      </p:sp>
      <p:sp>
        <p:nvSpPr>
          <p:cNvPr id="3" name="Title Placeholder 2"/>
          <p:cNvSpPr>
            <a:spLocks noGrp="1"/>
          </p:cNvSpPr>
          <p:nvPr>
            <p:ph type="title"/>
          </p:nvPr>
        </p:nvSpPr>
        <p:spPr>
          <a:xfrm>
            <a:off x="457200" y="320675"/>
            <a:ext cx="7239000" cy="1143000"/>
          </a:xfrm>
          <a:prstGeom prst="rect">
            <a:avLst/>
          </a:prstGeom>
        </p:spPr>
        <p:txBody>
          <a:bodyPr vert="horz" lIns="45720" tIns="0" rIns="45720" bIns="0" anchor="b" anchorCtr="0">
            <a:normAutofit/>
          </a:bodyPr>
          <a:lstStyle>
            <a:extLst/>
          </a:lstStyle>
          <a:p>
            <a:r>
              <a:rPr lang="en-US" smtClean="0"/>
              <a:t>Click to edit Master title style</a:t>
            </a:r>
            <a:endParaRPr lang="en-US"/>
          </a:p>
        </p:txBody>
      </p:sp>
      <p:sp>
        <p:nvSpPr>
          <p:cNvPr id="1030" name="Text Placeholder 30"/>
          <p:cNvSpPr>
            <a:spLocks noGrp="1"/>
          </p:cNvSpPr>
          <p:nvPr>
            <p:ph type="body" idx="1"/>
          </p:nvPr>
        </p:nvSpPr>
        <p:spPr bwMode="auto">
          <a:xfrm>
            <a:off x="457200" y="1609725"/>
            <a:ext cx="7239000" cy="4846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7" name="Date Placeholder 26"/>
          <p:cNvSpPr>
            <a:spLocks noGrp="1"/>
          </p:cNvSpPr>
          <p:nvPr>
            <p:ph type="dt" sz="half" idx="2"/>
          </p:nvPr>
        </p:nvSpPr>
        <p:spPr>
          <a:xfrm>
            <a:off x="4246563" y="6557963"/>
            <a:ext cx="2001837" cy="227012"/>
          </a:xfrm>
          <a:prstGeom prst="rect">
            <a:avLst/>
          </a:prstGeom>
        </p:spPr>
        <p:txBody>
          <a:bodyPr vert="horz" tIns="0" bIns="0" anchor="b"/>
          <a:lstStyle>
            <a:lvl1pPr algn="l" eaLnBrk="1" latinLnBrk="0" hangingPunct="1">
              <a:defRPr kumimoji="0" sz="1000">
                <a:solidFill>
                  <a:schemeClr val="tx2"/>
                </a:solidFill>
              </a:defRPr>
            </a:lvl1pPr>
            <a:extLst/>
          </a:lstStyle>
          <a:p>
            <a:pPr>
              <a:defRPr/>
            </a:pPr>
            <a:endParaRPr lang="en-US"/>
          </a:p>
        </p:txBody>
      </p:sp>
      <p:sp>
        <p:nvSpPr>
          <p:cNvPr id="4" name="Footer Placeholder 3"/>
          <p:cNvSpPr>
            <a:spLocks noGrp="1"/>
          </p:cNvSpPr>
          <p:nvPr>
            <p:ph type="ftr" sz="quarter" idx="3"/>
          </p:nvPr>
        </p:nvSpPr>
        <p:spPr>
          <a:xfrm>
            <a:off x="457200" y="6557963"/>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pPr>
              <a:defRPr/>
            </a:pPr>
            <a:endParaRPr lang="en-US"/>
          </a:p>
        </p:txBody>
      </p:sp>
      <p:sp>
        <p:nvSpPr>
          <p:cNvPr id="16" name="Slide Number Placeholder 15"/>
          <p:cNvSpPr>
            <a:spLocks noGrp="1"/>
          </p:cNvSpPr>
          <p:nvPr>
            <p:ph type="sldNum" sz="quarter" idx="4"/>
          </p:nvPr>
        </p:nvSpPr>
        <p:spPr>
          <a:xfrm>
            <a:off x="6251575" y="6556375"/>
            <a:ext cx="588963" cy="228600"/>
          </a:xfrm>
          <a:prstGeom prst="rect">
            <a:avLst/>
          </a:prstGeom>
        </p:spPr>
        <p:txBody>
          <a:bodyPr vert="horz" lIns="0" tIns="0" rIns="0" bIns="0" anchor="b"/>
          <a:lstStyle>
            <a:lvl1pPr algn="r" eaLnBrk="1" latinLnBrk="0" hangingPunct="1">
              <a:defRPr kumimoji="0" sz="1100" smtClean="0">
                <a:solidFill>
                  <a:schemeClr val="tx2"/>
                </a:solidFill>
              </a:defRPr>
            </a:lvl1pPr>
            <a:extLst/>
          </a:lstStyle>
          <a:p>
            <a:pPr>
              <a:defRPr/>
            </a:pPr>
            <a:fld id="{606A4D94-4053-42D8-8E18-302AE3408ED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5" r:id="rId1"/>
    <p:sldLayoutId id="2147483688" r:id="rId2"/>
    <p:sldLayoutId id="2147483696" r:id="rId3"/>
    <p:sldLayoutId id="2147483689" r:id="rId4"/>
    <p:sldLayoutId id="2147483690" r:id="rId5"/>
    <p:sldLayoutId id="2147483691" r:id="rId6"/>
    <p:sldLayoutId id="2147483692" r:id="rId7"/>
    <p:sldLayoutId id="2147483693" r:id="rId8"/>
    <p:sldLayoutId id="2147483697" r:id="rId9"/>
    <p:sldLayoutId id="2147483694" r:id="rId10"/>
    <p:sldLayoutId id="2147483698" r:id="rId11"/>
  </p:sldLayoutIdLst>
  <p:txStyles>
    <p:titleStyle>
      <a:lvl1pPr algn="l" rtl="0" fontAlgn="base">
        <a:spcBef>
          <a:spcPct val="0"/>
        </a:spcBef>
        <a:spcAft>
          <a:spcPct val="0"/>
        </a:spcAft>
        <a:defRPr sz="3800" b="1" kern="1200" cap="all">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latin typeface="+mj-lt"/>
          <a:ea typeface="+mj-ea"/>
          <a:cs typeface="+mj-cs"/>
        </a:defRPr>
      </a:lvl1pPr>
      <a:lvl2pPr algn="l" rtl="0" fontAlgn="base">
        <a:spcBef>
          <a:spcPct val="0"/>
        </a:spcBef>
        <a:spcAft>
          <a:spcPct val="0"/>
        </a:spcAft>
        <a:defRPr sz="3800" b="1">
          <a:solidFill>
            <a:schemeClr val="tx1"/>
          </a:solidFill>
          <a:latin typeface="Trebuchet MS" pitchFamily="34" charset="0"/>
        </a:defRPr>
      </a:lvl2pPr>
      <a:lvl3pPr algn="l" rtl="0" fontAlgn="base">
        <a:spcBef>
          <a:spcPct val="0"/>
        </a:spcBef>
        <a:spcAft>
          <a:spcPct val="0"/>
        </a:spcAft>
        <a:defRPr sz="3800" b="1">
          <a:solidFill>
            <a:schemeClr val="tx1"/>
          </a:solidFill>
          <a:latin typeface="Trebuchet MS" pitchFamily="34" charset="0"/>
        </a:defRPr>
      </a:lvl3pPr>
      <a:lvl4pPr algn="l" rtl="0" fontAlgn="base">
        <a:spcBef>
          <a:spcPct val="0"/>
        </a:spcBef>
        <a:spcAft>
          <a:spcPct val="0"/>
        </a:spcAft>
        <a:defRPr sz="3800" b="1">
          <a:solidFill>
            <a:schemeClr val="tx1"/>
          </a:solidFill>
          <a:latin typeface="Trebuchet MS" pitchFamily="34" charset="0"/>
        </a:defRPr>
      </a:lvl4pPr>
      <a:lvl5pPr algn="l" rtl="0" fontAlgn="base">
        <a:spcBef>
          <a:spcPct val="0"/>
        </a:spcBef>
        <a:spcAft>
          <a:spcPct val="0"/>
        </a:spcAft>
        <a:defRPr sz="3800" b="1">
          <a:solidFill>
            <a:schemeClr val="tx1"/>
          </a:solidFill>
          <a:latin typeface="Trebuchet MS" pitchFamily="34" charset="0"/>
        </a:defRPr>
      </a:lvl5pPr>
      <a:lvl6pPr marL="457200" algn="l" rtl="0" fontAlgn="base">
        <a:spcBef>
          <a:spcPct val="0"/>
        </a:spcBef>
        <a:spcAft>
          <a:spcPct val="0"/>
        </a:spcAft>
        <a:defRPr sz="3800" b="1">
          <a:solidFill>
            <a:schemeClr val="tx1"/>
          </a:solidFill>
          <a:latin typeface="Trebuchet MS" pitchFamily="34" charset="0"/>
        </a:defRPr>
      </a:lvl6pPr>
      <a:lvl7pPr marL="914400" algn="l" rtl="0" fontAlgn="base">
        <a:spcBef>
          <a:spcPct val="0"/>
        </a:spcBef>
        <a:spcAft>
          <a:spcPct val="0"/>
        </a:spcAft>
        <a:defRPr sz="3800" b="1">
          <a:solidFill>
            <a:schemeClr val="tx1"/>
          </a:solidFill>
          <a:latin typeface="Trebuchet MS" pitchFamily="34" charset="0"/>
        </a:defRPr>
      </a:lvl7pPr>
      <a:lvl8pPr marL="1371600" algn="l" rtl="0" fontAlgn="base">
        <a:spcBef>
          <a:spcPct val="0"/>
        </a:spcBef>
        <a:spcAft>
          <a:spcPct val="0"/>
        </a:spcAft>
        <a:defRPr sz="3800" b="1">
          <a:solidFill>
            <a:schemeClr val="tx1"/>
          </a:solidFill>
          <a:latin typeface="Trebuchet MS" pitchFamily="34" charset="0"/>
        </a:defRPr>
      </a:lvl8pPr>
      <a:lvl9pPr marL="1828800" algn="l" rtl="0" fontAlgn="base">
        <a:spcBef>
          <a:spcPct val="0"/>
        </a:spcBef>
        <a:spcAft>
          <a:spcPct val="0"/>
        </a:spcAft>
        <a:defRPr sz="3800" b="1">
          <a:solidFill>
            <a:schemeClr val="tx1"/>
          </a:solidFill>
          <a:latin typeface="Trebuchet MS" pitchFamily="34" charset="0"/>
        </a:defRPr>
      </a:lvl9pPr>
      <a:extLst/>
    </p:titleStyle>
    <p:bodyStyle>
      <a:lvl1pPr marL="273050" indent="-273050" algn="l" rtl="0" fontAlgn="base">
        <a:spcBef>
          <a:spcPts val="600"/>
        </a:spcBef>
        <a:spcAft>
          <a:spcPct val="0"/>
        </a:spcAft>
        <a:buClr>
          <a:schemeClr val="tx2"/>
        </a:buClr>
        <a:buSzPct val="73000"/>
        <a:buFont typeface="Wingdings 2" pitchFamily="18" charset="2"/>
        <a:buChar char=""/>
        <a:defRPr sz="2600" kern="1200">
          <a:solidFill>
            <a:schemeClr val="tx1"/>
          </a:solidFill>
          <a:latin typeface="+mn-lt"/>
          <a:ea typeface="+mn-ea"/>
          <a:cs typeface="+mn-cs"/>
        </a:defRPr>
      </a:lvl1pPr>
      <a:lvl2pPr marL="520700" indent="-228600" algn="l" rtl="0" fontAlgn="base">
        <a:spcBef>
          <a:spcPts val="500"/>
        </a:spcBef>
        <a:spcAft>
          <a:spcPct val="0"/>
        </a:spcAft>
        <a:buClr>
          <a:srgbClr val="6585CF"/>
        </a:buClr>
        <a:buSzPct val="80000"/>
        <a:buFont typeface="Wingdings 2" pitchFamily="18" charset="2"/>
        <a:buChar char=""/>
        <a:defRPr sz="2300" kern="1200">
          <a:solidFill>
            <a:srgbClr val="6C6C6C"/>
          </a:solidFill>
          <a:latin typeface="+mn-lt"/>
          <a:ea typeface="+mn-ea"/>
          <a:cs typeface="+mn-cs"/>
        </a:defRPr>
      </a:lvl2pPr>
      <a:lvl3pPr marL="758825" indent="-228600" algn="l" rtl="0" fontAlgn="base">
        <a:spcBef>
          <a:spcPts val="400"/>
        </a:spcBef>
        <a:spcAft>
          <a:spcPct val="0"/>
        </a:spcAft>
        <a:buClr>
          <a:srgbClr val="6585CF"/>
        </a:buClr>
        <a:buSzPct val="60000"/>
        <a:buFont typeface="Wingdings" pitchFamily="2" charset="2"/>
        <a:buChar char=""/>
        <a:defRPr sz="2000" kern="1200">
          <a:solidFill>
            <a:schemeClr val="tx1"/>
          </a:solidFill>
          <a:latin typeface="+mn-lt"/>
          <a:ea typeface="+mn-ea"/>
          <a:cs typeface="+mn-cs"/>
        </a:defRPr>
      </a:lvl3pPr>
      <a:lvl4pPr marL="1004888" indent="-228600" algn="l" rtl="0" fontAlgn="base">
        <a:spcBef>
          <a:spcPct val="20000"/>
        </a:spcBef>
        <a:spcAft>
          <a:spcPct val="0"/>
        </a:spcAft>
        <a:buClr>
          <a:srgbClr val="6585CF"/>
        </a:buClr>
        <a:buSzPct val="80000"/>
        <a:buFont typeface="Wingdings 2" pitchFamily="18" charset="2"/>
        <a:buChar char=""/>
        <a:defRPr sz="2000" kern="1200">
          <a:solidFill>
            <a:srgbClr val="6C6C6C"/>
          </a:solidFill>
          <a:latin typeface="+mn-lt"/>
          <a:ea typeface="+mn-ea"/>
          <a:cs typeface="+mn-cs"/>
        </a:defRPr>
      </a:lvl4pPr>
      <a:lvl5pPr marL="1279525" indent="-228600" algn="l" rtl="0" fontAlgn="base">
        <a:spcBef>
          <a:spcPts val="400"/>
        </a:spcBef>
        <a:spcAft>
          <a:spcPct val="0"/>
        </a:spcAft>
        <a:buClr>
          <a:srgbClr val="6585CF"/>
        </a:buClr>
        <a:buSzPct val="70000"/>
        <a:buFont typeface="Wingdings" pitchFamily="2" charset="2"/>
        <a:buChar char=""/>
        <a:defRPr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hyperlink" Target="http://www.arcticheatusa.com/cooling_products.html" TargetMode="External"/><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3.jpeg"/><Relationship Id="rId4" Type="http://schemas.openxmlformats.org/officeDocument/2006/relationships/hyperlink" Target="http://en.wikipedia.org/wiki/Image:MRI_of_Multiple_sclerosis.jpg"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www.msassociation.org/" TargetMode="External"/><Relationship Id="rId2" Type="http://schemas.openxmlformats.org/officeDocument/2006/relationships/hyperlink" Target="http://www.nationalmssociety.org/index.aspx" TargetMode="External"/><Relationship Id="rId1" Type="http://schemas.openxmlformats.org/officeDocument/2006/relationships/slideLayout" Target="../slideLayouts/slideLayout2.xml"/><Relationship Id="rId4" Type="http://schemas.openxmlformats.org/officeDocument/2006/relationships/hyperlink" Target="http://www.msfocus.org/"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143000"/>
            <a:ext cx="7772400" cy="1470025"/>
          </a:xfrm>
        </p:spPr>
        <p:txBody>
          <a:bodyPr/>
          <a:lstStyle/>
          <a:p>
            <a:pPr fontAlgn="auto">
              <a:spcAft>
                <a:spcPts val="0"/>
              </a:spcAft>
              <a:defRPr/>
            </a:pPr>
            <a:r>
              <a:rPr lang="en-US" sz="6000" dirty="0" smtClean="0"/>
              <a:t>Multiple Sclerosis</a:t>
            </a:r>
          </a:p>
        </p:txBody>
      </p:sp>
      <p:sp>
        <p:nvSpPr>
          <p:cNvPr id="6147" name="Rectangle 3"/>
          <p:cNvSpPr>
            <a:spLocks noGrp="1" noChangeArrowheads="1"/>
          </p:cNvSpPr>
          <p:nvPr>
            <p:ph type="subTitle" idx="1"/>
          </p:nvPr>
        </p:nvSpPr>
        <p:spPr>
          <a:xfrm>
            <a:off x="1371600" y="3962400"/>
            <a:ext cx="6400800" cy="1676400"/>
          </a:xfrm>
        </p:spPr>
        <p:txBody>
          <a:bodyPr/>
          <a:lstStyle/>
          <a:p>
            <a:r>
              <a:rPr lang="en-US" sz="2400" b="1" smtClean="0"/>
              <a:t>Dayna Ryan, PT, DPT</a:t>
            </a:r>
          </a:p>
          <a:p>
            <a:r>
              <a:rPr lang="en-US" sz="2400" b="1" smtClean="0"/>
              <a:t>Winter 2012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sz="4400" dirty="0" smtClean="0"/>
              <a:t>MS Signs and Symptoms</a:t>
            </a:r>
            <a:endParaRPr lang="en-US" sz="4400" dirty="0"/>
          </a:p>
        </p:txBody>
      </p:sp>
      <p:sp>
        <p:nvSpPr>
          <p:cNvPr id="15363" name="Content Placeholder 2"/>
          <p:cNvSpPr>
            <a:spLocks noGrp="1"/>
          </p:cNvSpPr>
          <p:nvPr>
            <p:ph sz="half" idx="1"/>
          </p:nvPr>
        </p:nvSpPr>
        <p:spPr>
          <a:xfrm>
            <a:off x="457200" y="1600200"/>
            <a:ext cx="3521075" cy="4525963"/>
          </a:xfrm>
        </p:spPr>
        <p:txBody>
          <a:bodyPr/>
          <a:lstStyle/>
          <a:p>
            <a:r>
              <a:rPr lang="en-US" sz="3200" smtClean="0"/>
              <a:t>Brainstem S/S</a:t>
            </a:r>
          </a:p>
          <a:p>
            <a:pPr lvl="1"/>
            <a:r>
              <a:rPr lang="en-US" sz="2800" smtClean="0"/>
              <a:t>Gaze palsies</a:t>
            </a:r>
          </a:p>
          <a:p>
            <a:pPr lvl="1"/>
            <a:r>
              <a:rPr lang="en-US" sz="2800" smtClean="0"/>
              <a:t>Nystagmus (if CN VIII involved)</a:t>
            </a:r>
          </a:p>
          <a:p>
            <a:pPr lvl="1"/>
            <a:r>
              <a:rPr lang="en-US" sz="2800" smtClean="0"/>
              <a:t>Dysarthria</a:t>
            </a:r>
          </a:p>
          <a:p>
            <a:pPr lvl="1"/>
            <a:r>
              <a:rPr lang="en-US" sz="2800" smtClean="0"/>
              <a:t>Vertigo</a:t>
            </a:r>
          </a:p>
        </p:txBody>
      </p:sp>
      <p:sp>
        <p:nvSpPr>
          <p:cNvPr id="15364" name="Content Placeholder 3"/>
          <p:cNvSpPr>
            <a:spLocks noGrp="1"/>
          </p:cNvSpPr>
          <p:nvPr>
            <p:ph sz="half" idx="2"/>
          </p:nvPr>
        </p:nvSpPr>
        <p:spPr>
          <a:xfrm>
            <a:off x="4178300" y="1600200"/>
            <a:ext cx="3521075" cy="4525963"/>
          </a:xfrm>
        </p:spPr>
        <p:txBody>
          <a:bodyPr/>
          <a:lstStyle/>
          <a:p>
            <a:r>
              <a:rPr lang="en-US" sz="3200" smtClean="0"/>
              <a:t>Cerebellar S/S</a:t>
            </a:r>
          </a:p>
          <a:p>
            <a:pPr lvl="1"/>
            <a:r>
              <a:rPr lang="en-US" sz="2800" smtClean="0"/>
              <a:t>Hypotonia</a:t>
            </a:r>
          </a:p>
          <a:p>
            <a:pPr lvl="1"/>
            <a:r>
              <a:rPr lang="en-US" sz="2800" smtClean="0"/>
              <a:t>Dysarthria</a:t>
            </a:r>
          </a:p>
          <a:p>
            <a:pPr lvl="1"/>
            <a:r>
              <a:rPr lang="en-US" sz="2800" smtClean="0"/>
              <a:t>Ataxia</a:t>
            </a:r>
          </a:p>
          <a:p>
            <a:pPr lvl="1"/>
            <a:r>
              <a:rPr lang="en-US" sz="2800" smtClean="0"/>
              <a:t>Decreased coordination</a:t>
            </a:r>
          </a:p>
          <a:p>
            <a:pPr lvl="1"/>
            <a:r>
              <a:rPr lang="en-US" sz="2800" smtClean="0"/>
              <a:t>Trunk weakness</a:t>
            </a:r>
          </a:p>
          <a:p>
            <a:pPr lvl="1"/>
            <a:r>
              <a:rPr lang="en-US" sz="2800" smtClean="0"/>
              <a:t>Postural and movement disorders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320040"/>
            <a:ext cx="7239000" cy="822960"/>
          </a:xfrm>
        </p:spPr>
        <p:txBody>
          <a:bodyPr/>
          <a:lstStyle/>
          <a:p>
            <a:pPr fontAlgn="auto">
              <a:spcAft>
                <a:spcPts val="0"/>
              </a:spcAft>
              <a:defRPr/>
            </a:pPr>
            <a:r>
              <a:rPr lang="en-US" sz="4000" dirty="0" smtClean="0"/>
              <a:t>MS Signs and Symptoms</a:t>
            </a:r>
            <a:endParaRPr lang="en-US" sz="4000" dirty="0"/>
          </a:p>
        </p:txBody>
      </p:sp>
      <p:sp>
        <p:nvSpPr>
          <p:cNvPr id="16387" name="Content Placeholder 5"/>
          <p:cNvSpPr>
            <a:spLocks noGrp="1"/>
          </p:cNvSpPr>
          <p:nvPr>
            <p:ph idx="1"/>
          </p:nvPr>
        </p:nvSpPr>
        <p:spPr>
          <a:xfrm>
            <a:off x="457200" y="1371600"/>
            <a:ext cx="7239000" cy="5084763"/>
          </a:xfrm>
        </p:spPr>
        <p:txBody>
          <a:bodyPr/>
          <a:lstStyle/>
          <a:p>
            <a:r>
              <a:rPr lang="en-US" smtClean="0"/>
              <a:t>Cerebral S/S</a:t>
            </a:r>
          </a:p>
          <a:p>
            <a:pPr lvl="1"/>
            <a:r>
              <a:rPr lang="en-US" smtClean="0"/>
              <a:t>Optic neuritis – plaques commonly occur on CN II</a:t>
            </a:r>
          </a:p>
          <a:p>
            <a:pPr lvl="2"/>
            <a:r>
              <a:rPr lang="en-US" smtClean="0"/>
              <a:t>May cause unilateral vision loss, often with pain in the eye</a:t>
            </a:r>
          </a:p>
          <a:p>
            <a:pPr lvl="2"/>
            <a:r>
              <a:rPr lang="en-US" smtClean="0"/>
              <a:t>Scotoma = blind spots</a:t>
            </a:r>
          </a:p>
          <a:p>
            <a:pPr lvl="2"/>
            <a:r>
              <a:rPr lang="en-US" smtClean="0"/>
              <a:t>Blurred vision or diplopia </a:t>
            </a:r>
            <a:r>
              <a:rPr lang="en-US" smtClean="0">
                <a:sym typeface="Wingdings" pitchFamily="2" charset="2"/>
              </a:rPr>
              <a:t> can become blind</a:t>
            </a:r>
            <a:endParaRPr lang="en-US" smtClean="0"/>
          </a:p>
          <a:p>
            <a:pPr lvl="2"/>
            <a:r>
              <a:rPr lang="en-US" smtClean="0"/>
              <a:t>Abnormal visual fields</a:t>
            </a:r>
          </a:p>
          <a:p>
            <a:pPr lvl="1"/>
            <a:r>
              <a:rPr lang="en-US" smtClean="0"/>
              <a:t>Depression</a:t>
            </a:r>
          </a:p>
          <a:p>
            <a:pPr lvl="1"/>
            <a:r>
              <a:rPr lang="en-US" smtClean="0"/>
              <a:t>Progressive cognitive dysfunction</a:t>
            </a:r>
          </a:p>
          <a:p>
            <a:pPr lvl="2"/>
            <a:r>
              <a:rPr lang="en-US" smtClean="0"/>
              <a:t>Memory loss</a:t>
            </a:r>
          </a:p>
          <a:p>
            <a:pPr lvl="2"/>
            <a:r>
              <a:rPr lang="en-US" smtClean="0"/>
              <a:t>Loss of higher order functioning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457200" y="320040"/>
            <a:ext cx="7239000" cy="1143000"/>
          </a:xfrm>
        </p:spPr>
        <p:txBody>
          <a:bodyPr/>
          <a:lstStyle/>
          <a:p>
            <a:pPr fontAlgn="auto">
              <a:spcAft>
                <a:spcPts val="0"/>
              </a:spcAft>
              <a:defRPr/>
            </a:pPr>
            <a:r>
              <a:rPr lang="en-US" sz="3600" dirty="0" smtClean="0"/>
              <a:t>Historic Perspective on Diagnosis of MS</a:t>
            </a:r>
          </a:p>
        </p:txBody>
      </p:sp>
      <p:sp>
        <p:nvSpPr>
          <p:cNvPr id="12291" name="Content Placeholder 2"/>
          <p:cNvSpPr>
            <a:spLocks noGrp="1"/>
          </p:cNvSpPr>
          <p:nvPr>
            <p:ph idx="1"/>
          </p:nvPr>
        </p:nvSpPr>
        <p:spPr>
          <a:xfrm>
            <a:off x="457200" y="1600200"/>
            <a:ext cx="7696200" cy="5105400"/>
          </a:xfrm>
        </p:spPr>
        <p:txBody>
          <a:bodyPr>
            <a:normAutofit/>
          </a:bodyPr>
          <a:lstStyle/>
          <a:p>
            <a:pPr marL="274320" indent="-274320" fontAlgn="auto">
              <a:spcAft>
                <a:spcPts val="0"/>
              </a:spcAft>
              <a:buFont typeface="Wingdings 2"/>
              <a:buChar char=""/>
              <a:defRPr/>
            </a:pPr>
            <a:r>
              <a:rPr lang="en-US" dirty="0" smtClean="0"/>
              <a:t>Before the advent of MRI, diagnosis would not occur until several instances of MS occurred over a period of years.  </a:t>
            </a:r>
          </a:p>
          <a:p>
            <a:pPr marL="274320" indent="-274320" fontAlgn="auto">
              <a:spcAft>
                <a:spcPts val="0"/>
              </a:spcAft>
              <a:buFont typeface="Wingdings 2"/>
              <a:buChar char=""/>
              <a:defRPr/>
            </a:pPr>
            <a:r>
              <a:rPr lang="en-US" dirty="0" smtClean="0"/>
              <a:t>Some patients reported a time lag of up to 15 years from the onset of symptoms to the time of diagnosis.  </a:t>
            </a:r>
          </a:p>
          <a:p>
            <a:pPr marL="274320" indent="-274320" fontAlgn="auto">
              <a:spcAft>
                <a:spcPts val="0"/>
              </a:spcAft>
              <a:buFont typeface="Wingdings 2"/>
              <a:buChar char=""/>
              <a:defRPr/>
            </a:pPr>
            <a:r>
              <a:rPr lang="en-US" dirty="0" smtClean="0"/>
              <a:t>As late as 1998, the average time from onset of symptoms to time of diagnosis was approximately 4 years </a:t>
            </a:r>
            <a:r>
              <a:rPr lang="en-US" sz="2400" i="1" dirty="0" smtClean="0"/>
              <a:t>(</a:t>
            </a:r>
            <a:r>
              <a:rPr lang="en-US" sz="2400" i="1" dirty="0" err="1" smtClean="0"/>
              <a:t>Ebers</a:t>
            </a:r>
            <a:r>
              <a:rPr lang="en-US" sz="2400" i="1" dirty="0" smtClean="0"/>
              <a:t> GC &amp; </a:t>
            </a:r>
            <a:r>
              <a:rPr lang="en-US" sz="2400" i="1" dirty="0" err="1" smtClean="0"/>
              <a:t>Sadovnick</a:t>
            </a:r>
            <a:r>
              <a:rPr lang="en-US" sz="2400" i="1" dirty="0" smtClean="0"/>
              <a:t> AD 1998).  </a:t>
            </a:r>
          </a:p>
          <a:p>
            <a:pPr marL="0" indent="0" fontAlgn="auto">
              <a:spcAft>
                <a:spcPts val="0"/>
              </a:spcAft>
              <a:buFont typeface="Wingdings 2"/>
              <a:buNone/>
              <a:defRPr/>
            </a:pPr>
            <a:endParaRPr lang="en-US" sz="2400" i="1"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320040"/>
            <a:ext cx="7239000" cy="822960"/>
          </a:xfrm>
        </p:spPr>
        <p:txBody>
          <a:bodyPr/>
          <a:lstStyle/>
          <a:p>
            <a:pPr fontAlgn="auto">
              <a:spcAft>
                <a:spcPts val="0"/>
              </a:spcAft>
              <a:defRPr/>
            </a:pPr>
            <a:r>
              <a:rPr lang="en-US" sz="4400" dirty="0" smtClean="0"/>
              <a:t>Diagnostic Process</a:t>
            </a:r>
          </a:p>
        </p:txBody>
      </p:sp>
      <p:sp>
        <p:nvSpPr>
          <p:cNvPr id="18435" name="Content Placeholder 2"/>
          <p:cNvSpPr>
            <a:spLocks noGrp="1"/>
          </p:cNvSpPr>
          <p:nvPr>
            <p:ph idx="1"/>
          </p:nvPr>
        </p:nvSpPr>
        <p:spPr>
          <a:xfrm>
            <a:off x="457200" y="1371600"/>
            <a:ext cx="8229600" cy="4754563"/>
          </a:xfrm>
        </p:spPr>
        <p:txBody>
          <a:bodyPr/>
          <a:lstStyle/>
          <a:p>
            <a:r>
              <a:rPr lang="en-US" smtClean="0"/>
              <a:t>Patient history</a:t>
            </a:r>
          </a:p>
          <a:p>
            <a:r>
              <a:rPr lang="en-US" smtClean="0"/>
              <a:t>MRI</a:t>
            </a:r>
          </a:p>
          <a:p>
            <a:r>
              <a:rPr lang="en-US" smtClean="0"/>
              <a:t>Increased levels of immunoglobulin G (IgG) in the cerebrospinal fluid</a:t>
            </a:r>
          </a:p>
          <a:p>
            <a:r>
              <a:rPr lang="en-US" smtClean="0"/>
              <a:t>The diagnosis of MS is only given to patients who either have persistent symptoms of MS with MRI evidence of MS plaques or to patients who have repeated exacerbations with MRI evidence of MS plaques. </a:t>
            </a:r>
          </a:p>
          <a:p>
            <a:r>
              <a:rPr lang="en-US" smtClean="0"/>
              <a:t>Kurtzke Expanded Disability Status Scale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457200" y="320675"/>
            <a:ext cx="7242175" cy="1143000"/>
          </a:xfrm>
        </p:spPr>
        <p:txBody>
          <a:bodyPr/>
          <a:lstStyle/>
          <a:p>
            <a:pPr fontAlgn="auto">
              <a:spcAft>
                <a:spcPts val="0"/>
              </a:spcAft>
              <a:defRPr/>
            </a:pPr>
            <a:endParaRPr lang="en-US" smtClean="0"/>
          </a:p>
        </p:txBody>
      </p:sp>
      <p:sp>
        <p:nvSpPr>
          <p:cNvPr id="19459" name="Content Placeholder 2"/>
          <p:cNvSpPr>
            <a:spLocks noGrp="1"/>
          </p:cNvSpPr>
          <p:nvPr>
            <p:ph sz="half" idx="1"/>
          </p:nvPr>
        </p:nvSpPr>
        <p:spPr>
          <a:xfrm>
            <a:off x="457200" y="1600200"/>
            <a:ext cx="3521075" cy="4525963"/>
          </a:xfrm>
        </p:spPr>
        <p:txBody>
          <a:bodyPr/>
          <a:lstStyle/>
          <a:p>
            <a:endParaRPr lang="en-US" smtClean="0"/>
          </a:p>
        </p:txBody>
      </p:sp>
      <p:sp>
        <p:nvSpPr>
          <p:cNvPr id="19460" name="Content Placeholder 3"/>
          <p:cNvSpPr>
            <a:spLocks noGrp="1"/>
          </p:cNvSpPr>
          <p:nvPr>
            <p:ph sz="half" idx="2"/>
          </p:nvPr>
        </p:nvSpPr>
        <p:spPr>
          <a:xfrm>
            <a:off x="4178300" y="1600200"/>
            <a:ext cx="3521075" cy="4525963"/>
          </a:xfrm>
        </p:spPr>
        <p:txBody>
          <a:bodyPr/>
          <a:lstStyle/>
          <a:p>
            <a:endParaRPr lang="en-US" smtClean="0"/>
          </a:p>
        </p:txBody>
      </p:sp>
      <p:pic>
        <p:nvPicPr>
          <p:cNvPr id="1946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225" y="304800"/>
            <a:ext cx="884555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28600"/>
            <a:ext cx="903605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700" y="304800"/>
            <a:ext cx="8866188"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228600" y="274638"/>
            <a:ext cx="8763000" cy="715962"/>
          </a:xfrm>
        </p:spPr>
        <p:txBody>
          <a:bodyPr>
            <a:noAutofit/>
          </a:bodyPr>
          <a:lstStyle/>
          <a:p>
            <a:pPr fontAlgn="auto">
              <a:spcAft>
                <a:spcPts val="0"/>
              </a:spcAft>
              <a:defRPr/>
            </a:pPr>
            <a:r>
              <a:rPr lang="en-US" sz="3600" dirty="0" smtClean="0"/>
              <a:t>Clinically Isolated Syndrome (CIS)</a:t>
            </a:r>
          </a:p>
        </p:txBody>
      </p:sp>
      <p:sp>
        <p:nvSpPr>
          <p:cNvPr id="3" name="Content Placeholder 2"/>
          <p:cNvSpPr>
            <a:spLocks noGrp="1"/>
          </p:cNvSpPr>
          <p:nvPr>
            <p:ph idx="1"/>
          </p:nvPr>
        </p:nvSpPr>
        <p:spPr>
          <a:xfrm>
            <a:off x="152400" y="1219200"/>
            <a:ext cx="8001000" cy="5181600"/>
          </a:xfrm>
        </p:spPr>
        <p:txBody>
          <a:bodyPr>
            <a:normAutofit/>
          </a:bodyPr>
          <a:lstStyle/>
          <a:p>
            <a:pPr marL="274320" indent="-274320" fontAlgn="auto">
              <a:spcAft>
                <a:spcPts val="0"/>
              </a:spcAft>
              <a:buFont typeface="Wingdings 2"/>
              <a:buChar char=""/>
              <a:defRPr/>
            </a:pPr>
            <a:r>
              <a:rPr lang="en-US" dirty="0" smtClean="0"/>
              <a:t>Diagnosis of CIS given to patients who present with first incident of neurologic symptoms that last at least 24 hours and are caused by inflammation/demyelination in one or more areas of the CNS</a:t>
            </a:r>
          </a:p>
          <a:p>
            <a:pPr marL="0" indent="0" fontAlgn="auto">
              <a:spcAft>
                <a:spcPts val="0"/>
              </a:spcAft>
              <a:buFont typeface="Wingdings 2"/>
              <a:buNone/>
              <a:defRPr/>
            </a:pPr>
            <a:endParaRPr lang="en-US" dirty="0" smtClean="0"/>
          </a:p>
          <a:p>
            <a:pPr marL="274320" indent="-274320" fontAlgn="auto">
              <a:spcAft>
                <a:spcPts val="0"/>
              </a:spcAft>
              <a:buFont typeface="Wingdings 2"/>
              <a:buChar char=""/>
              <a:defRPr/>
            </a:pPr>
            <a:r>
              <a:rPr lang="en-US" dirty="0" smtClean="0"/>
              <a:t>People with CIS who have brain lesions on MRI are at high risk of having a 2nd neurologic episode and being diagnosed with MS  </a:t>
            </a:r>
          </a:p>
          <a:p>
            <a:pPr marL="521208" lvl="1" fontAlgn="auto">
              <a:spcAft>
                <a:spcPts val="0"/>
              </a:spcAft>
              <a:buClr>
                <a:schemeClr val="accent4"/>
              </a:buClr>
              <a:buFont typeface="Wingdings 2"/>
              <a:buChar char=""/>
              <a:defRPr/>
            </a:pPr>
            <a:r>
              <a:rPr lang="en-US" dirty="0" smtClean="0">
                <a:solidFill>
                  <a:schemeClr val="tx1">
                    <a:tint val="85000"/>
                  </a:schemeClr>
                </a:solidFill>
              </a:rPr>
              <a:t>Risk of being diagnosed with MS is lower for if no MRI evidence of neurologic lesions. </a:t>
            </a:r>
            <a:endParaRPr lang="en-US" dirty="0">
              <a:solidFill>
                <a:schemeClr val="tx1">
                  <a:tint val="85000"/>
                </a:schemeClr>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274638"/>
            <a:ext cx="8229600" cy="868362"/>
          </a:xfrm>
        </p:spPr>
        <p:txBody>
          <a:bodyPr/>
          <a:lstStyle/>
          <a:p>
            <a:pPr fontAlgn="auto">
              <a:spcAft>
                <a:spcPts val="0"/>
              </a:spcAft>
              <a:defRPr/>
            </a:pPr>
            <a:r>
              <a:rPr lang="en-US" sz="4400" dirty="0" smtClean="0"/>
              <a:t>MS Classification</a:t>
            </a:r>
          </a:p>
        </p:txBody>
      </p:sp>
      <p:sp>
        <p:nvSpPr>
          <p:cNvPr id="23555" name="Text Placeholder 2"/>
          <p:cNvSpPr>
            <a:spLocks noGrp="1"/>
          </p:cNvSpPr>
          <p:nvPr>
            <p:ph type="body" idx="1"/>
          </p:nvPr>
        </p:nvSpPr>
        <p:spPr>
          <a:xfrm>
            <a:off x="457200" y="1143000"/>
            <a:ext cx="4040188" cy="487363"/>
          </a:xfrm>
          <a:solidFill>
            <a:srgbClr val="92D050"/>
          </a:solidFill>
          <a:ln>
            <a:miter lim="800000"/>
            <a:headEnd/>
            <a:tailEnd/>
          </a:ln>
        </p:spPr>
        <p:txBody>
          <a:bodyPr/>
          <a:lstStyle/>
          <a:p>
            <a:r>
              <a:rPr lang="en-US" sz="2800" smtClean="0"/>
              <a:t>Relapsing-Remitting</a:t>
            </a:r>
          </a:p>
        </p:txBody>
      </p:sp>
      <p:sp>
        <p:nvSpPr>
          <p:cNvPr id="17412" name="Content Placeholder 3"/>
          <p:cNvSpPr>
            <a:spLocks noGrp="1"/>
          </p:cNvSpPr>
          <p:nvPr>
            <p:ph sz="quarter" idx="2"/>
          </p:nvPr>
        </p:nvSpPr>
        <p:spPr>
          <a:xfrm>
            <a:off x="76200" y="1676400"/>
            <a:ext cx="4421188" cy="4953000"/>
          </a:xfrm>
        </p:spPr>
        <p:txBody>
          <a:bodyPr>
            <a:normAutofit lnSpcReduction="10000"/>
          </a:bodyPr>
          <a:lstStyle/>
          <a:p>
            <a:pPr marL="274320" indent="-274320" fontAlgn="auto">
              <a:spcAft>
                <a:spcPts val="0"/>
              </a:spcAft>
              <a:buFont typeface="Wingdings 2"/>
              <a:buChar char=""/>
              <a:defRPr/>
            </a:pPr>
            <a:r>
              <a:rPr lang="en-US" dirty="0" smtClean="0"/>
              <a:t>Clearly defined flare-ups (relapses) or episodes of acute worsening of neurologic function </a:t>
            </a:r>
          </a:p>
          <a:p>
            <a:pPr marL="274320" indent="-274320" fontAlgn="auto">
              <a:spcAft>
                <a:spcPts val="0"/>
              </a:spcAft>
              <a:buFont typeface="Wingdings 2"/>
              <a:buChar char=""/>
              <a:defRPr/>
            </a:pPr>
            <a:r>
              <a:rPr lang="en-US" dirty="0" smtClean="0"/>
              <a:t>These are followed by partial or complete recovery periods (remissions) between attacks that are free of disease progression</a:t>
            </a:r>
          </a:p>
          <a:p>
            <a:pPr marL="274320" indent="-274320" fontAlgn="auto">
              <a:spcAft>
                <a:spcPts val="0"/>
              </a:spcAft>
              <a:buFont typeface="Wingdings 2"/>
              <a:buChar char=""/>
              <a:defRPr/>
            </a:pPr>
            <a:r>
              <a:rPr lang="en-US" dirty="0" smtClean="0">
                <a:solidFill>
                  <a:srgbClr val="C00000"/>
                </a:solidFill>
              </a:rPr>
              <a:t>Most common form of MS </a:t>
            </a:r>
            <a:r>
              <a:rPr lang="en-US" i="1" dirty="0" smtClean="0"/>
              <a:t>at time of initial diagnosis (Approximately 85% at onset)</a:t>
            </a:r>
            <a:r>
              <a:rPr lang="en-US" dirty="0" smtClean="0"/>
              <a:t/>
            </a:r>
            <a:br>
              <a:rPr lang="en-US" dirty="0" smtClean="0"/>
            </a:br>
            <a:endParaRPr lang="en-US" dirty="0" smtClean="0"/>
          </a:p>
        </p:txBody>
      </p:sp>
      <p:pic>
        <p:nvPicPr>
          <p:cNvPr id="23557"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371600"/>
            <a:ext cx="4335463"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6"/>
          <p:cNvSpPr>
            <a:spLocks noGrp="1"/>
          </p:cNvSpPr>
          <p:nvPr>
            <p:ph type="title"/>
          </p:nvPr>
        </p:nvSpPr>
        <p:spPr>
          <a:xfrm>
            <a:off x="457200" y="274638"/>
            <a:ext cx="8229600" cy="792162"/>
          </a:xfrm>
        </p:spPr>
        <p:txBody>
          <a:bodyPr/>
          <a:lstStyle/>
          <a:p>
            <a:pPr fontAlgn="auto">
              <a:spcAft>
                <a:spcPts val="0"/>
              </a:spcAft>
              <a:defRPr/>
            </a:pPr>
            <a:r>
              <a:rPr lang="en-US" sz="4400" dirty="0" smtClean="0"/>
              <a:t>MS Classification</a:t>
            </a:r>
          </a:p>
        </p:txBody>
      </p:sp>
      <p:sp>
        <p:nvSpPr>
          <p:cNvPr id="24579" name="Text Placeholder 7"/>
          <p:cNvSpPr>
            <a:spLocks noGrp="1"/>
          </p:cNvSpPr>
          <p:nvPr>
            <p:ph type="body" idx="1"/>
          </p:nvPr>
        </p:nvSpPr>
        <p:spPr>
          <a:xfrm>
            <a:off x="457200" y="1066800"/>
            <a:ext cx="4040188" cy="457200"/>
          </a:xfrm>
          <a:solidFill>
            <a:srgbClr val="92D050"/>
          </a:solidFill>
          <a:ln>
            <a:miter lim="800000"/>
            <a:headEnd/>
            <a:tailEnd/>
          </a:ln>
        </p:spPr>
        <p:txBody>
          <a:bodyPr/>
          <a:lstStyle/>
          <a:p>
            <a:r>
              <a:rPr lang="en-US" sz="2800" smtClean="0"/>
              <a:t>Secondary Progressive</a:t>
            </a:r>
          </a:p>
        </p:txBody>
      </p:sp>
      <p:sp>
        <p:nvSpPr>
          <p:cNvPr id="24580" name="Content Placeholder 8"/>
          <p:cNvSpPr>
            <a:spLocks noGrp="1"/>
          </p:cNvSpPr>
          <p:nvPr>
            <p:ph sz="quarter" idx="2"/>
          </p:nvPr>
        </p:nvSpPr>
        <p:spPr>
          <a:xfrm>
            <a:off x="152400" y="1600200"/>
            <a:ext cx="4344988" cy="4800600"/>
          </a:xfrm>
        </p:spPr>
        <p:txBody>
          <a:bodyPr/>
          <a:lstStyle/>
          <a:p>
            <a:r>
              <a:rPr lang="en-US" smtClean="0"/>
              <a:t>Initial period of relapsing-remitting disease followed by a steady worsening disease course with or without occasional flare-ups, minor remissions (recoveries) or plateaus </a:t>
            </a:r>
          </a:p>
          <a:p>
            <a:r>
              <a:rPr lang="en-US" i="1" smtClean="0"/>
              <a:t>If left untreated, 50% of people with relapsing-remitting MS develop this form of the disease within 10 years of initial diagnosis</a:t>
            </a:r>
            <a:endParaRPr lang="en-US" smtClean="0"/>
          </a:p>
        </p:txBody>
      </p:sp>
      <p:sp>
        <p:nvSpPr>
          <p:cNvPr id="24581" name="Content Placeholder 10"/>
          <p:cNvSpPr>
            <a:spLocks noGrp="1"/>
          </p:cNvSpPr>
          <p:nvPr>
            <p:ph sz="quarter" idx="4"/>
          </p:nvPr>
        </p:nvSpPr>
        <p:spPr>
          <a:xfrm>
            <a:off x="4645025" y="1600200"/>
            <a:ext cx="4270375" cy="4800600"/>
          </a:xfrm>
        </p:spPr>
        <p:txBody>
          <a:bodyPr/>
          <a:lstStyle/>
          <a:p>
            <a:endParaRPr lang="en-US" smtClean="0"/>
          </a:p>
          <a:p>
            <a:endParaRPr lang="en-US" smtClean="0"/>
          </a:p>
        </p:txBody>
      </p:sp>
      <p:pic>
        <p:nvPicPr>
          <p:cNvPr id="24582"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52950" y="1447800"/>
            <a:ext cx="4343400" cy="474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457200" y="320040"/>
            <a:ext cx="7239000" cy="1143000"/>
          </a:xfrm>
        </p:spPr>
        <p:txBody>
          <a:bodyPr/>
          <a:lstStyle/>
          <a:p>
            <a:pPr fontAlgn="auto">
              <a:spcAft>
                <a:spcPts val="0"/>
              </a:spcAft>
              <a:defRPr/>
            </a:pPr>
            <a:r>
              <a:rPr lang="en-US" sz="4400" dirty="0" smtClean="0"/>
              <a:t>Pathology	</a:t>
            </a:r>
          </a:p>
        </p:txBody>
      </p:sp>
      <p:sp>
        <p:nvSpPr>
          <p:cNvPr id="7171" name="Content Placeholder 2"/>
          <p:cNvSpPr>
            <a:spLocks noGrp="1"/>
          </p:cNvSpPr>
          <p:nvPr>
            <p:ph idx="1"/>
          </p:nvPr>
        </p:nvSpPr>
        <p:spPr>
          <a:xfrm>
            <a:off x="457200" y="1609725"/>
            <a:ext cx="7696200" cy="4846638"/>
          </a:xfrm>
        </p:spPr>
        <p:txBody>
          <a:bodyPr/>
          <a:lstStyle/>
          <a:p>
            <a:r>
              <a:rPr lang="en-US" sz="3600" b="1" smtClean="0"/>
              <a:t>Primarily</a:t>
            </a:r>
            <a:r>
              <a:rPr lang="en-US" sz="3600" smtClean="0"/>
              <a:t> known as a disease of CNS myelin (demyelination)</a:t>
            </a:r>
          </a:p>
          <a:p>
            <a:r>
              <a:rPr lang="en-US" sz="3600" smtClean="0"/>
              <a:t>Recent evidence shows early involvement of CNS axons as well</a:t>
            </a:r>
          </a:p>
          <a:p>
            <a:pPr marL="342900" lvl="1" indent="-342900">
              <a:buFontTx/>
              <a:buChar char="•"/>
            </a:pPr>
            <a:r>
              <a:rPr lang="en-US" sz="3600" b="1" smtClean="0">
                <a:solidFill>
                  <a:srgbClr val="002060"/>
                </a:solidFill>
              </a:rPr>
              <a:t>Lesions numerous in cerebrum, brainstem, cerebellum, SC, optic nerve and chiasm</a:t>
            </a:r>
          </a:p>
          <a:p>
            <a:endParaRPr lang="en-US" smtClean="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Line 5"/>
          <p:cNvSpPr>
            <a:spLocks noChangeShapeType="1"/>
          </p:cNvSpPr>
          <p:nvPr/>
        </p:nvSpPr>
        <p:spPr bwMode="auto">
          <a:xfrm>
            <a:off x="228600" y="3505200"/>
            <a:ext cx="1371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3" name="Line 9"/>
          <p:cNvSpPr>
            <a:spLocks noChangeShapeType="1"/>
          </p:cNvSpPr>
          <p:nvPr/>
        </p:nvSpPr>
        <p:spPr bwMode="auto">
          <a:xfrm>
            <a:off x="1524000" y="3505200"/>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4" name="Line 10"/>
          <p:cNvSpPr>
            <a:spLocks noChangeShapeType="1"/>
          </p:cNvSpPr>
          <p:nvPr/>
        </p:nvSpPr>
        <p:spPr bwMode="auto">
          <a:xfrm flipV="1">
            <a:off x="1600200" y="2667000"/>
            <a:ext cx="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5" name="Line 11"/>
          <p:cNvSpPr>
            <a:spLocks noChangeShapeType="1"/>
          </p:cNvSpPr>
          <p:nvPr/>
        </p:nvSpPr>
        <p:spPr bwMode="auto">
          <a:xfrm>
            <a:off x="1600200" y="26670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6" name="Line 12"/>
          <p:cNvSpPr>
            <a:spLocks noChangeShapeType="1"/>
          </p:cNvSpPr>
          <p:nvPr/>
        </p:nvSpPr>
        <p:spPr bwMode="auto">
          <a:xfrm>
            <a:off x="1828800" y="2667000"/>
            <a:ext cx="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7" name="Line 14"/>
          <p:cNvSpPr>
            <a:spLocks noChangeShapeType="1"/>
          </p:cNvSpPr>
          <p:nvPr/>
        </p:nvSpPr>
        <p:spPr bwMode="auto">
          <a:xfrm>
            <a:off x="1828800" y="3505200"/>
            <a:ext cx="457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8" name="Line 17"/>
          <p:cNvSpPr>
            <a:spLocks noChangeShapeType="1"/>
          </p:cNvSpPr>
          <p:nvPr/>
        </p:nvSpPr>
        <p:spPr bwMode="auto">
          <a:xfrm flipV="1">
            <a:off x="2286000" y="2667000"/>
            <a:ext cx="0" cy="8382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09" name="Line 18"/>
          <p:cNvSpPr>
            <a:spLocks noChangeShapeType="1"/>
          </p:cNvSpPr>
          <p:nvPr/>
        </p:nvSpPr>
        <p:spPr bwMode="auto">
          <a:xfrm>
            <a:off x="2286000" y="26670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0" name="Line 20"/>
          <p:cNvSpPr>
            <a:spLocks noChangeShapeType="1"/>
          </p:cNvSpPr>
          <p:nvPr/>
        </p:nvSpPr>
        <p:spPr bwMode="auto">
          <a:xfrm>
            <a:off x="2514600" y="2667000"/>
            <a:ext cx="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1" name="Line 21"/>
          <p:cNvSpPr>
            <a:spLocks noChangeShapeType="1"/>
          </p:cNvSpPr>
          <p:nvPr/>
        </p:nvSpPr>
        <p:spPr bwMode="auto">
          <a:xfrm>
            <a:off x="2514600" y="33528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2" name="Line 24"/>
          <p:cNvSpPr>
            <a:spLocks noChangeShapeType="1"/>
          </p:cNvSpPr>
          <p:nvPr/>
        </p:nvSpPr>
        <p:spPr bwMode="auto">
          <a:xfrm flipV="1">
            <a:off x="2743200" y="25908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3" name="Line 30"/>
          <p:cNvSpPr>
            <a:spLocks noChangeShapeType="1"/>
          </p:cNvSpPr>
          <p:nvPr/>
        </p:nvSpPr>
        <p:spPr bwMode="auto">
          <a:xfrm>
            <a:off x="2743200" y="25908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4" name="Line 31"/>
          <p:cNvSpPr>
            <a:spLocks noChangeShapeType="1"/>
          </p:cNvSpPr>
          <p:nvPr/>
        </p:nvSpPr>
        <p:spPr bwMode="auto">
          <a:xfrm>
            <a:off x="2971800" y="2590800"/>
            <a:ext cx="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5" name="Line 33"/>
          <p:cNvSpPr>
            <a:spLocks noChangeShapeType="1"/>
          </p:cNvSpPr>
          <p:nvPr/>
        </p:nvSpPr>
        <p:spPr bwMode="auto">
          <a:xfrm flipV="1">
            <a:off x="2971800" y="3200400"/>
            <a:ext cx="6096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6" name="Line 35"/>
          <p:cNvSpPr>
            <a:spLocks noChangeShapeType="1"/>
          </p:cNvSpPr>
          <p:nvPr/>
        </p:nvSpPr>
        <p:spPr bwMode="auto">
          <a:xfrm>
            <a:off x="3581400" y="3124200"/>
            <a:ext cx="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7" name="Line 36"/>
          <p:cNvSpPr>
            <a:spLocks noChangeShapeType="1"/>
          </p:cNvSpPr>
          <p:nvPr/>
        </p:nvSpPr>
        <p:spPr bwMode="auto">
          <a:xfrm flipV="1">
            <a:off x="3581400" y="28194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8" name="Line 38"/>
          <p:cNvSpPr>
            <a:spLocks noChangeShapeType="1"/>
          </p:cNvSpPr>
          <p:nvPr/>
        </p:nvSpPr>
        <p:spPr bwMode="auto">
          <a:xfrm>
            <a:off x="3581400" y="28194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19" name="Line 39"/>
          <p:cNvSpPr>
            <a:spLocks noChangeShapeType="1"/>
          </p:cNvSpPr>
          <p:nvPr/>
        </p:nvSpPr>
        <p:spPr bwMode="auto">
          <a:xfrm>
            <a:off x="3810000" y="28194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0" name="Line 41"/>
          <p:cNvSpPr>
            <a:spLocks noChangeShapeType="1"/>
          </p:cNvSpPr>
          <p:nvPr/>
        </p:nvSpPr>
        <p:spPr bwMode="auto">
          <a:xfrm flipV="1">
            <a:off x="3810000" y="3048000"/>
            <a:ext cx="6096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1" name="Line 42"/>
          <p:cNvSpPr>
            <a:spLocks noChangeShapeType="1"/>
          </p:cNvSpPr>
          <p:nvPr/>
        </p:nvSpPr>
        <p:spPr bwMode="auto">
          <a:xfrm flipV="1">
            <a:off x="4419600" y="2514600"/>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2" name="Line 44"/>
          <p:cNvSpPr>
            <a:spLocks noChangeShapeType="1"/>
          </p:cNvSpPr>
          <p:nvPr/>
        </p:nvSpPr>
        <p:spPr bwMode="auto">
          <a:xfrm>
            <a:off x="4419600" y="25146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3" name="Line 47"/>
          <p:cNvSpPr>
            <a:spLocks noChangeShapeType="1"/>
          </p:cNvSpPr>
          <p:nvPr/>
        </p:nvSpPr>
        <p:spPr bwMode="auto">
          <a:xfrm>
            <a:off x="4648200" y="2514600"/>
            <a:ext cx="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4" name="Line 53"/>
          <p:cNvSpPr>
            <a:spLocks noChangeShapeType="1"/>
          </p:cNvSpPr>
          <p:nvPr/>
        </p:nvSpPr>
        <p:spPr bwMode="auto">
          <a:xfrm flipV="1">
            <a:off x="4648200" y="2895600"/>
            <a:ext cx="6858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5" name="Line 54"/>
          <p:cNvSpPr>
            <a:spLocks noChangeShapeType="1"/>
          </p:cNvSpPr>
          <p:nvPr/>
        </p:nvSpPr>
        <p:spPr bwMode="auto">
          <a:xfrm flipV="1">
            <a:off x="5334000" y="26670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6" name="Line 55"/>
          <p:cNvSpPr>
            <a:spLocks noChangeShapeType="1"/>
          </p:cNvSpPr>
          <p:nvPr/>
        </p:nvSpPr>
        <p:spPr bwMode="auto">
          <a:xfrm>
            <a:off x="5334000" y="2667000"/>
            <a:ext cx="228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7" name="Line 59"/>
          <p:cNvSpPr>
            <a:spLocks noChangeShapeType="1"/>
          </p:cNvSpPr>
          <p:nvPr/>
        </p:nvSpPr>
        <p:spPr bwMode="auto">
          <a:xfrm>
            <a:off x="5562600" y="2667000"/>
            <a:ext cx="0" cy="2286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8" name="Line 61"/>
          <p:cNvSpPr>
            <a:spLocks noChangeShapeType="1"/>
          </p:cNvSpPr>
          <p:nvPr/>
        </p:nvSpPr>
        <p:spPr bwMode="auto">
          <a:xfrm flipV="1">
            <a:off x="5562600" y="2743200"/>
            <a:ext cx="685800" cy="152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29" name="Line 84"/>
          <p:cNvSpPr>
            <a:spLocks noChangeShapeType="1"/>
          </p:cNvSpPr>
          <p:nvPr/>
        </p:nvSpPr>
        <p:spPr bwMode="auto">
          <a:xfrm flipV="1">
            <a:off x="304800" y="2667000"/>
            <a:ext cx="6096000" cy="17526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5630" name="AutoShape 85"/>
          <p:cNvSpPr>
            <a:spLocks noChangeArrowheads="1"/>
          </p:cNvSpPr>
          <p:nvPr/>
        </p:nvSpPr>
        <p:spPr bwMode="auto">
          <a:xfrm>
            <a:off x="0" y="5105400"/>
            <a:ext cx="1524000" cy="228600"/>
          </a:xfrm>
          <a:prstGeom prst="leftRightArrow">
            <a:avLst>
              <a:gd name="adj1" fmla="val 50000"/>
              <a:gd name="adj2" fmla="val 133333"/>
            </a:avLst>
          </a:prstGeom>
          <a:solidFill>
            <a:schemeClr val="accent2"/>
          </a:solidFill>
          <a:ln w="9525">
            <a:solidFill>
              <a:schemeClr val="tx1"/>
            </a:solidFill>
            <a:miter lim="800000"/>
            <a:headEnd/>
            <a:tailEnd/>
          </a:ln>
        </p:spPr>
        <p:txBody>
          <a:bodyPr wrap="none" anchor="ctr"/>
          <a:lstStyle/>
          <a:p>
            <a:endParaRPr lang="en-US"/>
          </a:p>
        </p:txBody>
      </p:sp>
      <p:sp>
        <p:nvSpPr>
          <p:cNvPr id="25631" name="AutoShape 86"/>
          <p:cNvSpPr>
            <a:spLocks noChangeArrowheads="1"/>
          </p:cNvSpPr>
          <p:nvPr/>
        </p:nvSpPr>
        <p:spPr bwMode="auto">
          <a:xfrm>
            <a:off x="1524000" y="5105400"/>
            <a:ext cx="1371600" cy="228600"/>
          </a:xfrm>
          <a:prstGeom prst="leftRightArrow">
            <a:avLst>
              <a:gd name="adj1" fmla="val 50000"/>
              <a:gd name="adj2" fmla="val 120000"/>
            </a:avLst>
          </a:prstGeom>
          <a:solidFill>
            <a:srgbClr val="00FF00"/>
          </a:solidFill>
          <a:ln w="9525">
            <a:solidFill>
              <a:schemeClr val="tx1"/>
            </a:solidFill>
            <a:miter lim="800000"/>
            <a:headEnd/>
            <a:tailEnd/>
          </a:ln>
        </p:spPr>
        <p:txBody>
          <a:bodyPr wrap="none" anchor="ctr"/>
          <a:lstStyle/>
          <a:p>
            <a:endParaRPr lang="en-US"/>
          </a:p>
        </p:txBody>
      </p:sp>
      <p:sp>
        <p:nvSpPr>
          <p:cNvPr id="25632" name="AutoShape 87"/>
          <p:cNvSpPr>
            <a:spLocks noChangeArrowheads="1"/>
          </p:cNvSpPr>
          <p:nvPr/>
        </p:nvSpPr>
        <p:spPr bwMode="auto">
          <a:xfrm>
            <a:off x="2895600" y="5105400"/>
            <a:ext cx="3276600" cy="228600"/>
          </a:xfrm>
          <a:prstGeom prst="leftRightArrow">
            <a:avLst>
              <a:gd name="adj1" fmla="val 50000"/>
              <a:gd name="adj2" fmla="val 286667"/>
            </a:avLst>
          </a:prstGeom>
          <a:solidFill>
            <a:srgbClr val="FF6600"/>
          </a:solidFill>
          <a:ln w="9525">
            <a:solidFill>
              <a:schemeClr val="tx1"/>
            </a:solidFill>
            <a:miter lim="800000"/>
            <a:headEnd/>
            <a:tailEnd/>
          </a:ln>
        </p:spPr>
        <p:txBody>
          <a:bodyPr wrap="none" anchor="ctr"/>
          <a:lstStyle/>
          <a:p>
            <a:endParaRPr lang="en-US"/>
          </a:p>
        </p:txBody>
      </p:sp>
      <p:sp>
        <p:nvSpPr>
          <p:cNvPr id="25633" name="Rectangle 88"/>
          <p:cNvSpPr>
            <a:spLocks noChangeArrowheads="1"/>
          </p:cNvSpPr>
          <p:nvPr/>
        </p:nvSpPr>
        <p:spPr bwMode="auto">
          <a:xfrm>
            <a:off x="0" y="5562600"/>
            <a:ext cx="1524000" cy="457200"/>
          </a:xfrm>
          <a:prstGeom prst="rect">
            <a:avLst/>
          </a:prstGeom>
          <a:solidFill>
            <a:schemeClr val="accent1"/>
          </a:solidFill>
          <a:ln w="9525">
            <a:solidFill>
              <a:schemeClr val="tx1"/>
            </a:solidFill>
            <a:miter lim="800000"/>
            <a:headEnd/>
            <a:tailEnd/>
          </a:ln>
        </p:spPr>
        <p:txBody>
          <a:bodyPr wrap="none" anchor="ctr"/>
          <a:lstStyle/>
          <a:p>
            <a:pPr algn="ctr"/>
            <a:r>
              <a:rPr lang="en-US"/>
              <a:t>Pre-Clinical</a:t>
            </a:r>
          </a:p>
        </p:txBody>
      </p:sp>
      <p:sp>
        <p:nvSpPr>
          <p:cNvPr id="25634" name="Rectangle 90"/>
          <p:cNvSpPr>
            <a:spLocks noChangeArrowheads="1"/>
          </p:cNvSpPr>
          <p:nvPr/>
        </p:nvSpPr>
        <p:spPr bwMode="auto">
          <a:xfrm>
            <a:off x="1600200" y="5562600"/>
            <a:ext cx="1219200" cy="457200"/>
          </a:xfrm>
          <a:prstGeom prst="rect">
            <a:avLst/>
          </a:prstGeom>
          <a:solidFill>
            <a:schemeClr val="accent1"/>
          </a:solidFill>
          <a:ln w="9525">
            <a:solidFill>
              <a:schemeClr val="tx1"/>
            </a:solidFill>
            <a:miter lim="800000"/>
            <a:headEnd/>
            <a:tailEnd/>
          </a:ln>
        </p:spPr>
        <p:txBody>
          <a:bodyPr wrap="none" anchor="ctr"/>
          <a:lstStyle/>
          <a:p>
            <a:pPr algn="ctr"/>
            <a:r>
              <a:rPr lang="en-US"/>
              <a:t>Relapsing-</a:t>
            </a:r>
          </a:p>
          <a:p>
            <a:pPr algn="ctr"/>
            <a:r>
              <a:rPr lang="en-US"/>
              <a:t>Remitting</a:t>
            </a:r>
          </a:p>
        </p:txBody>
      </p:sp>
      <p:sp>
        <p:nvSpPr>
          <p:cNvPr id="25635" name="Rectangle 92"/>
          <p:cNvSpPr>
            <a:spLocks noChangeArrowheads="1"/>
          </p:cNvSpPr>
          <p:nvPr/>
        </p:nvSpPr>
        <p:spPr bwMode="auto">
          <a:xfrm>
            <a:off x="3048000" y="5562600"/>
            <a:ext cx="3124200" cy="457200"/>
          </a:xfrm>
          <a:prstGeom prst="rect">
            <a:avLst/>
          </a:prstGeom>
          <a:solidFill>
            <a:schemeClr val="accent1"/>
          </a:solidFill>
          <a:ln w="9525">
            <a:solidFill>
              <a:schemeClr val="tx1"/>
            </a:solidFill>
            <a:miter lim="800000"/>
            <a:headEnd/>
            <a:tailEnd/>
          </a:ln>
        </p:spPr>
        <p:txBody>
          <a:bodyPr wrap="none" anchor="ctr"/>
          <a:lstStyle/>
          <a:p>
            <a:pPr algn="ctr"/>
            <a:r>
              <a:rPr lang="en-US"/>
              <a:t>Secondary Progressive</a:t>
            </a:r>
          </a:p>
        </p:txBody>
      </p:sp>
      <p:sp>
        <p:nvSpPr>
          <p:cNvPr id="25636" name="Rectangle 94"/>
          <p:cNvSpPr>
            <a:spLocks noChangeArrowheads="1"/>
          </p:cNvSpPr>
          <p:nvPr/>
        </p:nvSpPr>
        <p:spPr bwMode="auto">
          <a:xfrm>
            <a:off x="6477000" y="2895600"/>
            <a:ext cx="2438400" cy="3505200"/>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25637" name="Line 95"/>
          <p:cNvSpPr>
            <a:spLocks noChangeShapeType="1"/>
          </p:cNvSpPr>
          <p:nvPr/>
        </p:nvSpPr>
        <p:spPr bwMode="auto">
          <a:xfrm flipV="1">
            <a:off x="6705600" y="32766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8" name="Line 97"/>
          <p:cNvSpPr>
            <a:spLocks noChangeShapeType="1"/>
          </p:cNvSpPr>
          <p:nvPr/>
        </p:nvSpPr>
        <p:spPr bwMode="auto">
          <a:xfrm>
            <a:off x="7086600" y="3276600"/>
            <a:ext cx="0" cy="381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39" name="Line 98"/>
          <p:cNvSpPr>
            <a:spLocks noChangeShapeType="1"/>
          </p:cNvSpPr>
          <p:nvPr/>
        </p:nvSpPr>
        <p:spPr bwMode="auto">
          <a:xfrm>
            <a:off x="6705600" y="3276600"/>
            <a:ext cx="381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25640" name="Line 100"/>
          <p:cNvSpPr>
            <a:spLocks noChangeShapeType="1"/>
          </p:cNvSpPr>
          <p:nvPr/>
        </p:nvSpPr>
        <p:spPr bwMode="auto">
          <a:xfrm flipV="1">
            <a:off x="6705600" y="5257800"/>
            <a:ext cx="1066800" cy="381000"/>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US"/>
          </a:p>
        </p:txBody>
      </p:sp>
      <p:sp>
        <p:nvSpPr>
          <p:cNvPr id="25641" name="Text Box 101"/>
          <p:cNvSpPr txBox="1">
            <a:spLocks noChangeArrowheads="1"/>
          </p:cNvSpPr>
          <p:nvPr/>
        </p:nvSpPr>
        <p:spPr bwMode="auto">
          <a:xfrm>
            <a:off x="6705600" y="3810000"/>
            <a:ext cx="182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Exacerbation</a:t>
            </a:r>
          </a:p>
        </p:txBody>
      </p:sp>
      <p:sp>
        <p:nvSpPr>
          <p:cNvPr id="25642" name="Text Box 102"/>
          <p:cNvSpPr txBox="1">
            <a:spLocks noChangeArrowheads="1"/>
          </p:cNvSpPr>
          <p:nvPr/>
        </p:nvSpPr>
        <p:spPr bwMode="auto">
          <a:xfrm>
            <a:off x="6858000" y="5791200"/>
            <a:ext cx="1981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pPr>
            <a:r>
              <a:rPr lang="en-US"/>
              <a:t>Nerve Cell Loss</a:t>
            </a:r>
          </a:p>
        </p:txBody>
      </p:sp>
      <p:sp>
        <p:nvSpPr>
          <p:cNvPr id="25643" name="Text Box 103"/>
          <p:cNvSpPr txBox="1">
            <a:spLocks noChangeArrowheads="1"/>
          </p:cNvSpPr>
          <p:nvPr/>
        </p:nvSpPr>
        <p:spPr bwMode="auto">
          <a:xfrm>
            <a:off x="762000" y="457200"/>
            <a:ext cx="7772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endParaRPr lang="en-US"/>
          </a:p>
        </p:txBody>
      </p:sp>
      <p:sp>
        <p:nvSpPr>
          <p:cNvPr id="25644" name="Rectangle 104"/>
          <p:cNvSpPr>
            <a:spLocks noChangeArrowheads="1"/>
          </p:cNvSpPr>
          <p:nvPr/>
        </p:nvSpPr>
        <p:spPr bwMode="auto">
          <a:xfrm>
            <a:off x="609600" y="457200"/>
            <a:ext cx="8229600" cy="1295400"/>
          </a:xfrm>
          <a:prstGeom prst="rect">
            <a:avLst/>
          </a:prstGeom>
          <a:solidFill>
            <a:schemeClr val="accent1"/>
          </a:solidFill>
          <a:ln w="9525">
            <a:solidFill>
              <a:schemeClr val="tx1"/>
            </a:solidFill>
            <a:miter lim="800000"/>
            <a:headEnd/>
            <a:tailEnd/>
          </a:ln>
        </p:spPr>
        <p:txBody>
          <a:bodyPr wrap="none" anchor="ctr"/>
          <a:lstStyle/>
          <a:p>
            <a:pPr algn="ctr"/>
            <a:r>
              <a:rPr lang="en-US" sz="3600"/>
              <a:t>Relapsing – Remitting MS Progression</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274638"/>
            <a:ext cx="8229600" cy="715962"/>
          </a:xfrm>
        </p:spPr>
        <p:txBody>
          <a:bodyPr/>
          <a:lstStyle/>
          <a:p>
            <a:pPr fontAlgn="auto">
              <a:spcAft>
                <a:spcPts val="0"/>
              </a:spcAft>
              <a:defRPr/>
            </a:pPr>
            <a:r>
              <a:rPr lang="en-US" sz="4400" dirty="0" smtClean="0"/>
              <a:t>MS</a:t>
            </a:r>
            <a:r>
              <a:rPr lang="en-US" dirty="0" smtClean="0"/>
              <a:t> </a:t>
            </a:r>
            <a:r>
              <a:rPr lang="en-US" sz="4400" dirty="0" smtClean="0"/>
              <a:t>Classification</a:t>
            </a:r>
            <a:endParaRPr lang="en-US" dirty="0" smtClean="0"/>
          </a:p>
        </p:txBody>
      </p:sp>
      <p:sp>
        <p:nvSpPr>
          <p:cNvPr id="20483" name="Text Placeholder 2"/>
          <p:cNvSpPr>
            <a:spLocks noGrp="1"/>
          </p:cNvSpPr>
          <p:nvPr>
            <p:ph type="body" idx="1"/>
          </p:nvPr>
        </p:nvSpPr>
        <p:spPr>
          <a:xfrm>
            <a:off x="455613" y="990600"/>
            <a:ext cx="4040187" cy="457200"/>
          </a:xfrm>
          <a:solidFill>
            <a:srgbClr val="92D050"/>
          </a:solidFill>
        </p:spPr>
        <p:txBody>
          <a:bodyPr>
            <a:normAutofit fontScale="25000" lnSpcReduction="20000"/>
          </a:bodyPr>
          <a:lstStyle/>
          <a:p>
            <a:pPr fontAlgn="auto">
              <a:spcAft>
                <a:spcPts val="0"/>
              </a:spcAft>
              <a:buFont typeface="Wingdings 2"/>
              <a:buNone/>
              <a:defRPr/>
            </a:pPr>
            <a:endParaRPr lang="en-US" dirty="0" smtClean="0"/>
          </a:p>
          <a:p>
            <a:pPr fontAlgn="auto">
              <a:spcAft>
                <a:spcPts val="0"/>
              </a:spcAft>
              <a:buFont typeface="Wingdings 2"/>
              <a:buNone/>
              <a:defRPr/>
            </a:pPr>
            <a:endParaRPr lang="en-US" dirty="0" smtClean="0"/>
          </a:p>
          <a:p>
            <a:pPr fontAlgn="auto">
              <a:spcAft>
                <a:spcPts val="0"/>
              </a:spcAft>
              <a:buFont typeface="Wingdings 2"/>
              <a:buNone/>
              <a:defRPr/>
            </a:pPr>
            <a:r>
              <a:rPr lang="en-US" sz="11200" dirty="0" smtClean="0"/>
              <a:t>Primary Progressive</a:t>
            </a:r>
          </a:p>
        </p:txBody>
      </p:sp>
      <p:sp>
        <p:nvSpPr>
          <p:cNvPr id="26628" name="Content Placeholder 3"/>
          <p:cNvSpPr>
            <a:spLocks noGrp="1"/>
          </p:cNvSpPr>
          <p:nvPr>
            <p:ph sz="quarter" idx="2"/>
          </p:nvPr>
        </p:nvSpPr>
        <p:spPr>
          <a:xfrm>
            <a:off x="152400" y="1600200"/>
            <a:ext cx="4344988" cy="5257800"/>
          </a:xfrm>
        </p:spPr>
        <p:txBody>
          <a:bodyPr/>
          <a:lstStyle/>
          <a:p>
            <a:r>
              <a:rPr lang="en-US" smtClean="0"/>
              <a:t>Nearly continuous worsening of disease from the onset, with no distinct relapses or remissions </a:t>
            </a:r>
          </a:p>
          <a:p>
            <a:r>
              <a:rPr lang="en-US" smtClean="0"/>
              <a:t>Many variations in rate of progression over time, occasional plateaus, and temporary minor improvements </a:t>
            </a:r>
          </a:p>
          <a:p>
            <a:r>
              <a:rPr lang="en-US" i="1" smtClean="0"/>
              <a:t>Relatively rare - Approximately 10% at onset</a:t>
            </a:r>
            <a:endParaRPr lang="en-US" smtClean="0"/>
          </a:p>
          <a:p>
            <a:endParaRPr lang="en-US" smtClean="0"/>
          </a:p>
        </p:txBody>
      </p:sp>
      <p:pic>
        <p:nvPicPr>
          <p:cNvPr id="2662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600200"/>
            <a:ext cx="4435475"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457200" y="320040"/>
            <a:ext cx="7242048" cy="822960"/>
          </a:xfrm>
        </p:spPr>
        <p:txBody>
          <a:bodyPr/>
          <a:lstStyle/>
          <a:p>
            <a:pPr fontAlgn="auto">
              <a:spcAft>
                <a:spcPts val="0"/>
              </a:spcAft>
              <a:defRPr/>
            </a:pPr>
            <a:r>
              <a:rPr lang="en-US" sz="4000" dirty="0" smtClean="0"/>
              <a:t>MS Classification</a:t>
            </a:r>
          </a:p>
        </p:txBody>
      </p:sp>
      <p:sp>
        <p:nvSpPr>
          <p:cNvPr id="27651" name="Text Placeholder 2"/>
          <p:cNvSpPr>
            <a:spLocks noGrp="1"/>
          </p:cNvSpPr>
          <p:nvPr>
            <p:ph type="body" idx="1"/>
          </p:nvPr>
        </p:nvSpPr>
        <p:spPr>
          <a:xfrm>
            <a:off x="457200" y="1219200"/>
            <a:ext cx="4040188" cy="498475"/>
          </a:xfrm>
          <a:solidFill>
            <a:srgbClr val="92D050"/>
          </a:solidFill>
          <a:ln>
            <a:miter lim="800000"/>
            <a:headEnd/>
            <a:tailEnd/>
          </a:ln>
        </p:spPr>
        <p:txBody>
          <a:bodyPr/>
          <a:lstStyle/>
          <a:p>
            <a:r>
              <a:rPr lang="en-US" sz="2800" smtClean="0"/>
              <a:t>Progressive Relapsing</a:t>
            </a:r>
          </a:p>
        </p:txBody>
      </p:sp>
      <p:sp>
        <p:nvSpPr>
          <p:cNvPr id="27652" name="Content Placeholder 3"/>
          <p:cNvSpPr>
            <a:spLocks noGrp="1"/>
          </p:cNvSpPr>
          <p:nvPr>
            <p:ph sz="quarter" idx="2"/>
          </p:nvPr>
        </p:nvSpPr>
        <p:spPr>
          <a:xfrm>
            <a:off x="152400" y="1752600"/>
            <a:ext cx="4344988" cy="5105400"/>
          </a:xfrm>
        </p:spPr>
        <p:txBody>
          <a:bodyPr/>
          <a:lstStyle/>
          <a:p>
            <a:r>
              <a:rPr lang="en-US" smtClean="0"/>
              <a:t>Steadily worsening disease from the onset</a:t>
            </a:r>
          </a:p>
          <a:p>
            <a:r>
              <a:rPr lang="en-US" smtClean="0"/>
              <a:t>Also have clear acute flare-ups (relapses), with or without recovery</a:t>
            </a:r>
          </a:p>
          <a:p>
            <a:r>
              <a:rPr lang="en-US" smtClean="0"/>
              <a:t>In contrast to relapsing-remitting MS, the periods between relapses are characterized by continuing disease progression</a:t>
            </a:r>
          </a:p>
          <a:p>
            <a:r>
              <a:rPr lang="en-US" i="1" smtClean="0"/>
              <a:t>Relatively rare – approximately 5% at onset</a:t>
            </a:r>
            <a:r>
              <a:rPr lang="en-US" smtClean="0"/>
              <a:t> </a:t>
            </a:r>
          </a:p>
          <a:p>
            <a:endParaRPr lang="en-US" smtClean="0"/>
          </a:p>
        </p:txBody>
      </p:sp>
      <p:pic>
        <p:nvPicPr>
          <p:cNvPr id="2765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828800"/>
            <a:ext cx="4449763"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457200" y="320040"/>
            <a:ext cx="7239000" cy="899160"/>
          </a:xfrm>
        </p:spPr>
        <p:txBody>
          <a:bodyPr/>
          <a:lstStyle/>
          <a:p>
            <a:pPr fontAlgn="auto">
              <a:spcAft>
                <a:spcPts val="0"/>
              </a:spcAft>
              <a:defRPr/>
            </a:pPr>
            <a:r>
              <a:rPr lang="en-US" sz="4400" dirty="0" smtClean="0"/>
              <a:t>Progression of MS</a:t>
            </a:r>
          </a:p>
        </p:txBody>
      </p:sp>
      <p:sp>
        <p:nvSpPr>
          <p:cNvPr id="28675" name="Content Placeholder 3"/>
          <p:cNvSpPr>
            <a:spLocks noGrp="1"/>
          </p:cNvSpPr>
          <p:nvPr>
            <p:ph idx="1"/>
          </p:nvPr>
        </p:nvSpPr>
        <p:spPr>
          <a:xfrm>
            <a:off x="381000" y="1447800"/>
            <a:ext cx="7315200" cy="5008563"/>
          </a:xfrm>
        </p:spPr>
        <p:txBody>
          <a:bodyPr/>
          <a:lstStyle/>
          <a:p>
            <a:r>
              <a:rPr lang="en-US" smtClean="0"/>
              <a:t>Average time spent in each EDSS level</a:t>
            </a:r>
          </a:p>
        </p:txBody>
      </p:sp>
      <p:sp>
        <p:nvSpPr>
          <p:cNvPr id="28676" name="Rectangle 2"/>
          <p:cNvSpPr>
            <a:spLocks noChangeArrowheads="1"/>
          </p:cNvSpPr>
          <p:nvPr/>
        </p:nvSpPr>
        <p:spPr bwMode="auto">
          <a:xfrm>
            <a:off x="0" y="0"/>
            <a:ext cx="9144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sz="600">
                <a:latin typeface="Verdana" pitchFamily="34" charset="0"/>
              </a:rPr>
              <a:t>Below is a graph showing the average time a person spends in each EDSS level.</a:t>
            </a:r>
            <a:r>
              <a:rPr lang="en-US" sz="900"/>
              <a:t> </a:t>
            </a:r>
            <a:endParaRPr lang="en-US"/>
          </a:p>
          <a:p>
            <a:pPr eaLnBrk="0" hangingPunct="0"/>
            <a:r>
              <a:rPr lang="en-US"/>
              <a:t>  </a:t>
            </a:r>
            <a:endParaRPr lang="en-US" sz="15000"/>
          </a:p>
        </p:txBody>
      </p:sp>
      <p:pic>
        <p:nvPicPr>
          <p:cNvPr id="28677" name="Picture 3" descr="http://www.mult-sclerosis.org/EDDSlevel.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076450"/>
            <a:ext cx="6324600" cy="3952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8" name="TextBox 9"/>
          <p:cNvSpPr txBox="1">
            <a:spLocks noChangeArrowheads="1"/>
          </p:cNvSpPr>
          <p:nvPr/>
        </p:nvSpPr>
        <p:spPr bwMode="auto">
          <a:xfrm>
            <a:off x="2362200" y="6488113"/>
            <a:ext cx="6781800" cy="36988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http://www.mult-sclerosis.org/expandeddisabilitystatusscale.html</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457200" y="320040"/>
            <a:ext cx="7242048" cy="746760"/>
          </a:xfrm>
        </p:spPr>
        <p:txBody>
          <a:bodyPr/>
          <a:lstStyle/>
          <a:p>
            <a:pPr fontAlgn="auto">
              <a:spcAft>
                <a:spcPts val="0"/>
              </a:spcAft>
              <a:defRPr/>
            </a:pPr>
            <a:r>
              <a:rPr lang="en-US" sz="4000" dirty="0" smtClean="0"/>
              <a:t>Disease Modifying Agents</a:t>
            </a:r>
          </a:p>
        </p:txBody>
      </p:sp>
      <p:sp>
        <p:nvSpPr>
          <p:cNvPr id="24579" name="Content Placeholder 7"/>
          <p:cNvSpPr>
            <a:spLocks noGrp="1"/>
          </p:cNvSpPr>
          <p:nvPr>
            <p:ph sz="half" idx="1"/>
          </p:nvPr>
        </p:nvSpPr>
        <p:spPr>
          <a:xfrm>
            <a:off x="457200" y="1295400"/>
            <a:ext cx="3810000" cy="5334000"/>
          </a:xfrm>
        </p:spPr>
        <p:txBody>
          <a:bodyPr>
            <a:normAutofit lnSpcReduction="10000"/>
          </a:bodyPr>
          <a:lstStyle/>
          <a:p>
            <a:pPr marL="274320" indent="-274320" fontAlgn="auto">
              <a:spcAft>
                <a:spcPts val="0"/>
              </a:spcAft>
              <a:buFont typeface="Wingdings 2"/>
              <a:buChar char=""/>
              <a:defRPr/>
            </a:pPr>
            <a:r>
              <a:rPr lang="en-US" dirty="0" err="1" smtClean="0"/>
              <a:t>Avonex</a:t>
            </a:r>
            <a:r>
              <a:rPr lang="en-US" dirty="0" smtClean="0"/>
              <a:t> (Interferon beta 1-a)</a:t>
            </a:r>
          </a:p>
          <a:p>
            <a:pPr marL="521208" lvl="1" fontAlgn="auto">
              <a:spcAft>
                <a:spcPts val="0"/>
              </a:spcAft>
              <a:buClr>
                <a:schemeClr val="accent4"/>
              </a:buClr>
              <a:buFont typeface="Wingdings 2"/>
              <a:buChar char=""/>
              <a:defRPr/>
            </a:pPr>
            <a:r>
              <a:rPr lang="en-US" dirty="0" smtClean="0">
                <a:solidFill>
                  <a:schemeClr val="tx1">
                    <a:tint val="85000"/>
                  </a:schemeClr>
                </a:solidFill>
              </a:rPr>
              <a:t>weekly </a:t>
            </a:r>
            <a:r>
              <a:rPr lang="en-US" dirty="0" err="1" smtClean="0">
                <a:solidFill>
                  <a:schemeClr val="tx1">
                    <a:tint val="85000"/>
                  </a:schemeClr>
                </a:solidFill>
              </a:rPr>
              <a:t>intermuscular</a:t>
            </a:r>
            <a:r>
              <a:rPr lang="en-US" dirty="0" smtClean="0">
                <a:solidFill>
                  <a:schemeClr val="tx1">
                    <a:tint val="85000"/>
                  </a:schemeClr>
                </a:solidFill>
              </a:rPr>
              <a:t> injections</a:t>
            </a:r>
          </a:p>
          <a:p>
            <a:pPr marL="274320" indent="-274320" fontAlgn="auto">
              <a:spcAft>
                <a:spcPts val="0"/>
              </a:spcAft>
              <a:buFont typeface="Wingdings 2"/>
              <a:buChar char=""/>
              <a:defRPr/>
            </a:pPr>
            <a:r>
              <a:rPr lang="en-US" dirty="0" err="1" smtClean="0"/>
              <a:t>Betaseron</a:t>
            </a:r>
            <a:r>
              <a:rPr lang="en-US" dirty="0" smtClean="0"/>
              <a:t> (Interferon beta 1-b)</a:t>
            </a:r>
          </a:p>
          <a:p>
            <a:pPr marL="521208" lvl="1" fontAlgn="auto">
              <a:spcAft>
                <a:spcPts val="0"/>
              </a:spcAft>
              <a:buClr>
                <a:schemeClr val="accent4"/>
              </a:buClr>
              <a:buFont typeface="Wingdings 2"/>
              <a:buChar char=""/>
              <a:defRPr/>
            </a:pPr>
            <a:r>
              <a:rPr lang="en-US" dirty="0" smtClean="0">
                <a:solidFill>
                  <a:schemeClr val="tx1">
                    <a:tint val="85000"/>
                  </a:schemeClr>
                </a:solidFill>
              </a:rPr>
              <a:t>subcutaneous injection every other day</a:t>
            </a:r>
          </a:p>
          <a:p>
            <a:pPr marL="274320" indent="-274320" fontAlgn="auto">
              <a:spcAft>
                <a:spcPts val="0"/>
              </a:spcAft>
              <a:buFont typeface="Wingdings 2"/>
              <a:buChar char=""/>
              <a:defRPr/>
            </a:pPr>
            <a:r>
              <a:rPr lang="en-US" dirty="0" err="1" smtClean="0"/>
              <a:t>Rebif</a:t>
            </a:r>
            <a:r>
              <a:rPr lang="en-US" dirty="0" smtClean="0"/>
              <a:t> (Interferon beta 1-a)</a:t>
            </a:r>
          </a:p>
          <a:p>
            <a:pPr marL="521208" lvl="1" fontAlgn="auto">
              <a:spcAft>
                <a:spcPts val="0"/>
              </a:spcAft>
              <a:buClr>
                <a:schemeClr val="accent4"/>
              </a:buClr>
              <a:buFont typeface="Wingdings 2"/>
              <a:buChar char=""/>
              <a:defRPr/>
            </a:pPr>
            <a:r>
              <a:rPr lang="en-US" dirty="0" smtClean="0">
                <a:solidFill>
                  <a:schemeClr val="tx1">
                    <a:tint val="85000"/>
                  </a:schemeClr>
                </a:solidFill>
              </a:rPr>
              <a:t>Subcutaneous injections 3x/week</a:t>
            </a:r>
          </a:p>
          <a:p>
            <a:pPr marL="274320" indent="-274320" fontAlgn="auto">
              <a:spcAft>
                <a:spcPts val="0"/>
              </a:spcAft>
              <a:buFont typeface="Wingdings 2"/>
              <a:buChar char=""/>
              <a:defRPr/>
            </a:pPr>
            <a:endParaRPr lang="en-US" dirty="0" smtClean="0"/>
          </a:p>
        </p:txBody>
      </p:sp>
      <p:sp>
        <p:nvSpPr>
          <p:cNvPr id="24580" name="Content Placeholder 8"/>
          <p:cNvSpPr>
            <a:spLocks noGrp="1"/>
          </p:cNvSpPr>
          <p:nvPr>
            <p:ph sz="half" idx="2"/>
          </p:nvPr>
        </p:nvSpPr>
        <p:spPr>
          <a:xfrm>
            <a:off x="4267200" y="1295400"/>
            <a:ext cx="3810000" cy="4830763"/>
          </a:xfrm>
        </p:spPr>
        <p:txBody>
          <a:bodyPr>
            <a:normAutofit lnSpcReduction="10000"/>
          </a:bodyPr>
          <a:lstStyle/>
          <a:p>
            <a:pPr marL="274320" indent="-274320" fontAlgn="auto">
              <a:spcAft>
                <a:spcPts val="0"/>
              </a:spcAft>
              <a:buFont typeface="Wingdings 2"/>
              <a:buChar char=""/>
              <a:defRPr/>
            </a:pPr>
            <a:r>
              <a:rPr lang="en-US" dirty="0" smtClean="0"/>
              <a:t>Common side effects:</a:t>
            </a:r>
          </a:p>
          <a:p>
            <a:pPr marL="521208" lvl="1" fontAlgn="auto">
              <a:spcAft>
                <a:spcPts val="0"/>
              </a:spcAft>
              <a:buClr>
                <a:schemeClr val="accent4"/>
              </a:buClr>
              <a:buFont typeface="Wingdings 2"/>
              <a:buChar char=""/>
              <a:defRPr/>
            </a:pPr>
            <a:r>
              <a:rPr lang="en-US" dirty="0" smtClean="0">
                <a:solidFill>
                  <a:schemeClr val="tx1">
                    <a:tint val="85000"/>
                  </a:schemeClr>
                </a:solidFill>
              </a:rPr>
              <a:t>Flu-like symptoms (headache, fatigue, muscle aches, fever)</a:t>
            </a:r>
          </a:p>
          <a:p>
            <a:pPr marL="521208" lvl="1" fontAlgn="auto">
              <a:spcAft>
                <a:spcPts val="0"/>
              </a:spcAft>
              <a:buClr>
                <a:schemeClr val="accent4"/>
              </a:buClr>
              <a:buFont typeface="Wingdings 2"/>
              <a:buChar char=""/>
              <a:defRPr/>
            </a:pPr>
            <a:r>
              <a:rPr lang="en-US" dirty="0" smtClean="0">
                <a:solidFill>
                  <a:schemeClr val="tx1">
                    <a:tint val="85000"/>
                  </a:schemeClr>
                </a:solidFill>
              </a:rPr>
              <a:t>Depression/anxiety</a:t>
            </a:r>
          </a:p>
          <a:p>
            <a:pPr marL="521208" lvl="1" fontAlgn="auto">
              <a:spcAft>
                <a:spcPts val="0"/>
              </a:spcAft>
              <a:buClr>
                <a:schemeClr val="accent4"/>
              </a:buClr>
              <a:buFont typeface="Wingdings 2"/>
              <a:buChar char=""/>
              <a:defRPr/>
            </a:pPr>
            <a:r>
              <a:rPr lang="en-US" dirty="0" smtClean="0">
                <a:solidFill>
                  <a:schemeClr val="tx1">
                    <a:tint val="85000"/>
                  </a:schemeClr>
                </a:solidFill>
              </a:rPr>
              <a:t>Liver problems</a:t>
            </a:r>
          </a:p>
          <a:p>
            <a:pPr marL="521208" lvl="1" fontAlgn="auto">
              <a:spcAft>
                <a:spcPts val="0"/>
              </a:spcAft>
              <a:buClr>
                <a:schemeClr val="accent4"/>
              </a:buClr>
              <a:buFont typeface="Wingdings 2"/>
              <a:buChar char=""/>
              <a:defRPr/>
            </a:pPr>
            <a:r>
              <a:rPr lang="en-US" dirty="0" smtClean="0">
                <a:solidFill>
                  <a:schemeClr val="tx1">
                    <a:tint val="85000"/>
                  </a:schemeClr>
                </a:solidFill>
              </a:rPr>
              <a:t>Blood problems</a:t>
            </a:r>
          </a:p>
          <a:p>
            <a:pPr marL="521208" lvl="1" fontAlgn="auto">
              <a:spcAft>
                <a:spcPts val="0"/>
              </a:spcAft>
              <a:buClr>
                <a:schemeClr val="accent4"/>
              </a:buClr>
              <a:buFont typeface="Wingdings 2"/>
              <a:buChar char=""/>
              <a:defRPr/>
            </a:pPr>
            <a:r>
              <a:rPr lang="en-US" dirty="0" smtClean="0">
                <a:solidFill>
                  <a:schemeClr val="tx1">
                    <a:tint val="85000"/>
                  </a:schemeClr>
                </a:solidFill>
              </a:rPr>
              <a:t>Thyroid problems</a:t>
            </a:r>
          </a:p>
          <a:p>
            <a:pPr marL="521208" lvl="1" fontAlgn="auto">
              <a:spcAft>
                <a:spcPts val="0"/>
              </a:spcAft>
              <a:buClr>
                <a:schemeClr val="accent4"/>
              </a:buClr>
              <a:buFont typeface="Wingdings 2"/>
              <a:buChar char=""/>
              <a:defRPr/>
            </a:pPr>
            <a:r>
              <a:rPr lang="en-US" dirty="0" smtClean="0">
                <a:solidFill>
                  <a:schemeClr val="tx1">
                    <a:tint val="85000"/>
                  </a:schemeClr>
                </a:solidFill>
              </a:rPr>
              <a:t>Allergic problems</a:t>
            </a:r>
          </a:p>
          <a:p>
            <a:pPr marL="521208" lvl="1" fontAlgn="auto">
              <a:spcAft>
                <a:spcPts val="0"/>
              </a:spcAft>
              <a:buClr>
                <a:schemeClr val="accent4"/>
              </a:buClr>
              <a:buFont typeface="Wingdings 2"/>
              <a:buChar char=""/>
              <a:defRPr/>
            </a:pPr>
            <a:r>
              <a:rPr lang="en-US" dirty="0" smtClean="0">
                <a:solidFill>
                  <a:schemeClr val="tx1">
                    <a:tint val="85000"/>
                  </a:schemeClr>
                </a:solidFill>
              </a:rPr>
              <a:t>Seizures (</a:t>
            </a:r>
            <a:r>
              <a:rPr lang="en-US" dirty="0" err="1" smtClean="0">
                <a:solidFill>
                  <a:schemeClr val="tx1">
                    <a:tint val="85000"/>
                  </a:schemeClr>
                </a:solidFill>
              </a:rPr>
              <a:t>Avonex</a:t>
            </a:r>
            <a:r>
              <a:rPr lang="en-US" dirty="0" smtClean="0">
                <a:solidFill>
                  <a:schemeClr val="tx1">
                    <a:tint val="85000"/>
                  </a:schemeClr>
                </a:solidFill>
              </a:rPr>
              <a:t>)</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320040"/>
            <a:ext cx="7242048" cy="822960"/>
          </a:xfrm>
        </p:spPr>
        <p:txBody>
          <a:bodyPr/>
          <a:lstStyle/>
          <a:p>
            <a:pPr fontAlgn="auto">
              <a:spcAft>
                <a:spcPts val="0"/>
              </a:spcAft>
              <a:defRPr/>
            </a:pPr>
            <a:r>
              <a:rPr lang="en-US" sz="4000" dirty="0" smtClean="0"/>
              <a:t>Disease Modifying Agents</a:t>
            </a:r>
          </a:p>
        </p:txBody>
      </p:sp>
      <p:sp>
        <p:nvSpPr>
          <p:cNvPr id="30723" name="Content Placeholder 2"/>
          <p:cNvSpPr>
            <a:spLocks noGrp="1"/>
          </p:cNvSpPr>
          <p:nvPr>
            <p:ph sz="half" idx="1"/>
          </p:nvPr>
        </p:nvSpPr>
        <p:spPr>
          <a:xfrm>
            <a:off x="457200" y="1600200"/>
            <a:ext cx="8305800" cy="5257800"/>
          </a:xfrm>
        </p:spPr>
        <p:txBody>
          <a:bodyPr/>
          <a:lstStyle/>
          <a:p>
            <a:r>
              <a:rPr lang="en-US" smtClean="0"/>
              <a:t>Copaxone (glutimer acetate)</a:t>
            </a:r>
          </a:p>
          <a:p>
            <a:pPr lvl="1"/>
            <a:r>
              <a:rPr lang="en-US" smtClean="0"/>
              <a:t>Daily subcutaneous injections</a:t>
            </a:r>
          </a:p>
          <a:p>
            <a:r>
              <a:rPr lang="en-US" smtClean="0"/>
              <a:t>Novantrone (mitroxantrone)</a:t>
            </a:r>
          </a:p>
          <a:p>
            <a:pPr lvl="1"/>
            <a:r>
              <a:rPr lang="en-US" smtClean="0"/>
              <a:t>Intervenous injections every 3 months for max of 2-3 years</a:t>
            </a:r>
          </a:p>
          <a:p>
            <a:r>
              <a:rPr lang="en-US" smtClean="0"/>
              <a:t>Tysabri (natalizumab) </a:t>
            </a:r>
          </a:p>
          <a:p>
            <a:pPr lvl="1"/>
            <a:r>
              <a:rPr lang="en-US" smtClean="0"/>
              <a:t>Intervenous infusion every 4 weeks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457200" y="320040"/>
            <a:ext cx="7242048" cy="822960"/>
          </a:xfrm>
        </p:spPr>
        <p:txBody>
          <a:bodyPr/>
          <a:lstStyle/>
          <a:p>
            <a:pPr fontAlgn="auto">
              <a:spcAft>
                <a:spcPts val="0"/>
              </a:spcAft>
              <a:defRPr/>
            </a:pPr>
            <a:r>
              <a:rPr lang="en-US" sz="4400" dirty="0" smtClean="0"/>
              <a:t>Symptom Management</a:t>
            </a:r>
          </a:p>
        </p:txBody>
      </p:sp>
      <p:sp>
        <p:nvSpPr>
          <p:cNvPr id="31747" name="Content Placeholder 2"/>
          <p:cNvSpPr>
            <a:spLocks noGrp="1"/>
          </p:cNvSpPr>
          <p:nvPr>
            <p:ph sz="half" idx="1"/>
          </p:nvPr>
        </p:nvSpPr>
        <p:spPr>
          <a:xfrm>
            <a:off x="457200" y="1600200"/>
            <a:ext cx="3521075" cy="4525963"/>
          </a:xfrm>
        </p:spPr>
        <p:txBody>
          <a:bodyPr/>
          <a:lstStyle/>
          <a:p>
            <a:r>
              <a:rPr lang="en-US" smtClean="0"/>
              <a:t>Spasticity</a:t>
            </a:r>
          </a:p>
          <a:p>
            <a:pPr lvl="1"/>
            <a:r>
              <a:rPr lang="en-US" smtClean="0"/>
              <a:t>Baclofen</a:t>
            </a:r>
          </a:p>
          <a:p>
            <a:r>
              <a:rPr lang="en-US" smtClean="0"/>
              <a:t>Bladder problems</a:t>
            </a:r>
          </a:p>
          <a:p>
            <a:pPr lvl="1"/>
            <a:r>
              <a:rPr lang="en-US" smtClean="0"/>
              <a:t>Cholinergics</a:t>
            </a:r>
          </a:p>
          <a:p>
            <a:r>
              <a:rPr lang="en-US" smtClean="0"/>
              <a:t>Depression</a:t>
            </a:r>
          </a:p>
          <a:p>
            <a:pPr lvl="1"/>
            <a:r>
              <a:rPr lang="en-US" smtClean="0"/>
              <a:t>Anti-depressants</a:t>
            </a:r>
          </a:p>
          <a:p>
            <a:r>
              <a:rPr lang="en-US" smtClean="0"/>
              <a:t>Fatigue</a:t>
            </a:r>
          </a:p>
          <a:p>
            <a:pPr lvl="1"/>
            <a:r>
              <a:rPr lang="en-US" smtClean="0"/>
              <a:t>Anti-depressants</a:t>
            </a:r>
          </a:p>
          <a:p>
            <a:pPr>
              <a:buFontTx/>
              <a:buNone/>
            </a:pPr>
            <a:endParaRPr lang="en-US" smtClean="0"/>
          </a:p>
        </p:txBody>
      </p:sp>
      <p:sp>
        <p:nvSpPr>
          <p:cNvPr id="31748" name="Content Placeholder 3"/>
          <p:cNvSpPr>
            <a:spLocks noGrp="1"/>
          </p:cNvSpPr>
          <p:nvPr>
            <p:ph sz="half" idx="2"/>
          </p:nvPr>
        </p:nvSpPr>
        <p:spPr>
          <a:xfrm>
            <a:off x="4178300" y="1600200"/>
            <a:ext cx="3521075" cy="4525963"/>
          </a:xfrm>
        </p:spPr>
        <p:txBody>
          <a:bodyPr/>
          <a:lstStyle/>
          <a:p>
            <a:r>
              <a:rPr lang="en-US" smtClean="0"/>
              <a:t>Heat sensitivity</a:t>
            </a:r>
          </a:p>
          <a:p>
            <a:pPr lvl="1"/>
            <a:r>
              <a:rPr lang="en-US" smtClean="0"/>
              <a:t>Fans</a:t>
            </a:r>
          </a:p>
          <a:p>
            <a:pPr lvl="1"/>
            <a:r>
              <a:rPr lang="en-US" smtClean="0"/>
              <a:t>Good hydration</a:t>
            </a:r>
          </a:p>
          <a:p>
            <a:pPr lvl="1"/>
            <a:r>
              <a:rPr lang="en-US" smtClean="0"/>
              <a:t>Cooling vests</a:t>
            </a:r>
          </a:p>
        </p:txBody>
      </p:sp>
      <p:pic>
        <p:nvPicPr>
          <p:cNvPr id="31749" name="Picture 2" descr="Cool Vest, Cooling vest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050" y="3581400"/>
            <a:ext cx="17716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normAutofit fontScale="90000"/>
          </a:bodyPr>
          <a:lstStyle/>
          <a:p>
            <a:pPr fontAlgn="auto">
              <a:spcAft>
                <a:spcPts val="0"/>
              </a:spcAft>
              <a:defRPr/>
            </a:pPr>
            <a:r>
              <a:rPr lang="en-US" dirty="0" smtClean="0"/>
              <a:t>Complimentary and Alternative Therapies (CAM)</a:t>
            </a:r>
          </a:p>
        </p:txBody>
      </p:sp>
      <p:sp>
        <p:nvSpPr>
          <p:cNvPr id="27651" name="Content Placeholder 2"/>
          <p:cNvSpPr>
            <a:spLocks noGrp="1"/>
          </p:cNvSpPr>
          <p:nvPr>
            <p:ph sz="half" idx="1"/>
          </p:nvPr>
        </p:nvSpPr>
        <p:spPr>
          <a:xfrm>
            <a:off x="4114800" y="1600200"/>
            <a:ext cx="4038600" cy="4525963"/>
          </a:xfrm>
        </p:spPr>
        <p:txBody>
          <a:bodyPr>
            <a:normAutofit lnSpcReduction="10000"/>
          </a:bodyPr>
          <a:lstStyle/>
          <a:p>
            <a:pPr marL="274320" indent="-274320" fontAlgn="auto">
              <a:spcAft>
                <a:spcPts val="0"/>
              </a:spcAft>
              <a:buFont typeface="Wingdings 2"/>
              <a:buChar char=""/>
              <a:defRPr/>
            </a:pPr>
            <a:r>
              <a:rPr lang="en-US" dirty="0" smtClean="0"/>
              <a:t>Acupuncture</a:t>
            </a:r>
          </a:p>
          <a:p>
            <a:pPr marL="274320" indent="-274320" fontAlgn="auto">
              <a:spcAft>
                <a:spcPts val="0"/>
              </a:spcAft>
              <a:buFont typeface="Wingdings 2"/>
              <a:buChar char=""/>
              <a:defRPr/>
            </a:pPr>
            <a:r>
              <a:rPr lang="en-US" dirty="0" smtClean="0"/>
              <a:t>Bee venom therapy</a:t>
            </a:r>
          </a:p>
          <a:p>
            <a:pPr marL="274320" indent="-274320" fontAlgn="auto">
              <a:spcAft>
                <a:spcPts val="0"/>
              </a:spcAft>
              <a:buFont typeface="Wingdings 2"/>
              <a:buChar char=""/>
              <a:defRPr/>
            </a:pPr>
            <a:r>
              <a:rPr lang="en-US" dirty="0" smtClean="0"/>
              <a:t>Marijuana</a:t>
            </a:r>
          </a:p>
          <a:p>
            <a:pPr marL="274320" indent="-274320" fontAlgn="auto">
              <a:spcAft>
                <a:spcPts val="0"/>
              </a:spcAft>
              <a:buFont typeface="Wingdings 2"/>
              <a:buChar char=""/>
              <a:defRPr/>
            </a:pPr>
            <a:r>
              <a:rPr lang="en-US" dirty="0" smtClean="0"/>
              <a:t>Yoga</a:t>
            </a:r>
          </a:p>
          <a:p>
            <a:pPr marL="274320" indent="-274320" fontAlgn="auto">
              <a:spcAft>
                <a:spcPts val="0"/>
              </a:spcAft>
              <a:buFont typeface="Wingdings 2"/>
              <a:buChar char=""/>
              <a:defRPr/>
            </a:pPr>
            <a:r>
              <a:rPr lang="en-US" dirty="0" smtClean="0"/>
              <a:t>Tai Chi</a:t>
            </a:r>
          </a:p>
          <a:p>
            <a:pPr marL="274320" indent="-274320" fontAlgn="auto">
              <a:spcAft>
                <a:spcPts val="0"/>
              </a:spcAft>
              <a:buFont typeface="Wingdings 2"/>
              <a:buChar char=""/>
              <a:defRPr/>
            </a:pPr>
            <a:r>
              <a:rPr lang="en-US" dirty="0" smtClean="0"/>
              <a:t>Reiki</a:t>
            </a:r>
          </a:p>
          <a:p>
            <a:pPr marL="274320" indent="-274320" fontAlgn="auto">
              <a:spcAft>
                <a:spcPts val="0"/>
              </a:spcAft>
              <a:buFont typeface="Wingdings 2"/>
              <a:buChar char=""/>
              <a:defRPr/>
            </a:pPr>
            <a:r>
              <a:rPr lang="en-US" dirty="0" smtClean="0"/>
              <a:t>Polarity therapy</a:t>
            </a:r>
          </a:p>
          <a:p>
            <a:pPr marL="274320" indent="-274320" fontAlgn="auto">
              <a:spcAft>
                <a:spcPts val="0"/>
              </a:spcAft>
              <a:buFont typeface="Wingdings 2"/>
              <a:buChar char=""/>
              <a:defRPr/>
            </a:pPr>
            <a:r>
              <a:rPr lang="en-US" dirty="0" smtClean="0"/>
              <a:t>Mushrooms</a:t>
            </a:r>
          </a:p>
          <a:p>
            <a:pPr marL="274320" indent="-274320" fontAlgn="auto">
              <a:spcAft>
                <a:spcPts val="0"/>
              </a:spcAft>
              <a:buFont typeface="Wingdings 2"/>
              <a:buChar char=""/>
              <a:defRPr/>
            </a:pPr>
            <a:r>
              <a:rPr lang="en-US" dirty="0" smtClean="0"/>
              <a:t>Herbs</a:t>
            </a:r>
          </a:p>
          <a:p>
            <a:pPr marL="274320" indent="-274320" fontAlgn="auto">
              <a:spcAft>
                <a:spcPts val="0"/>
              </a:spcAft>
              <a:buFontTx/>
              <a:buNone/>
              <a:defRPr/>
            </a:pPr>
            <a:endParaRPr lang="en-US" dirty="0" smtClean="0"/>
          </a:p>
        </p:txBody>
      </p:sp>
      <p:sp>
        <p:nvSpPr>
          <p:cNvPr id="27652" name="Content Placeholder 3"/>
          <p:cNvSpPr>
            <a:spLocks noGrp="1"/>
          </p:cNvSpPr>
          <p:nvPr>
            <p:ph sz="half" idx="2"/>
          </p:nvPr>
        </p:nvSpPr>
        <p:spPr>
          <a:xfrm>
            <a:off x="304800" y="2133600"/>
            <a:ext cx="4038600" cy="3992563"/>
          </a:xfrm>
        </p:spPr>
        <p:txBody>
          <a:bodyPr>
            <a:normAutofit lnSpcReduction="10000"/>
          </a:bodyPr>
          <a:lstStyle/>
          <a:p>
            <a:pPr marL="274320" indent="-274320" fontAlgn="auto">
              <a:spcAft>
                <a:spcPts val="0"/>
              </a:spcAft>
              <a:buFont typeface="Wingdings 2"/>
              <a:buChar char=""/>
              <a:defRPr/>
            </a:pPr>
            <a:r>
              <a:rPr lang="en-US" dirty="0" smtClean="0"/>
              <a:t>Frequently used</a:t>
            </a:r>
          </a:p>
          <a:p>
            <a:pPr marL="0" indent="0" fontAlgn="auto">
              <a:spcAft>
                <a:spcPts val="0"/>
              </a:spcAft>
              <a:buFont typeface="Wingdings 2"/>
              <a:buNone/>
              <a:defRPr/>
            </a:pPr>
            <a:endParaRPr lang="en-US" dirty="0" smtClean="0"/>
          </a:p>
          <a:p>
            <a:pPr marL="274320" indent="-274320" fontAlgn="auto">
              <a:spcAft>
                <a:spcPts val="0"/>
              </a:spcAft>
              <a:buFont typeface="Wingdings 2"/>
              <a:buChar char=""/>
              <a:defRPr/>
            </a:pPr>
            <a:r>
              <a:rPr lang="en-US" dirty="0" smtClean="0"/>
              <a:t>Need to ask about these when taking history</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7239000" cy="822960"/>
          </a:xfrm>
        </p:spPr>
        <p:txBody>
          <a:bodyPr/>
          <a:lstStyle/>
          <a:p>
            <a:pPr fontAlgn="auto">
              <a:spcAft>
                <a:spcPts val="0"/>
              </a:spcAft>
              <a:defRPr/>
            </a:pPr>
            <a:r>
              <a:rPr lang="en-US" sz="4000" dirty="0" smtClean="0"/>
              <a:t>Disease Progression</a:t>
            </a:r>
            <a:endParaRPr lang="en-US" sz="4000" dirty="0"/>
          </a:p>
        </p:txBody>
      </p:sp>
      <p:sp>
        <p:nvSpPr>
          <p:cNvPr id="6" name="Content Placeholder 5"/>
          <p:cNvSpPr>
            <a:spLocks noGrp="1"/>
          </p:cNvSpPr>
          <p:nvPr>
            <p:ph idx="1"/>
          </p:nvPr>
        </p:nvSpPr>
        <p:spPr>
          <a:xfrm>
            <a:off x="457200" y="1066800"/>
            <a:ext cx="7239000" cy="5389563"/>
          </a:xfrm>
        </p:spPr>
        <p:txBody>
          <a:bodyPr>
            <a:normAutofit lnSpcReduction="10000"/>
          </a:bodyPr>
          <a:lstStyle/>
          <a:p>
            <a:pPr marL="274320" indent="-274320" fontAlgn="auto">
              <a:spcAft>
                <a:spcPts val="0"/>
              </a:spcAft>
              <a:buFont typeface="Wingdings 2"/>
              <a:buChar char=""/>
              <a:defRPr/>
            </a:pPr>
            <a:r>
              <a:rPr lang="en-US" dirty="0" smtClean="0"/>
              <a:t>Course is highly variable across patients</a:t>
            </a:r>
          </a:p>
          <a:p>
            <a:pPr marL="274320" indent="-274320" fontAlgn="auto">
              <a:spcAft>
                <a:spcPts val="0"/>
              </a:spcAft>
              <a:buFont typeface="Wingdings 2"/>
              <a:buChar char=""/>
              <a:defRPr/>
            </a:pPr>
            <a:r>
              <a:rPr lang="en-US" dirty="0" smtClean="0"/>
              <a:t>Life span modestly reduced on average</a:t>
            </a:r>
          </a:p>
          <a:p>
            <a:pPr marL="274320" indent="-274320" fontAlgn="auto">
              <a:spcAft>
                <a:spcPts val="0"/>
              </a:spcAft>
              <a:buFont typeface="Wingdings 2"/>
              <a:buChar char=""/>
              <a:defRPr/>
            </a:pPr>
            <a:r>
              <a:rPr lang="en-US" dirty="0" smtClean="0"/>
              <a:t>Mean of one exacerbation per year (more frequent earlier in disease)</a:t>
            </a:r>
          </a:p>
          <a:p>
            <a:pPr marL="274320" indent="-274320" fontAlgn="auto">
              <a:spcAft>
                <a:spcPts val="0"/>
              </a:spcAft>
              <a:buFont typeface="Wingdings 2"/>
              <a:buChar char=""/>
              <a:defRPr/>
            </a:pPr>
            <a:r>
              <a:rPr lang="en-US" dirty="0" smtClean="0"/>
              <a:t>Exacerbations commonly occur following viral infections</a:t>
            </a:r>
          </a:p>
          <a:p>
            <a:pPr marL="274320" indent="-274320" fontAlgn="auto">
              <a:spcAft>
                <a:spcPts val="0"/>
              </a:spcAft>
              <a:buFont typeface="Wingdings 2"/>
              <a:buChar char=""/>
              <a:defRPr/>
            </a:pPr>
            <a:r>
              <a:rPr lang="en-US" dirty="0" smtClean="0"/>
              <a:t>Approximately 2/3 of patients with MS develop a progressive phase with residual disabilities</a:t>
            </a:r>
          </a:p>
          <a:p>
            <a:pPr marL="274320" indent="-274320" fontAlgn="auto">
              <a:spcAft>
                <a:spcPts val="0"/>
              </a:spcAft>
              <a:buFont typeface="Wingdings 2"/>
              <a:buChar char=""/>
              <a:defRPr/>
            </a:pPr>
            <a:r>
              <a:rPr lang="en-US" b="1" i="1" dirty="0" smtClean="0"/>
              <a:t>In 50% of cases, cause of death is attributable to MS (pneumonia, pulmonary embolism, bacterial sepsis from UTI or decubiti)</a:t>
            </a:r>
            <a:endParaRPr lang="en-US" b="1" i="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670560"/>
          </a:xfrm>
        </p:spPr>
        <p:txBody>
          <a:bodyPr/>
          <a:lstStyle/>
          <a:p>
            <a:pPr fontAlgn="auto">
              <a:spcAft>
                <a:spcPts val="0"/>
              </a:spcAft>
              <a:defRPr/>
            </a:pPr>
            <a:r>
              <a:rPr lang="en-US" sz="4400" dirty="0" smtClean="0"/>
              <a:t>Prognosis</a:t>
            </a:r>
            <a:endParaRPr lang="en-US" sz="4400" dirty="0"/>
          </a:p>
        </p:txBody>
      </p:sp>
      <p:sp>
        <p:nvSpPr>
          <p:cNvPr id="34819" name="Content Placeholder 3"/>
          <p:cNvSpPr>
            <a:spLocks noGrp="1"/>
          </p:cNvSpPr>
          <p:nvPr>
            <p:ph sz="half" idx="1"/>
          </p:nvPr>
        </p:nvSpPr>
        <p:spPr>
          <a:xfrm>
            <a:off x="152400" y="1219200"/>
            <a:ext cx="3825875" cy="5410200"/>
          </a:xfrm>
        </p:spPr>
        <p:txBody>
          <a:bodyPr/>
          <a:lstStyle/>
          <a:p>
            <a:r>
              <a:rPr lang="en-US" smtClean="0"/>
              <a:t>Better prognosis with:</a:t>
            </a:r>
          </a:p>
          <a:p>
            <a:pPr lvl="1"/>
            <a:r>
              <a:rPr lang="en-US" smtClean="0"/>
              <a:t>Acute onset</a:t>
            </a:r>
          </a:p>
          <a:p>
            <a:pPr lvl="1"/>
            <a:r>
              <a:rPr lang="en-US" smtClean="0"/>
              <a:t>Female gender</a:t>
            </a:r>
          </a:p>
          <a:p>
            <a:pPr lvl="1"/>
            <a:r>
              <a:rPr lang="en-US" smtClean="0"/>
              <a:t>Younger age of onset</a:t>
            </a:r>
          </a:p>
          <a:p>
            <a:pPr lvl="1"/>
            <a:r>
              <a:rPr lang="en-US" smtClean="0"/>
              <a:t>Higher degree of remission after 1</a:t>
            </a:r>
            <a:r>
              <a:rPr lang="en-US" baseline="30000" smtClean="0"/>
              <a:t>st</a:t>
            </a:r>
            <a:r>
              <a:rPr lang="en-US" smtClean="0"/>
              <a:t> attack</a:t>
            </a:r>
          </a:p>
          <a:p>
            <a:pPr lvl="1"/>
            <a:r>
              <a:rPr lang="en-US" smtClean="0"/>
              <a:t>Initial presentation limited to eyes or sensory symptoms</a:t>
            </a:r>
          </a:p>
          <a:p>
            <a:pPr lvl="1"/>
            <a:r>
              <a:rPr lang="en-US" smtClean="0"/>
              <a:t>Initial attack limited to one area of the CNS</a:t>
            </a:r>
          </a:p>
        </p:txBody>
      </p:sp>
      <p:sp>
        <p:nvSpPr>
          <p:cNvPr id="34820" name="Content Placeholder 4"/>
          <p:cNvSpPr>
            <a:spLocks noGrp="1"/>
          </p:cNvSpPr>
          <p:nvPr>
            <p:ph sz="half" idx="2"/>
          </p:nvPr>
        </p:nvSpPr>
        <p:spPr>
          <a:xfrm>
            <a:off x="4178300" y="1295400"/>
            <a:ext cx="3521075" cy="4830763"/>
          </a:xfrm>
        </p:spPr>
        <p:txBody>
          <a:bodyPr/>
          <a:lstStyle/>
          <a:p>
            <a:r>
              <a:rPr lang="en-US" smtClean="0"/>
              <a:t>Worse prognosis with:</a:t>
            </a:r>
          </a:p>
          <a:p>
            <a:pPr lvl="1"/>
            <a:r>
              <a:rPr lang="en-US" smtClean="0"/>
              <a:t>Onset after age 35</a:t>
            </a:r>
          </a:p>
          <a:p>
            <a:pPr lvl="1"/>
            <a:r>
              <a:rPr lang="en-US" smtClean="0"/>
              <a:t>Early cerebellar or lower brainstem symptoms</a:t>
            </a:r>
          </a:p>
          <a:p>
            <a:pPr lvl="1"/>
            <a:r>
              <a:rPr lang="en-US" smtClean="0"/>
              <a:t>Primary progressive course occurs</a:t>
            </a:r>
          </a:p>
          <a:p>
            <a:pPr lvl="1"/>
            <a:r>
              <a:rPr lang="en-US" smtClean="0"/>
              <a:t>More lesions in initial MRI</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a:xfrm>
            <a:off x="457200" y="320040"/>
            <a:ext cx="7620000" cy="822960"/>
          </a:xfrm>
        </p:spPr>
        <p:txBody>
          <a:bodyPr/>
          <a:lstStyle/>
          <a:p>
            <a:pPr fontAlgn="auto">
              <a:spcAft>
                <a:spcPts val="0"/>
              </a:spcAft>
              <a:defRPr/>
            </a:pPr>
            <a:r>
              <a:rPr lang="en-US" dirty="0" smtClean="0"/>
              <a:t>Multiple Sclerosis:  Plaques</a:t>
            </a:r>
          </a:p>
        </p:txBody>
      </p:sp>
      <p:pic>
        <p:nvPicPr>
          <p:cNvPr id="8195" name="Picture 4"/>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804863" y="1219200"/>
            <a:ext cx="2047875" cy="4525963"/>
          </a:xfrm>
          <a:noFill/>
        </p:spPr>
      </p:pic>
      <p:pic>
        <p:nvPicPr>
          <p:cNvPr id="8196" name="Picture 2" descr="http://upload.wikimedia.org/wikipedia/en/thumb/1/13/MRI_of_Multiple_sclerosis.jpg/190px-MRI_of_Multiple_sclerosis.jpg">
            <a:hlinkClick r:id="rId4" tooltip="MRI of Multiple sclerosis.jpg"/>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76700" y="2590800"/>
            <a:ext cx="32766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TextBox 7"/>
          <p:cNvSpPr txBox="1">
            <a:spLocks noChangeArrowheads="1"/>
          </p:cNvSpPr>
          <p:nvPr/>
        </p:nvSpPr>
        <p:spPr bwMode="auto">
          <a:xfrm>
            <a:off x="4176713" y="1292225"/>
            <a:ext cx="32004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2400"/>
              <a:t>Bright spots are areas of plaques</a:t>
            </a:r>
          </a:p>
        </p:txBody>
      </p:sp>
      <p:sp>
        <p:nvSpPr>
          <p:cNvPr id="8198" name="TextBox 9"/>
          <p:cNvSpPr txBox="1">
            <a:spLocks noChangeArrowheads="1"/>
          </p:cNvSpPr>
          <p:nvPr/>
        </p:nvSpPr>
        <p:spPr bwMode="auto">
          <a:xfrm>
            <a:off x="5562600" y="6488113"/>
            <a:ext cx="3581400" cy="36988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http://www.nationalmssociety.org</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320040"/>
            <a:ext cx="7239000" cy="1143000"/>
          </a:xfrm>
        </p:spPr>
        <p:txBody>
          <a:bodyPr/>
          <a:lstStyle/>
          <a:p>
            <a:pPr fontAlgn="auto">
              <a:spcAft>
                <a:spcPts val="0"/>
              </a:spcAft>
              <a:defRPr/>
            </a:pPr>
            <a:r>
              <a:rPr lang="en-US" smtClean="0"/>
              <a:t>Other MS Resources</a:t>
            </a:r>
          </a:p>
        </p:txBody>
      </p:sp>
      <p:sp>
        <p:nvSpPr>
          <p:cNvPr id="35843" name="Content Placeholder 2"/>
          <p:cNvSpPr>
            <a:spLocks noGrp="1"/>
          </p:cNvSpPr>
          <p:nvPr>
            <p:ph idx="1"/>
          </p:nvPr>
        </p:nvSpPr>
        <p:spPr>
          <a:xfrm>
            <a:off x="304800" y="1600200"/>
            <a:ext cx="8686800" cy="4525963"/>
          </a:xfrm>
        </p:spPr>
        <p:txBody>
          <a:bodyPr/>
          <a:lstStyle/>
          <a:p>
            <a:r>
              <a:rPr lang="en-US" smtClean="0"/>
              <a:t>National Multiple Sclerosis Society </a:t>
            </a:r>
            <a:r>
              <a:rPr lang="en-US" smtClean="0">
                <a:hlinkClick r:id="rId2"/>
              </a:rPr>
              <a:t>http://www.nationalmssociety.org/index.aspx</a:t>
            </a:r>
            <a:endParaRPr lang="en-US" smtClean="0"/>
          </a:p>
          <a:p>
            <a:r>
              <a:rPr lang="en-US" smtClean="0"/>
              <a:t>Multiple Sclerosis Association of America</a:t>
            </a:r>
          </a:p>
          <a:p>
            <a:pPr>
              <a:buFontTx/>
              <a:buNone/>
            </a:pPr>
            <a:r>
              <a:rPr lang="en-US" smtClean="0"/>
              <a:t>   </a:t>
            </a:r>
            <a:r>
              <a:rPr lang="en-US" smtClean="0">
                <a:hlinkClick r:id="rId3"/>
              </a:rPr>
              <a:t>http://www.msassociation.org/</a:t>
            </a:r>
            <a:r>
              <a:rPr lang="en-US" smtClean="0"/>
              <a:t> </a:t>
            </a:r>
          </a:p>
          <a:p>
            <a:r>
              <a:rPr lang="en-US" smtClean="0"/>
              <a:t>Multiple Sclerosis Foundation</a:t>
            </a:r>
          </a:p>
          <a:p>
            <a:pPr>
              <a:buFontTx/>
              <a:buNone/>
            </a:pPr>
            <a:r>
              <a:rPr lang="en-US" smtClean="0"/>
              <a:t>    </a:t>
            </a:r>
            <a:r>
              <a:rPr lang="en-US" smtClean="0">
                <a:hlinkClick r:id="rId4"/>
              </a:rPr>
              <a:t>http://www.msfocus.org/</a:t>
            </a:r>
            <a:r>
              <a:rPr lang="en-US"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57200" y="304800"/>
            <a:ext cx="8229600" cy="792163"/>
          </a:xfrm>
        </p:spPr>
        <p:txBody>
          <a:bodyPr/>
          <a:lstStyle/>
          <a:p>
            <a:pPr fontAlgn="auto">
              <a:spcAft>
                <a:spcPts val="0"/>
              </a:spcAft>
              <a:defRPr/>
            </a:pPr>
            <a:r>
              <a:rPr lang="en-US" sz="4400" dirty="0" smtClean="0"/>
              <a:t>Etiology</a:t>
            </a:r>
          </a:p>
        </p:txBody>
      </p:sp>
      <p:sp>
        <p:nvSpPr>
          <p:cNvPr id="5123" name="Content Placeholder 2"/>
          <p:cNvSpPr>
            <a:spLocks noGrp="1"/>
          </p:cNvSpPr>
          <p:nvPr>
            <p:ph idx="1"/>
          </p:nvPr>
        </p:nvSpPr>
        <p:spPr>
          <a:xfrm>
            <a:off x="228600" y="1219200"/>
            <a:ext cx="7848600" cy="5638800"/>
          </a:xfrm>
        </p:spPr>
        <p:txBody>
          <a:bodyPr>
            <a:normAutofit/>
          </a:bodyPr>
          <a:lstStyle/>
          <a:p>
            <a:pPr marL="274320" indent="-274320" fontAlgn="auto">
              <a:spcAft>
                <a:spcPts val="0"/>
              </a:spcAft>
              <a:buFont typeface="Wingdings 2"/>
              <a:buChar char=""/>
              <a:defRPr/>
            </a:pPr>
            <a:r>
              <a:rPr lang="en-US" dirty="0" smtClean="0"/>
              <a:t>Autoimmune</a:t>
            </a:r>
          </a:p>
          <a:p>
            <a:pPr marL="274320" indent="-274320" fontAlgn="auto">
              <a:spcAft>
                <a:spcPts val="0"/>
              </a:spcAft>
              <a:buFont typeface="Wingdings 2"/>
              <a:buChar char=""/>
              <a:defRPr/>
            </a:pPr>
            <a:r>
              <a:rPr lang="en-US" dirty="0" smtClean="0"/>
              <a:t>Infectious agent, viral or bacterial</a:t>
            </a:r>
          </a:p>
          <a:p>
            <a:pPr marL="274320" indent="-274320" fontAlgn="auto">
              <a:spcAft>
                <a:spcPts val="0"/>
              </a:spcAft>
              <a:buFont typeface="Wingdings 2"/>
              <a:buChar char=""/>
              <a:defRPr/>
            </a:pPr>
            <a:r>
              <a:rPr lang="en-US" dirty="0" smtClean="0"/>
              <a:t>Environment has an effect with higher incidence in the Northern U.S. </a:t>
            </a:r>
          </a:p>
          <a:p>
            <a:pPr marL="521208" lvl="1" fontAlgn="auto">
              <a:spcAft>
                <a:spcPts val="0"/>
              </a:spcAft>
              <a:buClr>
                <a:schemeClr val="accent4"/>
              </a:buClr>
              <a:buFont typeface="Wingdings 2"/>
              <a:buChar char=""/>
              <a:defRPr/>
            </a:pPr>
            <a:r>
              <a:rPr lang="en-US" dirty="0" smtClean="0">
                <a:solidFill>
                  <a:schemeClr val="tx1">
                    <a:tint val="85000"/>
                  </a:schemeClr>
                </a:solidFill>
              </a:rPr>
              <a:t>migration south before age 15 decreases the risk</a:t>
            </a:r>
          </a:p>
          <a:p>
            <a:pPr marL="521208" lvl="1" fontAlgn="auto">
              <a:spcAft>
                <a:spcPts val="0"/>
              </a:spcAft>
              <a:buClr>
                <a:schemeClr val="accent4"/>
              </a:buClr>
              <a:buFont typeface="Wingdings 2"/>
              <a:buChar char=""/>
              <a:defRPr/>
            </a:pPr>
            <a:r>
              <a:rPr lang="en-US" dirty="0" smtClean="0">
                <a:solidFill>
                  <a:schemeClr val="tx1">
                    <a:tint val="85000"/>
                  </a:schemeClr>
                </a:solidFill>
              </a:rPr>
              <a:t>may be related to decreased vitamin D generation in more wintery climates</a:t>
            </a:r>
          </a:p>
          <a:p>
            <a:pPr marL="274320" indent="-274320" fontAlgn="auto">
              <a:spcAft>
                <a:spcPts val="0"/>
              </a:spcAft>
              <a:buFont typeface="Wingdings 2"/>
              <a:buChar char=""/>
              <a:defRPr/>
            </a:pPr>
            <a:r>
              <a:rPr lang="en-US" dirty="0" smtClean="0"/>
              <a:t>Genetic link makes people more susceptible to the disease</a:t>
            </a:r>
          </a:p>
          <a:p>
            <a:pPr marL="274320" indent="-274320" fontAlgn="auto">
              <a:spcAft>
                <a:spcPts val="0"/>
              </a:spcAft>
              <a:buFont typeface="Wingdings 2"/>
              <a:buChar char=""/>
              <a:defRPr/>
            </a:pPr>
            <a:r>
              <a:rPr lang="en-US" dirty="0"/>
              <a:t>Recent evidence (2010): increased risk of developing MS after Epstein-Barr Virus infection</a:t>
            </a:r>
          </a:p>
          <a:p>
            <a:pPr marL="0" indent="0" fontAlgn="auto">
              <a:spcAft>
                <a:spcPts val="0"/>
              </a:spcAft>
              <a:buFont typeface="Wingdings 2"/>
              <a:buNone/>
              <a:defRPr/>
            </a:pPr>
            <a:endParaRPr lang="en-US" dirty="0" smtClean="0"/>
          </a:p>
          <a:p>
            <a:pPr marL="274320" indent="-274320" fontAlgn="auto">
              <a:spcAft>
                <a:spcPts val="0"/>
              </a:spcAft>
              <a:buFontTx/>
              <a:buNone/>
              <a:defRPr/>
            </a:pPr>
            <a:endParaRPr lang="en-US"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457200" y="320040"/>
            <a:ext cx="7239000" cy="1143000"/>
          </a:xfrm>
        </p:spPr>
        <p:txBody>
          <a:bodyPr/>
          <a:lstStyle/>
          <a:p>
            <a:pPr fontAlgn="auto">
              <a:spcAft>
                <a:spcPts val="0"/>
              </a:spcAft>
              <a:defRPr/>
            </a:pPr>
            <a:r>
              <a:rPr lang="en-US" sz="4400" dirty="0" smtClean="0"/>
              <a:t>Histology</a:t>
            </a:r>
          </a:p>
        </p:txBody>
      </p:sp>
      <p:graphicFrame>
        <p:nvGraphicFramePr>
          <p:cNvPr id="4" name="Diagram 3"/>
          <p:cNvGraphicFramePr/>
          <p:nvPr>
            <p:extLst>
              <p:ext uri="{D42A27DB-BD31-4B8C-83A1-F6EECF244321}">
                <p14:modId xmlns:p14="http://schemas.microsoft.com/office/powerpoint/2010/main" val="1084060415"/>
              </p:ext>
            </p:extLst>
          </p:nvPr>
        </p:nvGraphicFramePr>
        <p:xfrm>
          <a:off x="457200" y="1600200"/>
          <a:ext cx="77724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17585"/>
            <a:ext cx="8229600" cy="762000"/>
          </a:xfrm>
        </p:spPr>
        <p:txBody>
          <a:bodyPr>
            <a:noAutofit/>
          </a:bodyPr>
          <a:lstStyle/>
          <a:p>
            <a:pPr fontAlgn="auto">
              <a:spcAft>
                <a:spcPts val="0"/>
              </a:spcAft>
              <a:defRPr/>
            </a:pPr>
            <a:r>
              <a:rPr lang="en-US" sz="3600" dirty="0" smtClean="0"/>
              <a:t>Immune Cell Participation in MS</a:t>
            </a:r>
          </a:p>
        </p:txBody>
      </p:sp>
      <p:sp>
        <p:nvSpPr>
          <p:cNvPr id="11267" name="Content Placeholder 2"/>
          <p:cNvSpPr>
            <a:spLocks noGrp="1"/>
          </p:cNvSpPr>
          <p:nvPr>
            <p:ph idx="1"/>
          </p:nvPr>
        </p:nvSpPr>
        <p:spPr>
          <a:xfrm>
            <a:off x="457200" y="4419600"/>
            <a:ext cx="8153400" cy="3276600"/>
          </a:xfrm>
        </p:spPr>
        <p:txBody>
          <a:bodyPr/>
          <a:lstStyle/>
          <a:p>
            <a:pPr>
              <a:buFontTx/>
              <a:buNone/>
            </a:pPr>
            <a:r>
              <a:rPr lang="en-US" sz="2400" smtClean="0"/>
              <a:t>1. Peripheral activation of T cells</a:t>
            </a:r>
          </a:p>
          <a:p>
            <a:pPr>
              <a:buFontTx/>
              <a:buNone/>
            </a:pPr>
            <a:r>
              <a:rPr lang="en-US" sz="2400" smtClean="0"/>
              <a:t>2. Adhesion to endothelial cell wall</a:t>
            </a:r>
          </a:p>
          <a:p>
            <a:pPr>
              <a:buFontTx/>
              <a:buNone/>
            </a:pPr>
            <a:r>
              <a:rPr lang="en-US" sz="2400" smtClean="0"/>
              <a:t>3. Chemo-attraction</a:t>
            </a:r>
          </a:p>
          <a:p>
            <a:pPr>
              <a:buFontTx/>
              <a:buNone/>
            </a:pPr>
            <a:r>
              <a:rPr lang="en-US" sz="2400" smtClean="0"/>
              <a:t>4. Invasion through blood-brain barrier</a:t>
            </a:r>
          </a:p>
          <a:p>
            <a:pPr>
              <a:buFontTx/>
              <a:buNone/>
            </a:pPr>
            <a:r>
              <a:rPr lang="en-US" sz="2400" smtClean="0"/>
              <a:t>5. Reactivation in CNS – can damage myelin and axons</a:t>
            </a:r>
          </a:p>
        </p:txBody>
      </p:sp>
      <p:pic>
        <p:nvPicPr>
          <p:cNvPr id="1126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5438" y="838200"/>
            <a:ext cx="5567362" cy="363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57200" y="320040"/>
            <a:ext cx="7239000" cy="1143000"/>
          </a:xfrm>
        </p:spPr>
        <p:txBody>
          <a:bodyPr/>
          <a:lstStyle/>
          <a:p>
            <a:pPr algn="ctr" fontAlgn="auto">
              <a:spcAft>
                <a:spcPts val="0"/>
              </a:spcAft>
              <a:defRPr/>
            </a:pPr>
            <a:r>
              <a:rPr lang="en-US" sz="3600" dirty="0" smtClean="0"/>
              <a:t>CD8 T cells and acute axonal damage </a:t>
            </a:r>
          </a:p>
        </p:txBody>
      </p:sp>
      <p:pic>
        <p:nvPicPr>
          <p:cNvPr id="12291" name="Content Placeholder 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a:xfrm>
            <a:off x="762000" y="2133600"/>
            <a:ext cx="6297613" cy="3236913"/>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2062" y="228600"/>
            <a:ext cx="8915400" cy="944562"/>
          </a:xfrm>
        </p:spPr>
        <p:txBody>
          <a:bodyPr>
            <a:noAutofit/>
          </a:bodyPr>
          <a:lstStyle/>
          <a:p>
            <a:pPr fontAlgn="auto">
              <a:spcAft>
                <a:spcPts val="0"/>
              </a:spcAft>
              <a:defRPr/>
            </a:pPr>
            <a:r>
              <a:rPr lang="en-US" sz="4000" dirty="0" smtClean="0"/>
              <a:t>MS Relative Incidence Worldwide</a:t>
            </a:r>
          </a:p>
        </p:txBody>
      </p:sp>
      <p:sp>
        <p:nvSpPr>
          <p:cNvPr id="13315" name="Content Placeholder 2"/>
          <p:cNvSpPr>
            <a:spLocks noGrp="1"/>
          </p:cNvSpPr>
          <p:nvPr>
            <p:ph idx="1"/>
          </p:nvPr>
        </p:nvSpPr>
        <p:spPr>
          <a:xfrm>
            <a:off x="457200" y="1219200"/>
            <a:ext cx="7696200" cy="4906963"/>
          </a:xfrm>
        </p:spPr>
        <p:txBody>
          <a:bodyPr/>
          <a:lstStyle/>
          <a:p>
            <a:r>
              <a:rPr lang="en-US" smtClean="0"/>
              <a:t>Possible link with Vitamin D and amount of sunlight exposure at different latitudes</a:t>
            </a:r>
          </a:p>
          <a:p>
            <a:r>
              <a:rPr lang="en-US" smtClean="0"/>
              <a:t>Possible link with infectious diseases</a:t>
            </a:r>
          </a:p>
        </p:txBody>
      </p:sp>
      <p:pic>
        <p:nvPicPr>
          <p:cNvPr id="13316" name="Picture 4" descr="http://www.mult-sclerosis.org/World_m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2714625"/>
            <a:ext cx="69088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TextBox 5"/>
          <p:cNvSpPr txBox="1">
            <a:spLocks noChangeArrowheads="1"/>
          </p:cNvSpPr>
          <p:nvPr/>
        </p:nvSpPr>
        <p:spPr bwMode="auto">
          <a:xfrm>
            <a:off x="3581400" y="6488113"/>
            <a:ext cx="5562600" cy="369887"/>
          </a:xfrm>
          <a:prstGeom prst="rect">
            <a:avLst/>
          </a:prstGeom>
          <a:solidFill>
            <a:srgbClr val="92D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a:t>From: http://www.mult-sclerosis.org/ms_world.html</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itle 2"/>
          <p:cNvSpPr>
            <a:spLocks noGrp="1"/>
          </p:cNvSpPr>
          <p:nvPr>
            <p:ph type="title"/>
          </p:nvPr>
        </p:nvSpPr>
        <p:spPr>
          <a:xfrm>
            <a:off x="457200" y="274638"/>
            <a:ext cx="8229600" cy="868362"/>
          </a:xfrm>
        </p:spPr>
        <p:txBody>
          <a:bodyPr/>
          <a:lstStyle/>
          <a:p>
            <a:pPr fontAlgn="auto">
              <a:spcAft>
                <a:spcPts val="0"/>
              </a:spcAft>
              <a:defRPr/>
            </a:pPr>
            <a:r>
              <a:rPr lang="en-US" sz="4000" dirty="0" smtClean="0"/>
              <a:t>MS Signs and Symptoms</a:t>
            </a:r>
          </a:p>
        </p:txBody>
      </p:sp>
      <p:sp>
        <p:nvSpPr>
          <p:cNvPr id="14339" name="Content Placeholder 3"/>
          <p:cNvSpPr>
            <a:spLocks noGrp="1"/>
          </p:cNvSpPr>
          <p:nvPr>
            <p:ph sz="half" idx="1"/>
          </p:nvPr>
        </p:nvSpPr>
        <p:spPr>
          <a:xfrm>
            <a:off x="0" y="1143000"/>
            <a:ext cx="4495800" cy="5486400"/>
          </a:xfrm>
        </p:spPr>
        <p:txBody>
          <a:bodyPr/>
          <a:lstStyle/>
          <a:p>
            <a:r>
              <a:rPr lang="en-US" dirty="0" smtClean="0"/>
              <a:t>Motor:</a:t>
            </a:r>
          </a:p>
          <a:p>
            <a:pPr lvl="1"/>
            <a:r>
              <a:rPr lang="en-US" b="1" u="sng" dirty="0" smtClean="0">
                <a:solidFill>
                  <a:srgbClr val="FF0000"/>
                </a:solidFill>
              </a:rPr>
              <a:t>Spasticity</a:t>
            </a:r>
          </a:p>
          <a:p>
            <a:pPr lvl="1"/>
            <a:r>
              <a:rPr lang="en-US" dirty="0" smtClean="0"/>
              <a:t>Weakness</a:t>
            </a:r>
          </a:p>
          <a:p>
            <a:pPr lvl="1"/>
            <a:r>
              <a:rPr lang="en-US" dirty="0" smtClean="0"/>
              <a:t>Coordination (cerebellar)</a:t>
            </a:r>
          </a:p>
          <a:p>
            <a:r>
              <a:rPr lang="en-US" dirty="0" smtClean="0"/>
              <a:t>Sensory</a:t>
            </a:r>
          </a:p>
          <a:p>
            <a:pPr lvl="1"/>
            <a:r>
              <a:rPr lang="en-US" dirty="0" err="1" smtClean="0"/>
              <a:t>Paresthesias</a:t>
            </a:r>
            <a:endParaRPr lang="en-US" dirty="0" smtClean="0"/>
          </a:p>
          <a:p>
            <a:pPr lvl="1"/>
            <a:r>
              <a:rPr lang="en-US" dirty="0" smtClean="0"/>
              <a:t>Numbness</a:t>
            </a:r>
          </a:p>
          <a:p>
            <a:pPr lvl="1"/>
            <a:r>
              <a:rPr lang="en-US" dirty="0" smtClean="0"/>
              <a:t>Visual (optic neuritis)</a:t>
            </a:r>
          </a:p>
          <a:p>
            <a:pPr lvl="2"/>
            <a:r>
              <a:rPr lang="en-US" dirty="0" err="1" smtClean="0"/>
              <a:t>Scotoma</a:t>
            </a:r>
            <a:r>
              <a:rPr lang="en-US" dirty="0" smtClean="0"/>
              <a:t> (blind spot) </a:t>
            </a:r>
            <a:endParaRPr lang="en-US" dirty="0" smtClean="0"/>
          </a:p>
          <a:p>
            <a:pPr lvl="2"/>
            <a:r>
              <a:rPr lang="en-US" dirty="0" smtClean="0"/>
              <a:t>Diplopia</a:t>
            </a:r>
          </a:p>
          <a:p>
            <a:pPr lvl="1"/>
            <a:r>
              <a:rPr lang="en-US" dirty="0" err="1" smtClean="0"/>
              <a:t>Nystagmus</a:t>
            </a:r>
            <a:endParaRPr lang="en-US" dirty="0" smtClean="0"/>
          </a:p>
        </p:txBody>
      </p:sp>
      <p:sp>
        <p:nvSpPr>
          <p:cNvPr id="14340" name="Content Placeholder 4"/>
          <p:cNvSpPr>
            <a:spLocks noGrp="1"/>
          </p:cNvSpPr>
          <p:nvPr>
            <p:ph sz="half" idx="2"/>
          </p:nvPr>
        </p:nvSpPr>
        <p:spPr>
          <a:xfrm>
            <a:off x="4572000" y="1524000"/>
            <a:ext cx="4038600" cy="4800600"/>
          </a:xfrm>
        </p:spPr>
        <p:txBody>
          <a:bodyPr/>
          <a:lstStyle/>
          <a:p>
            <a:r>
              <a:rPr lang="en-US" dirty="0" smtClean="0"/>
              <a:t>Cognitive changes</a:t>
            </a:r>
          </a:p>
          <a:p>
            <a:pPr lvl="1"/>
            <a:r>
              <a:rPr lang="en-US" dirty="0" smtClean="0"/>
              <a:t>Depression</a:t>
            </a:r>
          </a:p>
          <a:p>
            <a:r>
              <a:rPr lang="en-US" b="1" u="sng" dirty="0" smtClean="0">
                <a:solidFill>
                  <a:srgbClr val="FF0000"/>
                </a:solidFill>
              </a:rPr>
              <a:t>Fatigue</a:t>
            </a:r>
          </a:p>
          <a:p>
            <a:pPr lvl="1"/>
            <a:r>
              <a:rPr lang="en-US" dirty="0" smtClean="0"/>
              <a:t>Often most disabling condition</a:t>
            </a:r>
          </a:p>
          <a:p>
            <a:r>
              <a:rPr lang="en-US" dirty="0" smtClean="0"/>
              <a:t>Sleep disorders</a:t>
            </a:r>
          </a:p>
          <a:p>
            <a:r>
              <a:rPr lang="en-US" dirty="0" smtClean="0"/>
              <a:t>Autonomic</a:t>
            </a:r>
          </a:p>
          <a:p>
            <a:r>
              <a:rPr lang="en-US" dirty="0" smtClean="0"/>
              <a:t>Pulmonary dysfunction</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Opulent</Template>
  <TotalTime>794</TotalTime>
  <Words>1607</Words>
  <Application>Microsoft Office PowerPoint</Application>
  <PresentationFormat>On-screen Show (4:3)</PresentationFormat>
  <Paragraphs>289</Paragraphs>
  <Slides>30</Slides>
  <Notes>24</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Opulent</vt:lpstr>
      <vt:lpstr>Multiple Sclerosis</vt:lpstr>
      <vt:lpstr>Pathology </vt:lpstr>
      <vt:lpstr>Multiple Sclerosis:  Plaques</vt:lpstr>
      <vt:lpstr>Etiology</vt:lpstr>
      <vt:lpstr>Histology</vt:lpstr>
      <vt:lpstr>Immune Cell Participation in MS</vt:lpstr>
      <vt:lpstr>CD8 T cells and acute axonal damage </vt:lpstr>
      <vt:lpstr>MS Relative Incidence Worldwide</vt:lpstr>
      <vt:lpstr>MS Signs and Symptoms</vt:lpstr>
      <vt:lpstr>MS Signs and Symptoms</vt:lpstr>
      <vt:lpstr>MS Signs and Symptoms</vt:lpstr>
      <vt:lpstr>Historic Perspective on Diagnosis of MS</vt:lpstr>
      <vt:lpstr>Diagnostic Process</vt:lpstr>
      <vt:lpstr>PowerPoint Presentation</vt:lpstr>
      <vt:lpstr>PowerPoint Presentation</vt:lpstr>
      <vt:lpstr>PowerPoint Presentation</vt:lpstr>
      <vt:lpstr>Clinically Isolated Syndrome (CIS)</vt:lpstr>
      <vt:lpstr>MS Classification</vt:lpstr>
      <vt:lpstr>MS Classification</vt:lpstr>
      <vt:lpstr>PowerPoint Presentation</vt:lpstr>
      <vt:lpstr>MS Classification</vt:lpstr>
      <vt:lpstr>MS Classification</vt:lpstr>
      <vt:lpstr>Progression of MS</vt:lpstr>
      <vt:lpstr>Disease Modifying Agents</vt:lpstr>
      <vt:lpstr>Disease Modifying Agents</vt:lpstr>
      <vt:lpstr>Symptom Management</vt:lpstr>
      <vt:lpstr>Complimentary and Alternative Therapies (CAM)</vt:lpstr>
      <vt:lpstr>Disease Progression</vt:lpstr>
      <vt:lpstr>Prognosis</vt:lpstr>
      <vt:lpstr>Other MS Resources</vt:lpstr>
    </vt:vector>
  </TitlesOfParts>
  <Company>U of M - Flint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Donna’s Diagram</dc:title>
  <dc:creator>ITS</dc:creator>
  <cp:lastModifiedBy>SWEET, CHRISTINA</cp:lastModifiedBy>
  <cp:revision>55</cp:revision>
  <dcterms:created xsi:type="dcterms:W3CDTF">2003-07-11T17:14:17Z</dcterms:created>
  <dcterms:modified xsi:type="dcterms:W3CDTF">2012-04-03T23:25:55Z</dcterms:modified>
</cp:coreProperties>
</file>