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3" r:id="rId6"/>
    <p:sldId id="261" r:id="rId7"/>
    <p:sldId id="262" r:id="rId8"/>
    <p:sldId id="265" r:id="rId9"/>
    <p:sldId id="272" r:id="rId10"/>
    <p:sldId id="266" r:id="rId11"/>
    <p:sldId id="273" r:id="rId12"/>
    <p:sldId id="274" r:id="rId13"/>
    <p:sldId id="268" r:id="rId14"/>
    <p:sldId id="269" r:id="rId15"/>
    <p:sldId id="270" r:id="rId16"/>
    <p:sldId id="271" r:id="rId17"/>
    <p:sldId id="267" r:id="rId18"/>
    <p:sldId id="25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963" autoAdjust="0"/>
  </p:normalViewPr>
  <p:slideViewPr>
    <p:cSldViewPr>
      <p:cViewPr>
        <p:scale>
          <a:sx n="53" d="100"/>
          <a:sy n="53" d="100"/>
        </p:scale>
        <p:origin x="-186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6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7D00E-DFFC-4548-BCF7-D1D9428CA089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F0B36-AF95-481A-86F1-A456D5722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44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7771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a.k.a. </a:t>
            </a:r>
            <a:r>
              <a:rPr lang="en-US" dirty="0" err="1" smtClean="0"/>
              <a:t>Dejerine-Roussy</a:t>
            </a:r>
            <a:r>
              <a:rPr lang="en-US" baseline="0" dirty="0" smtClean="0"/>
              <a:t> Syndrome</a:t>
            </a:r>
          </a:p>
          <a:p>
            <a:endParaRPr lang="en-US" baseline="0" dirty="0" smtClean="0"/>
          </a:p>
          <a:p>
            <a:r>
              <a:rPr lang="en-US" dirty="0" smtClean="0"/>
              <a:t>The thalamus is generally believed to relay sensory information between a variety of subcortical areas and the</a:t>
            </a:r>
            <a:r>
              <a:rPr lang="en-US" baseline="0" dirty="0" smtClean="0"/>
              <a:t> cerebral cortex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07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Fatty acid oxidation disorders are a group of inherited metabolic disorders in which the body is unable to break down fatty acids because an enzyme is missing or not working properly. A screening test is needed to determine if your child has a fatty acid oxidation disorder. </a:t>
            </a:r>
          </a:p>
          <a:p>
            <a:endParaRPr lang="en-US" dirty="0" smtClean="0"/>
          </a:p>
          <a:p>
            <a:r>
              <a:rPr lang="en-US" dirty="0" smtClean="0"/>
              <a:t>LOC = loss of consciousness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97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signs and symptoms of Reye's syndrome typically appear about three to five days after a viral infection, such as the flu (influenza) or chickenpox, or an upper respiratory infection, such as a cold.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dirty="0" smtClean="0"/>
              <a:t>Diagnosed by ruling out neurological conditions: spinal</a:t>
            </a:r>
            <a:r>
              <a:rPr lang="en-US" baseline="0" dirty="0" smtClean="0"/>
              <a:t> tap, CT scan, liver biopsy, urine testing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Tested with drugs: diuretics, IV fluids, anti-seizure meds, medications to prevent bleeding in the liver, ventilator is breathing affected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525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793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Type I, mother may report decreased activity in utero in the later weeks of pregnancy</a:t>
            </a:r>
          </a:p>
          <a:p>
            <a:endParaRPr lang="en-US" dirty="0" smtClean="0"/>
          </a:p>
          <a:p>
            <a:r>
              <a:rPr lang="en-US" dirty="0" smtClean="0"/>
              <a:t>“onset” Is</a:t>
            </a:r>
            <a:r>
              <a:rPr lang="en-US" baseline="0" dirty="0" smtClean="0"/>
              <a:t> time of diagnosis—are not able to diagnose until baby does not reach their motor milestones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6564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PT Considerations: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Intellect is NOT affected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Try to prevent scoliosis to preserve respiratory function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Postural control also important to prevent feeding problems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520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Left: </a:t>
            </a:r>
            <a:r>
              <a:rPr lang="en-US" dirty="0" err="1" smtClean="0"/>
              <a:t>spinothalamic</a:t>
            </a:r>
            <a:r>
              <a:rPr lang="en-US" dirty="0" smtClean="0"/>
              <a:t>: pain,</a:t>
            </a:r>
            <a:r>
              <a:rPr lang="en-US" baseline="0" dirty="0" smtClean="0"/>
              <a:t> temp, crude touch</a:t>
            </a:r>
            <a:endParaRPr lang="en-US" dirty="0" smtClean="0"/>
          </a:p>
          <a:p>
            <a:r>
              <a:rPr lang="en-US" dirty="0" smtClean="0"/>
              <a:t>Center: </a:t>
            </a:r>
            <a:r>
              <a:rPr lang="en-US" dirty="0" err="1" smtClean="0"/>
              <a:t>corticospinal</a:t>
            </a:r>
            <a:r>
              <a:rPr lang="en-US" dirty="0" smtClean="0"/>
              <a:t>: voluntary motor</a:t>
            </a:r>
            <a:endParaRPr lang="en-US" dirty="0" smtClean="0"/>
          </a:p>
          <a:p>
            <a:r>
              <a:rPr lang="en-US" dirty="0" smtClean="0"/>
              <a:t>Right: medial </a:t>
            </a:r>
            <a:r>
              <a:rPr lang="en-US" dirty="0" err="1" smtClean="0"/>
              <a:t>lemniscal</a:t>
            </a:r>
            <a:r>
              <a:rPr lang="en-US" dirty="0" smtClean="0"/>
              <a:t>, fine touch, vibration, </a:t>
            </a:r>
            <a:r>
              <a:rPr lang="en-US" dirty="0" err="1" smtClean="0"/>
              <a:t>propreiception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MCA=lateral </a:t>
            </a:r>
            <a:r>
              <a:rPr lang="en-US" dirty="0" err="1" smtClean="0"/>
              <a:t>brian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PCA=occipital</a:t>
            </a:r>
          </a:p>
          <a:p>
            <a:r>
              <a:rPr lang="en-US" dirty="0" smtClean="0"/>
              <a:t>Expressive </a:t>
            </a:r>
            <a:r>
              <a:rPr lang="en-US" dirty="0" err="1" smtClean="0"/>
              <a:t>aphsia</a:t>
            </a:r>
            <a:r>
              <a:rPr lang="en-US" dirty="0" smtClean="0"/>
              <a:t>= </a:t>
            </a:r>
            <a:r>
              <a:rPr lang="en-US" dirty="0" err="1" smtClean="0"/>
              <a:t>broca’s</a:t>
            </a:r>
            <a:endParaRPr lang="en-US" dirty="0" smtClean="0"/>
          </a:p>
          <a:p>
            <a:r>
              <a:rPr lang="en-US" dirty="0" smtClean="0"/>
              <a:t>Receptive=</a:t>
            </a:r>
            <a:r>
              <a:rPr lang="en-US" dirty="0" err="1" smtClean="0"/>
              <a:t>wernickies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Ischemic and </a:t>
            </a:r>
            <a:r>
              <a:rPr lang="en-US" dirty="0" err="1" smtClean="0"/>
              <a:t>Hemerrogic</a:t>
            </a:r>
            <a:r>
              <a:rPr lang="en-US" dirty="0" smtClean="0"/>
              <a:t> (intracranial, subdural)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03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 injuries typically occur from mechanical compression/entrapment</a:t>
            </a:r>
          </a:p>
          <a:p>
            <a:endParaRPr lang="en-US" dirty="0" smtClean="0"/>
          </a:p>
          <a:p>
            <a:r>
              <a:rPr lang="en-US" dirty="0" err="1" smtClean="0"/>
              <a:t>Neurapraxias</a:t>
            </a:r>
            <a:r>
              <a:rPr lang="en-US" dirty="0" smtClean="0"/>
              <a:t>:</a:t>
            </a:r>
            <a:r>
              <a:rPr lang="en-US" baseline="0" dirty="0" smtClean="0"/>
              <a:t> often occur after nerve compression injuries that induce mild ischemia</a:t>
            </a:r>
          </a:p>
          <a:p>
            <a:r>
              <a:rPr lang="en-US" baseline="0" dirty="0" smtClean="0"/>
              <a:t>-nerve conduction is normal above and below the point of compression because the axon remains intact and the muscle does not atrophy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Axonotmesis</a:t>
            </a:r>
            <a:r>
              <a:rPr lang="en-US" baseline="0" dirty="0" smtClean="0"/>
              <a:t>: can be caused by prolonged compression that produces an area of infarction and necrosis</a:t>
            </a:r>
          </a:p>
          <a:p>
            <a:endParaRPr lang="en-US" dirty="0" smtClean="0"/>
          </a:p>
          <a:p>
            <a:r>
              <a:rPr lang="en-US" dirty="0" err="1" smtClean="0"/>
              <a:t>Neurotmesis</a:t>
            </a:r>
            <a:r>
              <a:rPr lang="en-US" dirty="0" smtClean="0"/>
              <a:t>:</a:t>
            </a:r>
            <a:r>
              <a:rPr lang="en-US" baseline="0" dirty="0" smtClean="0"/>
              <a:t> causes axons distal to injury to degenerate (because no stimulation) and least likely to recover and re-innervate the correct muscles (because no pathway</a:t>
            </a:r>
            <a:r>
              <a:rPr lang="en-US" baseline="0" dirty="0" smtClean="0"/>
              <a:t>)</a:t>
            </a:r>
          </a:p>
          <a:p>
            <a:endParaRPr lang="en-US" baseline="0" dirty="0" smtClean="0"/>
          </a:p>
          <a:p>
            <a:r>
              <a:rPr lang="en-US" baseline="0" dirty="0" smtClean="0"/>
              <a:t>LML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**will get muscle atrophy with both </a:t>
            </a:r>
            <a:r>
              <a:rPr lang="en-US" baseline="0" dirty="0" err="1" smtClean="0"/>
              <a:t>axonotmesis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neurotmesis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528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nerve involved</a:t>
            </a:r>
            <a:r>
              <a:rPr lang="en-US" baseline="0" dirty="0" smtClean="0"/>
              <a:t> starting at the spinal nerve root, see patterns of weakness in </a:t>
            </a:r>
            <a:r>
              <a:rPr lang="en-US" baseline="0" dirty="0" err="1" smtClean="0"/>
              <a:t>myotomes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748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why it is important to know your peripheral nerve distributions!!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571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will learn more about this in </a:t>
            </a:r>
            <a:r>
              <a:rPr lang="en-US" dirty="0" err="1" smtClean="0"/>
              <a:t>Peds</a:t>
            </a:r>
            <a:r>
              <a:rPr lang="en-US" dirty="0" smtClean="0"/>
              <a:t> course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55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Bilateral</a:t>
            </a:r>
            <a:r>
              <a:rPr lang="en-US" baseline="0" dirty="0" smtClean="0"/>
              <a:t> involvement uncommon</a:t>
            </a:r>
          </a:p>
          <a:p>
            <a:r>
              <a:rPr lang="en-US" baseline="0" dirty="0" smtClean="0"/>
              <a:t>Occurs from wearing high heels, too tight of shoes, and thin-soled shoes—increased pressure on the ball of foot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Confined space around the transverse metatarsal </a:t>
            </a:r>
            <a:r>
              <a:rPr lang="en-US" baseline="0" dirty="0" err="1" smtClean="0"/>
              <a:t>ligament</a:t>
            </a:r>
            <a:r>
              <a:rPr lang="en-US" baseline="0" dirty="0" err="1" smtClean="0">
                <a:sym typeface="Wingdings" pitchFamily="2" charset="2"/>
              </a:rPr>
              <a:t>increased</a:t>
            </a:r>
            <a:r>
              <a:rPr lang="en-US" baseline="0" dirty="0" smtClean="0">
                <a:sym typeface="Wingdings" pitchFamily="2" charset="2"/>
              </a:rPr>
              <a:t> compression forces causes an acute </a:t>
            </a:r>
            <a:r>
              <a:rPr lang="en-US" baseline="0" smtClean="0">
                <a:sym typeface="Wingdings" pitchFamily="2" charset="2"/>
              </a:rPr>
              <a:t>inflammatory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069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Commonly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mis-diagnosed</a:t>
            </a:r>
            <a:r>
              <a:rPr lang="en-US" baseline="0" dirty="0" err="1" smtClean="0">
                <a:sym typeface="Wingdings" pitchFamily="2" charset="2"/>
              </a:rPr>
              <a:t>look</a:t>
            </a:r>
            <a:r>
              <a:rPr lang="en-US" baseline="0" dirty="0" smtClean="0">
                <a:sym typeface="Wingdings" pitchFamily="2" charset="2"/>
              </a:rPr>
              <a:t> at MOI and clear neck/shoulder/elbow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 will talk more about in orthopedic course!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631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a.k.a.</a:t>
            </a:r>
            <a:r>
              <a:rPr lang="en-US" baseline="0" dirty="0" smtClean="0"/>
              <a:t> Visceral Pain</a:t>
            </a:r>
          </a:p>
          <a:p>
            <a:endParaRPr lang="en-US" baseline="0" dirty="0" smtClean="0"/>
          </a:p>
          <a:p>
            <a:r>
              <a:rPr lang="en-US" baseline="0" dirty="0" smtClean="0"/>
              <a:t>Need to know these patterns so can rule out musculoskeletal and neuromuscular disorders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Note kidneys, heart, liver/gallbladder, and lungs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Radiation is different than referred pain – radiating is from nerves and follows a distinct pattern from the site of </a:t>
            </a:r>
            <a:r>
              <a:rPr lang="en-US" baseline="0" dirty="0" err="1" smtClean="0"/>
              <a:t>disfunction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You will learn more about this in future courses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56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in case you like this picture better…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F0B36-AF95-481A-86F1-A456D5722AC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739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877A99F-8AF4-4F94-BCC5-D67C849EF55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23AFA2B-204C-4E4C-A315-F3DD22211887}" type="datetimeFigureOut">
              <a:rPr lang="en-US" smtClean="0"/>
              <a:t>3/27/2012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1"/>
            <a:ext cx="7543800" cy="2133600"/>
          </a:xfrm>
        </p:spPr>
        <p:txBody>
          <a:bodyPr/>
          <a:lstStyle/>
          <a:p>
            <a:r>
              <a:rPr lang="en-US" dirty="0" smtClean="0"/>
              <a:t>Extra Information!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Dayna</a:t>
            </a:r>
            <a:r>
              <a:rPr lang="en-US" dirty="0" smtClean="0"/>
              <a:t> Ryan, PT, DPT</a:t>
            </a:r>
          </a:p>
          <a:p>
            <a:r>
              <a:rPr lang="en-US" dirty="0" smtClean="0"/>
              <a:t>Winter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25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Thalamic Pain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= </a:t>
            </a:r>
            <a:r>
              <a:rPr lang="en-US" sz="2800" dirty="0" smtClean="0"/>
              <a:t>results when a stroke occurs in the thalamus</a:t>
            </a:r>
          </a:p>
          <a:p>
            <a:r>
              <a:rPr lang="en-US" sz="2800" dirty="0" smtClean="0"/>
              <a:t>Initial Symptom: numbness on the opposite side of the body</a:t>
            </a:r>
          </a:p>
          <a:p>
            <a:r>
              <a:rPr lang="en-US" sz="2800" dirty="0" smtClean="0"/>
              <a:t>Later develops into burning/tingling sensation</a:t>
            </a:r>
          </a:p>
          <a:p>
            <a:pPr lvl="1"/>
            <a:r>
              <a:rPr lang="en-US" sz="2800" dirty="0" err="1" smtClean="0"/>
              <a:t>Allodynia</a:t>
            </a:r>
            <a:r>
              <a:rPr lang="en-US" sz="2800" dirty="0" smtClean="0"/>
              <a:t> (hypersensitivity to pain)</a:t>
            </a:r>
          </a:p>
          <a:p>
            <a:pPr lvl="1"/>
            <a:r>
              <a:rPr lang="en-US" sz="2800" dirty="0" smtClean="0"/>
              <a:t>Pain can increase from ambient temperatures (heat or cold) or emotional distress</a:t>
            </a:r>
          </a:p>
          <a:p>
            <a:r>
              <a:rPr lang="en-US" sz="2800" dirty="0" smtClean="0"/>
              <a:t>SENSORY affected!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7674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Reye’s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Exact cause is unknown</a:t>
            </a:r>
          </a:p>
          <a:p>
            <a:r>
              <a:rPr lang="en-US" sz="2800" dirty="0" smtClean="0"/>
              <a:t>Seems to be triggered by using </a:t>
            </a:r>
            <a:r>
              <a:rPr lang="en-US" sz="2800" b="1" dirty="0" smtClean="0"/>
              <a:t>aspirin</a:t>
            </a:r>
            <a:r>
              <a:rPr lang="en-US" sz="2800" dirty="0" smtClean="0"/>
              <a:t> to treat a viral illness or infection (flu, chicken pox) in children/teens who have an underlying fatty acid oxidation disorder</a:t>
            </a:r>
          </a:p>
          <a:p>
            <a:r>
              <a:rPr lang="en-US" sz="2800" dirty="0" smtClean="0"/>
              <a:t>Exposure to certain toxins: insecticides, herbicides, paint thinner</a:t>
            </a:r>
          </a:p>
          <a:p>
            <a:r>
              <a:rPr lang="en-US" sz="2800" dirty="0" smtClean="0"/>
              <a:t>Blood glucose drops while levels of ammonia (acidity) rise</a:t>
            </a:r>
          </a:p>
          <a:p>
            <a:pPr lvl="1"/>
            <a:r>
              <a:rPr lang="en-US" sz="2600" dirty="0" smtClean="0"/>
              <a:t>Liver swells and develops fatty deposits</a:t>
            </a:r>
          </a:p>
          <a:p>
            <a:pPr lvl="1"/>
            <a:r>
              <a:rPr lang="en-US" sz="2600" dirty="0" smtClean="0"/>
              <a:t>Brain may swell </a:t>
            </a:r>
            <a:r>
              <a:rPr lang="en-US" sz="2600" dirty="0" smtClean="0">
                <a:sym typeface="Wingdings" pitchFamily="2" charset="2"/>
              </a:rPr>
              <a:t> seizures, convulsions, LOC</a:t>
            </a:r>
            <a:endParaRPr lang="en-US" sz="2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504" y="2286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0019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Reye’s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Initial signs/symptoms</a:t>
            </a:r>
          </a:p>
          <a:p>
            <a:pPr lvl="1"/>
            <a:r>
              <a:rPr lang="en-US" sz="2600" dirty="0" smtClean="0"/>
              <a:t>Children &lt;2 </a:t>
            </a:r>
            <a:r>
              <a:rPr lang="en-US" sz="2600" dirty="0" err="1" smtClean="0"/>
              <a:t>y.o</a:t>
            </a:r>
            <a:r>
              <a:rPr lang="en-US" sz="2600" dirty="0" smtClean="0"/>
              <a:t>.: </a:t>
            </a:r>
            <a:r>
              <a:rPr lang="en-US" sz="2600" dirty="0" err="1" smtClean="0"/>
              <a:t>diahrrea</a:t>
            </a:r>
            <a:r>
              <a:rPr lang="en-US" sz="2600" dirty="0" smtClean="0"/>
              <a:t>, rapid breathing</a:t>
            </a:r>
          </a:p>
          <a:p>
            <a:pPr lvl="1"/>
            <a:r>
              <a:rPr lang="en-US" sz="2600" dirty="0" smtClean="0"/>
              <a:t>Older children/teens: persistent vomiting, lethargy/unusual sleepiness</a:t>
            </a:r>
          </a:p>
          <a:p>
            <a:r>
              <a:rPr lang="en-US" sz="2800" dirty="0" smtClean="0"/>
              <a:t>Additional signs/symptoms</a:t>
            </a:r>
          </a:p>
          <a:p>
            <a:pPr lvl="1"/>
            <a:r>
              <a:rPr lang="en-US" sz="2600" dirty="0" smtClean="0"/>
              <a:t>Irritability; aggressive/irrational behavior</a:t>
            </a:r>
          </a:p>
          <a:p>
            <a:pPr lvl="1"/>
            <a:r>
              <a:rPr lang="en-US" sz="2600" dirty="0" smtClean="0"/>
              <a:t>Confusion, disorientation, or hallucinations</a:t>
            </a:r>
          </a:p>
          <a:p>
            <a:pPr lvl="1"/>
            <a:r>
              <a:rPr lang="en-US" sz="2600" dirty="0" smtClean="0"/>
              <a:t>Weakness or paralysis in the arms/legs</a:t>
            </a:r>
          </a:p>
          <a:p>
            <a:pPr lvl="1"/>
            <a:r>
              <a:rPr lang="en-US" sz="2600" dirty="0" smtClean="0"/>
              <a:t>Seizures</a:t>
            </a:r>
          </a:p>
          <a:p>
            <a:pPr lvl="1"/>
            <a:r>
              <a:rPr lang="en-US" sz="2600" dirty="0" smtClean="0"/>
              <a:t>Excessive lethargy</a:t>
            </a:r>
          </a:p>
          <a:p>
            <a:pPr lvl="1"/>
            <a:r>
              <a:rPr lang="en-US" sz="2600" dirty="0" smtClean="0"/>
              <a:t>Decreased level of consciousness</a:t>
            </a:r>
            <a:endParaRPr lang="en-US" sz="2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8600"/>
            <a:ext cx="263842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39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Spinal </a:t>
            </a:r>
            <a:r>
              <a:rPr lang="en-US" smtClean="0"/>
              <a:t>Muscular Atrophy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Lesion site = anterior horn cells and motor nuclei of the brainstem</a:t>
            </a:r>
          </a:p>
          <a:p>
            <a:r>
              <a:rPr lang="en-US" sz="2800" dirty="0" smtClean="0"/>
              <a:t>Etiology: autosomal-recessive inheritance</a:t>
            </a:r>
          </a:p>
          <a:p>
            <a:r>
              <a:rPr lang="en-US" sz="2800" dirty="0" smtClean="0"/>
              <a:t>Signs/Symptoms:</a:t>
            </a:r>
          </a:p>
          <a:p>
            <a:pPr lvl="1"/>
            <a:r>
              <a:rPr lang="en-US" sz="2800" dirty="0" err="1" smtClean="0"/>
              <a:t>Hypotonia</a:t>
            </a:r>
            <a:endParaRPr lang="en-US" sz="2800" dirty="0" smtClean="0"/>
          </a:p>
          <a:p>
            <a:pPr lvl="1"/>
            <a:r>
              <a:rPr lang="en-US" sz="2800" dirty="0" smtClean="0"/>
              <a:t>Weakness</a:t>
            </a:r>
          </a:p>
          <a:p>
            <a:pPr lvl="1"/>
            <a:r>
              <a:rPr lang="en-US" sz="2800" dirty="0" smtClean="0"/>
              <a:t>Cranial nerve palsies</a:t>
            </a:r>
            <a:endParaRPr lang="en-US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694" y="3048000"/>
            <a:ext cx="2438400" cy="3585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18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Spinal Muscular Atrophy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Proximal muscles are weaker than distal</a:t>
            </a:r>
          </a:p>
          <a:p>
            <a:pPr lvl="1"/>
            <a:r>
              <a:rPr lang="en-US" sz="2800" dirty="0" smtClean="0"/>
              <a:t>Good fine motor control</a:t>
            </a:r>
          </a:p>
          <a:p>
            <a:r>
              <a:rPr lang="en-US" sz="2800" dirty="0" smtClean="0"/>
              <a:t>Legs weaken before arms</a:t>
            </a:r>
          </a:p>
          <a:p>
            <a:r>
              <a:rPr lang="en-US" sz="2800" b="1" dirty="0" smtClean="0"/>
              <a:t>Only</a:t>
            </a:r>
            <a:r>
              <a:rPr lang="en-US" sz="2800" dirty="0" smtClean="0"/>
              <a:t> motor system affected</a:t>
            </a:r>
          </a:p>
          <a:p>
            <a:pPr lvl="1"/>
            <a:r>
              <a:rPr lang="en-US" sz="2800" dirty="0" smtClean="0"/>
              <a:t>Decreased DTRs</a:t>
            </a:r>
          </a:p>
          <a:p>
            <a:pPr lvl="1"/>
            <a:r>
              <a:rPr lang="en-US" sz="2800" dirty="0" err="1" smtClean="0"/>
              <a:t>Hypotonia</a:t>
            </a:r>
            <a:endParaRPr lang="en-US" sz="2800" dirty="0" smtClean="0"/>
          </a:p>
          <a:p>
            <a:pPr lvl="1"/>
            <a:r>
              <a:rPr lang="en-US" sz="2800" dirty="0" smtClean="0"/>
              <a:t>Weakness/atrophy</a:t>
            </a:r>
            <a:endParaRPr lang="en-US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819400"/>
            <a:ext cx="2485753" cy="3230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27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Spinal Muscular Atrophy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76200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SMA Type I (</a:t>
            </a:r>
            <a:r>
              <a:rPr lang="en-US" sz="2800" dirty="0" err="1" smtClean="0"/>
              <a:t>Werdnig</a:t>
            </a:r>
            <a:r>
              <a:rPr lang="en-US" sz="2800" dirty="0" smtClean="0"/>
              <a:t>-Hoffman Disease) = floppy baby syndrome</a:t>
            </a:r>
          </a:p>
          <a:p>
            <a:pPr lvl="1"/>
            <a:r>
              <a:rPr lang="en-US" sz="2800" dirty="0" smtClean="0"/>
              <a:t>Never sit, roll, walk</a:t>
            </a:r>
          </a:p>
          <a:p>
            <a:pPr lvl="1"/>
            <a:r>
              <a:rPr lang="en-US" sz="2800" dirty="0" smtClean="0"/>
              <a:t>Death by 3 </a:t>
            </a:r>
            <a:r>
              <a:rPr lang="en-US" sz="2800" dirty="0" err="1" smtClean="0"/>
              <a:t>y.o</a:t>
            </a:r>
            <a:r>
              <a:rPr lang="en-US" sz="2800" dirty="0" smtClean="0"/>
              <a:t>. from respiratory failure</a:t>
            </a:r>
          </a:p>
          <a:p>
            <a:r>
              <a:rPr lang="en-US" sz="2800" dirty="0" smtClean="0"/>
              <a:t>SMA Type II</a:t>
            </a:r>
          </a:p>
          <a:p>
            <a:pPr lvl="1"/>
            <a:r>
              <a:rPr lang="en-US" sz="2800" dirty="0" smtClean="0"/>
              <a:t>Onset before 18 months of age</a:t>
            </a:r>
          </a:p>
          <a:p>
            <a:pPr lvl="1"/>
            <a:r>
              <a:rPr lang="en-US" sz="2800" dirty="0" smtClean="0"/>
              <a:t>May sit but never walk</a:t>
            </a:r>
          </a:p>
          <a:p>
            <a:pPr lvl="1"/>
            <a:r>
              <a:rPr lang="en-US" sz="2800" dirty="0" smtClean="0"/>
              <a:t>Death by 7 </a:t>
            </a:r>
            <a:r>
              <a:rPr lang="en-US" sz="2800" dirty="0" err="1" smtClean="0"/>
              <a:t>y.o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343400"/>
            <a:ext cx="3060665" cy="2242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45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Spinal Muscular Atrophy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5944567" cy="5334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SMA Type III (</a:t>
            </a:r>
            <a:r>
              <a:rPr lang="en-US" sz="2800" dirty="0" err="1" smtClean="0"/>
              <a:t>Kugelberg-Welander</a:t>
            </a:r>
            <a:r>
              <a:rPr lang="en-US" sz="2800" dirty="0" smtClean="0"/>
              <a:t> Disease)</a:t>
            </a:r>
          </a:p>
          <a:p>
            <a:pPr lvl="1"/>
            <a:r>
              <a:rPr lang="en-US" sz="2800" dirty="0" smtClean="0"/>
              <a:t>Onset after age 2</a:t>
            </a:r>
          </a:p>
          <a:p>
            <a:pPr lvl="1"/>
            <a:r>
              <a:rPr lang="en-US" sz="2800" dirty="0" smtClean="0"/>
              <a:t>Difficulty walking, running, jumping</a:t>
            </a:r>
          </a:p>
          <a:p>
            <a:pPr lvl="1"/>
            <a:r>
              <a:rPr lang="en-US" sz="2800" dirty="0" smtClean="0"/>
              <a:t>Half of these children lose the ability to walk by age 10 </a:t>
            </a:r>
            <a:r>
              <a:rPr lang="en-US" sz="2800" dirty="0" smtClean="0">
                <a:sym typeface="Wingdings" pitchFamily="2" charset="2"/>
              </a:rPr>
              <a:t> WC dependent as adults</a:t>
            </a:r>
          </a:p>
          <a:p>
            <a:pPr lvl="1"/>
            <a:r>
              <a:rPr lang="en-US" sz="2800" dirty="0" smtClean="0">
                <a:sym typeface="Wingdings" pitchFamily="2" charset="2"/>
              </a:rPr>
              <a:t>Proximal muscle weakness but affects UE more</a:t>
            </a:r>
          </a:p>
          <a:p>
            <a:pPr lvl="1"/>
            <a:r>
              <a:rPr lang="en-US" sz="2800" dirty="0" smtClean="0">
                <a:sym typeface="Wingdings" pitchFamily="2" charset="2"/>
              </a:rPr>
              <a:t>Can have either </a:t>
            </a:r>
            <a:r>
              <a:rPr lang="en-US" sz="2800" dirty="0" err="1" smtClean="0">
                <a:sym typeface="Wingdings" pitchFamily="2" charset="2"/>
              </a:rPr>
              <a:t>hyporeflexia</a:t>
            </a:r>
            <a:r>
              <a:rPr lang="en-US" sz="2800" dirty="0" smtClean="0">
                <a:sym typeface="Wingdings" pitchFamily="2" charset="2"/>
              </a:rPr>
              <a:t> or </a:t>
            </a:r>
            <a:r>
              <a:rPr lang="en-US" sz="2800" dirty="0" err="1" smtClean="0">
                <a:sym typeface="Wingdings" pitchFamily="2" charset="2"/>
              </a:rPr>
              <a:t>hyperreflexia</a:t>
            </a: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967" y="4590635"/>
            <a:ext cx="2351707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520" y="1447800"/>
            <a:ext cx="17526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829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Blood-Brain Barrier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= specialized, permeable barrier between the capillary endothelium of the CNS and extracellular space</a:t>
            </a:r>
          </a:p>
          <a:p>
            <a:r>
              <a:rPr lang="en-US" sz="3200" dirty="0" smtClean="0"/>
              <a:t>Exclude large molecules (FFA, proteins, specific amino acids)</a:t>
            </a:r>
          </a:p>
          <a:p>
            <a:r>
              <a:rPr lang="en-US" sz="3200" dirty="0" smtClean="0"/>
              <a:t>Prevents many pathogens from entering CNS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133600"/>
            <a:ext cx="2967644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6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Spinal Tracts – know where they cross!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52917"/>
            <a:ext cx="1828800" cy="503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496290"/>
            <a:ext cx="1985962" cy="475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496290"/>
            <a:ext cx="2340235" cy="472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550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Nerve 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err="1" smtClean="0"/>
              <a:t>Neurapraxia</a:t>
            </a:r>
            <a:r>
              <a:rPr lang="en-US" sz="3200" b="1" dirty="0" smtClean="0"/>
              <a:t> =</a:t>
            </a:r>
            <a:r>
              <a:rPr lang="en-US" sz="3200" dirty="0" smtClean="0"/>
              <a:t> segmental demyelination, which slows/blocks conduction of the action potential</a:t>
            </a:r>
          </a:p>
          <a:p>
            <a:r>
              <a:rPr lang="en-US" sz="3200" b="1" dirty="0" err="1" smtClean="0"/>
              <a:t>Axonotmesis</a:t>
            </a:r>
            <a:r>
              <a:rPr lang="en-US" sz="3200" b="1" dirty="0" smtClean="0"/>
              <a:t> =</a:t>
            </a:r>
            <a:r>
              <a:rPr lang="en-US" sz="3200" dirty="0" smtClean="0"/>
              <a:t> when axon is damaged but the connective tissue coverings that support and protect the nerve remain intact</a:t>
            </a:r>
          </a:p>
          <a:p>
            <a:r>
              <a:rPr lang="en-US" sz="3200" b="1" dirty="0" err="1" smtClean="0"/>
              <a:t>Neurotmesis</a:t>
            </a:r>
            <a:r>
              <a:rPr lang="en-US" sz="3200" b="1" dirty="0" smtClean="0"/>
              <a:t> = </a:t>
            </a:r>
            <a:r>
              <a:rPr lang="en-US" sz="3200" dirty="0" smtClean="0"/>
              <a:t>complete severance of the axon and supporting connective tissues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1191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Neuropathy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err="1" smtClean="0"/>
              <a:t>Mononeuropathy</a:t>
            </a:r>
            <a:r>
              <a:rPr lang="en-US" sz="3200" b="1" dirty="0" smtClean="0"/>
              <a:t>:</a:t>
            </a:r>
            <a:r>
              <a:rPr lang="en-US" sz="3200" dirty="0" smtClean="0"/>
              <a:t> single peripheral nerve affected (i.e. CTS)</a:t>
            </a:r>
          </a:p>
          <a:p>
            <a:r>
              <a:rPr lang="en-US" sz="3200" b="1" dirty="0" smtClean="0"/>
              <a:t>Polyneuropathy:</a:t>
            </a:r>
            <a:r>
              <a:rPr lang="en-US" sz="3200" dirty="0" smtClean="0"/>
              <a:t> multiple peripheral nerves involved (i.e. DM</a:t>
            </a:r>
            <a:r>
              <a:rPr lang="en-US" sz="3200" dirty="0" smtClean="0"/>
              <a:t>) glove/sock</a:t>
            </a:r>
            <a:endParaRPr lang="en-US" sz="3200" dirty="0" smtClean="0"/>
          </a:p>
          <a:p>
            <a:r>
              <a:rPr lang="en-US" sz="3200" b="1" dirty="0" err="1" smtClean="0"/>
              <a:t>Radiculoneuropathy</a:t>
            </a:r>
            <a:r>
              <a:rPr lang="en-US" sz="3200" b="1" dirty="0" smtClean="0"/>
              <a:t>:</a:t>
            </a:r>
            <a:r>
              <a:rPr lang="en-US" sz="3200" dirty="0" smtClean="0"/>
              <a:t> involvement of the nerve root as it emerges from the spinal </a:t>
            </a:r>
            <a:r>
              <a:rPr lang="en-US" sz="3200" dirty="0" smtClean="0"/>
              <a:t>cord (dermatome/</a:t>
            </a:r>
            <a:r>
              <a:rPr lang="en-US" sz="3200" dirty="0" err="1" smtClean="0"/>
              <a:t>myotome</a:t>
            </a:r>
            <a:r>
              <a:rPr lang="en-US" sz="3200" dirty="0" smtClean="0"/>
              <a:t>)</a:t>
            </a:r>
            <a:endParaRPr lang="en-US" sz="3200" dirty="0" smtClean="0"/>
          </a:p>
          <a:p>
            <a:r>
              <a:rPr lang="en-US" sz="3200" b="1" dirty="0" smtClean="0"/>
              <a:t>Myopathy:</a:t>
            </a:r>
            <a:r>
              <a:rPr lang="en-US" sz="3200" dirty="0" smtClean="0"/>
              <a:t> muscle involved, typically at NMJ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15832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Saturday Night Palsy/Sleep Palsy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Radial nerve compression (typically is spiral groove of the </a:t>
            </a:r>
            <a:r>
              <a:rPr lang="en-US" sz="2800" dirty="0" err="1" smtClean="0"/>
              <a:t>humerus</a:t>
            </a:r>
            <a:r>
              <a:rPr lang="en-US" sz="2800" dirty="0" smtClean="0"/>
              <a:t>)</a:t>
            </a:r>
          </a:p>
          <a:p>
            <a:pPr lvl="1"/>
            <a:r>
              <a:rPr lang="en-US" sz="2800" dirty="0" smtClean="0"/>
              <a:t>Compression causes segmental demyelination</a:t>
            </a:r>
          </a:p>
          <a:p>
            <a:r>
              <a:rPr lang="en-US" sz="2800" dirty="0" smtClean="0"/>
              <a:t>Radial nerve compression in the axilla: crutch palsy</a:t>
            </a:r>
          </a:p>
          <a:p>
            <a:r>
              <a:rPr lang="en-US" sz="2800" dirty="0" smtClean="0"/>
              <a:t>Clinical presentation: weakness in triceps, </a:t>
            </a:r>
            <a:r>
              <a:rPr lang="en-US" sz="2800" dirty="0" err="1" smtClean="0"/>
              <a:t>brachioradialis</a:t>
            </a:r>
            <a:r>
              <a:rPr lang="en-US" sz="2800" dirty="0" smtClean="0"/>
              <a:t>, and </a:t>
            </a:r>
            <a:r>
              <a:rPr lang="en-US" sz="2800" dirty="0" err="1" smtClean="0"/>
              <a:t>supinators</a:t>
            </a:r>
            <a:r>
              <a:rPr lang="en-US" sz="2800" dirty="0" smtClean="0"/>
              <a:t>, wrist extensors, and grip; </a:t>
            </a:r>
            <a:r>
              <a:rPr lang="en-US" sz="2800" dirty="0" err="1" smtClean="0"/>
              <a:t>paresthesias</a:t>
            </a:r>
            <a:r>
              <a:rPr lang="en-US" sz="2800" dirty="0" smtClean="0"/>
              <a:t> in the radial nerve distribution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62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Erb’s</a:t>
            </a:r>
            <a:r>
              <a:rPr lang="en-US" dirty="0" smtClean="0"/>
              <a:t> Palsy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= traction injury to the brachial plexus at birth</a:t>
            </a:r>
          </a:p>
          <a:p>
            <a:r>
              <a:rPr lang="en-US" sz="3200" dirty="0" err="1" smtClean="0"/>
              <a:t>Erb-Duchenne</a:t>
            </a:r>
            <a:r>
              <a:rPr lang="en-US" sz="3200" dirty="0" smtClean="0"/>
              <a:t> Palsy: C5-C6 nerve roots</a:t>
            </a:r>
          </a:p>
          <a:p>
            <a:r>
              <a:rPr lang="en-US" sz="3200" dirty="0" err="1" smtClean="0"/>
              <a:t>Klumpke’s</a:t>
            </a:r>
            <a:r>
              <a:rPr lang="en-US" sz="3200" dirty="0" smtClean="0"/>
              <a:t> Palsy: C8-T1 nerve roots</a:t>
            </a:r>
          </a:p>
          <a:p>
            <a:r>
              <a:rPr lang="en-US" sz="3200" dirty="0" smtClean="0"/>
              <a:t>Whole Arm Palsy: C5-T1 nerve roots</a:t>
            </a:r>
            <a:endParaRPr lang="en-US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24000"/>
            <a:ext cx="3701902" cy="2653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8002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Morton’s Neuroma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Entrapment of the common digital nerve</a:t>
            </a:r>
          </a:p>
          <a:p>
            <a:r>
              <a:rPr lang="en-US" sz="2800" dirty="0" smtClean="0"/>
              <a:t>Most often occurs in the third toe space</a:t>
            </a:r>
          </a:p>
          <a:p>
            <a:r>
              <a:rPr lang="en-US" sz="2800" dirty="0" smtClean="0"/>
              <a:t>Symptoms: burning/tingling/sharp pain, always want to massage foot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28800"/>
            <a:ext cx="3130296" cy="3874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5136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Carpal Tunnel Syndrome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Impingement of the median nerve AT THE WRIST (carpal tunnel)</a:t>
            </a:r>
          </a:p>
          <a:p>
            <a:r>
              <a:rPr lang="en-US" sz="2800" dirty="0" err="1" smtClean="0"/>
              <a:t>Cubital</a:t>
            </a:r>
            <a:r>
              <a:rPr lang="en-US" sz="2800" dirty="0" smtClean="0"/>
              <a:t> tunnel syndrome = ulnar nerve impingement at the elbow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3937360"/>
            <a:ext cx="2690812" cy="255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087" y="3547428"/>
            <a:ext cx="2590170" cy="290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20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Referred Pain from Internal Organs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169"/>
            <a:ext cx="6324600" cy="6524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21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Referred Pain Patterns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86360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38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216</TotalTime>
  <Words>1148</Words>
  <Application>Microsoft Office PowerPoint</Application>
  <PresentationFormat>On-screen Show (4:3)</PresentationFormat>
  <Paragraphs>175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Adjacency</vt:lpstr>
      <vt:lpstr>Extra Information!</vt:lpstr>
      <vt:lpstr>Classification of Nerve Injuries</vt:lpstr>
      <vt:lpstr>Classification of Neuropathy</vt:lpstr>
      <vt:lpstr>Saturday Night Palsy/Sleep Palsy</vt:lpstr>
      <vt:lpstr>Erb’s Palsy</vt:lpstr>
      <vt:lpstr>Morton’s Neuroma</vt:lpstr>
      <vt:lpstr>Carpal Tunnel Syndrome</vt:lpstr>
      <vt:lpstr>Referred Pain from Internal Organs</vt:lpstr>
      <vt:lpstr>Referred Pain Patterns</vt:lpstr>
      <vt:lpstr>Thalamic Pain Syndrome</vt:lpstr>
      <vt:lpstr>Reye’s Syndrome</vt:lpstr>
      <vt:lpstr>Reye’s Syndrome</vt:lpstr>
      <vt:lpstr>Spinal Muscular Atrophy</vt:lpstr>
      <vt:lpstr>Spinal Muscular Atrophy</vt:lpstr>
      <vt:lpstr>Spinal Muscular Atrophy</vt:lpstr>
      <vt:lpstr>Spinal Muscular Atrophy</vt:lpstr>
      <vt:lpstr>Blood-Brain Barrier</vt:lpstr>
      <vt:lpstr>Spinal Tracts – know where they cross!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Brachial Plexus Injuries, etc.</dc:title>
  <dc:creator>Dayna</dc:creator>
  <cp:lastModifiedBy>SWEET, CHRISTINA</cp:lastModifiedBy>
  <cp:revision>23</cp:revision>
  <dcterms:created xsi:type="dcterms:W3CDTF">2012-03-06T16:53:00Z</dcterms:created>
  <dcterms:modified xsi:type="dcterms:W3CDTF">2012-03-27T23:09:45Z</dcterms:modified>
</cp:coreProperties>
</file>