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3"/>
  </p:notesMasterIdLst>
  <p:handoutMasterIdLst>
    <p:handoutMasterId r:id="rId34"/>
  </p:handoutMasterIdLst>
  <p:sldIdLst>
    <p:sldId id="258" r:id="rId2"/>
    <p:sldId id="405" r:id="rId3"/>
    <p:sldId id="399" r:id="rId4"/>
    <p:sldId id="401" r:id="rId5"/>
    <p:sldId id="407" r:id="rId6"/>
    <p:sldId id="406" r:id="rId7"/>
    <p:sldId id="400" r:id="rId8"/>
    <p:sldId id="408" r:id="rId9"/>
    <p:sldId id="403" r:id="rId10"/>
    <p:sldId id="404" r:id="rId11"/>
    <p:sldId id="402" r:id="rId12"/>
    <p:sldId id="409" r:id="rId13"/>
    <p:sldId id="412" r:id="rId14"/>
    <p:sldId id="413" r:id="rId15"/>
    <p:sldId id="373" r:id="rId16"/>
    <p:sldId id="374" r:id="rId17"/>
    <p:sldId id="391" r:id="rId18"/>
    <p:sldId id="377" r:id="rId19"/>
    <p:sldId id="398" r:id="rId20"/>
    <p:sldId id="378" r:id="rId21"/>
    <p:sldId id="379" r:id="rId22"/>
    <p:sldId id="380" r:id="rId23"/>
    <p:sldId id="382" r:id="rId24"/>
    <p:sldId id="411" r:id="rId25"/>
    <p:sldId id="384" r:id="rId26"/>
    <p:sldId id="376" r:id="rId27"/>
    <p:sldId id="386" r:id="rId28"/>
    <p:sldId id="388" r:id="rId29"/>
    <p:sldId id="387" r:id="rId30"/>
    <p:sldId id="389" r:id="rId31"/>
    <p:sldId id="390" r:id="rId3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72" autoAdjust="0"/>
    <p:restoredTop sz="94660"/>
  </p:normalViewPr>
  <p:slideViewPr>
    <p:cSldViewPr>
      <p:cViewPr>
        <p:scale>
          <a:sx n="70" d="100"/>
          <a:sy n="70" d="100"/>
        </p:scale>
        <p:origin x="-115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36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31C86B-2DB2-4CAD-A3FA-8BFD7F6EFB2C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4C9BE7F-74FB-4D10-BF5C-86D529C46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235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9C23B52-3764-4CD8-A2B3-52C5990240AD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932FFB2-B087-46C6-A08E-0A8BC6108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277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2DFF50-7B73-40B6-90A4-33B5BDF4D1E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is a 31%</a:t>
            </a:r>
            <a:r>
              <a:rPr lang="en-US" baseline="0" dirty="0" smtClean="0"/>
              <a:t> probability that a difference this big is occurring by chance. </a:t>
            </a:r>
          </a:p>
          <a:p>
            <a:r>
              <a:rPr lang="en-US" baseline="0" dirty="0" smtClean="0"/>
              <a:t>Alpha level is risk of making a Type I error, it finding a difference when none exists.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2FFB2-B087-46C6-A08E-0A8BC6108F4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790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Sensitivity:</a:t>
            </a:r>
            <a:r>
              <a:rPr lang="en-US" baseline="0" dirty="0" smtClean="0"/>
              <a:t> </a:t>
            </a:r>
            <a:r>
              <a:rPr lang="en-US" dirty="0" smtClean="0"/>
              <a:t>15/34=.441</a:t>
            </a:r>
          </a:p>
          <a:p>
            <a:r>
              <a:rPr lang="en-US" dirty="0" smtClean="0"/>
              <a:t>Specificity: 8/18=.444</a:t>
            </a:r>
          </a:p>
          <a:p>
            <a:r>
              <a:rPr lang="en-US" dirty="0" smtClean="0"/>
              <a:t>-LR: -1-.444/.441=1.26</a:t>
            </a:r>
          </a:p>
          <a:p>
            <a:r>
              <a:rPr lang="en-US" dirty="0" smtClean="0"/>
              <a:t>+LR:</a:t>
            </a:r>
            <a:r>
              <a:rPr lang="en-US" baseline="0" dirty="0" smtClean="0"/>
              <a:t> .444/1-.441=.79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2FFB2-B087-46C6-A08E-0A8BC6108F4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85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Type I saying that there is a difference when in fact there is NO difference</a:t>
            </a:r>
            <a:r>
              <a:rPr lang="en-US" baseline="0" dirty="0" smtClean="0"/>
              <a:t> (the null should not have been rejected)</a:t>
            </a:r>
            <a:endParaRPr lang="en-US" dirty="0" smtClean="0"/>
          </a:p>
          <a:p>
            <a:r>
              <a:rPr lang="en-US" dirty="0" smtClean="0"/>
              <a:t>Type II saying there is no difference when in fact there is a difference. (the</a:t>
            </a:r>
            <a:r>
              <a:rPr lang="en-US" baseline="0" dirty="0" smtClean="0"/>
              <a:t> null should have been rejected)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2FFB2-B087-46C6-A08E-0A8BC6108F4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20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exam,</a:t>
            </a:r>
            <a:r>
              <a:rPr lang="en-US" baseline="0" dirty="0" smtClean="0"/>
              <a:t> slide 20 is jacked.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2FFB2-B087-46C6-A08E-0A8BC6108F4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784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power is .80</a:t>
            </a:r>
            <a:r>
              <a:rPr lang="en-US" baseline="0" dirty="0" smtClean="0"/>
              <a:t> then beta is .20, these are good numbers of strength for each.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2FFB2-B087-46C6-A08E-0A8BC6108F4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829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A is B bigger than B then A does not have to be as</a:t>
            </a:r>
            <a:r>
              <a:rPr lang="en-US" baseline="0" dirty="0" smtClean="0"/>
              <a:t> big as B for a directional hypotheses </a:t>
            </a:r>
          </a:p>
          <a:p>
            <a:r>
              <a:rPr lang="en-US" baseline="0" dirty="0" smtClean="0"/>
              <a:t>2x as easy to find a difference directionally, and 2x as powerful if it is the direction we predicted.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2FFB2-B087-46C6-A08E-0A8BC6108F4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594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not use t-test</a:t>
            </a:r>
            <a:r>
              <a:rPr lang="en-US" baseline="0" dirty="0" smtClean="0"/>
              <a:t> w</a:t>
            </a:r>
            <a:r>
              <a:rPr lang="en-US" dirty="0" smtClean="0"/>
              <a:t>hen there is not some relationship between the 2 variables.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2FFB2-B087-46C6-A08E-0A8BC6108F4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688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(Treatment</a:t>
            </a:r>
            <a:r>
              <a:rPr lang="en-US" baseline="0" dirty="0" smtClean="0"/>
              <a:t> effect + error variance) / error variance</a:t>
            </a:r>
          </a:p>
          <a:p>
            <a:r>
              <a:rPr lang="en-US" baseline="0" smtClean="0"/>
              <a:t>End for exam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2FFB2-B087-46C6-A08E-0A8BC6108F4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00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28AFB1-E347-4735-8F5B-2D9F6544D391}" type="datetimeFigureOut">
              <a:rPr lang="en-US" smtClean="0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EB058E-40C3-462C-8088-2F1ED6C815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30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5E4315-F2D9-4F2C-822E-995556161934}" type="datetimeFigureOut">
              <a:rPr lang="en-US" smtClean="0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B7B3A-96C2-404B-9FC9-9FC5915FB3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105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274ED3-7D6E-4048-BFDC-83E264493015}" type="datetimeFigureOut">
              <a:rPr lang="en-US" smtClean="0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043E7-F3CF-41DF-9EAB-DE6B041654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20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A4CC8-4B7A-4E65-88A0-B79AF2A5B0B7}" type="datetimeFigureOut">
              <a:rPr lang="en-US" smtClean="0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14B07-C155-4CDD-880A-3CB1A28611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711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33369B-BC35-4F08-A64A-5188906E646D}" type="datetimeFigureOut">
              <a:rPr lang="en-US" smtClean="0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3BA31E-FB83-4368-A517-C4F96DE91C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32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7585B-E5CE-4E66-83F2-B7B6B66AB00A}" type="datetimeFigureOut">
              <a:rPr lang="en-US" smtClean="0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CFA19-C1E4-4033-A1A0-A1B90D5C24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498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30BD4E-D2AC-4BB6-AC4A-50FB6FB4150E}" type="datetimeFigureOut">
              <a:rPr lang="en-US" smtClean="0"/>
              <a:pPr>
                <a:defRPr/>
              </a:pPr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954F7-6206-418F-A946-47E1CE048E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892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29E1F6-D9B0-4D06-AB10-F19F4E142E2C}" type="datetimeFigureOut">
              <a:rPr lang="en-US" smtClean="0"/>
              <a:pPr>
                <a:defRPr/>
              </a:pPr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588B54-263C-4E15-ADB8-9F34E9BA83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076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C19350-6535-4ED7-ABAE-22C4853E9431}" type="datetimeFigureOut">
              <a:rPr lang="en-US" smtClean="0"/>
              <a:pPr>
                <a:defRPr/>
              </a:pPr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21AA84-0F17-46FD-9B99-3CBA2B312F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4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F58CE3-8FC8-49FB-9077-94B6DB0C87EB}" type="datetimeFigureOut">
              <a:rPr lang="en-US" smtClean="0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D73AD-7A19-4B48-BD57-89CCEAED9B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85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5C2C06-D0BF-460B-A6EB-CE00094CEFB8}" type="datetimeFigureOut">
              <a:rPr lang="en-US" smtClean="0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69972-E5B6-4069-9886-4C0C5EDE7A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15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D69A2C-DDC3-40D5-A35E-774294679D62}" type="datetimeFigureOut">
              <a:rPr lang="en-US" smtClean="0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BB15135-A5DC-4113-AE29-3476C137F2D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8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3255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PTP 560</a:t>
            </a:r>
            <a:endParaRPr lang="en-US" dirty="0" smtClean="0"/>
          </a:p>
        </p:txBody>
      </p:sp>
      <p:sp>
        <p:nvSpPr>
          <p:cNvPr id="15362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Research Methods</a:t>
            </a:r>
          </a:p>
          <a:p>
            <a:endParaRPr lang="en-US" dirty="0" smtClean="0"/>
          </a:p>
          <a:p>
            <a:pPr>
              <a:buNone/>
            </a:pPr>
            <a:r>
              <a:rPr lang="en-US" smtClean="0"/>
              <a:t>Week 9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15363" name="Rectangle 7"/>
          <p:cNvSpPr txBox="1">
            <a:spLocks noChangeArrowheads="1"/>
          </p:cNvSpPr>
          <p:nvPr/>
        </p:nvSpPr>
        <p:spPr bwMode="auto">
          <a:xfrm>
            <a:off x="228600" y="5334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>
                <a:latin typeface="Calibri" pitchFamily="34" charset="0"/>
              </a:rPr>
              <a:t>Thomas Ruediger, PT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en-US" sz="320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58" y="838200"/>
            <a:ext cx="9129742" cy="518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003569" cy="124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1584" cy="3320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13" y="61913"/>
            <a:ext cx="6732587" cy="673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 </a:t>
            </a:r>
            <a:r>
              <a:rPr lang="en-US" dirty="0" err="1" smtClean="0"/>
              <a:t>Sn</a:t>
            </a:r>
            <a:r>
              <a:rPr lang="en-US" dirty="0" smtClean="0"/>
              <a:t>, </a:t>
            </a:r>
            <a:r>
              <a:rPr lang="en-US" dirty="0" err="1" smtClean="0"/>
              <a:t>Sp</a:t>
            </a:r>
            <a:r>
              <a:rPr lang="en-US" dirty="0" smtClean="0"/>
              <a:t>, LRs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33254"/>
            <a:ext cx="8697329" cy="319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04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Confidence Intervals</a:t>
            </a:r>
            <a:br>
              <a:rPr lang="en-US" dirty="0" smtClean="0"/>
            </a:br>
            <a:r>
              <a:rPr lang="en-US" dirty="0" smtClean="0"/>
              <a:t> with small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What is small sample size?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Less than 30 (one of those special numbers in stats)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Sampling distribution tends to spread out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Standard normal curve not adequate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Use the </a:t>
            </a:r>
            <a:r>
              <a:rPr lang="en-US" i="1" dirty="0" smtClean="0"/>
              <a:t>t</a:t>
            </a:r>
            <a:r>
              <a:rPr lang="en-US" dirty="0" smtClean="0"/>
              <a:t>-distributions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Theoretical sampling distributions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Flatter peak, wider at the tails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Approaches normal curve as sample size increases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Use values of </a:t>
            </a:r>
            <a:r>
              <a:rPr lang="en-US" i="1" dirty="0" smtClean="0"/>
              <a:t>t</a:t>
            </a:r>
            <a:r>
              <a:rPr lang="en-US" dirty="0" smtClean="0"/>
              <a:t> instead of </a:t>
            </a:r>
            <a:r>
              <a:rPr lang="en-US" i="1" dirty="0" smtClean="0"/>
              <a:t>z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Described by degrees of freedom (n-1 for confidence intervals)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Hypothesis testing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686800" cy="5394325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Are the differences</a:t>
            </a:r>
          </a:p>
          <a:p>
            <a:pPr lvl="1"/>
            <a:r>
              <a:rPr lang="en-US" smtClean="0"/>
              <a:t>Representative of “real” effects?</a:t>
            </a:r>
          </a:p>
          <a:p>
            <a:pPr lvl="1"/>
            <a:r>
              <a:rPr lang="en-US" smtClean="0"/>
              <a:t>Just by chance?</a:t>
            </a:r>
          </a:p>
          <a:p>
            <a:r>
              <a:rPr lang="en-US" smtClean="0"/>
              <a:t>Null hypothesis ( H</a:t>
            </a:r>
            <a:r>
              <a:rPr lang="en-US" baseline="-25000" smtClean="0"/>
              <a:t>O</a:t>
            </a:r>
            <a:r>
              <a:rPr lang="en-US" smtClean="0"/>
              <a:t>)</a:t>
            </a:r>
          </a:p>
          <a:p>
            <a:pPr lvl="1"/>
            <a:r>
              <a:rPr lang="en-US" smtClean="0"/>
              <a:t>Means are not different</a:t>
            </a:r>
          </a:p>
          <a:p>
            <a:pPr lvl="1"/>
            <a:r>
              <a:rPr lang="en-US" smtClean="0"/>
              <a:t>Stated in terms of population parameter</a:t>
            </a:r>
          </a:p>
          <a:p>
            <a:pPr lvl="1"/>
            <a:r>
              <a:rPr lang="en-US" smtClean="0"/>
              <a:t>μ</a:t>
            </a:r>
            <a:r>
              <a:rPr lang="en-US" baseline="-25000" smtClean="0"/>
              <a:t>A</a:t>
            </a:r>
            <a:r>
              <a:rPr lang="en-US" smtClean="0"/>
              <a:t>=</a:t>
            </a:r>
            <a:r>
              <a:rPr lang="el-GR" smtClean="0"/>
              <a:t>μ</a:t>
            </a:r>
            <a:r>
              <a:rPr lang="en-US" baseline="-25000" smtClean="0"/>
              <a:t>B</a:t>
            </a:r>
          </a:p>
          <a:p>
            <a:r>
              <a:rPr lang="en-US" smtClean="0"/>
              <a:t>Alternative hypothesis (H</a:t>
            </a:r>
            <a:r>
              <a:rPr lang="en-US" baseline="-25000" smtClean="0"/>
              <a:t>1</a:t>
            </a:r>
            <a:r>
              <a:rPr lang="en-US" smtClean="0"/>
              <a:t>)</a:t>
            </a:r>
          </a:p>
          <a:p>
            <a:pPr lvl="1"/>
            <a:r>
              <a:rPr lang="en-US" smtClean="0"/>
              <a:t>Difference too large to be by chance</a:t>
            </a:r>
          </a:p>
          <a:p>
            <a:pPr lvl="1"/>
            <a:r>
              <a:rPr lang="en-US" smtClean="0"/>
              <a:t>μ</a:t>
            </a:r>
            <a:r>
              <a:rPr lang="en-US" baseline="-25000" smtClean="0"/>
              <a:t>A</a:t>
            </a:r>
            <a:r>
              <a:rPr lang="en-US" smtClean="0"/>
              <a:t>≠</a:t>
            </a:r>
            <a:r>
              <a:rPr lang="el-GR" smtClean="0"/>
              <a:t>μ</a:t>
            </a:r>
            <a:r>
              <a:rPr lang="en-US" baseline="-25000" smtClean="0"/>
              <a:t>B</a:t>
            </a:r>
          </a:p>
          <a:p>
            <a:pPr lvl="1"/>
            <a:r>
              <a:rPr lang="en-US" smtClean="0"/>
              <a:t>May be directional or non-directional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71800" y="1676400"/>
            <a:ext cx="1357313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400" y="1676400"/>
            <a:ext cx="13716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3400" y="2971800"/>
            <a:ext cx="13716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71800" y="2971800"/>
            <a:ext cx="1357313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461" name="TextBox 8"/>
          <p:cNvSpPr txBox="1">
            <a:spLocks noChangeArrowheads="1"/>
          </p:cNvSpPr>
          <p:nvPr/>
        </p:nvSpPr>
        <p:spPr bwMode="auto">
          <a:xfrm>
            <a:off x="3810000" y="685800"/>
            <a:ext cx="11795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alibri" pitchFamily="34" charset="0"/>
              </a:rPr>
              <a:t>Truth</a:t>
            </a:r>
          </a:p>
        </p:txBody>
      </p:sp>
      <p:sp>
        <p:nvSpPr>
          <p:cNvPr id="19462" name="TextBox 9"/>
          <p:cNvSpPr txBox="1">
            <a:spLocks noChangeArrowheads="1"/>
          </p:cNvSpPr>
          <p:nvPr/>
        </p:nvSpPr>
        <p:spPr bwMode="auto">
          <a:xfrm rot="-5400000">
            <a:off x="-29368" y="2620168"/>
            <a:ext cx="1771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alibri" pitchFamily="34" charset="0"/>
              </a:rPr>
              <a:t>Decision</a:t>
            </a:r>
          </a:p>
        </p:txBody>
      </p:sp>
      <p:sp>
        <p:nvSpPr>
          <p:cNvPr id="19463" name="TextBox 11"/>
          <p:cNvSpPr txBox="1">
            <a:spLocks noChangeArrowheads="1"/>
          </p:cNvSpPr>
          <p:nvPr/>
        </p:nvSpPr>
        <p:spPr bwMode="auto">
          <a:xfrm>
            <a:off x="3124200" y="1219200"/>
            <a:ext cx="1217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alibri" pitchFamily="34" charset="0"/>
              </a:rPr>
              <a:t>H</a:t>
            </a:r>
            <a:r>
              <a:rPr lang="en-US" sz="2000" baseline="-25000">
                <a:latin typeface="Calibri" pitchFamily="34" charset="0"/>
              </a:rPr>
              <a:t>o</a:t>
            </a:r>
            <a:r>
              <a:rPr lang="en-US" sz="2000">
                <a:latin typeface="Calibri" pitchFamily="34" charset="0"/>
              </a:rPr>
              <a:t> is True</a:t>
            </a:r>
          </a:p>
        </p:txBody>
      </p:sp>
      <p:sp>
        <p:nvSpPr>
          <p:cNvPr id="19464" name="TextBox 12"/>
          <p:cNvSpPr txBox="1">
            <a:spLocks noChangeArrowheads="1"/>
          </p:cNvSpPr>
          <p:nvPr/>
        </p:nvSpPr>
        <p:spPr bwMode="auto">
          <a:xfrm>
            <a:off x="1219200" y="3200400"/>
            <a:ext cx="1762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Do Not Reject H</a:t>
            </a:r>
            <a:r>
              <a:rPr lang="en-US" baseline="-25000">
                <a:latin typeface="Calibri" pitchFamily="34" charset="0"/>
              </a:rPr>
              <a:t>o</a:t>
            </a:r>
          </a:p>
        </p:txBody>
      </p:sp>
      <p:sp>
        <p:nvSpPr>
          <p:cNvPr id="19465" name="TextBox 21"/>
          <p:cNvSpPr txBox="1">
            <a:spLocks noChangeArrowheads="1"/>
          </p:cNvSpPr>
          <p:nvPr/>
        </p:nvSpPr>
        <p:spPr bwMode="auto">
          <a:xfrm>
            <a:off x="3581400" y="2438400"/>
            <a:ext cx="315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Calibri" pitchFamily="34" charset="0"/>
              </a:rPr>
              <a:t>α</a:t>
            </a:r>
            <a:endParaRPr lang="en-US">
              <a:latin typeface="Calibri" pitchFamily="34" charset="0"/>
            </a:endParaRPr>
          </a:p>
        </p:txBody>
      </p:sp>
      <p:sp>
        <p:nvSpPr>
          <p:cNvPr id="19466" name="TextBox 23"/>
          <p:cNvSpPr txBox="1">
            <a:spLocks noChangeArrowheads="1"/>
          </p:cNvSpPr>
          <p:nvPr/>
        </p:nvSpPr>
        <p:spPr bwMode="auto">
          <a:xfrm>
            <a:off x="3200400" y="3352800"/>
            <a:ext cx="877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Correct</a:t>
            </a:r>
          </a:p>
        </p:txBody>
      </p:sp>
      <p:sp>
        <p:nvSpPr>
          <p:cNvPr id="19467" name="TextBox 24"/>
          <p:cNvSpPr txBox="1">
            <a:spLocks noChangeArrowheads="1"/>
          </p:cNvSpPr>
          <p:nvPr/>
        </p:nvSpPr>
        <p:spPr bwMode="auto">
          <a:xfrm>
            <a:off x="4876800" y="3733800"/>
            <a:ext cx="306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latin typeface="Calibri" pitchFamily="34" charset="0"/>
              </a:rPr>
              <a:t>β</a:t>
            </a:r>
            <a:endParaRPr lang="en-US">
              <a:latin typeface="Calibri" pitchFamily="34" charset="0"/>
            </a:endParaRPr>
          </a:p>
        </p:txBody>
      </p:sp>
      <p:sp>
        <p:nvSpPr>
          <p:cNvPr id="19468" name="TextBox 36"/>
          <p:cNvSpPr txBox="1">
            <a:spLocks noChangeArrowheads="1"/>
          </p:cNvSpPr>
          <p:nvPr/>
        </p:nvSpPr>
        <p:spPr bwMode="auto">
          <a:xfrm>
            <a:off x="1447800" y="2057400"/>
            <a:ext cx="1139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alibri" pitchFamily="34" charset="0"/>
              </a:rPr>
              <a:t>Reject H</a:t>
            </a:r>
            <a:r>
              <a:rPr lang="en-US" sz="2000" baseline="-25000">
                <a:latin typeface="Calibri" pitchFamily="34" charset="0"/>
              </a:rPr>
              <a:t>o</a:t>
            </a:r>
          </a:p>
        </p:txBody>
      </p:sp>
      <p:sp>
        <p:nvSpPr>
          <p:cNvPr id="19469" name="TextBox 38"/>
          <p:cNvSpPr txBox="1">
            <a:spLocks noChangeArrowheads="1"/>
          </p:cNvSpPr>
          <p:nvPr/>
        </p:nvSpPr>
        <p:spPr bwMode="auto">
          <a:xfrm>
            <a:off x="4267200" y="1219200"/>
            <a:ext cx="1279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alibri" pitchFamily="34" charset="0"/>
              </a:rPr>
              <a:t>H</a:t>
            </a:r>
            <a:r>
              <a:rPr lang="en-US" sz="2000" baseline="-25000">
                <a:latin typeface="Calibri" pitchFamily="34" charset="0"/>
              </a:rPr>
              <a:t>o</a:t>
            </a:r>
            <a:r>
              <a:rPr lang="en-US" sz="2000">
                <a:latin typeface="Calibri" pitchFamily="34" charset="0"/>
              </a:rPr>
              <a:t> is False</a:t>
            </a:r>
          </a:p>
        </p:txBody>
      </p:sp>
      <p:sp>
        <p:nvSpPr>
          <p:cNvPr id="19470" name="TextBox 29"/>
          <p:cNvSpPr txBox="1">
            <a:spLocks noChangeArrowheads="1"/>
          </p:cNvSpPr>
          <p:nvPr/>
        </p:nvSpPr>
        <p:spPr bwMode="auto">
          <a:xfrm>
            <a:off x="4572000" y="2209800"/>
            <a:ext cx="877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Correct</a:t>
            </a:r>
          </a:p>
        </p:txBody>
      </p:sp>
      <p:sp>
        <p:nvSpPr>
          <p:cNvPr id="19471" name="TextBox 30"/>
          <p:cNvSpPr txBox="1">
            <a:spLocks noChangeArrowheads="1"/>
          </p:cNvSpPr>
          <p:nvPr/>
        </p:nvSpPr>
        <p:spPr bwMode="auto">
          <a:xfrm>
            <a:off x="3124200" y="2133600"/>
            <a:ext cx="1265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Type I error</a:t>
            </a:r>
          </a:p>
        </p:txBody>
      </p:sp>
      <p:sp>
        <p:nvSpPr>
          <p:cNvPr id="19472" name="TextBox 32"/>
          <p:cNvSpPr txBox="1">
            <a:spLocks noChangeArrowheads="1"/>
          </p:cNvSpPr>
          <p:nvPr/>
        </p:nvSpPr>
        <p:spPr bwMode="auto">
          <a:xfrm>
            <a:off x="4495800" y="3352800"/>
            <a:ext cx="1322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Type II error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Type I Error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501332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Significance Level  (Alpha level , </a:t>
            </a:r>
            <a:r>
              <a:rPr lang="el-GR" dirty="0" smtClean="0"/>
              <a:t>α</a:t>
            </a:r>
            <a:r>
              <a:rPr lang="en-US" dirty="0" smtClean="0"/>
              <a:t> level)</a:t>
            </a:r>
          </a:p>
          <a:p>
            <a:r>
              <a:rPr lang="en-US" dirty="0" smtClean="0"/>
              <a:t>Your choice of how much risk you are willing to take of saying there is a difference when there really is no difference</a:t>
            </a:r>
          </a:p>
          <a:p>
            <a:endParaRPr lang="en-US" dirty="0" smtClean="0"/>
          </a:p>
          <a:p>
            <a:r>
              <a:rPr lang="en-US" dirty="0" smtClean="0"/>
              <a:t>Set this before the study</a:t>
            </a:r>
          </a:p>
          <a:p>
            <a:pPr lvl="1"/>
            <a:r>
              <a:rPr lang="en-US" dirty="0" smtClean="0"/>
              <a:t>Conventionally is 0.05</a:t>
            </a:r>
          </a:p>
          <a:p>
            <a:pPr lvl="2"/>
            <a:r>
              <a:rPr lang="en-US" dirty="0" smtClean="0"/>
              <a:t>This is arbitrary, but almost always what we choose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Choose the level based on the Type I error concern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Type I Error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Probability Values (Evaluated after the study)</a:t>
            </a:r>
          </a:p>
          <a:p>
            <a:pPr lvl="1"/>
            <a:r>
              <a:rPr lang="en-US" dirty="0" smtClean="0"/>
              <a:t>Probability of finding </a:t>
            </a:r>
            <a:r>
              <a:rPr lang="en-US" u="sng" dirty="0" smtClean="0"/>
              <a:t>this big a difference </a:t>
            </a:r>
            <a:r>
              <a:rPr lang="en-US" dirty="0" smtClean="0"/>
              <a:t>by chance</a:t>
            </a:r>
          </a:p>
          <a:p>
            <a:pPr lvl="2"/>
            <a:r>
              <a:rPr lang="en-US" dirty="0" smtClean="0"/>
              <a:t>p = .07 of this big a difference by chance</a:t>
            </a:r>
          </a:p>
          <a:p>
            <a:pPr lvl="1"/>
            <a:r>
              <a:rPr lang="en-US" dirty="0" smtClean="0"/>
              <a:t>You are </a:t>
            </a:r>
            <a:r>
              <a:rPr lang="en-US" u="sng" dirty="0" smtClean="0">
                <a:solidFill>
                  <a:srgbClr val="FF0000"/>
                </a:solidFill>
              </a:rPr>
              <a:t>not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stating the probability of the inverse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p  = .93 that it is real difference is </a:t>
            </a:r>
            <a:r>
              <a:rPr lang="en-US" u="sng" dirty="0" smtClean="0">
                <a:solidFill>
                  <a:srgbClr val="FF0000"/>
                </a:solidFill>
              </a:rPr>
              <a:t>not </a:t>
            </a:r>
            <a:r>
              <a:rPr lang="en-US" u="sng" dirty="0" smtClean="0">
                <a:solidFill>
                  <a:srgbClr val="FF0000"/>
                </a:solidFill>
              </a:rPr>
              <a:t>appropriate</a:t>
            </a:r>
          </a:p>
          <a:p>
            <a:pPr lvl="2"/>
            <a:endParaRPr lang="en-US" u="sng" dirty="0">
              <a:solidFill>
                <a:srgbClr val="FF0000"/>
              </a:solidFill>
            </a:endParaRPr>
          </a:p>
          <a:p>
            <a:pPr lvl="1"/>
            <a:r>
              <a:rPr lang="en-US" u="sng" dirty="0" smtClean="0"/>
              <a:t>Compare p-value to alpha level if  greater </a:t>
            </a:r>
            <a:endParaRPr lang="en-US" u="sng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Compare your p-value (calculated after the study) with your </a:t>
            </a:r>
            <a:r>
              <a:rPr lang="el-GR" dirty="0" smtClean="0"/>
              <a:t>α</a:t>
            </a:r>
            <a:r>
              <a:rPr lang="en-US" dirty="0" smtClean="0"/>
              <a:t> level (set before the study)</a:t>
            </a:r>
          </a:p>
          <a:p>
            <a:pPr lvl="1"/>
            <a:r>
              <a:rPr lang="en-US" dirty="0" smtClean="0"/>
              <a:t>If the p-value is </a:t>
            </a:r>
            <a:r>
              <a:rPr lang="en-US" dirty="0" smtClean="0"/>
              <a:t>less</a:t>
            </a:r>
            <a:r>
              <a:rPr lang="en-US" dirty="0" smtClean="0"/>
              <a:t> </a:t>
            </a:r>
            <a:r>
              <a:rPr lang="en-US" dirty="0" smtClean="0"/>
              <a:t>than </a:t>
            </a:r>
            <a:r>
              <a:rPr lang="el-GR" dirty="0" smtClean="0"/>
              <a:t>α</a:t>
            </a:r>
            <a:r>
              <a:rPr lang="en-US" dirty="0" smtClean="0"/>
              <a:t>, </a:t>
            </a:r>
            <a:r>
              <a:rPr lang="en-US" u="sng" dirty="0" smtClean="0"/>
              <a:t>reject</a:t>
            </a:r>
            <a:r>
              <a:rPr lang="en-US" dirty="0" smtClean="0"/>
              <a:t> the null</a:t>
            </a:r>
          </a:p>
          <a:p>
            <a:pPr lvl="1"/>
            <a:r>
              <a:rPr lang="en-US" dirty="0" smtClean="0"/>
              <a:t>If the p-value is </a:t>
            </a:r>
            <a:r>
              <a:rPr lang="en-US" dirty="0" smtClean="0"/>
              <a:t>greater</a:t>
            </a:r>
            <a:r>
              <a:rPr lang="en-US" dirty="0" smtClean="0"/>
              <a:t> </a:t>
            </a:r>
            <a:r>
              <a:rPr lang="en-US" dirty="0" smtClean="0"/>
              <a:t>than </a:t>
            </a:r>
            <a:r>
              <a:rPr lang="el-GR" dirty="0" smtClean="0"/>
              <a:t>α</a:t>
            </a:r>
            <a:r>
              <a:rPr lang="en-US" dirty="0" smtClean="0"/>
              <a:t>, </a:t>
            </a:r>
            <a:r>
              <a:rPr lang="en-US" u="sng" dirty="0" smtClean="0"/>
              <a:t>fail to reject</a:t>
            </a:r>
            <a:r>
              <a:rPr lang="en-US" dirty="0" smtClean="0"/>
              <a:t> the null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2524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Type II Error</a:t>
            </a:r>
            <a:br>
              <a:rPr lang="en-US" dirty="0" smtClean="0"/>
            </a:br>
            <a:r>
              <a:rPr lang="en-US" dirty="0" smtClean="0"/>
              <a:t>Statistical Power</a:t>
            </a:r>
            <a:endParaRPr lang="en-US" dirty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686800" cy="49371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Beta (</a:t>
            </a:r>
            <a:r>
              <a:rPr lang="el-GR" dirty="0" smtClean="0"/>
              <a:t>β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Probability of failing to reject a false </a:t>
            </a:r>
            <a:r>
              <a:rPr lang="en-US" dirty="0" smtClean="0"/>
              <a:t>H</a:t>
            </a:r>
            <a:r>
              <a:rPr lang="en-US" baseline="-25000" dirty="0" smtClean="0"/>
              <a:t>O(null hypotheses) </a:t>
            </a:r>
            <a:endParaRPr lang="en-US" dirty="0" smtClean="0"/>
          </a:p>
          <a:p>
            <a:pPr lvl="1"/>
            <a:r>
              <a:rPr lang="el-GR" dirty="0" smtClean="0"/>
              <a:t>Β</a:t>
            </a:r>
            <a:r>
              <a:rPr lang="en-US" dirty="0" smtClean="0"/>
              <a:t> of 0.20 is 20% chance we will make a Type II error</a:t>
            </a:r>
          </a:p>
          <a:p>
            <a:r>
              <a:rPr lang="en-US" dirty="0" smtClean="0"/>
              <a:t>Statistical Power</a:t>
            </a:r>
          </a:p>
          <a:p>
            <a:pPr lvl="1"/>
            <a:r>
              <a:rPr lang="en-US" dirty="0" smtClean="0"/>
              <a:t>Complement of </a:t>
            </a:r>
            <a:r>
              <a:rPr lang="el-GR" dirty="0" smtClean="0"/>
              <a:t>β</a:t>
            </a:r>
            <a:r>
              <a:rPr lang="en-US" dirty="0" smtClean="0"/>
              <a:t> (not compliment)</a:t>
            </a:r>
          </a:p>
          <a:p>
            <a:pPr lvl="1"/>
            <a:r>
              <a:rPr lang="en-US" dirty="0" smtClean="0"/>
              <a:t>In this example 0.80  (1.00 – 0.20 = 0.80)</a:t>
            </a:r>
          </a:p>
          <a:p>
            <a:pPr lvl="1"/>
            <a:r>
              <a:rPr lang="en-US" dirty="0" smtClean="0"/>
              <a:t>80% probability of correctly rejecting the null</a:t>
            </a:r>
          </a:p>
          <a:p>
            <a:r>
              <a:rPr lang="en-US" i="1" dirty="0" smtClean="0"/>
              <a:t>Before: a </a:t>
            </a:r>
            <a:r>
              <a:rPr lang="en-US" i="1" dirty="0" smtClean="0"/>
              <a:t>priori</a:t>
            </a:r>
            <a:r>
              <a:rPr lang="en-US" dirty="0" smtClean="0"/>
              <a:t> - power used to determine sample size</a:t>
            </a:r>
          </a:p>
          <a:p>
            <a:r>
              <a:rPr lang="en-US" i="1" dirty="0" smtClean="0"/>
              <a:t>After: post </a:t>
            </a:r>
            <a:r>
              <a:rPr lang="en-US" i="1" dirty="0" smtClean="0"/>
              <a:t>hoc</a:t>
            </a:r>
            <a:r>
              <a:rPr lang="en-US" dirty="0" smtClean="0"/>
              <a:t> – power reported </a:t>
            </a:r>
            <a:r>
              <a:rPr lang="en-US" u="sng" dirty="0" smtClean="0"/>
              <a:t>if</a:t>
            </a:r>
            <a:r>
              <a:rPr lang="en-US" dirty="0" smtClean="0"/>
              <a:t> H</a:t>
            </a:r>
            <a:r>
              <a:rPr lang="en-US" sz="2400" baseline="-25000" dirty="0" smtClean="0"/>
              <a:t>O</a:t>
            </a:r>
            <a:r>
              <a:rPr lang="en-US" baseline="-25000" dirty="0" smtClean="0"/>
              <a:t> </a:t>
            </a:r>
            <a:r>
              <a:rPr lang="en-US" dirty="0" smtClean="0"/>
              <a:t>not rejected</a:t>
            </a:r>
          </a:p>
          <a:p>
            <a:pPr lvl="1">
              <a:buFont typeface="Wingdings 2" pitchFamily="18" charset="2"/>
              <a:buNone/>
            </a:pPr>
            <a:r>
              <a:rPr lang="en-US" i="1" dirty="0" smtClean="0"/>
              <a:t>“If there was a difference, could we have found it?”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Determinants of</a:t>
            </a:r>
            <a:br>
              <a:rPr lang="en-US" dirty="0" smtClean="0"/>
            </a:br>
            <a:r>
              <a:rPr lang="en-US" dirty="0" smtClean="0"/>
              <a:t>Statistical Power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Significance Criterion</a:t>
            </a:r>
          </a:p>
          <a:p>
            <a:pPr lvl="1"/>
            <a:r>
              <a:rPr lang="en-US" dirty="0" smtClean="0"/>
              <a:t>As  </a:t>
            </a:r>
            <a:r>
              <a:rPr lang="el-GR" dirty="0" smtClean="0"/>
              <a:t>α</a:t>
            </a:r>
            <a:r>
              <a:rPr lang="en-US" dirty="0" smtClean="0"/>
              <a:t> increases, power increases</a:t>
            </a:r>
          </a:p>
          <a:p>
            <a:pPr lvl="1">
              <a:buFont typeface="Wingdings 2" pitchFamily="18" charset="2"/>
              <a:buNone/>
            </a:pPr>
            <a:r>
              <a:rPr lang="en-US" dirty="0" smtClean="0"/>
              <a:t>(As </a:t>
            </a:r>
            <a:r>
              <a:rPr lang="el-GR" dirty="0" smtClean="0"/>
              <a:t>α</a:t>
            </a:r>
            <a:r>
              <a:rPr lang="en-US" dirty="0" smtClean="0"/>
              <a:t> increases from 0.05 to 0.10, power increases)</a:t>
            </a:r>
          </a:p>
          <a:p>
            <a:r>
              <a:rPr lang="en-US" dirty="0" smtClean="0"/>
              <a:t>Variance</a:t>
            </a:r>
          </a:p>
          <a:p>
            <a:pPr lvl="1"/>
            <a:r>
              <a:rPr lang="en-US" dirty="0" smtClean="0"/>
              <a:t>As variance decreases, power increases</a:t>
            </a:r>
          </a:p>
          <a:p>
            <a:r>
              <a:rPr lang="en-US" dirty="0" smtClean="0"/>
              <a:t>Sample size</a:t>
            </a:r>
          </a:p>
          <a:p>
            <a:pPr lvl="1"/>
            <a:r>
              <a:rPr lang="en-US" dirty="0" smtClean="0"/>
              <a:t>As sample size increases, power increases</a:t>
            </a:r>
          </a:p>
          <a:p>
            <a:r>
              <a:rPr lang="en-US" dirty="0" smtClean="0"/>
              <a:t>Effect </a:t>
            </a:r>
            <a:r>
              <a:rPr lang="en-US" dirty="0" smtClean="0"/>
              <a:t>size </a:t>
            </a:r>
            <a:r>
              <a:rPr lang="en-US" sz="2000" dirty="0" smtClean="0"/>
              <a:t>(difference b/w the group means)</a:t>
            </a:r>
            <a:endParaRPr lang="en-US" sz="2000" dirty="0" smtClean="0"/>
          </a:p>
          <a:p>
            <a:pPr lvl="1"/>
            <a:r>
              <a:rPr lang="en-US" dirty="0" smtClean="0"/>
              <a:t>As effect size increases, power increases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z-</a:t>
            </a:r>
            <a:endParaRPr lang="en-US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686800" cy="50895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z - score represents the distance between:</a:t>
            </a:r>
          </a:p>
          <a:p>
            <a:pPr lvl="1"/>
            <a:r>
              <a:rPr lang="en-US" dirty="0" smtClean="0"/>
              <a:t>A sample score and</a:t>
            </a:r>
          </a:p>
          <a:p>
            <a:pPr lvl="1"/>
            <a:r>
              <a:rPr lang="en-US" dirty="0" smtClean="0"/>
              <a:t>Sample mean</a:t>
            </a:r>
          </a:p>
          <a:p>
            <a:pPr lvl="1"/>
            <a:r>
              <a:rPr lang="en-US" dirty="0" smtClean="0"/>
              <a:t>Divided by the standard deviation</a:t>
            </a:r>
          </a:p>
          <a:p>
            <a:pPr lvl="1" algn="ctr">
              <a:buNone/>
            </a:pPr>
            <a:r>
              <a:rPr lang="en-US" dirty="0" smtClean="0"/>
              <a:t>You will see this in osteoporosis </a:t>
            </a:r>
            <a:r>
              <a:rPr lang="en-US" dirty="0" smtClean="0"/>
              <a:t>scores</a:t>
            </a:r>
          </a:p>
          <a:p>
            <a:pPr lvl="1" algn="ctr">
              <a:buNone/>
            </a:pPr>
            <a:r>
              <a:rPr lang="en-US" dirty="0" smtClean="0"/>
              <a:t>(+2 for z- score is 2 SD away from a healthily woman mean)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z - ratio represents the distance between:</a:t>
            </a:r>
          </a:p>
          <a:p>
            <a:pPr lvl="1"/>
            <a:r>
              <a:rPr lang="en-US" dirty="0" smtClean="0"/>
              <a:t>A sample mean and</a:t>
            </a:r>
          </a:p>
          <a:p>
            <a:pPr lvl="1"/>
            <a:r>
              <a:rPr lang="en-US" dirty="0" smtClean="0"/>
              <a:t>Population mean</a:t>
            </a:r>
          </a:p>
          <a:p>
            <a:pPr lvl="1"/>
            <a:r>
              <a:rPr lang="en-US" dirty="0" smtClean="0"/>
              <a:t>Divided by the standard error of the mean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Critical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534400" cy="5089525"/>
          </a:xfrm>
        </p:spPr>
        <p:txBody>
          <a:bodyPr>
            <a:normAutofit fontScale="70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That portion of the curve above and below z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If calculated z &gt; critical z, reject H</a:t>
            </a:r>
            <a:r>
              <a:rPr lang="en-US" baseline="-25000" dirty="0" smtClean="0"/>
              <a:t>O</a:t>
            </a: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One or two tailed test?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Non directional hypothesis– two tailed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z of 2.00 encompasses 95.44 % (non-critical)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4.66% is the critical area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endParaRPr lang="en-US" dirty="0" smtClean="0"/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z of 1.96 encompass 95%, </a:t>
            </a:r>
          </a:p>
          <a:p>
            <a:pPr marL="1353312" lvl="3" indent="-182880" fontAlgn="auto">
              <a:spcAft>
                <a:spcPts val="0"/>
              </a:spcAft>
              <a:buFont typeface="Wingdings 3"/>
              <a:buChar char=""/>
              <a:defRPr/>
            </a:pPr>
            <a:r>
              <a:rPr lang="en-US" dirty="0" smtClean="0"/>
              <a:t>Critical region is 5%, 2.5% in each tail of a non-directional test</a:t>
            </a:r>
          </a:p>
          <a:p>
            <a:pPr marL="1353312" lvl="3" indent="-182880" fontAlgn="auto">
              <a:spcAft>
                <a:spcPts val="0"/>
              </a:spcAft>
              <a:buFont typeface="Wingdings 3"/>
              <a:buChar char=""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Directional hypothesis– one tailed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z of 1.645 encompasses 95%</a:t>
            </a:r>
          </a:p>
          <a:p>
            <a:pPr marL="1353312" lvl="3" indent="-182880" fontAlgn="auto">
              <a:spcAft>
                <a:spcPts val="0"/>
              </a:spcAft>
              <a:buFont typeface="Wingdings 3"/>
              <a:buChar char=""/>
              <a:defRPr/>
            </a:pPr>
            <a:r>
              <a:rPr lang="en-US" dirty="0" smtClean="0"/>
              <a:t>Critical region is 5%, </a:t>
            </a:r>
            <a:r>
              <a:rPr lang="en-US" b="1" u="sng" dirty="0" smtClean="0"/>
              <a:t>all in one tail </a:t>
            </a:r>
            <a:r>
              <a:rPr lang="en-US" dirty="0" smtClean="0"/>
              <a:t>of a directional </a:t>
            </a:r>
            <a:r>
              <a:rPr lang="en-US" dirty="0" smtClean="0"/>
              <a:t>test, while NON-direction will be 2.5% </a:t>
            </a:r>
            <a:endParaRPr lang="en-US" dirty="0" smtClean="0"/>
          </a:p>
          <a:p>
            <a:pPr marL="1353312" lvl="3" indent="-182880" fontAlgn="auto">
              <a:spcAft>
                <a:spcPts val="0"/>
              </a:spcAft>
              <a:buFont typeface="Wingdings 3"/>
              <a:buChar char=""/>
              <a:defRPr/>
            </a:pPr>
            <a:r>
              <a:rPr lang="en-US" dirty="0" smtClean="0"/>
              <a:t>Practically, you are disregarding everything in the other tail</a:t>
            </a:r>
          </a:p>
          <a:p>
            <a:pPr marL="1353312" lvl="3" indent="-182880" fontAlgn="auto">
              <a:spcAft>
                <a:spcPts val="0"/>
              </a:spcAft>
              <a:buFont typeface="Wingdings 3"/>
              <a:buChar char=""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Table A.1 back of P &amp; 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9144000" cy="1752600"/>
          </a:xfrm>
        </p:spPr>
        <p:txBody>
          <a:bodyPr/>
          <a:lstStyle/>
          <a:p>
            <a:pPr algn="l"/>
            <a:r>
              <a:rPr lang="en-US" sz="2400" dirty="0" smtClean="0"/>
              <a:t>Figure A: Intervention 1 is different than </a:t>
            </a:r>
            <a:r>
              <a:rPr lang="en-US" sz="2400" smtClean="0"/>
              <a:t>Intervention 2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Figure B: Intervention 1 is less effective than Intervention 2</a:t>
            </a:r>
          </a:p>
        </p:txBody>
      </p:sp>
      <p:pic>
        <p:nvPicPr>
          <p:cNvPr id="4" name="Content Placeholder 3" descr="two vs one tailed test.bmp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962525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Parametric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534400" cy="5089525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Used to estimate population parameters</a:t>
            </a:r>
          </a:p>
          <a:p>
            <a:pPr>
              <a:lnSpc>
                <a:spcPct val="90000"/>
              </a:lnSpc>
            </a:pPr>
            <a:r>
              <a:rPr lang="en-US" smtClean="0"/>
              <a:t>Based on assumptions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Randomly drawn from a normally distributed population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Variances in the samples equal (at least roughly)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Interval or ratio scale</a:t>
            </a:r>
          </a:p>
          <a:p>
            <a:pPr lvl="1"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Classically, if assumptions violated, use non-parametric tests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Many view parametric stats as </a:t>
            </a:r>
            <a:r>
              <a:rPr lang="en-US" u="sng" smtClean="0"/>
              <a:t>Robust</a:t>
            </a:r>
            <a:r>
              <a:rPr lang="en-US" smtClean="0"/>
              <a:t> enough to withstand even major violation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t-test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Examines two means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Two groups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Two conditions/two performances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Statistical significance based on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Difference in the means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i="1" dirty="0" smtClean="0"/>
              <a:t>Between</a:t>
            </a:r>
            <a:r>
              <a:rPr lang="en-US" dirty="0" smtClean="0"/>
              <a:t> the groups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u="sng" dirty="0" smtClean="0"/>
              <a:t>The effect size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Variance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i="1" dirty="0" smtClean="0"/>
              <a:t>Within</a:t>
            </a:r>
            <a:r>
              <a:rPr lang="en-US" dirty="0" smtClean="0"/>
              <a:t> the groups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How variable are the scores </a:t>
            </a:r>
          </a:p>
          <a:p>
            <a:pPr marL="548069" algn="ctr" fontAlgn="auto">
              <a:spcAft>
                <a:spcPts val="0"/>
              </a:spcAft>
              <a:buNone/>
              <a:defRPr/>
            </a:pPr>
            <a:r>
              <a:rPr lang="en-US" dirty="0" smtClean="0"/>
              <a:t>Fig 19.1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t-test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067800" cy="5318125"/>
          </a:xfrm>
        </p:spPr>
        <p:txBody>
          <a:bodyPr>
            <a:normAutofit fontScale="6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Based on a ratio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Difference </a:t>
            </a:r>
            <a:r>
              <a:rPr lang="en-US" i="1" dirty="0" smtClean="0"/>
              <a:t>between </a:t>
            </a:r>
            <a:r>
              <a:rPr lang="en-US" dirty="0" smtClean="0"/>
              <a:t>group means/Variability </a:t>
            </a:r>
            <a:r>
              <a:rPr lang="en-US" i="1" dirty="0" smtClean="0"/>
              <a:t>within </a:t>
            </a:r>
            <a:r>
              <a:rPr lang="en-US" dirty="0" smtClean="0"/>
              <a:t>groups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i="1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Difference</a:t>
            </a:r>
            <a:r>
              <a:rPr lang="en-US" i="1" dirty="0" smtClean="0"/>
              <a:t> between </a:t>
            </a:r>
            <a:r>
              <a:rPr lang="en-US" dirty="0" smtClean="0"/>
              <a:t>means</a:t>
            </a:r>
            <a:endParaRPr lang="en-US" i="1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i="1" dirty="0" smtClean="0"/>
              <a:t>Treatment effect and error variance</a:t>
            </a:r>
          </a:p>
          <a:p>
            <a:pPr marL="1268730" lvl="2" indent="-283464">
              <a:buFont typeface="Wingdings 2"/>
              <a:buChar char=""/>
              <a:defRPr/>
            </a:pPr>
            <a:r>
              <a:rPr lang="en-US" i="1" dirty="0" smtClean="0"/>
              <a:t>One mean- second mean and variability between the groups. In both the numerator and denominator of t-test ratio, so holds it to zero. </a:t>
            </a:r>
            <a:endParaRPr lang="en-US" i="1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Variability </a:t>
            </a:r>
            <a:r>
              <a:rPr lang="en-US" i="1" dirty="0" smtClean="0"/>
              <a:t>within</a:t>
            </a:r>
            <a:r>
              <a:rPr lang="en-US" dirty="0" smtClean="0"/>
              <a:t> groups</a:t>
            </a:r>
            <a:endParaRPr lang="en-US" i="1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i="1" dirty="0" smtClean="0"/>
              <a:t>Error variance alone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Equal and unequal variances affect </a:t>
            </a:r>
            <a:r>
              <a:rPr lang="en-US" i="1" dirty="0" smtClean="0"/>
              <a:t>t</a:t>
            </a:r>
            <a:r>
              <a:rPr lang="en-US" dirty="0" smtClean="0"/>
              <a:t>-</a:t>
            </a:r>
            <a:r>
              <a:rPr lang="en-US" b="1" u="sng" dirty="0" smtClean="0"/>
              <a:t>ratio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SPSS and most other packages automatically test for this.  Where?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i="1" dirty="0" smtClean="0"/>
          </a:p>
          <a:p>
            <a:pPr marL="548640" lvl="1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dirty="0" smtClean="0"/>
              <a:t>Ratio can be written: Treatment effect and error variance/Error variance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i="1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en-US" i="1" u="sng" dirty="0" smtClean="0"/>
              <a:t>NOTE: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en-US" dirty="0" smtClean="0"/>
              <a:t>	Error variance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sz="2600" b="1" u="sng" dirty="0" smtClean="0"/>
              <a:t>Not mistakes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sz="2600" b="1" u="sng" dirty="0" smtClean="0"/>
              <a:t>Is</a:t>
            </a:r>
            <a:r>
              <a:rPr lang="en-US" dirty="0" smtClean="0"/>
              <a:t> anything that is not due to the independent variable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t-test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686800" cy="5089525"/>
          </a:xfrm>
        </p:spPr>
        <p:txBody>
          <a:bodyPr>
            <a:normAutofit fontScale="70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If the null is true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Ratio reduces to: Error/Error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The bigger the difference - The bigger the ratio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en-US" dirty="0" smtClean="0"/>
              <a:t>How does the ratio get bigger?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en-US" dirty="0" smtClean="0"/>
          </a:p>
          <a:p>
            <a:pPr marL="1133792" lvl="2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This  ratio is compared to the critical</a:t>
            </a:r>
          </a:p>
          <a:p>
            <a:pPr marL="1133792" lvl="2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Determines significance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Is the ratio significant?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Based on critical value (but now </a:t>
            </a:r>
            <a:r>
              <a:rPr lang="en-US" i="1" dirty="0" smtClean="0"/>
              <a:t>t</a:t>
            </a:r>
            <a:r>
              <a:rPr lang="en-US" dirty="0" smtClean="0"/>
              <a:t> instead of </a:t>
            </a:r>
            <a:r>
              <a:rPr lang="en-US" i="1" dirty="0" smtClean="0"/>
              <a:t>z</a:t>
            </a:r>
            <a:r>
              <a:rPr lang="en-US" dirty="0" smtClean="0"/>
              <a:t>)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Entering arguments (Table A.2)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Alpha level (almost always 0.05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Degrees of freedom ( one </a:t>
            </a:r>
            <a:r>
              <a:rPr lang="en-US" i="1" dirty="0" smtClean="0"/>
              <a:t>or a few </a:t>
            </a:r>
            <a:r>
              <a:rPr lang="en-US" dirty="0" smtClean="0"/>
              <a:t>less than n </a:t>
            </a:r>
            <a:r>
              <a:rPr lang="en-US" dirty="0" smtClean="0">
                <a:sym typeface="Wingdings" pitchFamily="2" charset="2"/>
              </a:rPr>
              <a:t>)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endParaRPr lang="en-US" dirty="0" smtClean="0">
              <a:sym typeface="Wingdings" pitchFamily="2" charset="2"/>
            </a:endParaRP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>
                <a:sym typeface="Wingdings" pitchFamily="2" charset="2"/>
              </a:rPr>
              <a:t>CI can be constructed for where the true mean difference lies</a:t>
            </a: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t-test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686800" cy="5089525"/>
          </a:xfrm>
        </p:spPr>
        <p:txBody>
          <a:bodyPr>
            <a:normAutofit fontScale="92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Independent t-test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Usually random assignment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Can be convenience assignment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No </a:t>
            </a:r>
            <a:r>
              <a:rPr lang="en-US" u="sng" dirty="0" smtClean="0"/>
              <a:t>inherent</a:t>
            </a:r>
            <a:r>
              <a:rPr lang="en-US" dirty="0" smtClean="0"/>
              <a:t> relationship between the groups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Degrees of freedom = total sample size – 2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Paired t-test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An inherent relationship between the groups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Self (repeated measure test)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Twins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Difference scores for each pair compared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Degrees of freedom = number of paired scores – 1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sz="1700" dirty="0" smtClean="0">
                <a:solidFill>
                  <a:srgbClr val="FF0000"/>
                </a:solidFill>
              </a:rPr>
              <a:t>Find this in P &amp; W or in an SPSS output table – don’t calculate for this class!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1133856" lvl="2" fontAlgn="auto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799890"/>
            <a:ext cx="6113167" cy="55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ANOVA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Examines three (or more) means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Three (or more) groups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Three (or more) conditions/ three (or more) performances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Statistical significance based on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Difference in the means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i="1" dirty="0" smtClean="0"/>
              <a:t>Between</a:t>
            </a:r>
            <a:r>
              <a:rPr lang="en-US" dirty="0" smtClean="0"/>
              <a:t> the groups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The effect size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Variance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i="1" dirty="0" smtClean="0"/>
              <a:t>Within</a:t>
            </a:r>
            <a:r>
              <a:rPr lang="en-US" dirty="0" smtClean="0"/>
              <a:t> the groups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How variable are the scores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This should sound familiar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ANOVA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067800" cy="5318125"/>
          </a:xfrm>
        </p:spPr>
        <p:txBody>
          <a:bodyPr>
            <a:normAutofit fontScale="70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Based on ratio</a:t>
            </a:r>
          </a:p>
          <a:p>
            <a:pPr marL="813816" lvl="2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dirty="0" smtClean="0"/>
              <a:t>Treatment effect and error variance/Error variance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For ANOVA it is the </a:t>
            </a:r>
            <a:r>
              <a:rPr lang="en-US" u="sng" dirty="0" smtClean="0"/>
              <a:t>F-ratio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Derived from the Sum of Squares (SS)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Larger the SS the larger the ______________?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Calculate SS</a:t>
            </a:r>
          </a:p>
          <a:p>
            <a:pPr marL="1133856" lvl="2" fontAlgn="auto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(each score minus sample mean, square each result, sum them)</a:t>
            </a:r>
          </a:p>
          <a:p>
            <a:pPr marL="1133856" lvl="2" fontAlgn="auto">
              <a:spcAft>
                <a:spcPts val="0"/>
              </a:spcAft>
              <a:buFont typeface="Wingdings"/>
              <a:buNone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Then determine the Mean Square (MS)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MS</a:t>
            </a:r>
            <a:r>
              <a:rPr lang="en-US" baseline="-25000" dirty="0" smtClean="0"/>
              <a:t>b</a:t>
            </a:r>
            <a:r>
              <a:rPr lang="en-US" dirty="0" smtClean="0"/>
              <a:t> = </a:t>
            </a:r>
            <a:r>
              <a:rPr lang="en-US" dirty="0" err="1" smtClean="0"/>
              <a:t>SS</a:t>
            </a:r>
            <a:r>
              <a:rPr lang="en-US" baseline="-25000" dirty="0" err="1" smtClean="0"/>
              <a:t>b</a:t>
            </a:r>
            <a:r>
              <a:rPr lang="en-US" dirty="0" smtClean="0"/>
              <a:t>/</a:t>
            </a:r>
            <a:r>
              <a:rPr lang="en-US" dirty="0" err="1" smtClean="0"/>
              <a:t>d</a:t>
            </a:r>
            <a:r>
              <a:rPr lang="en-US" i="1" dirty="0" err="1" smtClean="0"/>
              <a:t>f</a:t>
            </a:r>
            <a:r>
              <a:rPr lang="en-US" baseline="-25000" dirty="0" err="1" smtClean="0"/>
              <a:t>b</a:t>
            </a:r>
            <a:r>
              <a:rPr lang="en-US" baseline="-25000" dirty="0" smtClean="0"/>
              <a:t>     </a:t>
            </a:r>
            <a:r>
              <a:rPr lang="en-US" dirty="0" smtClean="0"/>
              <a:t>(</a:t>
            </a:r>
            <a:r>
              <a:rPr lang="en-US" dirty="0" err="1" smtClean="0"/>
              <a:t>d</a:t>
            </a:r>
            <a:r>
              <a:rPr lang="en-US" i="1" dirty="0" err="1" smtClean="0"/>
              <a:t>f</a:t>
            </a:r>
            <a:r>
              <a:rPr lang="en-US" baseline="-25000" dirty="0" err="1" smtClean="0"/>
              <a:t>b</a:t>
            </a:r>
            <a:r>
              <a:rPr lang="en-US" baseline="-25000" dirty="0" smtClean="0"/>
              <a:t> </a:t>
            </a:r>
            <a:r>
              <a:rPr lang="en-US" dirty="0" smtClean="0"/>
              <a:t>= one less than the number of groups)</a:t>
            </a:r>
            <a:endParaRPr lang="en-US" baseline="-25000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err="1" smtClean="0"/>
              <a:t>MS</a:t>
            </a:r>
            <a:r>
              <a:rPr lang="en-US" baseline="-25000" dirty="0" err="1" smtClean="0"/>
              <a:t>e</a:t>
            </a:r>
            <a:r>
              <a:rPr lang="en-US" dirty="0" smtClean="0"/>
              <a:t> = SS</a:t>
            </a:r>
            <a:r>
              <a:rPr lang="en-US" baseline="-25000" dirty="0" smtClean="0"/>
              <a:t>e</a:t>
            </a:r>
            <a:r>
              <a:rPr lang="en-US" dirty="0" smtClean="0"/>
              <a:t>/</a:t>
            </a:r>
            <a:r>
              <a:rPr lang="en-US" dirty="0" err="1" smtClean="0"/>
              <a:t>d</a:t>
            </a:r>
            <a:r>
              <a:rPr lang="en-US" i="1" dirty="0" err="1" smtClean="0"/>
              <a:t>f</a:t>
            </a:r>
            <a:r>
              <a:rPr lang="en-US" dirty="0" smtClean="0"/>
              <a:t> </a:t>
            </a:r>
            <a:r>
              <a:rPr lang="en-US" baseline="-25000" dirty="0" smtClean="0"/>
              <a:t>e</a:t>
            </a:r>
            <a:r>
              <a:rPr lang="en-US" dirty="0" smtClean="0"/>
              <a:t>  (</a:t>
            </a:r>
            <a:r>
              <a:rPr lang="en-US" dirty="0" err="1" smtClean="0"/>
              <a:t>d</a:t>
            </a:r>
            <a:r>
              <a:rPr lang="en-US" i="1" dirty="0" err="1" smtClean="0"/>
              <a:t>f</a:t>
            </a:r>
            <a:r>
              <a:rPr lang="en-US" dirty="0" smtClean="0"/>
              <a:t> </a:t>
            </a:r>
            <a:r>
              <a:rPr lang="en-US" baseline="-25000" dirty="0" smtClean="0"/>
              <a:t>e</a:t>
            </a:r>
            <a:r>
              <a:rPr lang="en-US" dirty="0" smtClean="0"/>
              <a:t> = total N – number of groups)</a:t>
            </a:r>
            <a:endParaRPr lang="en-US" baseline="-25000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F statistic is the ratio = MS</a:t>
            </a:r>
            <a:r>
              <a:rPr lang="en-US" baseline="-25000" dirty="0" smtClean="0"/>
              <a:t>b</a:t>
            </a:r>
            <a:r>
              <a:rPr lang="en-US" dirty="0" smtClean="0"/>
              <a:t>/Ms</a:t>
            </a:r>
            <a:r>
              <a:rPr lang="en-US" baseline="-25000" dirty="0" smtClean="0"/>
              <a:t>e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Ratio of the between groups variance to error variance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sz="1900" dirty="0" smtClean="0"/>
              <a:t>Find this in P &amp; W or in an SPSS output table – don’t calculate for this class!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44126"/>
            <a:ext cx="6791452" cy="548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09680" y="2319997"/>
            <a:ext cx="3924640" cy="3086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29070" y="1600200"/>
            <a:ext cx="428585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936" y="914400"/>
            <a:ext cx="8740736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970" y="1219200"/>
            <a:ext cx="8701596" cy="342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7248866" cy="572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1992</TotalTime>
  <Words>1401</Words>
  <Application>Microsoft Office PowerPoint</Application>
  <PresentationFormat>On-screen Show (4:3)</PresentationFormat>
  <Paragraphs>250</Paragraphs>
  <Slides>31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PTP 560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Calculate Sn, Sp, LRs</vt:lpstr>
      <vt:lpstr>Confidence Intervals  with small samples</vt:lpstr>
      <vt:lpstr>Hypothesis testing</vt:lpstr>
      <vt:lpstr>PowerPoint Presentation</vt:lpstr>
      <vt:lpstr>Type I Error</vt:lpstr>
      <vt:lpstr>Type I Error</vt:lpstr>
      <vt:lpstr>Type II Error Statistical Power</vt:lpstr>
      <vt:lpstr>Determinants of Statistical Power</vt:lpstr>
      <vt:lpstr>z-</vt:lpstr>
      <vt:lpstr>Critical Region</vt:lpstr>
      <vt:lpstr>PowerPoint Presentation</vt:lpstr>
      <vt:lpstr>Parametric Statistics</vt:lpstr>
      <vt:lpstr>t-test</vt:lpstr>
      <vt:lpstr>t-test</vt:lpstr>
      <vt:lpstr>t-test</vt:lpstr>
      <vt:lpstr>t-test</vt:lpstr>
      <vt:lpstr>ANOVA</vt:lpstr>
      <vt:lpstr>ANOVA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SWEET, CHRISTINA</dc:creator>
  <cp:lastModifiedBy>SWEET, CHRISTINA</cp:lastModifiedBy>
  <cp:revision>147</cp:revision>
  <cp:lastPrinted>2012-03-07T19:40:46Z</cp:lastPrinted>
  <dcterms:created xsi:type="dcterms:W3CDTF">2006-08-16T00:00:00Z</dcterms:created>
  <dcterms:modified xsi:type="dcterms:W3CDTF">2012-03-08T14:42:30Z</dcterms:modified>
</cp:coreProperties>
</file>