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1"/>
  </p:notesMasterIdLst>
  <p:handoutMasterIdLst>
    <p:handoutMasterId r:id="rId22"/>
  </p:handoutMasterIdLst>
  <p:sldIdLst>
    <p:sldId id="258" r:id="rId2"/>
    <p:sldId id="347" r:id="rId3"/>
    <p:sldId id="350" r:id="rId4"/>
    <p:sldId id="351" r:id="rId5"/>
    <p:sldId id="352" r:id="rId6"/>
    <p:sldId id="353" r:id="rId7"/>
    <p:sldId id="348" r:id="rId8"/>
    <p:sldId id="354" r:id="rId9"/>
    <p:sldId id="369" r:id="rId10"/>
    <p:sldId id="367" r:id="rId11"/>
    <p:sldId id="372" r:id="rId12"/>
    <p:sldId id="370" r:id="rId13"/>
    <p:sldId id="371" r:id="rId14"/>
    <p:sldId id="358" r:id="rId15"/>
    <p:sldId id="360" r:id="rId16"/>
    <p:sldId id="361" r:id="rId17"/>
    <p:sldId id="363" r:id="rId18"/>
    <p:sldId id="364" r:id="rId19"/>
    <p:sldId id="365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87922" autoAdjust="0"/>
  </p:normalViewPr>
  <p:slideViewPr>
    <p:cSldViewPr>
      <p:cViewPr>
        <p:scale>
          <a:sx n="70" d="100"/>
          <a:sy n="70" d="100"/>
        </p:scale>
        <p:origin x="-1152" y="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1B262F-522E-4B62-A953-F0D9521B882F}" type="datetimeFigureOut">
              <a:rPr lang="en-US" smtClean="0"/>
              <a:pPr/>
              <a:t>2/23/2012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623A5A-3861-47D4-85B9-09127A60344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7306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DFB5BC-1028-4798-A7FC-4F8C20821662}" type="datetimeFigureOut">
              <a:rPr lang="en-US" smtClean="0"/>
              <a:pPr/>
              <a:t>2/23/2012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B3D239-6A44-41CE-8394-700A1EEFF3C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437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13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BBF0D39-F673-4D07-AC4E-26980C40D9DD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dirty="0" smtClean="0"/>
          </a:p>
        </p:txBody>
      </p:sp>
      <p:sp>
        <p:nvSpPr>
          <p:cNvPr id="1095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957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</a:t>
            </a:r>
            <a:r>
              <a:rPr lang="en-US" baseline="0" dirty="0" smtClean="0"/>
              <a:t> confidence interval includes zero u are not confident enough to say they exists.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B3D239-6A44-41CE-8394-700A1EEFF3C8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778493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Z is a healthy 25 year old.</a:t>
            </a:r>
          </a:p>
          <a:p>
            <a:r>
              <a:rPr lang="en-US" dirty="0" smtClean="0"/>
              <a:t>1.96 is 95% </a:t>
            </a:r>
            <a:r>
              <a:rPr lang="en-US" smtClean="0"/>
              <a:t>confidence interval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B3D239-6A44-41CE-8394-700A1EEFF3C8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7634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Between the two equal in # of studies, the difference is statistically analysis is</a:t>
            </a:r>
            <a:r>
              <a:rPr lang="en-US" baseline="0" dirty="0" smtClean="0"/>
              <a:t> done in a meta-analysis because there is sufficient data for a meta-analysis.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B3D239-6A44-41CE-8394-700A1EEFF3C8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2747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</a:t>
            </a:r>
            <a:r>
              <a:rPr lang="en-US" baseline="0" dirty="0" smtClean="0"/>
              <a:t> is the Best, 5 is the worst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B3D239-6A44-41CE-8394-700A1EEFF3C8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19176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B3D239-6A44-41CE-8394-700A1EEFF3C8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5383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Mode always at peak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B3D239-6A44-41CE-8394-700A1EEFF3C8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876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13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7E48575-45B6-4EDE-8193-5E10F73F0925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n-US" smtClean="0"/>
          </a:p>
        </p:txBody>
      </p:sp>
      <p:sp>
        <p:nvSpPr>
          <p:cNvPr id="1105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05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13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7E48575-45B6-4EDE-8193-5E10F73F0925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en-US" smtClean="0"/>
          </a:p>
        </p:txBody>
      </p:sp>
      <p:sp>
        <p:nvSpPr>
          <p:cNvPr id="1105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05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13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7E48575-45B6-4EDE-8193-5E10F73F0925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en-US" smtClean="0"/>
          </a:p>
        </p:txBody>
      </p:sp>
      <p:sp>
        <p:nvSpPr>
          <p:cNvPr id="1105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05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Gets rid of units so can compare one to another=benefit</a:t>
            </a:r>
            <a:r>
              <a:rPr lang="en-US" baseline="0" dirty="0" smtClean="0"/>
              <a:t> of coefficient of </a:t>
            </a:r>
            <a:r>
              <a:rPr lang="en-US" baseline="0" dirty="0" err="1" smtClean="0"/>
              <a:t>variaion</a:t>
            </a:r>
            <a:r>
              <a:rPr lang="en-US" baseline="0" dirty="0" smtClean="0"/>
              <a:t>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B3D239-6A44-41CE-8394-700A1EEFF3C8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5227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2/23/2012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6"/>
          <p:cNvSpPr>
            <a:spLocks noGrp="1" noRot="1" noChangeArrowheads="1"/>
          </p:cNvSpPr>
          <p:nvPr>
            <p:ph type="title"/>
          </p:nvPr>
        </p:nvSpPr>
        <p:spPr>
          <a:xfrm>
            <a:off x="457200" y="0"/>
            <a:ext cx="8229600" cy="1325563"/>
          </a:xfrm>
        </p:spPr>
        <p:txBody>
          <a:bodyPr/>
          <a:lstStyle/>
          <a:p>
            <a:pPr eaLnBrk="1" hangingPunct="1"/>
            <a:r>
              <a:rPr lang="en-US" sz="4000" dirty="0" smtClean="0"/>
              <a:t>PTP 560</a:t>
            </a:r>
            <a:endParaRPr lang="en-US" dirty="0" smtClean="0"/>
          </a:p>
        </p:txBody>
      </p:sp>
      <p:sp>
        <p:nvSpPr>
          <p:cNvPr id="4099" name="Rectangle 7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1295400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 smtClean="0"/>
              <a:t>Research Methods</a:t>
            </a:r>
          </a:p>
          <a:p>
            <a:pPr eaLnBrk="1" hangingPunct="1"/>
            <a:endParaRPr lang="en-US" dirty="0" smtClean="0"/>
          </a:p>
          <a:p>
            <a:pPr eaLnBrk="1" hangingPunct="1">
              <a:buNone/>
            </a:pPr>
            <a:r>
              <a:rPr lang="en-US" dirty="0" smtClean="0"/>
              <a:t>Week 8</a:t>
            </a:r>
          </a:p>
          <a:p>
            <a:pPr eaLnBrk="1" hangingPunct="1">
              <a:buFont typeface="Wingdings" pitchFamily="2" charset="2"/>
              <a:buNone/>
            </a:pPr>
            <a:endParaRPr lang="en-US" dirty="0" smtClean="0"/>
          </a:p>
        </p:txBody>
      </p:sp>
      <p:sp>
        <p:nvSpPr>
          <p:cNvPr id="4100" name="Rectangle 7"/>
          <p:cNvSpPr txBox="1">
            <a:spLocks noChangeArrowheads="1"/>
          </p:cNvSpPr>
          <p:nvPr/>
        </p:nvSpPr>
        <p:spPr bwMode="auto">
          <a:xfrm>
            <a:off x="228600" y="5334000"/>
            <a:ext cx="8229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3200" dirty="0">
                <a:latin typeface="Calibri" pitchFamily="34" charset="0"/>
              </a:rPr>
              <a:t>Thomas Ruediger, </a:t>
            </a:r>
            <a:r>
              <a:rPr lang="en-US" sz="3200" dirty="0" smtClean="0">
                <a:latin typeface="Calibri" pitchFamily="34" charset="0"/>
              </a:rPr>
              <a:t>PT</a:t>
            </a:r>
            <a:endParaRPr lang="en-US" sz="3200" dirty="0">
              <a:latin typeface="Calibri" pitchFamily="34" charset="0"/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None/>
            </a:pPr>
            <a:endParaRPr lang="en-US" sz="3200" dirty="0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Rectangle 6"/>
          <p:cNvSpPr>
            <a:spLocks noGrp="1" noRot="1" noChangeArrowheads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en-US" dirty="0" smtClean="0"/>
              <a:t>Central Tendency</a:t>
            </a:r>
          </a:p>
        </p:txBody>
      </p:sp>
      <p:sp>
        <p:nvSpPr>
          <p:cNvPr id="5123" name="Rectangle 7"/>
          <p:cNvSpPr>
            <a:spLocks noGrp="1" noChangeArrowheads="1"/>
          </p:cNvSpPr>
          <p:nvPr>
            <p:ph idx="1"/>
          </p:nvPr>
        </p:nvSpPr>
        <p:spPr>
          <a:xfrm>
            <a:off x="0" y="1066800"/>
            <a:ext cx="4343400" cy="2819400"/>
          </a:xfrm>
        </p:spPr>
        <p:txBody>
          <a:bodyPr>
            <a:normAutofit/>
          </a:bodyPr>
          <a:lstStyle/>
          <a:p>
            <a:r>
              <a:rPr lang="en-US" dirty="0" smtClean="0"/>
              <a:t>What is an average?</a:t>
            </a:r>
          </a:p>
          <a:p>
            <a:pPr lvl="1"/>
            <a:r>
              <a:rPr lang="en-US" dirty="0" smtClean="0"/>
              <a:t>Mean</a:t>
            </a:r>
          </a:p>
          <a:p>
            <a:pPr lvl="2"/>
            <a:r>
              <a:rPr lang="en-US" dirty="0" smtClean="0"/>
              <a:t>μ for population</a:t>
            </a:r>
          </a:p>
          <a:p>
            <a:pPr lvl="2"/>
            <a:r>
              <a:rPr lang="en-US" dirty="0" smtClean="0"/>
              <a:t>X for sample</a:t>
            </a:r>
          </a:p>
          <a:p>
            <a:pPr lvl="1"/>
            <a:r>
              <a:rPr lang="en-US" dirty="0" smtClean="0"/>
              <a:t>Median</a:t>
            </a:r>
          </a:p>
          <a:p>
            <a:pPr lvl="1"/>
            <a:r>
              <a:rPr lang="en-US" dirty="0" smtClean="0"/>
              <a:t>Mode</a:t>
            </a:r>
          </a:p>
        </p:txBody>
      </p:sp>
      <p:sp>
        <p:nvSpPr>
          <p:cNvPr id="4" name="Rectangle 3"/>
          <p:cNvSpPr/>
          <p:nvPr/>
        </p:nvSpPr>
        <p:spPr>
          <a:xfrm>
            <a:off x="228600" y="3962400"/>
            <a:ext cx="86868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With Nominal data – Only mode is useful</a:t>
            </a:r>
          </a:p>
          <a:p>
            <a:endParaRPr lang="en-US" sz="2800" dirty="0" smtClean="0"/>
          </a:p>
          <a:p>
            <a:r>
              <a:rPr lang="en-US" sz="2800" dirty="0" smtClean="0"/>
              <a:t>With Ordinal Data – May use mode and/or median</a:t>
            </a:r>
          </a:p>
          <a:p>
            <a:endParaRPr lang="en-US" sz="2800" dirty="0" smtClean="0"/>
          </a:p>
          <a:p>
            <a:r>
              <a:rPr lang="en-US" sz="2800" dirty="0" smtClean="0"/>
              <a:t>Ratio/interval Data – All three measures may be used</a:t>
            </a:r>
          </a:p>
        </p:txBody>
      </p:sp>
      <p:sp>
        <p:nvSpPr>
          <p:cNvPr id="5" name="Rectangle 7"/>
          <p:cNvSpPr txBox="1">
            <a:spLocks noChangeArrowheads="1"/>
          </p:cNvSpPr>
          <p:nvPr/>
        </p:nvSpPr>
        <p:spPr>
          <a:xfrm>
            <a:off x="3657600" y="1066800"/>
            <a:ext cx="5486400" cy="28194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How is it calculated?</a:t>
            </a:r>
          </a:p>
          <a:p>
            <a:pPr marL="1005840" lvl="1" indent="-411480" fontAlgn="auto"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Sum/n</a:t>
            </a:r>
          </a:p>
          <a:p>
            <a:pPr marL="1005840" lvl="1" indent="-411480" fontAlgn="auto"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</a:pPr>
            <a:endParaRPr lang="en-US" sz="2400" dirty="0" smtClean="0">
              <a:latin typeface="+mn-lt"/>
            </a:endParaRPr>
          </a:p>
          <a:p>
            <a:pPr marL="1005840" lvl="1" indent="-411480" fontAlgn="auto"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005840" lvl="1" indent="-411480" fontAlgn="auto"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Middle # (or middle two/2)</a:t>
            </a:r>
          </a:p>
          <a:p>
            <a:pPr marL="1005840" lvl="1" indent="-411480" fontAlgn="auto"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Most frequent value</a:t>
            </a:r>
          </a:p>
        </p:txBody>
      </p:sp>
      <p:sp>
        <p:nvSpPr>
          <p:cNvPr id="15" name="Minus 14"/>
          <p:cNvSpPr/>
          <p:nvPr/>
        </p:nvSpPr>
        <p:spPr>
          <a:xfrm>
            <a:off x="1219200" y="2438400"/>
            <a:ext cx="228600" cy="45719"/>
          </a:xfrm>
          <a:prstGeom prst="mathMinus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/>
          <a:lstStyle/>
          <a:p>
            <a:r>
              <a:rPr lang="en-US" dirty="0" smtClean="0"/>
              <a:t>Percentiles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5791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 measure of Variability</a:t>
            </a:r>
          </a:p>
          <a:p>
            <a:r>
              <a:rPr lang="en-US" dirty="0" smtClean="0"/>
              <a:t>100 equal parts</a:t>
            </a:r>
          </a:p>
          <a:p>
            <a:endParaRPr lang="en-US" dirty="0" smtClean="0"/>
          </a:p>
          <a:p>
            <a:r>
              <a:rPr lang="en-US" dirty="0" smtClean="0"/>
              <a:t>Relative position</a:t>
            </a:r>
          </a:p>
          <a:p>
            <a:pPr lvl="1"/>
            <a:r>
              <a:rPr lang="en-US" dirty="0" smtClean="0"/>
              <a:t>75</a:t>
            </a:r>
            <a:r>
              <a:rPr lang="en-US" baseline="30000" dirty="0" smtClean="0"/>
              <a:t>th</a:t>
            </a:r>
            <a:r>
              <a:rPr lang="en-US" dirty="0" smtClean="0"/>
              <a:t> percentile</a:t>
            </a:r>
          </a:p>
          <a:p>
            <a:pPr lvl="1"/>
            <a:r>
              <a:rPr lang="en-US" dirty="0" smtClean="0"/>
              <a:t>75% below this </a:t>
            </a:r>
          </a:p>
          <a:p>
            <a:pPr lvl="1"/>
            <a:r>
              <a:rPr lang="en-US" dirty="0" smtClean="0"/>
              <a:t>24% above this</a:t>
            </a:r>
          </a:p>
          <a:p>
            <a:endParaRPr lang="en-US" dirty="0" smtClean="0"/>
          </a:p>
          <a:p>
            <a:r>
              <a:rPr lang="en-US" dirty="0" smtClean="0"/>
              <a:t>Quartiles a common grouping</a:t>
            </a:r>
          </a:p>
          <a:p>
            <a:pPr lvl="1"/>
            <a:r>
              <a:rPr lang="en-US" dirty="0" smtClean="0"/>
              <a:t>25</a:t>
            </a:r>
            <a:r>
              <a:rPr lang="en-US" baseline="30000" dirty="0" smtClean="0"/>
              <a:t>th </a:t>
            </a:r>
            <a:r>
              <a:rPr lang="en-US" dirty="0" smtClean="0"/>
              <a:t>(Q1),  50</a:t>
            </a:r>
            <a:r>
              <a:rPr lang="en-US" baseline="30000" dirty="0" smtClean="0"/>
              <a:t>th </a:t>
            </a:r>
            <a:r>
              <a:rPr lang="en-US" dirty="0" smtClean="0"/>
              <a:t>(Q2), 75</a:t>
            </a:r>
            <a:r>
              <a:rPr lang="en-US" baseline="30000" dirty="0" smtClean="0"/>
              <a:t>th</a:t>
            </a:r>
            <a:r>
              <a:rPr lang="en-US" dirty="0" smtClean="0"/>
              <a:t> (Q3) , 100</a:t>
            </a:r>
            <a:r>
              <a:rPr lang="en-US" baseline="30000" dirty="0" smtClean="0"/>
              <a:t>th</a:t>
            </a:r>
            <a:r>
              <a:rPr lang="en-US" dirty="0" smtClean="0"/>
              <a:t> (Q4)</a:t>
            </a:r>
          </a:p>
          <a:p>
            <a:pPr lvl="1"/>
            <a:r>
              <a:rPr lang="en-US" dirty="0" smtClean="0"/>
              <a:t>Inter-quartile Range</a:t>
            </a:r>
          </a:p>
          <a:p>
            <a:pPr lvl="2"/>
            <a:r>
              <a:rPr lang="en-US" dirty="0" smtClean="0"/>
              <a:t>Distance between Q3-Q1</a:t>
            </a:r>
          </a:p>
          <a:p>
            <a:pPr lvl="2"/>
            <a:r>
              <a:rPr lang="en-US" dirty="0" smtClean="0"/>
              <a:t>Middle 50%</a:t>
            </a:r>
          </a:p>
          <a:p>
            <a:pPr lvl="1"/>
            <a:r>
              <a:rPr lang="en-US" dirty="0" smtClean="0"/>
              <a:t>Semi-inter-quartile Range</a:t>
            </a:r>
          </a:p>
          <a:p>
            <a:pPr lvl="2"/>
            <a:r>
              <a:rPr lang="en-US" dirty="0" smtClean="0"/>
              <a:t>Half the inter-quartile range</a:t>
            </a:r>
          </a:p>
          <a:p>
            <a:pPr lvl="2"/>
            <a:r>
              <a:rPr lang="en-US" dirty="0" smtClean="0"/>
              <a:t>Useful variability measure for skewed distributions </a:t>
            </a:r>
          </a:p>
          <a:p>
            <a:pPr lvl="2"/>
            <a:endParaRPr lang="en-US" dirty="0" smtClean="0"/>
          </a:p>
          <a:p>
            <a:pPr lvl="2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Rectangle 6"/>
          <p:cNvSpPr>
            <a:spLocks noGrp="1" noRot="1" noChangeArrowheads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en-US" dirty="0" smtClean="0">
                <a:solidFill>
                  <a:srgbClr val="FF0000"/>
                </a:solidFill>
              </a:rPr>
              <a:t>Population</a:t>
            </a:r>
            <a:r>
              <a:rPr lang="en-US" dirty="0" smtClean="0"/>
              <a:t> Variability</a:t>
            </a:r>
          </a:p>
        </p:txBody>
      </p:sp>
      <p:sp>
        <p:nvSpPr>
          <p:cNvPr id="5123" name="Rectangle 7"/>
          <p:cNvSpPr>
            <a:spLocks noGrp="1" noChangeArrowheads="1"/>
          </p:cNvSpPr>
          <p:nvPr>
            <p:ph idx="1"/>
          </p:nvPr>
        </p:nvSpPr>
        <p:spPr>
          <a:xfrm>
            <a:off x="457200" y="1143000"/>
            <a:ext cx="8229600" cy="4876800"/>
          </a:xfrm>
        </p:spPr>
        <p:txBody>
          <a:bodyPr>
            <a:normAutofit/>
          </a:bodyPr>
          <a:lstStyle/>
          <a:p>
            <a:r>
              <a:rPr lang="en-US" dirty="0" smtClean="0"/>
              <a:t>How measurements differ from each other</a:t>
            </a:r>
          </a:p>
          <a:p>
            <a:r>
              <a:rPr lang="en-US" dirty="0" smtClean="0"/>
              <a:t>In total these always sum to zero</a:t>
            </a:r>
          </a:p>
          <a:p>
            <a:r>
              <a:rPr lang="en-US" dirty="0" smtClean="0"/>
              <a:t>Variance handles this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Sum of squared deviations</a:t>
            </a:r>
          </a:p>
          <a:p>
            <a:pPr lvl="1"/>
            <a:r>
              <a:rPr lang="en-US" dirty="0" smtClean="0"/>
              <a:t>Divided by the number of measurements</a:t>
            </a:r>
          </a:p>
          <a:p>
            <a:pPr lvl="1"/>
            <a:r>
              <a:rPr lang="el-GR" dirty="0" smtClean="0"/>
              <a:t>σ</a:t>
            </a:r>
            <a:r>
              <a:rPr lang="en-US" baseline="30000" dirty="0" smtClean="0"/>
              <a:t>2</a:t>
            </a:r>
            <a:r>
              <a:rPr lang="en-US" dirty="0" smtClean="0"/>
              <a:t> for population variance</a:t>
            </a:r>
          </a:p>
          <a:p>
            <a:r>
              <a:rPr lang="en-US" dirty="0" smtClean="0"/>
              <a:t>Standard deviation</a:t>
            </a:r>
          </a:p>
          <a:p>
            <a:pPr lvl="1"/>
            <a:r>
              <a:rPr lang="en-US" dirty="0" smtClean="0"/>
              <a:t>Square root of variance</a:t>
            </a:r>
          </a:p>
          <a:p>
            <a:pPr lvl="1"/>
            <a:r>
              <a:rPr lang="el-GR" dirty="0" smtClean="0"/>
              <a:t>σ</a:t>
            </a:r>
            <a:r>
              <a:rPr lang="en-US" dirty="0" smtClean="0"/>
              <a:t> for population variance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Rectangle 6"/>
          <p:cNvSpPr>
            <a:spLocks noGrp="1" noRot="1" noChangeArrowheads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en-US" dirty="0" smtClean="0">
                <a:solidFill>
                  <a:srgbClr val="FF0000"/>
                </a:solidFill>
              </a:rPr>
              <a:t>Sample</a:t>
            </a:r>
            <a:r>
              <a:rPr lang="en-US" dirty="0" smtClean="0"/>
              <a:t> Variability</a:t>
            </a:r>
          </a:p>
        </p:txBody>
      </p:sp>
      <p:sp>
        <p:nvSpPr>
          <p:cNvPr id="5123" name="Rectangle 7"/>
          <p:cNvSpPr>
            <a:spLocks noGrp="1" noChangeArrowheads="1"/>
          </p:cNvSpPr>
          <p:nvPr>
            <p:ph idx="1"/>
          </p:nvPr>
        </p:nvSpPr>
        <p:spPr>
          <a:xfrm>
            <a:off x="457200" y="1143000"/>
            <a:ext cx="8229600" cy="4876800"/>
          </a:xfrm>
        </p:spPr>
        <p:txBody>
          <a:bodyPr>
            <a:normAutofit/>
          </a:bodyPr>
          <a:lstStyle/>
          <a:p>
            <a:r>
              <a:rPr lang="en-US" dirty="0" smtClean="0"/>
              <a:t>How measurements differ from each other</a:t>
            </a:r>
          </a:p>
          <a:p>
            <a:r>
              <a:rPr lang="en-US" dirty="0" smtClean="0"/>
              <a:t>In total these always sum to zero</a:t>
            </a:r>
          </a:p>
          <a:p>
            <a:r>
              <a:rPr lang="en-US" dirty="0" smtClean="0"/>
              <a:t>Variance handles this</a:t>
            </a:r>
          </a:p>
          <a:p>
            <a:pPr lvl="1"/>
            <a:r>
              <a:rPr lang="en-US" dirty="0" smtClean="0"/>
              <a:t>Sum of squared deviations</a:t>
            </a:r>
          </a:p>
          <a:p>
            <a:pPr lvl="1"/>
            <a:r>
              <a:rPr lang="en-US" dirty="0" smtClean="0"/>
              <a:t>Divided by (the number of measurements – 1)</a:t>
            </a:r>
          </a:p>
          <a:p>
            <a:pPr lvl="1"/>
            <a:r>
              <a:rPr lang="en-US" dirty="0" smtClean="0"/>
              <a:t>s</a:t>
            </a:r>
            <a:r>
              <a:rPr lang="en-US" baseline="30000" dirty="0" smtClean="0"/>
              <a:t>2</a:t>
            </a:r>
            <a:r>
              <a:rPr lang="en-US" dirty="0" smtClean="0"/>
              <a:t> for sample variance</a:t>
            </a:r>
          </a:p>
          <a:p>
            <a:r>
              <a:rPr lang="en-US" dirty="0" smtClean="0"/>
              <a:t>Standard deviation</a:t>
            </a:r>
          </a:p>
          <a:p>
            <a:pPr lvl="1"/>
            <a:r>
              <a:rPr lang="en-US" dirty="0" smtClean="0"/>
              <a:t>Square root of variance</a:t>
            </a:r>
          </a:p>
          <a:p>
            <a:pPr lvl="1"/>
            <a:r>
              <a:rPr lang="en-US" dirty="0" smtClean="0"/>
              <a:t>s for sample standard deviation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Other Measures of Variability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8915400" cy="4953000"/>
          </a:xfrm>
        </p:spPr>
        <p:txBody>
          <a:bodyPr>
            <a:normAutofit/>
          </a:bodyPr>
          <a:lstStyle/>
          <a:p>
            <a:r>
              <a:rPr lang="en-US" dirty="0" smtClean="0"/>
              <a:t>Range</a:t>
            </a:r>
          </a:p>
          <a:p>
            <a:pPr lvl="1"/>
            <a:r>
              <a:rPr lang="en-US" dirty="0" smtClean="0"/>
              <a:t>Difference between highest and lowest</a:t>
            </a:r>
          </a:p>
          <a:p>
            <a:pPr lvl="1"/>
            <a:r>
              <a:rPr lang="en-US" dirty="0" smtClean="0"/>
              <a:t>Usually described as</a:t>
            </a:r>
          </a:p>
          <a:p>
            <a:pPr lvl="1"/>
            <a:r>
              <a:rPr lang="en-US" i="1" dirty="0" smtClean="0"/>
              <a:t>“Mean of 15 years, with a range of 11 to 23 years”</a:t>
            </a:r>
          </a:p>
          <a:p>
            <a:pPr lvl="1"/>
            <a:r>
              <a:rPr lang="en-US" dirty="0" smtClean="0"/>
              <a:t>Here the range is 12</a:t>
            </a:r>
          </a:p>
          <a:p>
            <a:pPr lvl="1"/>
            <a:endParaRPr lang="en-US" dirty="0" smtClean="0"/>
          </a:p>
          <a:p>
            <a:r>
              <a:rPr lang="en-US" dirty="0" smtClean="0">
                <a:solidFill>
                  <a:srgbClr val="7030A0"/>
                </a:solidFill>
              </a:rPr>
              <a:t>Coefficient of Variation  </a:t>
            </a:r>
            <a:r>
              <a:rPr lang="en-US" dirty="0" smtClean="0"/>
              <a:t>(CV = s/X  *  100)</a:t>
            </a:r>
          </a:p>
          <a:p>
            <a:pPr lvl="1"/>
            <a:r>
              <a:rPr lang="en-US" dirty="0" smtClean="0"/>
              <a:t>Ratio of standard deviation to the mean, as %</a:t>
            </a:r>
          </a:p>
          <a:p>
            <a:pPr lvl="1"/>
            <a:r>
              <a:rPr lang="en-US" dirty="0" smtClean="0"/>
              <a:t>It is </a:t>
            </a:r>
            <a:r>
              <a:rPr lang="en-US" dirty="0" smtClean="0">
                <a:solidFill>
                  <a:srgbClr val="7030A0"/>
                </a:solidFill>
              </a:rPr>
              <a:t>independent of units</a:t>
            </a:r>
          </a:p>
          <a:p>
            <a:pPr lvl="1"/>
            <a:r>
              <a:rPr lang="en-US" dirty="0" smtClean="0"/>
              <a:t>Good for </a:t>
            </a:r>
            <a:r>
              <a:rPr lang="en-US" dirty="0" smtClean="0">
                <a:solidFill>
                  <a:srgbClr val="FF0000"/>
                </a:solidFill>
              </a:rPr>
              <a:t>comparing </a:t>
            </a:r>
            <a:r>
              <a:rPr lang="en-US" dirty="0" smtClean="0"/>
              <a:t>relative variation</a:t>
            </a:r>
          </a:p>
          <a:p>
            <a:pPr lvl="2"/>
            <a:r>
              <a:rPr lang="en-US" dirty="0" smtClean="0"/>
              <a:t>It accounts for differences in magnitude</a:t>
            </a:r>
          </a:p>
          <a:p>
            <a:pPr lvl="2"/>
            <a:r>
              <a:rPr lang="en-US" dirty="0" smtClean="0"/>
              <a:t>Excellent PT example in P &amp; W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5943600" y="4113212"/>
            <a:ext cx="228600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Statistical Inference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Allow us to test theories and generalize</a:t>
            </a:r>
          </a:p>
          <a:p>
            <a:endParaRPr lang="en-US" dirty="0" smtClean="0"/>
          </a:p>
          <a:p>
            <a:r>
              <a:rPr lang="en-US" dirty="0" smtClean="0"/>
              <a:t>Inference</a:t>
            </a:r>
          </a:p>
          <a:p>
            <a:pPr lvl="1"/>
            <a:r>
              <a:rPr lang="en-US" dirty="0" smtClean="0"/>
              <a:t>Specific to general in logic</a:t>
            </a:r>
          </a:p>
          <a:p>
            <a:pPr lvl="1"/>
            <a:r>
              <a:rPr lang="en-US" dirty="0" smtClean="0"/>
              <a:t>Sample to population in research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Probability </a:t>
            </a:r>
          </a:p>
          <a:p>
            <a:pPr lvl="1"/>
            <a:r>
              <a:rPr lang="en-US" dirty="0" smtClean="0"/>
              <a:t>“Likelihood that any one event will occur, given ALL possible outcomes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Probability and Distributions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From P &amp; W</a:t>
            </a:r>
          </a:p>
          <a:p>
            <a:pPr lvl="1"/>
            <a:r>
              <a:rPr lang="en-US" dirty="0" smtClean="0"/>
              <a:t>All men, </a:t>
            </a:r>
          </a:p>
          <a:p>
            <a:pPr lvl="2"/>
            <a:r>
              <a:rPr lang="el-GR" dirty="0" smtClean="0"/>
              <a:t>μ</a:t>
            </a:r>
            <a:r>
              <a:rPr lang="en-US" dirty="0" smtClean="0"/>
              <a:t> = 69 inches, </a:t>
            </a:r>
          </a:p>
          <a:p>
            <a:pPr lvl="2"/>
            <a:r>
              <a:rPr lang="el-GR" dirty="0" smtClean="0"/>
              <a:t>σ</a:t>
            </a:r>
            <a:r>
              <a:rPr lang="en-US" dirty="0" smtClean="0"/>
              <a:t> =3 inches</a:t>
            </a:r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What is the probability  (p)</a:t>
            </a:r>
          </a:p>
          <a:p>
            <a:pPr lvl="2"/>
            <a:r>
              <a:rPr lang="en-US" dirty="0" smtClean="0"/>
              <a:t>that the next man </a:t>
            </a:r>
            <a:r>
              <a:rPr lang="en-US" dirty="0" smtClean="0"/>
              <a:t>selected-</a:t>
            </a:r>
            <a:endParaRPr lang="en-US" dirty="0" smtClean="0"/>
          </a:p>
          <a:p>
            <a:pPr lvl="2"/>
            <a:r>
              <a:rPr lang="en-US" dirty="0" smtClean="0"/>
              <a:t>will be between 66 and 72 inches tall</a:t>
            </a:r>
            <a:r>
              <a:rPr lang="en-US" dirty="0" smtClean="0"/>
              <a:t>?-68%</a:t>
            </a:r>
            <a:endParaRPr lang="en-US" dirty="0" smtClean="0"/>
          </a:p>
          <a:p>
            <a:pPr lvl="2"/>
            <a:r>
              <a:rPr lang="en-US" dirty="0" smtClean="0"/>
              <a:t>Greater than 78 tall</a:t>
            </a:r>
            <a:r>
              <a:rPr lang="en-US" dirty="0" smtClean="0"/>
              <a:t>?</a:t>
            </a:r>
          </a:p>
          <a:p>
            <a:pPr lvl="3"/>
            <a:r>
              <a:rPr lang="en-US" dirty="0" smtClean="0"/>
              <a:t>Less than ½ percent, only on one size. (.3%/2=.15%)</a:t>
            </a:r>
          </a:p>
          <a:p>
            <a:pPr lvl="3"/>
            <a:endParaRPr lang="en-US" dirty="0" smtClean="0"/>
          </a:p>
          <a:p>
            <a:pPr lvl="3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Sampling Error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14400"/>
            <a:ext cx="9144000" cy="5394960"/>
          </a:xfrm>
        </p:spPr>
        <p:txBody>
          <a:bodyPr>
            <a:normAutofit/>
          </a:bodyPr>
          <a:lstStyle/>
          <a:p>
            <a:r>
              <a:rPr lang="en-US" dirty="0" smtClean="0"/>
              <a:t>Difference between the population and sample</a:t>
            </a:r>
          </a:p>
          <a:p>
            <a:pPr lvl="1"/>
            <a:r>
              <a:rPr lang="en-US" dirty="0" smtClean="0"/>
              <a:t>Sampling error of the mean</a:t>
            </a:r>
          </a:p>
          <a:p>
            <a:pPr lvl="2"/>
            <a:r>
              <a:rPr lang="en-US" dirty="0" smtClean="0"/>
              <a:t>X  - </a:t>
            </a:r>
            <a:r>
              <a:rPr lang="el-GR" dirty="0" smtClean="0"/>
              <a:t>μ</a:t>
            </a:r>
            <a:endParaRPr lang="en-US" dirty="0" smtClean="0"/>
          </a:p>
          <a:p>
            <a:pPr lvl="1"/>
            <a:r>
              <a:rPr lang="en-US" dirty="0" smtClean="0"/>
              <a:t>Sampling distribution of means consistently normal</a:t>
            </a:r>
          </a:p>
          <a:p>
            <a:pPr lvl="1"/>
            <a:r>
              <a:rPr lang="en-US" dirty="0" smtClean="0"/>
              <a:t>Reflects the Central Limit Theorem</a:t>
            </a:r>
          </a:p>
          <a:p>
            <a:r>
              <a:rPr lang="en-US" dirty="0" smtClean="0"/>
              <a:t>Standard Error of the Mean (</a:t>
            </a:r>
            <a:r>
              <a:rPr lang="el-GR" dirty="0" smtClean="0"/>
              <a:t>σ</a:t>
            </a:r>
            <a:r>
              <a:rPr lang="en-US" dirty="0" smtClean="0"/>
              <a:t> </a:t>
            </a:r>
            <a:r>
              <a:rPr lang="en-US" baseline="-25000" dirty="0" smtClean="0"/>
              <a:t>x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Standard deviation of a sampling </a:t>
            </a:r>
            <a:r>
              <a:rPr lang="en-US" b="1" u="sng" dirty="0" smtClean="0"/>
              <a:t>distribution</a:t>
            </a:r>
            <a:r>
              <a:rPr lang="en-US" dirty="0" smtClean="0"/>
              <a:t> (theoretical)</a:t>
            </a:r>
          </a:p>
          <a:p>
            <a:pPr lvl="1"/>
            <a:r>
              <a:rPr lang="en-US" dirty="0" smtClean="0"/>
              <a:t>Is an estimate of population standard deviation</a:t>
            </a:r>
          </a:p>
          <a:p>
            <a:pPr lvl="2"/>
            <a:r>
              <a:rPr lang="en-US" dirty="0" smtClean="0"/>
              <a:t>s</a:t>
            </a:r>
            <a:r>
              <a:rPr lang="en-US" baseline="-25000" dirty="0" smtClean="0"/>
              <a:t> </a:t>
            </a:r>
            <a:r>
              <a:rPr lang="en-US" sz="2800" baseline="-25000" dirty="0" smtClean="0"/>
              <a:t>x</a:t>
            </a:r>
            <a:r>
              <a:rPr lang="en-US" sz="1800" dirty="0" smtClean="0"/>
              <a:t>   </a:t>
            </a:r>
            <a:r>
              <a:rPr lang="en-US" dirty="0" smtClean="0"/>
              <a:t> = s/√</a:t>
            </a:r>
            <a:r>
              <a:rPr lang="en-US" dirty="0" smtClean="0">
                <a:solidFill>
                  <a:srgbClr val="FF0000"/>
                </a:solidFill>
              </a:rPr>
              <a:t>n </a:t>
            </a:r>
            <a:r>
              <a:rPr lang="en-US" dirty="0" smtClean="0"/>
              <a:t>   (it is a function of </a:t>
            </a:r>
            <a:r>
              <a:rPr lang="en-US" dirty="0" smtClean="0">
                <a:solidFill>
                  <a:srgbClr val="FF0000"/>
                </a:solidFill>
              </a:rPr>
              <a:t>the size </a:t>
            </a:r>
            <a:r>
              <a:rPr lang="en-US" dirty="0" smtClean="0"/>
              <a:t>of the sample)</a:t>
            </a:r>
          </a:p>
          <a:p>
            <a:pPr lvl="1"/>
            <a:r>
              <a:rPr lang="en-US" dirty="0" smtClean="0"/>
              <a:t>We can describe the range of values</a:t>
            </a:r>
          </a:p>
          <a:p>
            <a:pPr lvl="2"/>
            <a:r>
              <a:rPr lang="en-US" dirty="0" smtClean="0"/>
              <a:t>within a certain probability,</a:t>
            </a:r>
          </a:p>
          <a:p>
            <a:pPr lvl="2"/>
            <a:r>
              <a:rPr lang="en-US" dirty="0" smtClean="0"/>
              <a:t>of having a single sample,</a:t>
            </a:r>
          </a:p>
          <a:p>
            <a:pPr lvl="2"/>
            <a:r>
              <a:rPr lang="en-US" dirty="0" smtClean="0"/>
              <a:t>with the mean we find</a:t>
            </a:r>
          </a:p>
          <a:p>
            <a:pPr lvl="2">
              <a:buNone/>
            </a:pPr>
            <a:r>
              <a:rPr lang="en-US" dirty="0" smtClean="0"/>
              <a:t>95% probability, in a single random sample of finding </a:t>
            </a:r>
          </a:p>
          <a:p>
            <a:pPr lvl="2"/>
            <a:endParaRPr lang="en-US" dirty="0" smtClean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219200" y="1676400"/>
            <a:ext cx="22860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rot="10800000">
            <a:off x="5105400" y="3048000"/>
            <a:ext cx="152400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rot="10800000" flipV="1">
            <a:off x="1371600" y="4114800"/>
            <a:ext cx="152397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Confidence Intervals (CI)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9200"/>
            <a:ext cx="9144000" cy="5090160"/>
          </a:xfrm>
        </p:spPr>
        <p:txBody>
          <a:bodyPr>
            <a:normAutofit/>
          </a:bodyPr>
          <a:lstStyle/>
          <a:p>
            <a:r>
              <a:rPr lang="en-US" dirty="0" smtClean="0"/>
              <a:t>Range of scores in which the population mean (</a:t>
            </a:r>
            <a:r>
              <a:rPr lang="el-GR" dirty="0" smtClean="0"/>
              <a:t>μ</a:t>
            </a:r>
            <a:r>
              <a:rPr lang="en-US" dirty="0" smtClean="0"/>
              <a:t>) lies</a:t>
            </a:r>
          </a:p>
          <a:p>
            <a:endParaRPr lang="en-US" dirty="0" smtClean="0"/>
          </a:p>
          <a:p>
            <a:r>
              <a:rPr lang="en-US" dirty="0" smtClean="0"/>
              <a:t>Constructed around sample mean, X</a:t>
            </a:r>
          </a:p>
          <a:p>
            <a:pPr lvl="1"/>
            <a:r>
              <a:rPr lang="en-US" dirty="0" smtClean="0"/>
              <a:t>X is the Point estimate of </a:t>
            </a:r>
            <a:r>
              <a:rPr lang="el-GR" dirty="0" smtClean="0"/>
              <a:t>μ</a:t>
            </a:r>
            <a:r>
              <a:rPr lang="en-US" dirty="0" smtClean="0"/>
              <a:t> </a:t>
            </a:r>
          </a:p>
          <a:p>
            <a:endParaRPr lang="en-US" dirty="0" smtClean="0"/>
          </a:p>
          <a:p>
            <a:r>
              <a:rPr lang="en-US" dirty="0" smtClean="0"/>
              <a:t>CI  =  X  ± (z) s</a:t>
            </a:r>
            <a:r>
              <a:rPr lang="en-US" baseline="-25000" dirty="0" smtClean="0"/>
              <a:t> x</a:t>
            </a:r>
            <a:r>
              <a:rPr lang="en-US" sz="1800" dirty="0" smtClean="0"/>
              <a:t> </a:t>
            </a:r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</p:txBody>
      </p:sp>
      <p:cxnSp>
        <p:nvCxnSpPr>
          <p:cNvPr id="5" name="Straight Connector 4"/>
          <p:cNvCxnSpPr/>
          <p:nvPr/>
        </p:nvCxnSpPr>
        <p:spPr>
          <a:xfrm>
            <a:off x="914400" y="2741612"/>
            <a:ext cx="30480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rot="10800000">
            <a:off x="2971801" y="3962400"/>
            <a:ext cx="152400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rot="10800000" flipV="1">
            <a:off x="1524002" y="3733800"/>
            <a:ext cx="304799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6096000" y="2284412"/>
            <a:ext cx="30480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Confidence Intervals (CI)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9200"/>
            <a:ext cx="9144000" cy="5090160"/>
          </a:xfrm>
        </p:spPr>
        <p:txBody>
          <a:bodyPr>
            <a:normAutofit/>
          </a:bodyPr>
          <a:lstStyle/>
          <a:p>
            <a:r>
              <a:rPr lang="en-US" dirty="0" smtClean="0"/>
              <a:t>Range of scores in which the population mean (</a:t>
            </a:r>
            <a:r>
              <a:rPr lang="el-GR" dirty="0" smtClean="0"/>
              <a:t>μ</a:t>
            </a:r>
            <a:r>
              <a:rPr lang="en-US" dirty="0" smtClean="0"/>
              <a:t>) lies</a:t>
            </a:r>
          </a:p>
          <a:p>
            <a:endParaRPr lang="en-US" dirty="0" smtClean="0"/>
          </a:p>
          <a:p>
            <a:r>
              <a:rPr lang="en-US" dirty="0" smtClean="0"/>
              <a:t>Constructed around sample mean, X</a:t>
            </a:r>
          </a:p>
          <a:p>
            <a:pPr lvl="1"/>
            <a:r>
              <a:rPr lang="en-US" dirty="0" smtClean="0"/>
              <a:t>X is the Point estimate of </a:t>
            </a:r>
            <a:r>
              <a:rPr lang="el-GR" dirty="0" smtClean="0"/>
              <a:t>μ</a:t>
            </a:r>
            <a:r>
              <a:rPr lang="en-US" dirty="0" smtClean="0"/>
              <a:t> </a:t>
            </a:r>
          </a:p>
          <a:p>
            <a:endParaRPr lang="en-US" dirty="0" smtClean="0"/>
          </a:p>
          <a:p>
            <a:r>
              <a:rPr lang="en-US" dirty="0" smtClean="0"/>
              <a:t>CI  =  X  ± (z) s</a:t>
            </a:r>
            <a:r>
              <a:rPr lang="en-US" baseline="-25000" dirty="0" smtClean="0"/>
              <a:t> x</a:t>
            </a:r>
            <a:r>
              <a:rPr lang="en-US" sz="1800" dirty="0" smtClean="0"/>
              <a:t> </a:t>
            </a:r>
          </a:p>
          <a:p>
            <a:pPr>
              <a:buNone/>
            </a:pPr>
            <a:endParaRPr lang="en-US" sz="1800" dirty="0" smtClean="0"/>
          </a:p>
          <a:p>
            <a:pPr algn="ctr">
              <a:buNone/>
            </a:pPr>
            <a:r>
              <a:rPr lang="en-US" i="1" dirty="0" smtClean="0"/>
              <a:t>“When you see z, think standard deviation.”</a:t>
            </a:r>
          </a:p>
          <a:p>
            <a:pPr>
              <a:buNone/>
            </a:pPr>
            <a:endParaRPr lang="en-US" sz="2000" i="1" dirty="0" smtClean="0"/>
          </a:p>
          <a:p>
            <a:pPr>
              <a:buNone/>
            </a:pPr>
            <a:r>
              <a:rPr lang="en-US" sz="2000" i="1" dirty="0" smtClean="0"/>
              <a:t>1.96 is the most common z in the CI; reflects 95% of the total sampling distribution</a:t>
            </a:r>
            <a:endParaRPr lang="en-US" sz="3200" i="1" dirty="0" smtClean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</p:txBody>
      </p:sp>
      <p:cxnSp>
        <p:nvCxnSpPr>
          <p:cNvPr id="5" name="Straight Connector 4"/>
          <p:cNvCxnSpPr/>
          <p:nvPr/>
        </p:nvCxnSpPr>
        <p:spPr>
          <a:xfrm>
            <a:off x="914400" y="2741612"/>
            <a:ext cx="30480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rot="10800000">
            <a:off x="2971801" y="3962400"/>
            <a:ext cx="152400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rot="10800000" flipV="1">
            <a:off x="1524002" y="3733800"/>
            <a:ext cx="304799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6096000" y="2284412"/>
            <a:ext cx="30480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Systematic Review and Meta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382000" cy="571500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US" b="1" dirty="0" smtClean="0">
                <a:solidFill>
                  <a:srgbClr val="FF0000"/>
                </a:solidFill>
              </a:rPr>
              <a:t>Systematic review</a:t>
            </a:r>
          </a:p>
          <a:p>
            <a:r>
              <a:rPr lang="en-US" sz="2600" dirty="0" smtClean="0"/>
              <a:t>Structured approach</a:t>
            </a:r>
          </a:p>
          <a:p>
            <a:pPr lvl="1"/>
            <a:r>
              <a:rPr lang="en-US" sz="2600" dirty="0" smtClean="0"/>
              <a:t>Analysis of myriad information</a:t>
            </a:r>
          </a:p>
          <a:p>
            <a:pPr lvl="1"/>
            <a:r>
              <a:rPr lang="en-US" sz="2600" dirty="0" smtClean="0"/>
              <a:t>With detailed description of methods and criteria</a:t>
            </a:r>
            <a:endParaRPr lang="en-US" sz="2600" dirty="0"/>
          </a:p>
          <a:p>
            <a:pPr lvl="1"/>
            <a:r>
              <a:rPr lang="en-US" sz="2600" dirty="0" smtClean="0"/>
              <a:t>As opposed to classical review</a:t>
            </a:r>
          </a:p>
          <a:p>
            <a:pPr lvl="1">
              <a:buNone/>
            </a:pPr>
            <a:endParaRPr lang="en-US" sz="2600" dirty="0" smtClean="0"/>
          </a:p>
          <a:p>
            <a:pPr algn="ctr">
              <a:buNone/>
            </a:pPr>
            <a:r>
              <a:rPr lang="en-US" sz="2600" dirty="0" smtClean="0"/>
              <a:t>If there are</a:t>
            </a:r>
          </a:p>
          <a:p>
            <a:r>
              <a:rPr lang="en-US" sz="2600" dirty="0" smtClean="0"/>
              <a:t>Sufficient data for further analysis, you can…</a:t>
            </a:r>
          </a:p>
          <a:p>
            <a:pPr lvl="1"/>
            <a:r>
              <a:rPr lang="en-US" sz="2200" dirty="0" smtClean="0"/>
              <a:t>Use quantitative index</a:t>
            </a:r>
          </a:p>
          <a:p>
            <a:pPr lvl="1"/>
            <a:r>
              <a:rPr lang="en-US" sz="2200" dirty="0" smtClean="0"/>
              <a:t>Develop single estimate of intervention effect</a:t>
            </a:r>
          </a:p>
          <a:p>
            <a:r>
              <a:rPr lang="en-US" sz="2600" dirty="0" smtClean="0"/>
              <a:t>This is </a:t>
            </a:r>
            <a:r>
              <a:rPr lang="en-US" sz="2600" dirty="0" smtClean="0">
                <a:solidFill>
                  <a:srgbClr val="FF0000"/>
                </a:solidFill>
              </a:rPr>
              <a:t>now </a:t>
            </a:r>
            <a:r>
              <a:rPr lang="en-US" sz="2600" b="1" dirty="0" smtClean="0">
                <a:solidFill>
                  <a:srgbClr val="FF0000"/>
                </a:solidFill>
              </a:rPr>
              <a:t>Meta-analysis=statistical analysis of a systematic review</a:t>
            </a:r>
            <a:endParaRPr lang="en-US" sz="26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sz="2600" b="1" dirty="0" smtClean="0">
                <a:solidFill>
                  <a:srgbClr val="FFFF00"/>
                </a:solidFill>
              </a:rPr>
              <a:t>				</a:t>
            </a:r>
            <a:r>
              <a:rPr lang="en-US" sz="2600" b="1" dirty="0" smtClean="0"/>
              <a:t>Figure 16.1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Levels of evidence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>
            <a:normAutofit/>
          </a:bodyPr>
          <a:lstStyle/>
          <a:p>
            <a:r>
              <a:rPr lang="en-US" dirty="0" smtClean="0"/>
              <a:t>Useful for categorizing</a:t>
            </a:r>
          </a:p>
          <a:p>
            <a:r>
              <a:rPr lang="en-US" dirty="0" smtClean="0"/>
              <a:t>Not </a:t>
            </a:r>
            <a:r>
              <a:rPr lang="en-US" i="1" dirty="0" smtClean="0"/>
              <a:t>owned</a:t>
            </a:r>
            <a:r>
              <a:rPr lang="en-US" dirty="0" smtClean="0"/>
              <a:t> by Systematic Review and Meta Analysis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sz="2400" dirty="0" smtClean="0"/>
              <a:t>1 (</a:t>
            </a:r>
            <a:r>
              <a:rPr lang="en-US" sz="2400" dirty="0" err="1" smtClean="0"/>
              <a:t>a,b,c</a:t>
            </a:r>
            <a:r>
              <a:rPr lang="en-US" sz="2400" dirty="0" smtClean="0"/>
              <a:t>) =  RCT, systematic review of RCT, CPRs</a:t>
            </a:r>
          </a:p>
          <a:p>
            <a:r>
              <a:rPr lang="en-US" sz="2400" dirty="0" smtClean="0"/>
              <a:t>2 (</a:t>
            </a:r>
            <a:r>
              <a:rPr lang="en-US" sz="2400" dirty="0" err="1" smtClean="0"/>
              <a:t>a,b</a:t>
            </a:r>
            <a:r>
              <a:rPr lang="en-US" sz="2400" dirty="0" smtClean="0"/>
              <a:t>)    =  Cohort Study(</a:t>
            </a:r>
            <a:r>
              <a:rPr lang="en-US" sz="2400" dirty="0" err="1" smtClean="0"/>
              <a:t>ies</a:t>
            </a:r>
            <a:r>
              <a:rPr lang="en-US" sz="2400" dirty="0" smtClean="0"/>
              <a:t>), systematic reviews</a:t>
            </a:r>
          </a:p>
          <a:p>
            <a:r>
              <a:rPr lang="en-US" sz="2400" dirty="0" smtClean="0"/>
              <a:t>3 (</a:t>
            </a:r>
            <a:r>
              <a:rPr lang="en-US" sz="2400" dirty="0" err="1" smtClean="0"/>
              <a:t>a,b</a:t>
            </a:r>
            <a:r>
              <a:rPr lang="en-US" sz="2400" dirty="0" smtClean="0"/>
              <a:t>)    =  Case Control Study(</a:t>
            </a:r>
            <a:r>
              <a:rPr lang="en-US" sz="2400" dirty="0" err="1" smtClean="0"/>
              <a:t>ies</a:t>
            </a:r>
            <a:r>
              <a:rPr lang="en-US" sz="2400" dirty="0" smtClean="0"/>
              <a:t>), systematic reviews</a:t>
            </a:r>
          </a:p>
          <a:p>
            <a:r>
              <a:rPr lang="en-US" sz="2400" dirty="0" smtClean="0"/>
              <a:t>4             =  Case series, case control</a:t>
            </a:r>
          </a:p>
          <a:p>
            <a:r>
              <a:rPr lang="en-US" sz="2400" dirty="0" smtClean="0"/>
              <a:t>5             =  Expert opinion or bench (basic) research</a:t>
            </a:r>
          </a:p>
          <a:p>
            <a:pPr>
              <a:buNone/>
            </a:pPr>
            <a:r>
              <a:rPr lang="en-US" b="1" dirty="0" smtClean="0">
                <a:solidFill>
                  <a:srgbClr val="FFFF00"/>
                </a:solidFill>
              </a:rPr>
              <a:t>				</a:t>
            </a:r>
            <a:r>
              <a:rPr lang="en-US" b="1" dirty="0" smtClean="0"/>
              <a:t>Table 16.1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Evaluating </a:t>
            </a:r>
            <a:r>
              <a:rPr lang="en-US" dirty="0" err="1" smtClean="0"/>
              <a:t>Methodologic</a:t>
            </a:r>
            <a:r>
              <a:rPr lang="en-US" dirty="0" smtClean="0"/>
              <a:t> Quality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14400"/>
            <a:ext cx="8991600" cy="5943600"/>
          </a:xfrm>
        </p:spPr>
        <p:txBody>
          <a:bodyPr>
            <a:normAutofit/>
          </a:bodyPr>
          <a:lstStyle/>
          <a:p>
            <a:r>
              <a:rPr lang="en-US" dirty="0" smtClean="0"/>
              <a:t>Study Bias</a:t>
            </a:r>
          </a:p>
          <a:p>
            <a:pPr lvl="1"/>
            <a:r>
              <a:rPr lang="en-US" dirty="0" smtClean="0"/>
              <a:t>Selection   	-  How comparison groups are formed</a:t>
            </a:r>
          </a:p>
          <a:p>
            <a:pPr lvl="1"/>
            <a:r>
              <a:rPr lang="en-US" dirty="0" smtClean="0"/>
              <a:t>Performance	-  Differences in provision of care</a:t>
            </a:r>
          </a:p>
          <a:p>
            <a:pPr lvl="1"/>
            <a:r>
              <a:rPr lang="en-US" dirty="0" smtClean="0"/>
              <a:t>Attrition 	-  Differential subject loss</a:t>
            </a:r>
          </a:p>
          <a:p>
            <a:pPr lvl="1"/>
            <a:r>
              <a:rPr lang="en-US" dirty="0" smtClean="0"/>
              <a:t>Detection	-  Outcomes assessment differ</a:t>
            </a:r>
          </a:p>
          <a:p>
            <a:r>
              <a:rPr lang="en-US" dirty="0" smtClean="0"/>
              <a:t>Rating Scales</a:t>
            </a:r>
          </a:p>
          <a:p>
            <a:pPr lvl="1"/>
            <a:r>
              <a:rPr lang="en-US" dirty="0" err="1" smtClean="0"/>
              <a:t>Jadad</a:t>
            </a:r>
            <a:r>
              <a:rPr lang="en-US" dirty="0" smtClean="0"/>
              <a:t> Scale</a:t>
            </a:r>
          </a:p>
          <a:p>
            <a:pPr lvl="2"/>
            <a:r>
              <a:rPr lang="en-US" dirty="0" smtClean="0"/>
              <a:t>Instrument to Measure the Likelihood of Bias</a:t>
            </a:r>
          </a:p>
          <a:p>
            <a:pPr lvl="1"/>
            <a:r>
              <a:rPr lang="en-US" dirty="0" smtClean="0"/>
              <a:t>Physiotherapy Evidence Database (</a:t>
            </a:r>
            <a:r>
              <a:rPr lang="en-US" b="1" dirty="0" err="1" smtClean="0">
                <a:solidFill>
                  <a:srgbClr val="FFFF00"/>
                </a:solidFill>
              </a:rPr>
              <a:t>PEDro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Wide use in PT literature (Table 16.3)</a:t>
            </a:r>
          </a:p>
          <a:p>
            <a:pPr lvl="1"/>
            <a:r>
              <a:rPr lang="en-US" dirty="0" smtClean="0"/>
              <a:t>QUADAS Scale</a:t>
            </a:r>
          </a:p>
          <a:p>
            <a:pPr lvl="2"/>
            <a:r>
              <a:rPr lang="en-US" dirty="0" smtClean="0"/>
              <a:t>Qualitative Assessment of Diagnostic Accuracy Studies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Systematic Review or </a:t>
            </a:r>
            <a:br>
              <a:rPr lang="en-US" dirty="0" smtClean="0"/>
            </a:br>
            <a:r>
              <a:rPr lang="en-US" dirty="0" smtClean="0"/>
              <a:t>Meta-Analysis?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8991600" cy="5715000"/>
          </a:xfrm>
        </p:spPr>
        <p:txBody>
          <a:bodyPr>
            <a:normAutofit/>
          </a:bodyPr>
          <a:lstStyle/>
          <a:p>
            <a:r>
              <a:rPr lang="en-US" dirty="0" smtClean="0"/>
              <a:t>Meta-Analysis Powerful</a:t>
            </a:r>
          </a:p>
          <a:p>
            <a:pPr lvl="1"/>
            <a:r>
              <a:rPr lang="en-US" dirty="0" smtClean="0"/>
              <a:t>Must have statistical data sufficient for analysis</a:t>
            </a:r>
          </a:p>
          <a:p>
            <a:pPr lvl="1"/>
            <a:r>
              <a:rPr lang="en-US" dirty="0" smtClean="0"/>
              <a:t>Adds:</a:t>
            </a:r>
          </a:p>
          <a:p>
            <a:pPr lvl="2"/>
            <a:r>
              <a:rPr lang="en-US" dirty="0" smtClean="0"/>
              <a:t>Statistical Power by increasing sample size</a:t>
            </a:r>
          </a:p>
          <a:p>
            <a:pPr lvl="2"/>
            <a:r>
              <a:rPr lang="en-US" dirty="0" smtClean="0"/>
              <a:t>Improves effect size estimates</a:t>
            </a:r>
          </a:p>
          <a:p>
            <a:pPr lvl="2"/>
            <a:r>
              <a:rPr lang="en-US" dirty="0" smtClean="0"/>
              <a:t>Resolves conflicting results</a:t>
            </a:r>
          </a:p>
          <a:p>
            <a:pPr lvl="2"/>
            <a:r>
              <a:rPr lang="en-US" dirty="0" smtClean="0"/>
              <a:t>Improves generalizability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Effect size</a:t>
            </a:r>
          </a:p>
          <a:p>
            <a:pPr lvl="1"/>
            <a:r>
              <a:rPr lang="en-US" dirty="0" smtClean="0"/>
              <a:t>The samples not pooled together</a:t>
            </a:r>
          </a:p>
          <a:p>
            <a:pPr lvl="1"/>
            <a:r>
              <a:rPr lang="en-US" dirty="0" smtClean="0"/>
              <a:t>Rather, each sample effect size index contributes</a:t>
            </a:r>
          </a:p>
          <a:p>
            <a:pPr lvl="1"/>
            <a:r>
              <a:rPr lang="en-US" dirty="0" smtClean="0"/>
              <a:t>Effect size index calculation =</a:t>
            </a:r>
          </a:p>
          <a:p>
            <a:pPr lvl="1">
              <a:buNone/>
            </a:pPr>
            <a:r>
              <a:rPr lang="en-US" dirty="0" smtClean="0"/>
              <a:t>      mean difference between groups/pooled  SD</a:t>
            </a:r>
          </a:p>
          <a:p>
            <a:pPr lvl="2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Presenting Meta-analysis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8991600" cy="5715000"/>
          </a:xfrm>
        </p:spPr>
        <p:txBody>
          <a:bodyPr>
            <a:normAutofit/>
          </a:bodyPr>
          <a:lstStyle/>
          <a:p>
            <a:r>
              <a:rPr lang="en-US" dirty="0" smtClean="0"/>
              <a:t>Weighted Effect size</a:t>
            </a:r>
          </a:p>
          <a:p>
            <a:pPr lvl="1"/>
            <a:r>
              <a:rPr lang="en-US" dirty="0" smtClean="0"/>
              <a:t>As all studies not equal</a:t>
            </a:r>
          </a:p>
          <a:p>
            <a:pPr lvl="1"/>
            <a:r>
              <a:rPr lang="en-US" dirty="0" smtClean="0"/>
              <a:t>Larger the sample size, more precise estimate of effect</a:t>
            </a:r>
          </a:p>
          <a:p>
            <a:r>
              <a:rPr lang="en-US" dirty="0" smtClean="0"/>
              <a:t>Forest Plot</a:t>
            </a:r>
          </a:p>
          <a:p>
            <a:pPr lvl="1"/>
            <a:r>
              <a:rPr lang="en-US" dirty="0" smtClean="0"/>
              <a:t>Individual studies</a:t>
            </a:r>
          </a:p>
          <a:p>
            <a:pPr lvl="1"/>
            <a:r>
              <a:rPr lang="en-US" dirty="0" smtClean="0"/>
              <a:t>Cumulative result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Let’s look at </a:t>
            </a:r>
            <a:r>
              <a:rPr lang="en-US" b="1" i="1" dirty="0" smtClean="0">
                <a:solidFill>
                  <a:srgbClr val="FFFF00"/>
                </a:solidFill>
              </a:rPr>
              <a:t>Hooked on Evidence</a:t>
            </a:r>
          </a:p>
          <a:p>
            <a:pPr lvl="2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Descriptive Statistics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Characterize</a:t>
            </a:r>
          </a:p>
          <a:p>
            <a:pPr lvl="1"/>
            <a:r>
              <a:rPr lang="en-US" dirty="0" smtClean="0"/>
              <a:t>Shape</a:t>
            </a:r>
          </a:p>
          <a:p>
            <a:pPr lvl="1"/>
            <a:r>
              <a:rPr lang="en-US" dirty="0" smtClean="0"/>
              <a:t>Central Tendency</a:t>
            </a:r>
          </a:p>
          <a:p>
            <a:pPr lvl="1"/>
            <a:r>
              <a:rPr lang="en-US" dirty="0" smtClean="0"/>
              <a:t>Variability</a:t>
            </a:r>
          </a:p>
          <a:p>
            <a:r>
              <a:rPr lang="en-US" dirty="0" smtClean="0"/>
              <a:t>Parameters are population characteristics</a:t>
            </a:r>
          </a:p>
          <a:p>
            <a:r>
              <a:rPr lang="en-US" dirty="0" smtClean="0"/>
              <a:t>When they are from a </a:t>
            </a:r>
            <a:r>
              <a:rPr lang="en-US" dirty="0" smtClean="0">
                <a:solidFill>
                  <a:srgbClr val="FFFF00"/>
                </a:solidFill>
              </a:rPr>
              <a:t>sample</a:t>
            </a:r>
            <a:r>
              <a:rPr lang="en-US" dirty="0" smtClean="0"/>
              <a:t>,   </a:t>
            </a:r>
            <a:r>
              <a:rPr lang="en-US" dirty="0" smtClean="0">
                <a:solidFill>
                  <a:srgbClr val="FFFF00"/>
                </a:solidFill>
              </a:rPr>
              <a:t>statistics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Frequency Distributions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Could look at all the data</a:t>
            </a:r>
          </a:p>
          <a:p>
            <a:pPr lvl="1"/>
            <a:r>
              <a:rPr lang="en-US" dirty="0" err="1" smtClean="0"/>
              <a:t>Scatterplot</a:t>
            </a:r>
            <a:r>
              <a:rPr lang="en-US" dirty="0" smtClean="0"/>
              <a:t> excellent for this</a:t>
            </a:r>
          </a:p>
          <a:p>
            <a:r>
              <a:rPr lang="en-US" dirty="0" smtClean="0"/>
              <a:t>Frequency Distribution</a:t>
            </a:r>
          </a:p>
          <a:p>
            <a:pPr lvl="1"/>
            <a:r>
              <a:rPr lang="en-US" dirty="0" smtClean="0"/>
              <a:t>3 – 1s,  4 – 2s,  2 – 5s  etc</a:t>
            </a:r>
          </a:p>
          <a:p>
            <a:pPr lvl="1"/>
            <a:r>
              <a:rPr lang="en-US" dirty="0" smtClean="0"/>
              <a:t>Grouping may be useful</a:t>
            </a:r>
          </a:p>
          <a:p>
            <a:r>
              <a:rPr lang="en-US" dirty="0" smtClean="0"/>
              <a:t>Graphing</a:t>
            </a:r>
          </a:p>
          <a:p>
            <a:pPr lvl="1"/>
            <a:r>
              <a:rPr lang="en-US" dirty="0" smtClean="0"/>
              <a:t>Stem and Leaf</a:t>
            </a:r>
          </a:p>
          <a:p>
            <a:pPr lvl="2"/>
            <a:r>
              <a:rPr lang="en-US" dirty="0" smtClean="0"/>
              <a:t>Leaf is the rightmost digit</a:t>
            </a:r>
          </a:p>
          <a:p>
            <a:pPr lvl="2"/>
            <a:r>
              <a:rPr lang="en-US" dirty="0" smtClean="0"/>
              <a:t>Stem are the rest</a:t>
            </a:r>
          </a:p>
          <a:p>
            <a:pPr lvl="2"/>
            <a:r>
              <a:rPr lang="en-US" dirty="0" smtClean="0"/>
              <a:t>Histogram of scores or classes (groups)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Skewed distributions</a:t>
            </a:r>
            <a:endParaRPr lang="en-US" dirty="0"/>
          </a:p>
        </p:txBody>
      </p:sp>
      <p:pic>
        <p:nvPicPr>
          <p:cNvPr id="47106" name="Picture 2" descr="http://www.southalabama.edu/coe/bset/johnson/lectures/lec15_files/image0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1371600"/>
            <a:ext cx="8077200" cy="3905151"/>
          </a:xfrm>
          <a:prstGeom prst="rect">
            <a:avLst/>
          </a:prstGeom>
          <a:noFill/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609600" y="5486400"/>
            <a:ext cx="8229600" cy="1143000"/>
          </a:xfrm>
          <a:prstGeom prst="rect">
            <a:avLst/>
          </a:prstGeom>
        </p:spPr>
        <p:txBody>
          <a:bodyPr vert="horz" anchor="ctr">
            <a:normAutofit fontScale="92500" lnSpcReduction="1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1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Mean “pulled” to the tail by extreme measurements</a:t>
            </a:r>
            <a:endParaRPr kumimoji="0" lang="en-US" sz="41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1608</TotalTime>
  <Words>996</Words>
  <Application>Microsoft Office PowerPoint</Application>
  <PresentationFormat>On-screen Show (4:3)</PresentationFormat>
  <Paragraphs>226</Paragraphs>
  <Slides>19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Adjacency</vt:lpstr>
      <vt:lpstr>PTP 560</vt:lpstr>
      <vt:lpstr>Systematic Review and Meta Analysis</vt:lpstr>
      <vt:lpstr>Levels of evidence</vt:lpstr>
      <vt:lpstr>Evaluating Methodologic Quality</vt:lpstr>
      <vt:lpstr>Systematic Review or  Meta-Analysis?</vt:lpstr>
      <vt:lpstr>Presenting Meta-analysis results</vt:lpstr>
      <vt:lpstr>Descriptive Statistics</vt:lpstr>
      <vt:lpstr>Frequency Distributions</vt:lpstr>
      <vt:lpstr>Skewed distributions</vt:lpstr>
      <vt:lpstr>Central Tendency</vt:lpstr>
      <vt:lpstr>Percentiles</vt:lpstr>
      <vt:lpstr>Population Variability</vt:lpstr>
      <vt:lpstr>Sample Variability</vt:lpstr>
      <vt:lpstr>Other Measures of Variability</vt:lpstr>
      <vt:lpstr>Statistical Inference</vt:lpstr>
      <vt:lpstr>Probability and Distributions</vt:lpstr>
      <vt:lpstr>Sampling Error</vt:lpstr>
      <vt:lpstr>Confidence Intervals (CI)</vt:lpstr>
      <vt:lpstr>Confidence Intervals (CI)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SWEET, CHRISTINA</dc:creator>
  <cp:lastModifiedBy>SWEET, CHRISTINA</cp:lastModifiedBy>
  <cp:revision>100</cp:revision>
  <dcterms:created xsi:type="dcterms:W3CDTF">2006-08-16T00:00:00Z</dcterms:created>
  <dcterms:modified xsi:type="dcterms:W3CDTF">2012-02-23T14:49:03Z</dcterms:modified>
</cp:coreProperties>
</file>