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80" r:id="rId2"/>
    <p:sldId id="281" r:id="rId3"/>
    <p:sldId id="282" r:id="rId4"/>
    <p:sldId id="256" r:id="rId5"/>
    <p:sldId id="263" r:id="rId6"/>
    <p:sldId id="264" r:id="rId7"/>
    <p:sldId id="265" r:id="rId8"/>
    <p:sldId id="266" r:id="rId9"/>
    <p:sldId id="267" r:id="rId10"/>
    <p:sldId id="268" r:id="rId11"/>
    <p:sldId id="283" r:id="rId12"/>
    <p:sldId id="269" r:id="rId13"/>
    <p:sldId id="284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5613" autoAdjust="0"/>
  </p:normalViewPr>
  <p:slideViewPr>
    <p:cSldViewPr>
      <p:cViewPr>
        <p:scale>
          <a:sx n="70" d="100"/>
          <a:sy n="70" d="100"/>
        </p:scale>
        <p:origin x="-11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7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do not needed to report post hoc if you have a power</a:t>
            </a:r>
          </a:p>
          <a:p>
            <a:r>
              <a:rPr lang="en-US" dirty="0" smtClean="0"/>
              <a:t>Alpha</a:t>
            </a:r>
            <a:r>
              <a:rPr lang="en-US" baseline="0" dirty="0" smtClean="0"/>
              <a:t> is the acceptable risk of saying there is a difference, when none exists</a:t>
            </a:r>
          </a:p>
          <a:p>
            <a:r>
              <a:rPr lang="en-US" baseline="0" dirty="0" smtClean="0"/>
              <a:t>Determines of Power- </a:t>
            </a:r>
            <a:r>
              <a:rPr lang="en-US" baseline="0" dirty="0" err="1" smtClean="0"/>
              <a:t>probabilty</a:t>
            </a:r>
            <a:r>
              <a:rPr lang="en-US" baseline="0" dirty="0" smtClean="0"/>
              <a:t> of the difference being by chance is a certain amount (5%)</a:t>
            </a:r>
          </a:p>
          <a:p>
            <a:r>
              <a:rPr lang="en-US" baseline="0" dirty="0" smtClean="0"/>
              <a:t>If p is bigger than alpha, then I say there is no significant difference b/w the groups</a:t>
            </a:r>
          </a:p>
          <a:p>
            <a:r>
              <a:rPr lang="en-US" baseline="0" dirty="0" smtClean="0"/>
              <a:t>With/in group variance=</a:t>
            </a:r>
          </a:p>
          <a:p>
            <a:r>
              <a:rPr lang="en-US" baseline="0" dirty="0" smtClean="0"/>
              <a:t>As variance gets smaller, it gets easier to say there is a difference (Chap 15)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30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Important research, one group is</a:t>
            </a:r>
            <a:r>
              <a:rPr lang="en-US" baseline="0" dirty="0" smtClean="0"/>
              <a:t> tested, then retested= so if have continuous then do a paired T-test for the two time period measure.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0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Good=just no randomization or control.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</a:t>
            </a:r>
            <a:r>
              <a:rPr lang="en-US" baseline="0" dirty="0" smtClean="0"/>
              <a:t> testable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708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Better</a:t>
            </a:r>
            <a:r>
              <a:rPr lang="en-US" baseline="0" dirty="0" smtClean="0"/>
              <a:t> for measuring causality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27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Levene’s</a:t>
            </a:r>
            <a:r>
              <a:rPr lang="en-US" dirty="0" smtClean="0"/>
              <a:t> tells us the variance (% by chance)</a:t>
            </a:r>
            <a:r>
              <a:rPr lang="en-US" baseline="0" dirty="0" smtClean="0"/>
              <a:t> if it is significant (&lt;.05) the use the bottom line if not sig. use the top. </a:t>
            </a:r>
          </a:p>
          <a:p>
            <a:r>
              <a:rPr lang="en-US" baseline="0" dirty="0" smtClean="0"/>
              <a:t>Mean’s if non- continuous: 2 groups (t-test) 2+ groups (ANOVA)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84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Pg. 434 Picture of effect of differences 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varience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67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150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(home, fitness) x</a:t>
            </a:r>
            <a:r>
              <a:rPr lang="en-US" baseline="0" dirty="0" smtClean="0"/>
              <a:t> 3 (</a:t>
            </a:r>
            <a:r>
              <a:rPr lang="en-US" baseline="0" dirty="0" err="1" smtClean="0"/>
              <a:t>plymouth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isometricm</a:t>
            </a:r>
            <a:r>
              <a:rPr lang="en-US" baseline="0" dirty="0" smtClean="0"/>
              <a:t> concentric)</a:t>
            </a:r>
          </a:p>
          <a:p>
            <a:r>
              <a:rPr lang="en-US" baseline="0" dirty="0" smtClean="0"/>
              <a:t>Collapse: take out all </a:t>
            </a:r>
            <a:r>
              <a:rPr lang="en-US" baseline="0" dirty="0" err="1" smtClean="0"/>
              <a:t>Ivs</a:t>
            </a:r>
            <a:r>
              <a:rPr lang="en-US" baseline="0" dirty="0" smtClean="0"/>
              <a:t> but one so can look at one independent variable at a time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(t-test for the 2 and ANOVA for the 3)</a:t>
            </a:r>
          </a:p>
          <a:p>
            <a:endParaRPr lang="en-US" baseline="0" dirty="0" smtClean="0"/>
          </a:p>
          <a:p>
            <a:r>
              <a:rPr lang="en-US" baseline="0" dirty="0" smtClean="0"/>
              <a:t>Every independent variable has a MAIN EFFECT so 5 IV means 5 main effects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131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testable,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64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no difference in outcome then look at other</a:t>
            </a:r>
            <a:r>
              <a:rPr lang="en-US" baseline="0" dirty="0" smtClean="0"/>
              <a:t> things like cost, side effects, invasiveness.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3D239-6A44-41CE-8394-700A1EEFF3C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81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2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2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7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0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0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6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0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2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4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5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Parametric data assumptions(more rigorous, so can make a better judgment) </a:t>
            </a:r>
          </a:p>
          <a:p>
            <a:pPr lvl="1"/>
            <a:r>
              <a:rPr lang="en-US" dirty="0" smtClean="0"/>
              <a:t>Randomly drawn samples from normally distributed population</a:t>
            </a:r>
          </a:p>
          <a:p>
            <a:pPr lvl="1"/>
            <a:r>
              <a:rPr lang="en-US" dirty="0" smtClean="0"/>
              <a:t>Homogenous (at least roughly) variances in the samples</a:t>
            </a:r>
          </a:p>
          <a:p>
            <a:pPr lvl="2"/>
            <a:r>
              <a:rPr lang="en-US" dirty="0" smtClean="0"/>
              <a:t>Variance will be roughly the same</a:t>
            </a:r>
          </a:p>
          <a:p>
            <a:pPr lvl="1"/>
            <a:r>
              <a:rPr lang="en-US" dirty="0" smtClean="0"/>
              <a:t>Data are interval or ratio in scale (continuous data)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Non-parametric data</a:t>
            </a:r>
          </a:p>
          <a:p>
            <a:pPr lvl="1"/>
            <a:r>
              <a:rPr lang="en-US" dirty="0" smtClean="0"/>
              <a:t>Data that don’t meet parametric assumptions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Posttest-Only Control Group</a:t>
            </a:r>
          </a:p>
          <a:p>
            <a:pPr lvl="1"/>
            <a:r>
              <a:rPr lang="en-US" dirty="0" smtClean="0"/>
              <a:t>Figures 10.1 -10.3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Analyzed with</a:t>
            </a:r>
          </a:p>
          <a:p>
            <a:pPr lvl="2"/>
            <a:r>
              <a:rPr lang="en-US" dirty="0" smtClean="0"/>
              <a:t>Interval-scale data</a:t>
            </a:r>
          </a:p>
          <a:p>
            <a:pPr lvl="3"/>
            <a:r>
              <a:rPr lang="en-US" dirty="0" smtClean="0"/>
              <a:t>Two groups – t-test (independent)</a:t>
            </a:r>
          </a:p>
          <a:p>
            <a:pPr lvl="3"/>
            <a:r>
              <a:rPr lang="en-US" dirty="0" smtClean="0"/>
              <a:t>Three or more groups - One way ANOVA</a:t>
            </a:r>
          </a:p>
          <a:p>
            <a:pPr lvl="2"/>
            <a:r>
              <a:rPr lang="en-US" dirty="0" smtClean="0"/>
              <a:t>Ordinal Data</a:t>
            </a:r>
          </a:p>
          <a:p>
            <a:pPr lvl="3"/>
            <a:r>
              <a:rPr lang="en-US" dirty="0" smtClean="0"/>
              <a:t>Two groups – Mann-Whitney U-test</a:t>
            </a:r>
          </a:p>
          <a:p>
            <a:pPr lvl="3"/>
            <a:r>
              <a:rPr lang="en-US" dirty="0" smtClean="0"/>
              <a:t>Three or more groups – </a:t>
            </a:r>
            <a:r>
              <a:rPr lang="en-US" dirty="0" err="1" smtClean="0"/>
              <a:t>Kruskal</a:t>
            </a:r>
            <a:r>
              <a:rPr lang="en-US" dirty="0" smtClean="0"/>
              <a:t>-Wallis analysis of variance by ranks</a:t>
            </a:r>
          </a:p>
          <a:p>
            <a:pPr lvl="3"/>
            <a:endParaRPr lang="en-US" dirty="0" smtClean="0"/>
          </a:p>
          <a:p>
            <a:pPr lvl="2">
              <a:buNone/>
            </a:pPr>
            <a:r>
              <a:rPr lang="en-US" sz="1800" dirty="0" smtClean="0"/>
              <a:t>May also analyze with ANCOVA if extraneous relevant data are available</a:t>
            </a:r>
          </a:p>
          <a:p>
            <a:pPr lvl="2">
              <a:buNone/>
            </a:pPr>
            <a:r>
              <a:rPr lang="en-US" sz="1800" dirty="0" smtClean="0"/>
              <a:t>Regression or discriminate analysis can be applied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Multi-factorial</a:t>
            </a:r>
          </a:p>
          <a:p>
            <a:pPr lvl="1"/>
            <a:r>
              <a:rPr lang="en-US" dirty="0" smtClean="0"/>
              <a:t>What are factors?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Nomenclature</a:t>
            </a:r>
          </a:p>
          <a:p>
            <a:pPr lvl="2"/>
            <a:r>
              <a:rPr lang="en-US" b="1" dirty="0" smtClean="0"/>
              <a:t>IV</a:t>
            </a:r>
            <a:r>
              <a:rPr lang="en-US" dirty="0" smtClean="0"/>
              <a:t> with number indicating the number of levels of </a:t>
            </a:r>
            <a:r>
              <a:rPr lang="en-US" u="sng" dirty="0" smtClean="0"/>
              <a:t>that</a:t>
            </a:r>
            <a:r>
              <a:rPr lang="en-US" dirty="0" smtClean="0"/>
              <a:t> IV</a:t>
            </a:r>
          </a:p>
          <a:p>
            <a:pPr lvl="2"/>
            <a:r>
              <a:rPr lang="en-US" dirty="0" smtClean="0"/>
              <a:t>3 X 4 multifactorial test</a:t>
            </a:r>
          </a:p>
          <a:p>
            <a:pPr lvl="3"/>
            <a:r>
              <a:rPr lang="en-US" dirty="0" smtClean="0"/>
              <a:t>Two IVs</a:t>
            </a:r>
          </a:p>
          <a:p>
            <a:pPr lvl="3"/>
            <a:r>
              <a:rPr lang="en-US" dirty="0" smtClean="0"/>
              <a:t>One with 3 levels, one with 4 levels</a:t>
            </a:r>
          </a:p>
          <a:p>
            <a:pPr lvl="2"/>
            <a:r>
              <a:rPr lang="en-US" dirty="0" smtClean="0"/>
              <a:t>3x3x3</a:t>
            </a:r>
          </a:p>
          <a:p>
            <a:pPr lvl="3"/>
            <a:r>
              <a:rPr lang="en-US" dirty="0" smtClean="0"/>
              <a:t>Three </a:t>
            </a:r>
            <a:r>
              <a:rPr lang="en-US" dirty="0" err="1" smtClean="0"/>
              <a:t>Ivs</a:t>
            </a:r>
            <a:endParaRPr lang="en-US" dirty="0" smtClean="0"/>
          </a:p>
          <a:p>
            <a:pPr lvl="3"/>
            <a:r>
              <a:rPr lang="en-US" dirty="0" smtClean="0"/>
              <a:t>One with 3 levels, second with 3 levels</a:t>
            </a:r>
            <a:r>
              <a:rPr lang="en-US" smtClean="0"/>
              <a:t>, third </a:t>
            </a:r>
            <a:r>
              <a:rPr lang="en-US" dirty="0" smtClean="0"/>
              <a:t>with 3 levels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Analyzed with (most commonly)</a:t>
            </a:r>
          </a:p>
          <a:p>
            <a:pPr lvl="2"/>
            <a:r>
              <a:rPr lang="en-US" dirty="0" smtClean="0"/>
              <a:t>Two way ANOVA</a:t>
            </a:r>
          </a:p>
          <a:p>
            <a:pPr lvl="2"/>
            <a:r>
              <a:rPr lang="en-US" dirty="0" smtClean="0"/>
              <a:t>Three way ANOVA</a:t>
            </a:r>
          </a:p>
          <a:p>
            <a:pPr lvl="2"/>
            <a:endParaRPr lang="en-US" dirty="0" smtClean="0"/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Multi-factorial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Two way factorial design, three questions can be addressed (In this example , consider 2 x 2 design)</a:t>
            </a:r>
          </a:p>
          <a:p>
            <a:pPr lvl="2"/>
            <a:r>
              <a:rPr lang="en-US" dirty="0" smtClean="0"/>
              <a:t>Main effects (2)</a:t>
            </a:r>
          </a:p>
          <a:p>
            <a:pPr lvl="3"/>
            <a:r>
              <a:rPr lang="en-US" dirty="0" smtClean="0"/>
              <a:t>Of each IV</a:t>
            </a:r>
          </a:p>
          <a:p>
            <a:pPr lvl="3"/>
            <a:r>
              <a:rPr lang="en-US" dirty="0" smtClean="0"/>
              <a:t>The other IV “collapsed” across levels</a:t>
            </a:r>
          </a:p>
          <a:p>
            <a:pPr lvl="2"/>
            <a:r>
              <a:rPr lang="en-US" dirty="0" smtClean="0"/>
              <a:t>Interaction effect (1)</a:t>
            </a:r>
          </a:p>
          <a:p>
            <a:pPr lvl="3"/>
            <a:r>
              <a:rPr lang="en-US" dirty="0" smtClean="0"/>
              <a:t>Between the two </a:t>
            </a:r>
            <a:r>
              <a:rPr lang="en-US" dirty="0" err="1" smtClean="0"/>
              <a:t>Ivs</a:t>
            </a:r>
            <a:r>
              <a:rPr lang="en-US" dirty="0" smtClean="0"/>
              <a:t> -</a:t>
            </a:r>
          </a:p>
          <a:p>
            <a:pPr lvl="1"/>
            <a:endParaRPr lang="en-US" dirty="0" smtClean="0"/>
          </a:p>
          <a:p>
            <a:pPr lvl="1"/>
            <a:r>
              <a:rPr lang="en-US" sz="3200" b="1" dirty="0">
                <a:solidFill>
                  <a:srgbClr val="FF0000"/>
                </a:solidFill>
              </a:rPr>
              <a:t>Every independent variable has a MAIN </a:t>
            </a:r>
            <a:r>
              <a:rPr lang="en-US" sz="3200" b="1" dirty="0" smtClean="0">
                <a:solidFill>
                  <a:srgbClr val="FF0000"/>
                </a:solidFill>
              </a:rPr>
              <a:t>EFFECT:  </a:t>
            </a:r>
            <a:r>
              <a:rPr lang="en-US" sz="3200" b="1" dirty="0">
                <a:solidFill>
                  <a:srgbClr val="FF0000"/>
                </a:solidFill>
              </a:rPr>
              <a:t>so 5 IV means 5 main effects  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Multi-factorial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Three way factorial design, multiple questions can be addressed  (In this example , consider 2 x 2 x 2 design)</a:t>
            </a:r>
          </a:p>
          <a:p>
            <a:pPr lvl="2"/>
            <a:r>
              <a:rPr lang="en-US" dirty="0" smtClean="0"/>
              <a:t>Main effects (3)</a:t>
            </a:r>
          </a:p>
          <a:p>
            <a:pPr lvl="3"/>
            <a:r>
              <a:rPr lang="en-US" dirty="0" smtClean="0"/>
              <a:t>Of each IV</a:t>
            </a:r>
          </a:p>
          <a:p>
            <a:pPr lvl="3"/>
            <a:r>
              <a:rPr lang="en-US" dirty="0" smtClean="0"/>
              <a:t>The other IV “collapsed” across levels</a:t>
            </a:r>
          </a:p>
          <a:p>
            <a:pPr lvl="2"/>
            <a:r>
              <a:rPr lang="en-US" dirty="0" smtClean="0"/>
              <a:t>Double interaction effects (3)</a:t>
            </a:r>
          </a:p>
          <a:p>
            <a:pPr lvl="3"/>
            <a:r>
              <a:rPr lang="en-US" dirty="0" smtClean="0"/>
              <a:t>Between the three possibilities of IV pairings</a:t>
            </a:r>
          </a:p>
          <a:p>
            <a:pPr lvl="2"/>
            <a:r>
              <a:rPr lang="en-US" dirty="0" smtClean="0"/>
              <a:t>Triple interaction (8)</a:t>
            </a:r>
          </a:p>
          <a:p>
            <a:pPr lvl="3"/>
            <a:r>
              <a:rPr lang="en-US" dirty="0" smtClean="0"/>
              <a:t>The possible interactions of all 6 levels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Figure 10.6 good to visualize this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Randomized block</a:t>
            </a:r>
          </a:p>
          <a:p>
            <a:pPr lvl="1"/>
            <a:r>
              <a:rPr lang="en-US" dirty="0" smtClean="0"/>
              <a:t>Homogeneous blocks</a:t>
            </a:r>
          </a:p>
          <a:p>
            <a:pPr lvl="1"/>
            <a:r>
              <a:rPr lang="en-US" dirty="0" smtClean="0"/>
              <a:t>Then randomly assigned to one level of the IV (Fig 10.7)</a:t>
            </a:r>
          </a:p>
          <a:p>
            <a:pPr lvl="1" algn="ctr">
              <a:buNone/>
            </a:pPr>
            <a:endParaRPr lang="en-US" i="1" dirty="0" smtClean="0"/>
          </a:p>
          <a:p>
            <a:pPr lvl="1" algn="ctr">
              <a:buNone/>
            </a:pPr>
            <a:r>
              <a:rPr lang="en-US" i="1" dirty="0" smtClean="0"/>
              <a:t>Can be thought of as two single factor randomized experiments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Analyzed with</a:t>
            </a:r>
          </a:p>
          <a:p>
            <a:pPr lvl="2"/>
            <a:r>
              <a:rPr lang="en-US" dirty="0" smtClean="0"/>
              <a:t>Two way ANOVA</a:t>
            </a:r>
          </a:p>
          <a:p>
            <a:pPr lvl="3"/>
            <a:endParaRPr lang="en-US" dirty="0" smtClean="0"/>
          </a:p>
          <a:p>
            <a:pPr lvl="2">
              <a:buNone/>
            </a:pPr>
            <a:r>
              <a:rPr lang="en-US" sz="1800" dirty="0" smtClean="0"/>
              <a:t>Multiple Regression or discriminate analysis can be applied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Repeated </a:t>
            </a:r>
            <a:r>
              <a:rPr lang="en-US" dirty="0" smtClean="0"/>
              <a:t>Measures=type of analysis</a:t>
            </a:r>
            <a:endParaRPr lang="en-US" dirty="0" smtClean="0"/>
          </a:p>
          <a:p>
            <a:pPr lvl="1"/>
            <a:r>
              <a:rPr lang="en-US" dirty="0" smtClean="0"/>
              <a:t>What are </a:t>
            </a:r>
            <a:r>
              <a:rPr lang="en-US" dirty="0" smtClean="0"/>
              <a:t>factors=</a:t>
            </a:r>
            <a:r>
              <a:rPr lang="en-US" dirty="0" smtClean="0"/>
              <a:t>are IV’s </a:t>
            </a:r>
            <a:endParaRPr lang="en-US" dirty="0" smtClean="0"/>
          </a:p>
          <a:p>
            <a:pPr lvl="1"/>
            <a:r>
              <a:rPr lang="en-US" dirty="0" smtClean="0"/>
              <a:t>Can the control be any more equivalent?  (Rhetorical </a:t>
            </a:r>
            <a:r>
              <a:rPr lang="en-US" dirty="0" smtClean="0"/>
              <a:t>?)</a:t>
            </a:r>
          </a:p>
          <a:p>
            <a:pPr lvl="2"/>
            <a:r>
              <a:rPr lang="en-US" dirty="0" smtClean="0"/>
              <a:t>Serve as own control, so not really can’t get any more equivalent.</a:t>
            </a:r>
            <a:endParaRPr lang="en-US" dirty="0" smtClean="0"/>
          </a:p>
          <a:p>
            <a:pPr lvl="1"/>
            <a:r>
              <a:rPr lang="en-US" dirty="0" smtClean="0"/>
              <a:t>Disadvantages</a:t>
            </a:r>
          </a:p>
          <a:p>
            <a:pPr lvl="2"/>
            <a:r>
              <a:rPr lang="en-US" dirty="0" smtClean="0"/>
              <a:t>Carryover=irritation</a:t>
            </a:r>
            <a:endParaRPr lang="en-US" dirty="0" smtClean="0"/>
          </a:p>
          <a:p>
            <a:pPr lvl="2"/>
            <a:r>
              <a:rPr lang="en-US" dirty="0" smtClean="0"/>
              <a:t>Practice </a:t>
            </a:r>
            <a:r>
              <a:rPr lang="en-US" dirty="0" smtClean="0"/>
              <a:t>effects=improved skill, comfort level with activity</a:t>
            </a:r>
            <a:endParaRPr lang="en-US" dirty="0" smtClean="0"/>
          </a:p>
          <a:p>
            <a:pPr lvl="2"/>
            <a:r>
              <a:rPr lang="en-US" dirty="0" smtClean="0"/>
              <a:t>Outcome measure must return to baseline between interventions</a:t>
            </a:r>
          </a:p>
          <a:p>
            <a:r>
              <a:rPr lang="en-US" dirty="0" smtClean="0"/>
              <a:t>Single Factor  Repeated</a:t>
            </a:r>
          </a:p>
          <a:p>
            <a:pPr lvl="1"/>
            <a:r>
              <a:rPr lang="en-US" dirty="0" smtClean="0"/>
              <a:t>Analyzed with</a:t>
            </a:r>
          </a:p>
          <a:p>
            <a:pPr lvl="2"/>
            <a:r>
              <a:rPr lang="en-US" dirty="0" smtClean="0"/>
              <a:t>One way ANOVA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Crossover Design</a:t>
            </a:r>
          </a:p>
          <a:p>
            <a:pPr lvl="1"/>
            <a:r>
              <a:rPr lang="en-US" dirty="0" smtClean="0"/>
              <a:t>Counterbalance the treatment conditions</a:t>
            </a:r>
          </a:p>
          <a:p>
            <a:pPr lvl="1"/>
            <a:r>
              <a:rPr lang="en-US" dirty="0" smtClean="0"/>
              <a:t>“Washout” period to return to </a:t>
            </a:r>
            <a:r>
              <a:rPr lang="en-US" dirty="0" smtClean="0"/>
              <a:t>baseline (like letting a drug leave th</a:t>
            </a:r>
            <a:r>
              <a:rPr lang="en-US" dirty="0" smtClean="0"/>
              <a:t>e body)</a:t>
            </a:r>
            <a:endParaRPr lang="en-US" dirty="0" smtClean="0"/>
          </a:p>
          <a:p>
            <a:pPr lvl="1"/>
            <a:r>
              <a:rPr lang="en-US" dirty="0" smtClean="0"/>
              <a:t>May only have two levels of an independent variable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Analyzed with</a:t>
            </a:r>
          </a:p>
          <a:p>
            <a:pPr lvl="2"/>
            <a:r>
              <a:rPr lang="en-US" dirty="0" smtClean="0"/>
              <a:t>Interval-scale data</a:t>
            </a:r>
          </a:p>
          <a:p>
            <a:pPr lvl="3"/>
            <a:r>
              <a:rPr lang="en-US" i="1" dirty="0" smtClean="0"/>
              <a:t>t</a:t>
            </a:r>
            <a:r>
              <a:rPr lang="en-US" dirty="0" smtClean="0"/>
              <a:t>-test for </a:t>
            </a:r>
            <a:r>
              <a:rPr lang="en-US" i="1" dirty="0" smtClean="0"/>
              <a:t>change</a:t>
            </a:r>
            <a:r>
              <a:rPr lang="en-US" dirty="0" smtClean="0"/>
              <a:t> scores by treatment condition</a:t>
            </a:r>
          </a:p>
          <a:p>
            <a:pPr lvl="3"/>
            <a:r>
              <a:rPr lang="en-US" dirty="0" smtClean="0"/>
              <a:t>Two way ANOVA with two repeated measures</a:t>
            </a:r>
          </a:p>
          <a:p>
            <a:pPr lvl="4"/>
            <a:r>
              <a:rPr lang="en-US" dirty="0" smtClean="0"/>
              <a:t>Pre-test post test </a:t>
            </a:r>
          </a:p>
          <a:p>
            <a:pPr lvl="4"/>
            <a:r>
              <a:rPr lang="en-US" dirty="0" smtClean="0"/>
              <a:t>Across both conditions</a:t>
            </a:r>
          </a:p>
          <a:p>
            <a:pPr lvl="2"/>
            <a:r>
              <a:rPr lang="en-US" dirty="0" smtClean="0"/>
              <a:t>Ordinal Data</a:t>
            </a:r>
          </a:p>
          <a:p>
            <a:pPr lvl="3"/>
            <a:r>
              <a:rPr lang="en-US" dirty="0" err="1" smtClean="0"/>
              <a:t>Wilcoxen</a:t>
            </a:r>
            <a:r>
              <a:rPr lang="en-US" dirty="0" smtClean="0"/>
              <a:t> signed </a:t>
            </a:r>
            <a:r>
              <a:rPr lang="en-US" dirty="0" smtClean="0"/>
              <a:t>ranks </a:t>
            </a:r>
            <a:endParaRPr lang="en-US" dirty="0" smtClean="0"/>
          </a:p>
          <a:p>
            <a:pPr lvl="3">
              <a:buNone/>
            </a:pPr>
            <a:r>
              <a:rPr lang="en-US" dirty="0" smtClean="0"/>
              <a:t>*IF it is named after someone than not continuous (exception Person’s Product.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Two Way with Two Repeated Measures</a:t>
            </a:r>
          </a:p>
          <a:p>
            <a:pPr lvl="1"/>
            <a:r>
              <a:rPr lang="en-US" dirty="0" smtClean="0"/>
              <a:t>2 X 2</a:t>
            </a:r>
          </a:p>
          <a:p>
            <a:pPr lvl="1"/>
            <a:r>
              <a:rPr lang="en-US" dirty="0" smtClean="0"/>
              <a:t>Analyzed with</a:t>
            </a:r>
          </a:p>
          <a:p>
            <a:pPr lvl="3"/>
            <a:r>
              <a:rPr lang="en-US" dirty="0" smtClean="0"/>
              <a:t>Two way ANOVA with two repeated measures</a:t>
            </a:r>
          </a:p>
          <a:p>
            <a:endParaRPr lang="en-US" dirty="0" smtClean="0"/>
          </a:p>
          <a:p>
            <a:r>
              <a:rPr lang="en-US" dirty="0" smtClean="0"/>
              <a:t>Mixed Design</a:t>
            </a:r>
          </a:p>
          <a:p>
            <a:pPr lvl="1"/>
            <a:r>
              <a:rPr lang="en-US" dirty="0" smtClean="0"/>
              <a:t>One factor is repeated (often time is the factor)</a:t>
            </a:r>
          </a:p>
          <a:p>
            <a:pPr lvl="1"/>
            <a:r>
              <a:rPr lang="en-US" dirty="0" smtClean="0"/>
              <a:t>One Factor is randomly assigned</a:t>
            </a:r>
          </a:p>
          <a:p>
            <a:pPr lvl="1"/>
            <a:r>
              <a:rPr lang="en-US" dirty="0" smtClean="0"/>
              <a:t>Analyzed with</a:t>
            </a:r>
          </a:p>
          <a:p>
            <a:pPr lvl="3"/>
            <a:r>
              <a:rPr lang="en-US" dirty="0" smtClean="0"/>
              <a:t>Two way ANOVA with one repeated measures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Sequential Clinical Trial</a:t>
            </a:r>
          </a:p>
          <a:p>
            <a:pPr lvl="1"/>
            <a:r>
              <a:rPr lang="en-US" dirty="0" smtClean="0"/>
              <a:t>Special approach to the RCT</a:t>
            </a:r>
          </a:p>
          <a:p>
            <a:pPr lvl="1"/>
            <a:r>
              <a:rPr lang="en-US" dirty="0" smtClean="0"/>
              <a:t>Data continually analyzed</a:t>
            </a:r>
          </a:p>
          <a:p>
            <a:pPr lvl="1"/>
            <a:r>
              <a:rPr lang="en-US" dirty="0" smtClean="0"/>
              <a:t>Compares two treatments to find the preferred one</a:t>
            </a:r>
          </a:p>
          <a:p>
            <a:pPr lvl="1"/>
            <a:r>
              <a:rPr lang="en-US" dirty="0" smtClean="0"/>
              <a:t>A series of “little experiments”</a:t>
            </a:r>
          </a:p>
          <a:p>
            <a:pPr lvl="1"/>
            <a:r>
              <a:rPr lang="en-US" dirty="0" smtClean="0"/>
              <a:t>Preference subjective but clearly defined</a:t>
            </a:r>
          </a:p>
          <a:p>
            <a:pPr lvl="2"/>
            <a:r>
              <a:rPr lang="en-US" dirty="0" smtClean="0"/>
              <a:t>Those without a preference are excluded from analysis</a:t>
            </a:r>
          </a:p>
          <a:p>
            <a:pPr lvl="1"/>
            <a:r>
              <a:rPr lang="en-US" dirty="0" smtClean="0"/>
              <a:t>Analyzed by charting</a:t>
            </a:r>
          </a:p>
          <a:p>
            <a:pPr lvl="1"/>
            <a:r>
              <a:rPr lang="en-US" dirty="0" smtClean="0"/>
              <a:t>Three choices</a:t>
            </a:r>
          </a:p>
          <a:p>
            <a:pPr lvl="2"/>
            <a:r>
              <a:rPr lang="en-US" dirty="0" smtClean="0"/>
              <a:t>Stop and recommend one treatment</a:t>
            </a:r>
          </a:p>
          <a:p>
            <a:pPr lvl="2"/>
            <a:r>
              <a:rPr lang="en-US" dirty="0" smtClean="0"/>
              <a:t>Stop and state you found no difference</a:t>
            </a:r>
          </a:p>
          <a:p>
            <a:pPr lvl="2"/>
            <a:r>
              <a:rPr lang="en-US" dirty="0" smtClean="0"/>
              <a:t>Continue collecting data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Efficacy </a:t>
            </a:r>
            <a:r>
              <a:rPr lang="en-US" dirty="0" err="1" smtClean="0"/>
              <a:t>vs</a:t>
            </a:r>
            <a:r>
              <a:rPr lang="en-US" dirty="0" smtClean="0"/>
              <a:t> Effectiveness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Efficacy is clinical</a:t>
            </a:r>
          </a:p>
          <a:p>
            <a:pPr lvl="1"/>
            <a:r>
              <a:rPr lang="en-US" dirty="0" smtClean="0"/>
              <a:t>Under a controlled situation</a:t>
            </a:r>
          </a:p>
          <a:p>
            <a:pPr lvl="1"/>
            <a:r>
              <a:rPr lang="en-US" dirty="0" smtClean="0"/>
              <a:t>The Lab result</a:t>
            </a:r>
          </a:p>
          <a:p>
            <a:endParaRPr lang="en-US" dirty="0" smtClean="0"/>
          </a:p>
          <a:p>
            <a:r>
              <a:rPr lang="en-US" dirty="0" smtClean="0"/>
              <a:t>Effectiveness is “Real World”</a:t>
            </a:r>
          </a:p>
          <a:p>
            <a:pPr lvl="1"/>
            <a:r>
              <a:rPr lang="en-US" dirty="0" smtClean="0"/>
              <a:t>When control cannot be maintained</a:t>
            </a:r>
          </a:p>
          <a:p>
            <a:pPr lvl="1"/>
            <a:r>
              <a:rPr lang="en-US" dirty="0" smtClean="0"/>
              <a:t>The application in practice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The ability to find a difference, if one exists</a:t>
            </a:r>
          </a:p>
          <a:p>
            <a:pPr lvl="2"/>
            <a:r>
              <a:rPr lang="en-US" dirty="0" smtClean="0"/>
              <a:t>There is always a difference, just is it statistically sig. </a:t>
            </a:r>
          </a:p>
          <a:p>
            <a:pPr lvl="1"/>
            <a:r>
              <a:rPr lang="en-US" dirty="0" smtClean="0"/>
              <a:t>Used </a:t>
            </a:r>
            <a:r>
              <a:rPr lang="en-US" i="1" dirty="0" smtClean="0"/>
              <a:t>a priori (how big of a sample size is needed) </a:t>
            </a:r>
            <a:r>
              <a:rPr lang="en-US" dirty="0" smtClean="0"/>
              <a:t>and </a:t>
            </a:r>
            <a:r>
              <a:rPr lang="en-US" i="1" dirty="0" smtClean="0"/>
              <a:t>post hoc (if the lack of difference due to a too small sample size)</a:t>
            </a:r>
          </a:p>
          <a:p>
            <a:pPr lvl="1"/>
            <a:r>
              <a:rPr lang="en-US" dirty="0" smtClean="0"/>
              <a:t>Function of four factors (all go up as power goes up, direct relationship, except variance) </a:t>
            </a:r>
          </a:p>
          <a:p>
            <a:pPr lvl="2"/>
            <a:r>
              <a:rPr lang="en-US" dirty="0" smtClean="0"/>
              <a:t>Significance criterion</a:t>
            </a:r>
          </a:p>
          <a:p>
            <a:pPr lvl="2"/>
            <a:r>
              <a:rPr lang="en-US" dirty="0" smtClean="0"/>
              <a:t>Variance (within group variance changes opposite of power) </a:t>
            </a:r>
          </a:p>
          <a:p>
            <a:pPr lvl="2"/>
            <a:r>
              <a:rPr lang="en-US" dirty="0" smtClean="0"/>
              <a:t>Sample size</a:t>
            </a:r>
          </a:p>
          <a:p>
            <a:pPr lvl="2"/>
            <a:r>
              <a:rPr lang="en-US" dirty="0" smtClean="0"/>
              <a:t>Effect size</a:t>
            </a:r>
          </a:p>
          <a:p>
            <a:r>
              <a:rPr lang="en-US" dirty="0" smtClean="0"/>
              <a:t>Significance</a:t>
            </a:r>
          </a:p>
          <a:p>
            <a:pPr lvl="1"/>
            <a:r>
              <a:rPr lang="en-US" dirty="0" smtClean="0"/>
              <a:t>The probability of committing a Type I error-acceptable risk of making a mistake</a:t>
            </a:r>
          </a:p>
          <a:p>
            <a:pPr lvl="1" algn="ctr">
              <a:buNone/>
            </a:pPr>
            <a:r>
              <a:rPr lang="en-US" dirty="0" smtClean="0"/>
              <a:t>Saying there is a difference when none exists</a:t>
            </a:r>
          </a:p>
          <a:p>
            <a:pPr lvl="1"/>
            <a:r>
              <a:rPr lang="en-US" dirty="0" smtClean="0"/>
              <a:t>Also known as the alpha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Quasi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One Group Pretest-posttest</a:t>
            </a:r>
          </a:p>
          <a:p>
            <a:pPr lvl="1"/>
            <a:r>
              <a:rPr lang="en-US" dirty="0" smtClean="0"/>
              <a:t>Time is the IV</a:t>
            </a:r>
          </a:p>
          <a:p>
            <a:pPr lvl="1"/>
            <a:r>
              <a:rPr lang="en-US" dirty="0" smtClean="0"/>
              <a:t>Treatment is not the IV  (WHY? –Because they all get it)</a:t>
            </a:r>
          </a:p>
          <a:p>
            <a:pPr lvl="1"/>
            <a:r>
              <a:rPr lang="en-US" dirty="0" smtClean="0"/>
              <a:t>Analyzed with</a:t>
            </a:r>
          </a:p>
          <a:p>
            <a:pPr lvl="2"/>
            <a:r>
              <a:rPr lang="en-US" dirty="0" smtClean="0"/>
              <a:t>Interval-scale data</a:t>
            </a:r>
          </a:p>
          <a:p>
            <a:pPr lvl="3"/>
            <a:r>
              <a:rPr lang="en-US" dirty="0" smtClean="0"/>
              <a:t>Paired t-test</a:t>
            </a:r>
          </a:p>
          <a:p>
            <a:pPr lvl="3"/>
            <a:r>
              <a:rPr lang="en-US" dirty="0" smtClean="0"/>
              <a:t>Why not ANOVA?</a:t>
            </a:r>
          </a:p>
          <a:p>
            <a:pPr lvl="2"/>
            <a:r>
              <a:rPr lang="en-US" dirty="0" smtClean="0"/>
              <a:t>Ordinal Data</a:t>
            </a:r>
          </a:p>
          <a:p>
            <a:pPr lvl="3"/>
            <a:r>
              <a:rPr lang="en-US" dirty="0" smtClean="0"/>
              <a:t>Sign test</a:t>
            </a:r>
          </a:p>
          <a:p>
            <a:pPr lvl="3"/>
            <a:r>
              <a:rPr lang="en-US" dirty="0" err="1" smtClean="0"/>
              <a:t>Wilcoxen</a:t>
            </a:r>
            <a:r>
              <a:rPr lang="en-US" dirty="0" smtClean="0"/>
              <a:t> signed-ranks test</a:t>
            </a:r>
          </a:p>
          <a:p>
            <a:endParaRPr lang="en-US" dirty="0" smtClean="0"/>
          </a:p>
          <a:p>
            <a:r>
              <a:rPr lang="en-US" dirty="0" smtClean="0"/>
              <a:t>One-Way repeated Measures over Time</a:t>
            </a:r>
          </a:p>
          <a:p>
            <a:pPr lvl="1"/>
            <a:r>
              <a:rPr lang="en-US" dirty="0" smtClean="0"/>
              <a:t>Analyzed with the ANOVA. WHY?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Quasi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lvl="1"/>
            <a:r>
              <a:rPr lang="en-US" sz="2800" dirty="0" smtClean="0"/>
              <a:t>Time Series</a:t>
            </a:r>
          </a:p>
          <a:p>
            <a:pPr lvl="2"/>
            <a:r>
              <a:rPr lang="en-US" dirty="0" smtClean="0"/>
              <a:t>Considered extension of the one-group pretest-posttest</a:t>
            </a:r>
          </a:p>
          <a:p>
            <a:pPr lvl="2"/>
            <a:r>
              <a:rPr lang="en-US" dirty="0" smtClean="0"/>
              <a:t>Multiple measurements </a:t>
            </a:r>
          </a:p>
          <a:p>
            <a:pPr lvl="3"/>
            <a:r>
              <a:rPr lang="en-US" dirty="0" smtClean="0"/>
              <a:t>Before and after treatment</a:t>
            </a:r>
          </a:p>
          <a:p>
            <a:pPr lvl="3"/>
            <a:r>
              <a:rPr lang="en-US" dirty="0" smtClean="0"/>
              <a:t>Serve as pseudo-control</a:t>
            </a:r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Analyzed with</a:t>
            </a:r>
          </a:p>
          <a:p>
            <a:pPr lvl="2"/>
            <a:r>
              <a:rPr lang="en-US" dirty="0" smtClean="0"/>
              <a:t>Visual chart analysis</a:t>
            </a:r>
          </a:p>
          <a:p>
            <a:pPr lvl="2"/>
            <a:r>
              <a:rPr lang="en-US" dirty="0" smtClean="0"/>
              <a:t>Multivariate methodologies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Quasi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lvl="1"/>
            <a:r>
              <a:rPr lang="en-US" dirty="0" smtClean="0"/>
              <a:t>Multi-group Design</a:t>
            </a:r>
          </a:p>
          <a:p>
            <a:pPr lvl="2"/>
            <a:r>
              <a:rPr lang="en-US" dirty="0" smtClean="0"/>
              <a:t>Non-equivalent pretest – posttest Control Group</a:t>
            </a:r>
          </a:p>
          <a:p>
            <a:pPr lvl="2"/>
            <a:r>
              <a:rPr lang="en-US" dirty="0" smtClean="0"/>
              <a:t>Analyzed with</a:t>
            </a:r>
          </a:p>
          <a:p>
            <a:pPr lvl="3"/>
            <a:r>
              <a:rPr lang="en-US" dirty="0" smtClean="0"/>
              <a:t>Multiple options here</a:t>
            </a:r>
          </a:p>
          <a:p>
            <a:pPr lvl="3"/>
            <a:r>
              <a:rPr lang="en-US" b="1" u="sng" dirty="0" smtClean="0"/>
              <a:t>Consider non-parametric tests</a:t>
            </a:r>
            <a:r>
              <a:rPr lang="en-US" b="1" u="sng" dirty="0" smtClean="0"/>
              <a:t>!!!</a:t>
            </a:r>
          </a:p>
          <a:p>
            <a:pPr lvl="4"/>
            <a:r>
              <a:rPr lang="en-US" dirty="0" smtClean="0"/>
              <a:t>Not ordinal/continuous data, not normally distributed, 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Non-equivalent posttest only Control Group</a:t>
            </a:r>
          </a:p>
          <a:p>
            <a:pPr lvl="2"/>
            <a:r>
              <a:rPr lang="en-US" dirty="0" smtClean="0"/>
              <a:t>Analyzed with</a:t>
            </a:r>
          </a:p>
          <a:p>
            <a:pPr lvl="3"/>
            <a:r>
              <a:rPr lang="en-US" dirty="0" smtClean="0"/>
              <a:t>Regression approach</a:t>
            </a:r>
          </a:p>
          <a:p>
            <a:pPr lvl="4"/>
            <a:r>
              <a:rPr lang="en-US" b="1" u="sng" dirty="0" smtClean="0"/>
              <a:t>Looking for relationships, but not causality</a:t>
            </a:r>
          </a:p>
          <a:p>
            <a:pPr lvl="2"/>
            <a:endParaRPr lang="en-US" b="1" u="sng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 value</a:t>
            </a:r>
          </a:p>
          <a:p>
            <a:pPr lvl="1"/>
            <a:r>
              <a:rPr lang="en-US" dirty="0" smtClean="0"/>
              <a:t>Finding after your statistical analysis</a:t>
            </a:r>
          </a:p>
          <a:p>
            <a:pPr lvl="1"/>
            <a:r>
              <a:rPr lang="en-US" dirty="0" smtClean="0"/>
              <a:t>Probability of finding that big a difference by chance</a:t>
            </a:r>
          </a:p>
          <a:p>
            <a:pPr lvl="1"/>
            <a:r>
              <a:rPr lang="en-US" dirty="0" smtClean="0"/>
              <a:t>% that event occurred by chance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Randomization</a:t>
            </a:r>
          </a:p>
          <a:p>
            <a:pPr lvl="1"/>
            <a:r>
              <a:rPr lang="en-US" dirty="0" smtClean="0"/>
              <a:t>Selection</a:t>
            </a:r>
          </a:p>
          <a:p>
            <a:pPr lvl="2"/>
            <a:r>
              <a:rPr lang="en-US" dirty="0" smtClean="0"/>
              <a:t>Every member of group has equal chance of selection</a:t>
            </a:r>
          </a:p>
          <a:p>
            <a:pPr lvl="1"/>
            <a:r>
              <a:rPr lang="en-US" dirty="0" smtClean="0"/>
              <a:t>Assignment</a:t>
            </a:r>
          </a:p>
          <a:p>
            <a:pPr lvl="2"/>
            <a:r>
              <a:rPr lang="en-US" dirty="0" smtClean="0"/>
              <a:t>Each member has an equal chance of being assigned to any of the groups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Sometimes called a Clinical Trial</a:t>
            </a:r>
          </a:p>
          <a:p>
            <a:pPr lvl="1"/>
            <a:r>
              <a:rPr lang="en-US" dirty="0" smtClean="0"/>
              <a:t>Therapeutic – effect of treatment on disease</a:t>
            </a:r>
          </a:p>
          <a:p>
            <a:pPr lvl="1"/>
            <a:r>
              <a:rPr lang="en-US" dirty="0" smtClean="0"/>
              <a:t>Preventive – effective at reducing development of disease</a:t>
            </a:r>
          </a:p>
          <a:p>
            <a:r>
              <a:rPr lang="en-US" dirty="0" smtClean="0"/>
              <a:t>Provides structure to evaluate causality</a:t>
            </a:r>
          </a:p>
          <a:p>
            <a:r>
              <a:rPr lang="en-US" dirty="0" smtClean="0"/>
              <a:t>Independent Variables</a:t>
            </a:r>
          </a:p>
          <a:p>
            <a:pPr lvl="1"/>
            <a:r>
              <a:rPr lang="en-US" dirty="0" smtClean="0"/>
              <a:t>May be multiple</a:t>
            </a:r>
          </a:p>
          <a:p>
            <a:pPr lvl="1"/>
            <a:r>
              <a:rPr lang="en-US" dirty="0" smtClean="0"/>
              <a:t>May each have multiple levels</a:t>
            </a:r>
          </a:p>
          <a:p>
            <a:r>
              <a:rPr lang="en-US" dirty="0" smtClean="0"/>
              <a:t>Dependent Variables</a:t>
            </a:r>
          </a:p>
          <a:p>
            <a:pPr lvl="1"/>
            <a:r>
              <a:rPr lang="en-US" dirty="0" smtClean="0"/>
              <a:t>May be multiple</a:t>
            </a:r>
          </a:p>
          <a:p>
            <a:r>
              <a:rPr lang="en-US" dirty="0" smtClean="0"/>
              <a:t>Element of control</a:t>
            </a:r>
          </a:p>
          <a:p>
            <a:pPr lvl="1"/>
            <a:r>
              <a:rPr lang="en-US" dirty="0" smtClean="0"/>
              <a:t>Improves argument for causality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Clinical Trial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r>
              <a:rPr lang="en-US" dirty="0" smtClean="0"/>
              <a:t>New therapies, drugs, procedures, devices</a:t>
            </a:r>
          </a:p>
          <a:p>
            <a:pPr lvl="1">
              <a:buNone/>
            </a:pPr>
            <a:r>
              <a:rPr lang="en-US" dirty="0" smtClean="0"/>
              <a:t>Box 10.1</a:t>
            </a:r>
          </a:p>
          <a:p>
            <a:r>
              <a:rPr lang="en-US" dirty="0" smtClean="0"/>
              <a:t>Distinct sequence</a:t>
            </a:r>
          </a:p>
          <a:p>
            <a:pPr lvl="1"/>
            <a:r>
              <a:rPr lang="en-US" dirty="0" smtClean="0"/>
              <a:t>Preclinical 	</a:t>
            </a:r>
          </a:p>
          <a:p>
            <a:pPr lvl="2"/>
            <a:r>
              <a:rPr lang="en-US" dirty="0" smtClean="0"/>
              <a:t>Often animal model</a:t>
            </a:r>
          </a:p>
          <a:p>
            <a:pPr lvl="1"/>
            <a:r>
              <a:rPr lang="en-US" dirty="0" smtClean="0"/>
              <a:t>Phase I	</a:t>
            </a:r>
          </a:p>
          <a:p>
            <a:pPr lvl="2"/>
            <a:r>
              <a:rPr lang="en-US" dirty="0" smtClean="0"/>
              <a:t>Establish safety</a:t>
            </a:r>
          </a:p>
          <a:p>
            <a:pPr lvl="2"/>
            <a:r>
              <a:rPr lang="en-US" dirty="0" smtClean="0"/>
              <a:t>Small sample size</a:t>
            </a:r>
          </a:p>
          <a:p>
            <a:pPr lvl="1"/>
            <a:r>
              <a:rPr lang="en-US" dirty="0" smtClean="0"/>
              <a:t>Phase II</a:t>
            </a:r>
          </a:p>
          <a:p>
            <a:pPr lvl="2"/>
            <a:r>
              <a:rPr lang="en-US" dirty="0" smtClean="0"/>
              <a:t>Still small sample</a:t>
            </a:r>
          </a:p>
          <a:p>
            <a:pPr lvl="2"/>
            <a:r>
              <a:rPr lang="en-US" dirty="0" smtClean="0"/>
              <a:t>Effectiveness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Clinical Trial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pPr lvl="1"/>
            <a:r>
              <a:rPr lang="en-US" dirty="0" smtClean="0"/>
              <a:t>Phase III</a:t>
            </a:r>
          </a:p>
          <a:p>
            <a:pPr lvl="2"/>
            <a:r>
              <a:rPr lang="en-US" dirty="0" smtClean="0"/>
              <a:t>Usually randomized controlled, double blind</a:t>
            </a:r>
          </a:p>
          <a:p>
            <a:pPr lvl="2"/>
            <a:r>
              <a:rPr lang="en-US" dirty="0" smtClean="0"/>
              <a:t>Large sample</a:t>
            </a:r>
          </a:p>
          <a:p>
            <a:pPr lvl="2"/>
            <a:r>
              <a:rPr lang="en-US" dirty="0" smtClean="0"/>
              <a:t>Comparison to standard or placebo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Phase IV</a:t>
            </a:r>
          </a:p>
          <a:p>
            <a:pPr lvl="2"/>
            <a:r>
              <a:rPr lang="en-US" dirty="0" smtClean="0"/>
              <a:t>Other populations</a:t>
            </a:r>
          </a:p>
          <a:p>
            <a:pPr lvl="2"/>
            <a:r>
              <a:rPr lang="en-US" dirty="0" smtClean="0"/>
              <a:t>Risk factors/benefits</a:t>
            </a:r>
          </a:p>
          <a:p>
            <a:pPr lvl="2"/>
            <a:r>
              <a:rPr lang="en-US" dirty="0" smtClean="0"/>
              <a:t>Optimal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Design Classifications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True Experimental</a:t>
            </a:r>
          </a:p>
          <a:p>
            <a:pPr lvl="1"/>
            <a:r>
              <a:rPr lang="en-US" dirty="0" smtClean="0"/>
              <a:t>RCT the “Gold Standard” of this design</a:t>
            </a:r>
          </a:p>
          <a:p>
            <a:pPr lvl="1"/>
            <a:r>
              <a:rPr lang="en-US" dirty="0" smtClean="0"/>
              <a:t>This design is differentiated by assignment</a:t>
            </a:r>
          </a:p>
          <a:p>
            <a:pPr lvl="2"/>
            <a:r>
              <a:rPr lang="en-US" dirty="0" smtClean="0"/>
              <a:t>Between subjects (“completely randomized”) </a:t>
            </a:r>
          </a:p>
          <a:p>
            <a:pPr lvl="3"/>
            <a:r>
              <a:rPr lang="en-US" dirty="0" smtClean="0"/>
              <a:t>Selected randomly, and divided randomly </a:t>
            </a:r>
          </a:p>
          <a:p>
            <a:pPr lvl="2"/>
            <a:r>
              <a:rPr lang="en-US" dirty="0" smtClean="0"/>
              <a:t>Randomized block (age, gender exclusion)</a:t>
            </a:r>
          </a:p>
          <a:p>
            <a:pPr lvl="2"/>
            <a:r>
              <a:rPr lang="en-US" dirty="0" smtClean="0"/>
              <a:t>Within subjects (subjects serve as their own control)</a:t>
            </a:r>
          </a:p>
          <a:p>
            <a:pPr lvl="1"/>
            <a:r>
              <a:rPr lang="en-US" dirty="0" smtClean="0"/>
              <a:t>Sometimes described by the number of “Factors”</a:t>
            </a:r>
          </a:p>
          <a:p>
            <a:pPr lvl="2"/>
            <a:r>
              <a:rPr lang="en-US" dirty="0" smtClean="0"/>
              <a:t>Factors  =  Independent Variables (IV) in this context</a:t>
            </a:r>
          </a:p>
          <a:p>
            <a:pPr lvl="2"/>
            <a:r>
              <a:rPr lang="en-US" dirty="0" smtClean="0"/>
              <a:t>Single factor means one IV</a:t>
            </a:r>
          </a:p>
          <a:p>
            <a:pPr lvl="2"/>
            <a:r>
              <a:rPr lang="en-US" dirty="0" smtClean="0"/>
              <a:t>Multi-factor means more than one IV</a:t>
            </a:r>
          </a:p>
          <a:p>
            <a:pPr lvl="1"/>
            <a:r>
              <a:rPr lang="en-US" dirty="0" smtClean="0"/>
              <a:t>Quasi- Experimental</a:t>
            </a:r>
          </a:p>
          <a:p>
            <a:pPr lvl="2"/>
            <a:r>
              <a:rPr lang="en-US" dirty="0" smtClean="0"/>
              <a:t>Lack random assignment &amp;/or</a:t>
            </a:r>
          </a:p>
          <a:p>
            <a:pPr lvl="2"/>
            <a:r>
              <a:rPr lang="en-US" dirty="0" smtClean="0"/>
              <a:t>Lack comparison 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/>
          <a:lstStyle/>
          <a:p>
            <a:r>
              <a:rPr lang="en-US" dirty="0" smtClean="0"/>
              <a:t>What is your PICO?</a:t>
            </a:r>
          </a:p>
          <a:p>
            <a:r>
              <a:rPr lang="en-US" dirty="0" smtClean="0"/>
              <a:t>Can the IV be manipulated?</a:t>
            </a:r>
          </a:p>
          <a:p>
            <a:r>
              <a:rPr lang="en-US" dirty="0" smtClean="0"/>
              <a:t>Can you control extraneous factors?</a:t>
            </a:r>
          </a:p>
          <a:p>
            <a:r>
              <a:rPr lang="en-US" dirty="0" smtClean="0"/>
              <a:t>If experimental design is right then ask</a:t>
            </a:r>
          </a:p>
          <a:p>
            <a:pPr lvl="1"/>
            <a:r>
              <a:rPr lang="en-US" dirty="0" smtClean="0"/>
              <a:t>How many IVs?</a:t>
            </a:r>
          </a:p>
          <a:p>
            <a:pPr lvl="1"/>
            <a:r>
              <a:rPr lang="en-US" dirty="0" smtClean="0"/>
              <a:t>How many levels in each IV?</a:t>
            </a:r>
          </a:p>
          <a:p>
            <a:pPr lvl="1"/>
            <a:r>
              <a:rPr lang="en-US" dirty="0" smtClean="0"/>
              <a:t>How many groups will be tested?</a:t>
            </a:r>
          </a:p>
          <a:p>
            <a:pPr lvl="1"/>
            <a:r>
              <a:rPr lang="en-US" dirty="0" smtClean="0"/>
              <a:t>How will assignment be made?</a:t>
            </a:r>
          </a:p>
          <a:p>
            <a:pPr lvl="1"/>
            <a:r>
              <a:rPr lang="en-US" dirty="0" smtClean="0"/>
              <a:t>How often will measurements be taken?</a:t>
            </a:r>
          </a:p>
          <a:p>
            <a:pPr lvl="1"/>
            <a:r>
              <a:rPr lang="en-US" dirty="0" smtClean="0"/>
              <a:t>What is the time sequence?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Pretest-posttest Control Group</a:t>
            </a:r>
          </a:p>
          <a:p>
            <a:pPr lvl="1"/>
            <a:r>
              <a:rPr lang="en-US" dirty="0" smtClean="0"/>
              <a:t>Figures 10.1 -10.3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Analysis</a:t>
            </a:r>
          </a:p>
          <a:p>
            <a:pPr lvl="2"/>
            <a:r>
              <a:rPr lang="en-US" dirty="0" smtClean="0"/>
              <a:t>Interval-scale data</a:t>
            </a:r>
          </a:p>
          <a:p>
            <a:pPr lvl="3"/>
            <a:r>
              <a:rPr lang="en-US" b="1" u="sng" dirty="0" smtClean="0">
                <a:solidFill>
                  <a:srgbClr val="FF0000"/>
                </a:solidFill>
              </a:rPr>
              <a:t>Two groups – t-test</a:t>
            </a:r>
            <a:r>
              <a:rPr lang="en-US" dirty="0" smtClean="0">
                <a:solidFill>
                  <a:srgbClr val="FF0000"/>
                </a:solidFill>
              </a:rPr>
              <a:t> (unpaired, also called independent)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lvl="3"/>
            <a:r>
              <a:rPr lang="en-US" b="1" u="sng" dirty="0" smtClean="0">
                <a:solidFill>
                  <a:srgbClr val="FF0000"/>
                </a:solidFill>
              </a:rPr>
              <a:t>Three or more groups – ANOVA (usually one-way)</a:t>
            </a:r>
          </a:p>
          <a:p>
            <a:pPr lvl="3"/>
            <a:endParaRPr lang="en-US" dirty="0" smtClean="0">
              <a:solidFill>
                <a:srgbClr val="FF0000"/>
              </a:solidFill>
            </a:endParaRPr>
          </a:p>
          <a:p>
            <a:pPr lvl="3"/>
            <a:r>
              <a:rPr lang="en-US" dirty="0" smtClean="0"/>
              <a:t>Could be ANCOVA (pre-test score is the covariate)</a:t>
            </a:r>
          </a:p>
          <a:p>
            <a:pPr lvl="3"/>
            <a:r>
              <a:rPr lang="en-US" dirty="0" smtClean="0"/>
              <a:t>Could be two way</a:t>
            </a:r>
          </a:p>
          <a:p>
            <a:pPr lvl="4"/>
            <a:r>
              <a:rPr lang="en-US" dirty="0" smtClean="0"/>
              <a:t>Treatment as one factor</a:t>
            </a:r>
          </a:p>
          <a:p>
            <a:pPr lvl="4"/>
            <a:r>
              <a:rPr lang="en-US" dirty="0" smtClean="0"/>
              <a:t>Other factor is the repeated factor of time (pre-test/post-test)</a:t>
            </a:r>
          </a:p>
          <a:p>
            <a:pPr lvl="4"/>
            <a:endParaRPr lang="en-US" dirty="0" smtClean="0">
              <a:solidFill>
                <a:srgbClr val="FF0000"/>
              </a:solidFill>
            </a:endParaRP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Ordinal Data</a:t>
            </a:r>
          </a:p>
          <a:p>
            <a:pPr lvl="3"/>
            <a:r>
              <a:rPr lang="en-US" dirty="0" smtClean="0"/>
              <a:t>Two groups – Mann-Whitney U-test</a:t>
            </a:r>
          </a:p>
          <a:p>
            <a:pPr lvl="3"/>
            <a:r>
              <a:rPr lang="en-US" dirty="0" smtClean="0"/>
              <a:t>Three or more groups – </a:t>
            </a:r>
            <a:r>
              <a:rPr lang="en-US" dirty="0" err="1" smtClean="0"/>
              <a:t>Kruskal</a:t>
            </a:r>
            <a:r>
              <a:rPr lang="en-US" dirty="0" smtClean="0"/>
              <a:t>-Wallis analysis of variance by ranks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</TotalTime>
  <Words>1533</Words>
  <Application>Microsoft Office PowerPoint</Application>
  <PresentationFormat>On-screen Show (4:3)</PresentationFormat>
  <Paragraphs>309</Paragraphs>
  <Slides>22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Some terms</vt:lpstr>
      <vt:lpstr>Some terms</vt:lpstr>
      <vt:lpstr>Some terms</vt:lpstr>
      <vt:lpstr>Experimental Design</vt:lpstr>
      <vt:lpstr>Clinical Trial</vt:lpstr>
      <vt:lpstr>Clinical Trial</vt:lpstr>
      <vt:lpstr>Design Classifications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Selecting a Design</vt:lpstr>
      <vt:lpstr>Efficacy vs Effectiveness</vt:lpstr>
      <vt:lpstr>Quasi Experimental</vt:lpstr>
      <vt:lpstr>Quasi Experimental</vt:lpstr>
      <vt:lpstr>Quasi Experimental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39</cp:revision>
  <dcterms:created xsi:type="dcterms:W3CDTF">2006-08-16T00:00:00Z</dcterms:created>
  <dcterms:modified xsi:type="dcterms:W3CDTF">2012-02-16T13:43:47Z</dcterms:modified>
</cp:coreProperties>
</file>