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handoutMasterIdLst>
    <p:handoutMasterId r:id="rId40"/>
  </p:handoutMasterIdLst>
  <p:sldIdLst>
    <p:sldId id="258" r:id="rId2"/>
    <p:sldId id="387" r:id="rId3"/>
    <p:sldId id="390" r:id="rId4"/>
    <p:sldId id="392" r:id="rId5"/>
    <p:sldId id="391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388" r:id="rId15"/>
    <p:sldId id="386" r:id="rId16"/>
    <p:sldId id="365" r:id="rId17"/>
    <p:sldId id="402" r:id="rId18"/>
    <p:sldId id="401" r:id="rId19"/>
    <p:sldId id="403" r:id="rId20"/>
    <p:sldId id="366" r:id="rId21"/>
    <p:sldId id="367" r:id="rId22"/>
    <p:sldId id="350" r:id="rId23"/>
    <p:sldId id="368" r:id="rId24"/>
    <p:sldId id="369" r:id="rId25"/>
    <p:sldId id="363" r:id="rId26"/>
    <p:sldId id="370" r:id="rId27"/>
    <p:sldId id="371" r:id="rId28"/>
    <p:sldId id="372" r:id="rId29"/>
    <p:sldId id="377" r:id="rId30"/>
    <p:sldId id="374" r:id="rId31"/>
    <p:sldId id="378" r:id="rId32"/>
    <p:sldId id="381" r:id="rId33"/>
    <p:sldId id="382" r:id="rId34"/>
    <p:sldId id="379" r:id="rId35"/>
    <p:sldId id="375" r:id="rId36"/>
    <p:sldId id="383" r:id="rId37"/>
    <p:sldId id="38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4014" autoAdjust="0"/>
  </p:normalViewPr>
  <p:slideViewPr>
    <p:cSldViewPr>
      <p:cViewPr>
        <p:scale>
          <a:sx n="66" d="100"/>
          <a:sy n="66" d="100"/>
        </p:scale>
        <p:origin x="-5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C007-BDE8-42F6-9426-2B4C3D0A5304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207D4-CBD4-49FB-98D0-E21B8BBAF8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78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27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21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50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Positive result uses a positive </a:t>
            </a:r>
            <a:r>
              <a:rPr lang="en-US" dirty="0" err="1" smtClean="0"/>
              <a:t>likeihood</a:t>
            </a:r>
            <a:r>
              <a:rPr lang="en-US" dirty="0" smtClean="0"/>
              <a:t> ratio=</a:t>
            </a:r>
            <a:r>
              <a:rPr lang="en-US" dirty="0" smtClean="0">
                <a:sym typeface="Wingdings" pitchFamily="2" charset="2"/>
              </a:rPr>
              <a:t> rule</a:t>
            </a:r>
            <a:r>
              <a:rPr lang="en-US" baseline="0" dirty="0" smtClean="0">
                <a:sym typeface="Wingdings" pitchFamily="2" charset="2"/>
              </a:rPr>
              <a:t> out then use sensitivity. 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Negative result use a negative </a:t>
            </a:r>
            <a:r>
              <a:rPr lang="en-US" baseline="0" dirty="0" err="1" smtClean="0">
                <a:sym typeface="Wingdings" pitchFamily="2" charset="2"/>
              </a:rPr>
              <a:t>likeihood</a:t>
            </a:r>
            <a:r>
              <a:rPr lang="en-US" baseline="0" dirty="0" smtClean="0">
                <a:sym typeface="Wingdings" pitchFamily="2" charset="2"/>
              </a:rPr>
              <a:t> ration  rule in with specificity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Need a sensitive test  to rule out a cancer.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96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 there is a 14 kg difference between the two</a:t>
            </a:r>
            <a:r>
              <a:rPr lang="en-US" baseline="0" dirty="0" smtClean="0"/>
              <a:t> sides.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6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increase</a:t>
            </a:r>
            <a:r>
              <a:rPr lang="en-US" baseline="0" dirty="0" smtClean="0"/>
              <a:t> power then we need a bigger </a:t>
            </a:r>
            <a:r>
              <a:rPr lang="en-US" baseline="0" dirty="0" err="1" smtClean="0"/>
              <a:t>samaple</a:t>
            </a:r>
            <a:r>
              <a:rPr lang="en-US" baseline="0" dirty="0" smtClean="0"/>
              <a:t> size.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79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Degrees of freedom</a:t>
            </a:r>
            <a:r>
              <a:rPr lang="en-US" baseline="0" dirty="0" smtClean="0"/>
              <a:t>: # of subjects – 1 </a:t>
            </a:r>
          </a:p>
          <a:p>
            <a:r>
              <a:rPr lang="en-US" baseline="0" dirty="0" smtClean="0"/>
              <a:t>Large effect size (.40) so will need 15*5= 75 to have the power we want. </a:t>
            </a:r>
          </a:p>
          <a:p>
            <a:r>
              <a:rPr lang="en-US" baseline="0" dirty="0" smtClean="0"/>
              <a:t>If you find a difference then do not need a power, because you had enough power to find the difference in the first place.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566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then a 50% of getting a head then it is beyond chance, so</a:t>
            </a:r>
            <a:r>
              <a:rPr lang="en-US" baseline="0" dirty="0" smtClean="0"/>
              <a:t> not equally likely. Observation vs. Expectation=no difference than null.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58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08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78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02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7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0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6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3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1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2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1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1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/>
            <a:r>
              <a:rPr lang="en-US" dirty="0" smtClean="0"/>
              <a:t>Week 11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Question on article 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I</a:t>
            </a:r>
            <a:r>
              <a:rPr lang="en-US" dirty="0" smtClean="0"/>
              <a:t>f p&lt; .05 then it is considered </a:t>
            </a:r>
            <a:r>
              <a:rPr lang="en-US" dirty="0" err="1" smtClean="0"/>
              <a:t>signifigantly</a:t>
            </a:r>
            <a:r>
              <a:rPr lang="en-US" dirty="0" smtClean="0"/>
              <a:t> different in </a:t>
            </a:r>
            <a:r>
              <a:rPr lang="en-US" dirty="0" err="1" smtClean="0"/>
              <a:t>varience</a:t>
            </a:r>
            <a:r>
              <a:rPr lang="en-US" dirty="0" smtClean="0"/>
              <a:t> (bottom) </a:t>
            </a:r>
            <a:r>
              <a:rPr lang="en-US" dirty="0" smtClean="0">
                <a:sym typeface="Wingdings" pitchFamily="2" charset="2"/>
              </a:rPr>
              <a:t>fail to reject the null</a:t>
            </a:r>
            <a:endParaRPr lang="en-US" dirty="0" smtClean="0"/>
          </a:p>
          <a:p>
            <a:pPr eaLnBrk="1" hangingPunct="1"/>
            <a:r>
              <a:rPr lang="en-US" dirty="0" smtClean="0"/>
              <a:t>If p &gt; .05then they are considered equal</a:t>
            </a:r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You have unequal variance?</a:t>
            </a:r>
          </a:p>
          <a:p>
            <a:r>
              <a:rPr lang="en-US" dirty="0" smtClean="0"/>
              <a:t>You are doing an ANOVA?</a:t>
            </a:r>
          </a:p>
          <a:p>
            <a:r>
              <a:rPr lang="en-US" dirty="0" smtClean="0"/>
              <a:t>What if it is a correlation study?</a:t>
            </a:r>
          </a:p>
          <a:p>
            <a:r>
              <a:rPr lang="en-US" dirty="0" smtClean="0"/>
              <a:t>Want power for regression analysis?</a:t>
            </a:r>
          </a:p>
          <a:p>
            <a:r>
              <a:rPr lang="en-US" dirty="0" smtClean="0"/>
              <a:t>Power for goodness of fit analysis?</a:t>
            </a:r>
          </a:p>
          <a:p>
            <a:r>
              <a:rPr lang="en-US" dirty="0" smtClean="0"/>
              <a:t>Etc		See Appendix C</a:t>
            </a:r>
          </a:p>
          <a:p>
            <a:endParaRPr lang="en-US" dirty="0" smtClean="0"/>
          </a:p>
          <a:p>
            <a:r>
              <a:rPr lang="en-US" dirty="0" smtClean="0"/>
              <a:t>What if there are no previous similar studies?</a:t>
            </a:r>
          </a:p>
          <a:p>
            <a:endParaRPr lang="en-US" dirty="0" smtClean="0"/>
          </a:p>
          <a:p>
            <a:r>
              <a:rPr lang="en-US" dirty="0" smtClean="0"/>
              <a:t>Guess but with a purpose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Guessing with a purpose</a:t>
            </a:r>
            <a:br>
              <a:rPr lang="en-US" dirty="0" smtClean="0"/>
            </a:br>
            <a:r>
              <a:rPr lang="en-US" dirty="0" smtClean="0"/>
              <a:t> (Estimating)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a t-test, the effect size index (</a:t>
            </a:r>
            <a:r>
              <a:rPr lang="en-US" i="1" dirty="0" smtClean="0"/>
              <a:t>d</a:t>
            </a:r>
            <a:r>
              <a:rPr lang="en-US" dirty="0" smtClean="0"/>
              <a:t>) is</a:t>
            </a:r>
          </a:p>
          <a:p>
            <a:pPr lvl="1"/>
            <a:r>
              <a:rPr lang="en-US" dirty="0" smtClean="0"/>
              <a:t>.20 for small</a:t>
            </a:r>
          </a:p>
          <a:p>
            <a:pPr lvl="1"/>
            <a:r>
              <a:rPr lang="en-US" dirty="0" smtClean="0"/>
              <a:t>.50 for a medium</a:t>
            </a:r>
          </a:p>
          <a:p>
            <a:pPr lvl="1"/>
            <a:r>
              <a:rPr lang="en-US" dirty="0" smtClean="0"/>
              <a:t>.80 for a large</a:t>
            </a:r>
          </a:p>
          <a:p>
            <a:r>
              <a:rPr lang="en-US" dirty="0" smtClean="0"/>
              <a:t>For an ANOVA, the effect size index (</a:t>
            </a:r>
            <a:r>
              <a:rPr lang="en-US" i="1" dirty="0" smtClean="0"/>
              <a:t>f</a:t>
            </a:r>
            <a:r>
              <a:rPr lang="en-US" dirty="0" smtClean="0"/>
              <a:t>) is</a:t>
            </a:r>
          </a:p>
          <a:p>
            <a:pPr lvl="1"/>
            <a:r>
              <a:rPr lang="en-US" dirty="0" smtClean="0"/>
              <a:t>.10 for small</a:t>
            </a:r>
          </a:p>
          <a:p>
            <a:pPr lvl="1"/>
            <a:r>
              <a:rPr lang="en-US" dirty="0" smtClean="0"/>
              <a:t>.25 for a medium</a:t>
            </a:r>
          </a:p>
          <a:p>
            <a:pPr lvl="1"/>
            <a:r>
              <a:rPr lang="en-US" dirty="0" smtClean="0"/>
              <a:t>.40 for a large</a:t>
            </a:r>
          </a:p>
          <a:p>
            <a:endParaRPr lang="en-US" dirty="0" smtClean="0"/>
          </a:p>
          <a:p>
            <a:r>
              <a:rPr lang="en-US" i="1" dirty="0" smtClean="0"/>
              <a:t>r</a:t>
            </a:r>
            <a:r>
              <a:rPr lang="en-US" dirty="0" smtClean="0"/>
              <a:t> for correlation, </a:t>
            </a:r>
            <a:r>
              <a:rPr lang="en-US" i="1" dirty="0" smtClean="0"/>
              <a:t>w</a:t>
            </a:r>
            <a:r>
              <a:rPr lang="en-US" dirty="0" smtClean="0"/>
              <a:t> for Chi-squared, </a:t>
            </a:r>
            <a:r>
              <a:rPr lang="el-GR" i="1" dirty="0" smtClean="0"/>
              <a:t>λ</a:t>
            </a:r>
            <a:r>
              <a:rPr lang="en-US" dirty="0" smtClean="0"/>
              <a:t> for regression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Power for ANOVA </a:t>
            </a:r>
            <a:endParaRPr lang="en-US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14400"/>
            <a:ext cx="6324600" cy="614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Power for ANOVA 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811932"/>
            <a:ext cx="5715000" cy="604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49057" y="58674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if you have only 4 groups?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7278" y="-2"/>
            <a:ext cx="4546723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"/>
            <a:ext cx="4648201" cy="4833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60995"/>
            <a:ext cx="9064094" cy="691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5676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As X changes, does Y?</a:t>
            </a:r>
          </a:p>
          <a:p>
            <a:endParaRPr lang="en-US" dirty="0" smtClean="0"/>
          </a:p>
          <a:p>
            <a:r>
              <a:rPr lang="en-US" dirty="0" smtClean="0"/>
              <a:t>X is the independent variable</a:t>
            </a:r>
          </a:p>
          <a:p>
            <a:endParaRPr lang="en-US" dirty="0" smtClean="0"/>
          </a:p>
          <a:p>
            <a:r>
              <a:rPr lang="en-US" dirty="0" smtClean="0"/>
              <a:t>Y is the dependent variable</a:t>
            </a:r>
          </a:p>
          <a:p>
            <a:endParaRPr lang="en-US" dirty="0" smtClean="0"/>
          </a:p>
          <a:p>
            <a:r>
              <a:rPr lang="en-US" dirty="0" smtClean="0"/>
              <a:t>Regression line</a:t>
            </a:r>
          </a:p>
          <a:p>
            <a:pPr marL="457200" lvl="1" indent="0">
              <a:buNone/>
            </a:pPr>
            <a:r>
              <a:rPr lang="en-US" dirty="0" smtClean="0"/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1800" y="5471181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+ </a:t>
            </a:r>
            <a:r>
              <a:rPr lang="en-US" sz="2800" dirty="0" err="1" smtClean="0"/>
              <a:t>bX</a:t>
            </a:r>
            <a:r>
              <a:rPr lang="en-US" sz="2800" dirty="0" smtClean="0"/>
              <a:t> =Ŷ                    “Y hat”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 &amp; W page 546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073727"/>
            <a:ext cx="3733800" cy="577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03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411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SBP (Y) = 64.30 + 1.39 * Age (X)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Y=</a:t>
            </a:r>
            <a:r>
              <a:rPr lang="en-US" dirty="0" err="1" smtClean="0"/>
              <a:t>a+bx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64.3 is suppose to be baseline (like at birth) </a:t>
            </a:r>
            <a:br>
              <a:rPr lang="en-US" dirty="0" smtClean="0"/>
            </a:br>
            <a:r>
              <a:rPr lang="en-US" dirty="0" smtClean="0"/>
              <a:t>1.39 is b or rate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6453" cy="221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Power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Five statistical elements</a:t>
            </a:r>
          </a:p>
          <a:p>
            <a:pPr marL="457200" lvl="1" indent="0">
              <a:buNone/>
            </a:pPr>
            <a:r>
              <a:rPr lang="en-US" dirty="0" smtClean="0"/>
              <a:t>1	Significance criterion (alpha level)</a:t>
            </a:r>
          </a:p>
          <a:p>
            <a:pPr marL="457200" lvl="1" indent="0">
              <a:buNone/>
            </a:pPr>
            <a:r>
              <a:rPr lang="en-US" dirty="0" smtClean="0"/>
              <a:t>2	Sample size</a:t>
            </a:r>
          </a:p>
          <a:p>
            <a:pPr marL="457200" lvl="1" indent="0">
              <a:buNone/>
            </a:pPr>
            <a:r>
              <a:rPr lang="en-US" dirty="0" smtClean="0"/>
              <a:t>3	Sample variance</a:t>
            </a:r>
          </a:p>
          <a:p>
            <a:pPr marL="457200" lvl="1" indent="0">
              <a:buNone/>
            </a:pPr>
            <a:r>
              <a:rPr lang="en-US" dirty="0" smtClean="0"/>
              <a:t>4	Effect size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/>
              <a:t>*</a:t>
            </a:r>
            <a:r>
              <a:rPr lang="en-US" dirty="0" smtClean="0"/>
              <a:t>5  Power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i="1" dirty="0" smtClean="0"/>
              <a:t>post hoc </a:t>
            </a:r>
            <a:r>
              <a:rPr lang="en-US" dirty="0" smtClean="0"/>
              <a:t>power is straight forward because:</a:t>
            </a:r>
          </a:p>
          <a:p>
            <a:pPr lvl="1"/>
            <a:r>
              <a:rPr lang="en-US" u="sng" dirty="0" smtClean="0"/>
              <a:t>You know </a:t>
            </a:r>
            <a:r>
              <a:rPr lang="en-US" dirty="0" smtClean="0"/>
              <a:t>four elements</a:t>
            </a:r>
          </a:p>
          <a:p>
            <a:pPr lvl="1"/>
            <a:r>
              <a:rPr lang="en-US" dirty="0" smtClean="0"/>
              <a:t>Just have to get the 5</a:t>
            </a:r>
            <a:r>
              <a:rPr lang="en-US" baseline="30000" dirty="0" smtClean="0"/>
              <a:t>th (power) 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Regression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686800" cy="52425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Line of best fit</a:t>
            </a:r>
          </a:p>
          <a:p>
            <a:r>
              <a:rPr lang="en-US" dirty="0" smtClean="0"/>
              <a:t>Method of least squares of residuals</a:t>
            </a:r>
          </a:p>
          <a:p>
            <a:endParaRPr lang="en-US" dirty="0" smtClean="0"/>
          </a:p>
          <a:p>
            <a:r>
              <a:rPr lang="en-US" dirty="0" smtClean="0"/>
              <a:t>Approximates </a:t>
            </a:r>
            <a:r>
              <a:rPr lang="en-US" u="sng" dirty="0" smtClean="0"/>
              <a:t>true</a:t>
            </a:r>
            <a:r>
              <a:rPr lang="en-US" dirty="0" smtClean="0"/>
              <a:t> regression line of population</a:t>
            </a:r>
          </a:p>
          <a:p>
            <a:pPr lvl="1"/>
            <a:r>
              <a:rPr lang="en-US" dirty="0" smtClean="0"/>
              <a:t>Because this done off a sample, not the entire population. </a:t>
            </a:r>
          </a:p>
          <a:p>
            <a:endParaRPr lang="en-US" dirty="0" smtClean="0"/>
          </a:p>
          <a:p>
            <a:r>
              <a:rPr lang="en-US" dirty="0" smtClean="0"/>
              <a:t>Assumptions</a:t>
            </a:r>
          </a:p>
          <a:p>
            <a:pPr lvl="1"/>
            <a:r>
              <a:rPr lang="en-US" dirty="0" smtClean="0"/>
              <a:t>Normality</a:t>
            </a:r>
          </a:p>
          <a:p>
            <a:pPr lvl="1"/>
            <a:r>
              <a:rPr lang="en-US" dirty="0" smtClean="0"/>
              <a:t>Equal variance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Significance addresses chance, not importance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Outliers in 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A</a:t>
            </a:r>
            <a:r>
              <a:rPr lang="en-US" dirty="0" smtClean="0"/>
              <a:t> convention is  ± 3 standard deviations, then it is an outlier. </a:t>
            </a:r>
          </a:p>
          <a:p>
            <a:endParaRPr lang="en-US" dirty="0" smtClean="0"/>
          </a:p>
          <a:p>
            <a:r>
              <a:rPr lang="en-US" dirty="0" smtClean="0"/>
              <a:t>What do they represent?</a:t>
            </a:r>
          </a:p>
          <a:p>
            <a:pPr lvl="1"/>
            <a:r>
              <a:rPr lang="en-US" dirty="0" smtClean="0"/>
              <a:t>True extremes</a:t>
            </a:r>
          </a:p>
          <a:p>
            <a:pPr lvl="1"/>
            <a:r>
              <a:rPr lang="en-US" dirty="0" smtClean="0"/>
              <a:t>Measurement error</a:t>
            </a:r>
          </a:p>
          <a:p>
            <a:pPr lvl="1"/>
            <a:r>
              <a:rPr lang="en-US" dirty="0" smtClean="0"/>
              <a:t>Recording errors</a:t>
            </a:r>
          </a:p>
          <a:p>
            <a:pPr lvl="1"/>
            <a:r>
              <a:rPr lang="en-US" dirty="0" smtClean="0"/>
              <a:t>Miscalculation</a:t>
            </a:r>
          </a:p>
          <a:p>
            <a:pPr lvl="1"/>
            <a:r>
              <a:rPr lang="en-US" dirty="0" smtClean="0"/>
              <a:t>Others?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Accuracy of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Coefficient of determination</a:t>
            </a:r>
          </a:p>
          <a:p>
            <a:pPr lvl="1"/>
            <a:r>
              <a:rPr lang="en-US" sz="2800" i="1" dirty="0" smtClean="0"/>
              <a:t>r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</a:p>
          <a:p>
            <a:pPr lvl="1"/>
            <a:r>
              <a:rPr lang="en-US" sz="2800" dirty="0" smtClean="0"/>
              <a:t>The amount of variance in Y that can be explained by X</a:t>
            </a:r>
          </a:p>
          <a:p>
            <a:pPr lvl="1"/>
            <a:r>
              <a:rPr lang="en-US" sz="2800" dirty="0" smtClean="0"/>
              <a:t>Not the correlation</a:t>
            </a:r>
          </a:p>
          <a:p>
            <a:pPr lvl="1"/>
            <a:endParaRPr lang="en-US" sz="2800" dirty="0" smtClean="0"/>
          </a:p>
          <a:p>
            <a:r>
              <a:rPr lang="en-US" sz="3200" dirty="0" smtClean="0"/>
              <a:t>Standard Error of the Estimate (SEE)</a:t>
            </a:r>
          </a:p>
          <a:p>
            <a:pPr lvl="1"/>
            <a:r>
              <a:rPr lang="en-US" sz="2800" dirty="0" smtClean="0"/>
              <a:t>Standard deviation of the distribution of errors</a:t>
            </a:r>
          </a:p>
          <a:p>
            <a:pPr lvl="1"/>
            <a:r>
              <a:rPr lang="en-US" sz="2800" dirty="0" smtClean="0"/>
              <a:t>Variance in the residuals around the regression line</a:t>
            </a:r>
          </a:p>
          <a:p>
            <a:pPr lvl="2"/>
            <a:r>
              <a:rPr lang="en-US" sz="2400" dirty="0" smtClean="0"/>
              <a:t>Good example from regression equation for blood pressure Table 24.3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or Non-Linear?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Which is the better predictor?</a:t>
            </a:r>
          </a:p>
          <a:p>
            <a:pPr lvl="1"/>
            <a:r>
              <a:rPr lang="en-US" dirty="0" smtClean="0"/>
              <a:t>What ever line best fits the data, so depends. </a:t>
            </a:r>
          </a:p>
          <a:p>
            <a:endParaRPr lang="en-US" dirty="0" smtClean="0"/>
          </a:p>
          <a:p>
            <a:r>
              <a:rPr lang="en-US" dirty="0" smtClean="0"/>
              <a:t>For a data set</a:t>
            </a:r>
          </a:p>
          <a:p>
            <a:pPr lvl="1"/>
            <a:r>
              <a:rPr lang="en-US" dirty="0" smtClean="0"/>
              <a:t>Both have the same total Sum of Squares</a:t>
            </a:r>
          </a:p>
          <a:p>
            <a:pPr lvl="1"/>
            <a:r>
              <a:rPr lang="en-US" dirty="0" smtClean="0"/>
              <a:t>One will have higher explained variance</a:t>
            </a:r>
          </a:p>
          <a:p>
            <a:pPr lvl="1"/>
            <a:r>
              <a:rPr lang="en-US" dirty="0" smtClean="0"/>
              <a:t>One will have lower explained variance</a:t>
            </a:r>
          </a:p>
          <a:p>
            <a:pPr lvl="1"/>
            <a:r>
              <a:rPr lang="en-US" dirty="0" smtClean="0"/>
              <a:t>What is the effect on the ratio?</a:t>
            </a:r>
          </a:p>
          <a:p>
            <a:pPr lvl="1"/>
            <a:r>
              <a:rPr lang="en-US" dirty="0" smtClean="0"/>
              <a:t>What is the effect on prediction?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ANCOVA</a:t>
            </a:r>
            <a:br>
              <a:rPr lang="en-US" dirty="0" smtClean="0"/>
            </a:br>
            <a:r>
              <a:rPr lang="en-US" dirty="0" smtClean="0"/>
              <a:t>(Briefly)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Explaining effect of IV on DV</a:t>
            </a:r>
          </a:p>
          <a:p>
            <a:r>
              <a:rPr lang="en-US" dirty="0" smtClean="0"/>
              <a:t>While controlling for confounding variable</a:t>
            </a:r>
          </a:p>
          <a:p>
            <a:pPr lvl="1"/>
            <a:r>
              <a:rPr lang="en-US" dirty="0" smtClean="0"/>
              <a:t>Also can use exclusion criteria.</a:t>
            </a:r>
          </a:p>
          <a:p>
            <a:r>
              <a:rPr lang="en-US" dirty="0" smtClean="0"/>
              <a:t>When there is a covariate (confounding variable) do a ANCOVA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Assumptions</a:t>
            </a:r>
          </a:p>
          <a:p>
            <a:pPr lvl="1"/>
            <a:r>
              <a:rPr lang="en-US" dirty="0" smtClean="0"/>
              <a:t>Linearity of covariate</a:t>
            </a:r>
          </a:p>
          <a:p>
            <a:pPr lvl="1"/>
            <a:r>
              <a:rPr lang="en-US" dirty="0" smtClean="0"/>
              <a:t>Homogeneity of slopes</a:t>
            </a:r>
          </a:p>
          <a:p>
            <a:pPr lvl="1"/>
            <a:r>
              <a:rPr lang="en-US" dirty="0" smtClean="0"/>
              <a:t>Independence of covariate</a:t>
            </a:r>
          </a:p>
          <a:p>
            <a:pPr lvl="1"/>
            <a:r>
              <a:rPr lang="en-US" dirty="0" smtClean="0"/>
              <a:t>Reliability of covariate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Not designed to control for study design weakness</a:t>
            </a:r>
          </a:p>
          <a:p>
            <a:pPr lvl="1"/>
            <a:r>
              <a:rPr lang="en-US" dirty="0" smtClean="0"/>
              <a:t>Generalization of data compromised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</a:t>
            </a:r>
            <a:r>
              <a:rPr lang="en-US" baseline="30000" smtClean="0"/>
              <a:t>2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Non-parametric statistic</a:t>
            </a:r>
          </a:p>
          <a:p>
            <a:r>
              <a:rPr lang="en-US" dirty="0" smtClean="0"/>
              <a:t>Used for frequencies or proportions</a:t>
            </a:r>
          </a:p>
          <a:p>
            <a:pPr lvl="1"/>
            <a:r>
              <a:rPr lang="en-US" dirty="0" smtClean="0"/>
              <a:t>Independent counts</a:t>
            </a:r>
          </a:p>
          <a:p>
            <a:pPr lvl="1"/>
            <a:r>
              <a:rPr lang="en-US" dirty="0" smtClean="0"/>
              <a:t>Mutually exclusive and exhaustive categories</a:t>
            </a:r>
          </a:p>
          <a:p>
            <a:endParaRPr lang="en-US" dirty="0" smtClean="0"/>
          </a:p>
          <a:p>
            <a:r>
              <a:rPr lang="en-US" dirty="0" smtClean="0"/>
              <a:t>Is there a difference between</a:t>
            </a:r>
          </a:p>
          <a:p>
            <a:pPr lvl="1"/>
            <a:r>
              <a:rPr lang="en-US" dirty="0" smtClean="0"/>
              <a:t>Observed frequencies</a:t>
            </a:r>
          </a:p>
          <a:p>
            <a:pPr lvl="1"/>
            <a:r>
              <a:rPr lang="en-US" dirty="0" smtClean="0"/>
              <a:t>Expected frequencies</a:t>
            </a:r>
          </a:p>
          <a:p>
            <a:endParaRPr lang="en-US" dirty="0" smtClean="0"/>
          </a:p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= </a:t>
            </a:r>
            <a:r>
              <a:rPr lang="el-GR" dirty="0" smtClean="0"/>
              <a:t>∑</a:t>
            </a:r>
            <a:r>
              <a:rPr lang="en-US" dirty="0" smtClean="0"/>
              <a:t> (O – E)</a:t>
            </a:r>
            <a:r>
              <a:rPr lang="en-US" baseline="30000" dirty="0" smtClean="0"/>
              <a:t>2</a:t>
            </a:r>
            <a:r>
              <a:rPr lang="en-US" dirty="0" smtClean="0"/>
              <a:t> / E</a:t>
            </a:r>
          </a:p>
          <a:p>
            <a:endParaRPr lang="en-US" dirty="0" smtClean="0"/>
          </a:p>
          <a:p>
            <a:r>
              <a:rPr lang="en-US" dirty="0" smtClean="0"/>
              <a:t>Compare to critical values for X</a:t>
            </a:r>
            <a:r>
              <a:rPr lang="en-US" baseline="30000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</a:t>
            </a:r>
            <a:r>
              <a:rPr lang="en-US" baseline="30000" dirty="0" smtClean="0"/>
              <a:t>2  </a:t>
            </a:r>
            <a:r>
              <a:rPr lang="en-US" dirty="0" smtClean="0"/>
              <a:t>Goodness of fit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/>
          <a:lstStyle/>
          <a:p>
            <a:r>
              <a:rPr lang="en-US" dirty="0" smtClean="0"/>
              <a:t>Null is that   O will not differ from 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/>
              <a:t>Sample big enough that no expected frequency &lt; 1</a:t>
            </a:r>
          </a:p>
          <a:p>
            <a:endParaRPr lang="en-US" dirty="0" smtClean="0"/>
          </a:p>
          <a:p>
            <a:r>
              <a:rPr lang="en-US" dirty="0" smtClean="0"/>
              <a:t>Uniform distributions</a:t>
            </a:r>
          </a:p>
          <a:p>
            <a:endParaRPr lang="en-US" dirty="0" smtClean="0"/>
          </a:p>
          <a:p>
            <a:r>
              <a:rPr lang="en-US" dirty="0" smtClean="0"/>
              <a:t>Known distributions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</a:t>
            </a:r>
            <a:r>
              <a:rPr lang="en-US" baseline="30000" dirty="0" smtClean="0"/>
              <a:t>2  </a:t>
            </a:r>
            <a:r>
              <a:rPr lang="en-US" dirty="0" smtClean="0"/>
              <a:t>Test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Association (or not) between two categorical variables</a:t>
            </a:r>
          </a:p>
          <a:p>
            <a:pPr lvl="1"/>
            <a:endParaRPr lang="en-US" dirty="0" smtClean="0">
              <a:solidFill>
                <a:srgbClr val="FFFF00"/>
              </a:solidFill>
            </a:endParaRPr>
          </a:p>
          <a:p>
            <a:pPr lvl="1"/>
            <a:r>
              <a:rPr lang="en-US" dirty="0" smtClean="0"/>
              <a:t>Set up contingency tables (a 2x2 table has 4 cells)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Expected frequencies</a:t>
            </a:r>
          </a:p>
          <a:p>
            <a:pPr lvl="1"/>
            <a:r>
              <a:rPr lang="en-US" dirty="0" smtClean="0"/>
              <a:t>Outcome frequencies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Perform X</a:t>
            </a:r>
            <a:r>
              <a:rPr lang="en-US" baseline="30000" dirty="0" smtClean="0"/>
              <a:t>2  </a:t>
            </a:r>
            <a:r>
              <a:rPr lang="en-US" dirty="0" smtClean="0"/>
              <a:t>analysis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Examine frequencies in contingency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Sample size</a:t>
            </a:r>
          </a:p>
          <a:p>
            <a:pPr lvl="1"/>
            <a:r>
              <a:rPr lang="en-US" dirty="0" smtClean="0"/>
              <a:t>Each cell has count of at least 1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 more than 20% of cells have count less than 5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There are statistical corrections if these aren’t met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Correlated samples</a:t>
            </a:r>
          </a:p>
          <a:p>
            <a:pPr lvl="1"/>
            <a:r>
              <a:rPr lang="en-US" dirty="0" smtClean="0"/>
              <a:t>Violates an assumption that they are independent (because??  Because they are correlated) </a:t>
            </a:r>
          </a:p>
          <a:p>
            <a:pPr lvl="1"/>
            <a:r>
              <a:rPr lang="en-US" dirty="0" err="1" smtClean="0"/>
              <a:t>McNemar</a:t>
            </a:r>
            <a:r>
              <a:rPr lang="en-US" dirty="0" smtClean="0"/>
              <a:t> test  adjusts for matched or correlated subjects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 Coefficients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86868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True Score Variance/Total Variance</a:t>
            </a:r>
          </a:p>
          <a:p>
            <a:r>
              <a:rPr lang="en-US" dirty="0" smtClean="0"/>
              <a:t>Can range from 0 to 1</a:t>
            </a:r>
          </a:p>
          <a:p>
            <a:pPr lvl="1"/>
            <a:r>
              <a:rPr lang="en-US" dirty="0" smtClean="0"/>
              <a:t>By convention 0.00 to 1.00</a:t>
            </a:r>
          </a:p>
          <a:p>
            <a:pPr lvl="1"/>
            <a:r>
              <a:rPr lang="en-US" dirty="0" smtClean="0"/>
              <a:t>0.00 = no reliability</a:t>
            </a:r>
          </a:p>
          <a:p>
            <a:pPr lvl="1"/>
            <a:r>
              <a:rPr lang="en-US" dirty="0" smtClean="0"/>
              <a:t>1.00 = perfect reliability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Portney</a:t>
            </a:r>
            <a:r>
              <a:rPr lang="en-US" dirty="0" smtClean="0"/>
              <a:t> and Watkins </a:t>
            </a:r>
            <a:r>
              <a:rPr lang="en-US" i="1" dirty="0" smtClean="0"/>
              <a:t>Guidelines</a:t>
            </a:r>
          </a:p>
          <a:p>
            <a:pPr lvl="1"/>
            <a:r>
              <a:rPr lang="en-US" i="1" dirty="0" smtClean="0"/>
              <a:t>Less than 0.50 = poor reliability</a:t>
            </a:r>
          </a:p>
          <a:p>
            <a:pPr lvl="1"/>
            <a:r>
              <a:rPr lang="en-US" i="1" dirty="0" smtClean="0"/>
              <a:t>0.50 to 0.75 = moderate reliability</a:t>
            </a:r>
          </a:p>
          <a:p>
            <a:pPr lvl="1"/>
            <a:r>
              <a:rPr lang="en-US" i="1" dirty="0" smtClean="0"/>
              <a:t>0.75 to 1.00 = good reliability</a:t>
            </a:r>
          </a:p>
          <a:p>
            <a:pPr lvl="1"/>
            <a:r>
              <a:rPr lang="en-US" dirty="0" smtClean="0"/>
              <a:t>These are NOT standards</a:t>
            </a:r>
          </a:p>
          <a:p>
            <a:pPr lvl="1"/>
            <a:r>
              <a:rPr lang="en-US" dirty="0" smtClean="0"/>
              <a:t>Acceptable level should be based on application</a:t>
            </a:r>
          </a:p>
          <a:p>
            <a:pPr lvl="1"/>
            <a:endParaRPr lang="en-US" i="1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 Power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Power is slightly less obvious </a:t>
            </a:r>
            <a:r>
              <a:rPr lang="en-US" i="1" dirty="0" smtClean="0"/>
              <a:t>a priori </a:t>
            </a:r>
          </a:p>
          <a:p>
            <a:pPr lvl="1"/>
            <a:r>
              <a:rPr lang="en-US" i="1" dirty="0" smtClean="0"/>
              <a:t>Power calculated before because need to determine sample size. </a:t>
            </a:r>
          </a:p>
          <a:p>
            <a:endParaRPr lang="en-US" i="1" dirty="0" smtClean="0"/>
          </a:p>
          <a:p>
            <a:r>
              <a:rPr lang="en-US" dirty="0" smtClean="0"/>
              <a:t>Important to determine how big a sample you need</a:t>
            </a:r>
          </a:p>
          <a:p>
            <a:endParaRPr lang="en-US" dirty="0" smtClean="0"/>
          </a:p>
          <a:p>
            <a:r>
              <a:rPr lang="en-US" dirty="0" smtClean="0"/>
              <a:t>However, you do know </a:t>
            </a:r>
          </a:p>
          <a:p>
            <a:pPr lvl="1"/>
            <a:r>
              <a:rPr lang="en-US" dirty="0" smtClean="0"/>
              <a:t>Significance criterion (usually .05)</a:t>
            </a:r>
          </a:p>
          <a:p>
            <a:pPr lvl="1"/>
            <a:r>
              <a:rPr lang="en-US" dirty="0" smtClean="0"/>
              <a:t>Power you want for the study (often .80 or higher)</a:t>
            </a:r>
          </a:p>
          <a:p>
            <a:endParaRPr lang="en-US" dirty="0" smtClean="0"/>
          </a:p>
          <a:p>
            <a:r>
              <a:rPr lang="en-US" dirty="0" smtClean="0"/>
              <a:t>You do not know</a:t>
            </a:r>
          </a:p>
          <a:p>
            <a:pPr lvl="1"/>
            <a:r>
              <a:rPr lang="en-US" dirty="0" smtClean="0"/>
              <a:t>Variance</a:t>
            </a:r>
          </a:p>
          <a:p>
            <a:pPr lvl="1"/>
            <a:r>
              <a:rPr lang="en-US" dirty="0" smtClean="0"/>
              <a:t>Effect size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Required to have validity</a:t>
            </a:r>
          </a:p>
          <a:p>
            <a:r>
              <a:rPr lang="en-US" dirty="0" smtClean="0"/>
              <a:t>Test-Retest</a:t>
            </a:r>
          </a:p>
          <a:p>
            <a:pPr lvl="1"/>
            <a:r>
              <a:rPr lang="en-US" dirty="0" smtClean="0"/>
              <a:t>Attempt to control variation</a:t>
            </a:r>
          </a:p>
          <a:p>
            <a:pPr lvl="1"/>
            <a:r>
              <a:rPr lang="en-US" dirty="0" smtClean="0"/>
              <a:t>Testing effects</a:t>
            </a:r>
          </a:p>
          <a:p>
            <a:pPr lvl="1"/>
            <a:r>
              <a:rPr lang="en-US" dirty="0" smtClean="0"/>
              <a:t>Carryover effects</a:t>
            </a:r>
          </a:p>
          <a:p>
            <a:r>
              <a:rPr lang="en-US" dirty="0" smtClean="0"/>
              <a:t>Intra-rater</a:t>
            </a:r>
          </a:p>
          <a:p>
            <a:pPr lvl="1"/>
            <a:r>
              <a:rPr lang="en-US" dirty="0" smtClean="0"/>
              <a:t>Can I (or you) get the same result two different times?</a:t>
            </a:r>
          </a:p>
          <a:p>
            <a:r>
              <a:rPr lang="en-US" dirty="0" smtClean="0"/>
              <a:t>Inter-rater</a:t>
            </a:r>
          </a:p>
          <a:p>
            <a:pPr lvl="1"/>
            <a:r>
              <a:rPr lang="en-US" dirty="0" smtClean="0"/>
              <a:t>Can two testers obtain the same measurement? </a:t>
            </a:r>
          </a:p>
          <a:p>
            <a:pPr lvl="1"/>
            <a:r>
              <a:rPr lang="en-US" dirty="0" smtClean="0"/>
              <a:t>Uses the ICC for PT reliability (relation and agreement) </a:t>
            </a:r>
          </a:p>
          <a:p>
            <a:r>
              <a:rPr lang="en-US" dirty="0" smtClean="0"/>
              <a:t>ICC reflects both correlation and agreement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err="1" smtClean="0"/>
              <a:t>Intraclass</a:t>
            </a:r>
            <a:r>
              <a:rPr lang="en-US" dirty="0" smtClean="0"/>
              <a:t> Correlation Coefficient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Three Models</a:t>
            </a:r>
          </a:p>
          <a:p>
            <a:pPr lvl="1"/>
            <a:r>
              <a:rPr lang="en-US" dirty="0" smtClean="0"/>
              <a:t>Model 1</a:t>
            </a:r>
          </a:p>
          <a:p>
            <a:pPr lvl="2"/>
            <a:r>
              <a:rPr lang="en-US" dirty="0" smtClean="0"/>
              <a:t>Each subject assessed by a different set of raters</a:t>
            </a:r>
          </a:p>
          <a:p>
            <a:pPr lvl="2"/>
            <a:r>
              <a:rPr lang="en-US" dirty="0" smtClean="0"/>
              <a:t>Rater is a random effect</a:t>
            </a:r>
          </a:p>
          <a:p>
            <a:pPr lvl="1"/>
            <a:r>
              <a:rPr lang="en-US" dirty="0" smtClean="0"/>
              <a:t>Model 2 (inter-rater)</a:t>
            </a:r>
          </a:p>
          <a:p>
            <a:pPr lvl="2"/>
            <a:r>
              <a:rPr lang="en-US" dirty="0" smtClean="0"/>
              <a:t>Most common for inter-rater reliability</a:t>
            </a:r>
          </a:p>
          <a:p>
            <a:pPr lvl="2"/>
            <a:r>
              <a:rPr lang="en-US" dirty="0" smtClean="0"/>
              <a:t>Rater and subject are both random effects</a:t>
            </a:r>
          </a:p>
          <a:p>
            <a:pPr lvl="1"/>
            <a:r>
              <a:rPr lang="en-US" dirty="0" smtClean="0"/>
              <a:t>Model 3 (intra-rater)</a:t>
            </a:r>
          </a:p>
          <a:p>
            <a:pPr lvl="2"/>
            <a:r>
              <a:rPr lang="en-US" dirty="0" smtClean="0"/>
              <a:t>How tom does</a:t>
            </a:r>
          </a:p>
          <a:p>
            <a:pPr lvl="2"/>
            <a:r>
              <a:rPr lang="en-US" dirty="0" smtClean="0"/>
              <a:t>Appropriate for intrarater reliability</a:t>
            </a:r>
          </a:p>
          <a:p>
            <a:pPr lvl="2"/>
            <a:r>
              <a:rPr lang="en-US" dirty="0" smtClean="0"/>
              <a:t>Rater is fixed effect</a:t>
            </a:r>
          </a:p>
          <a:p>
            <a:pPr lvl="2"/>
            <a:r>
              <a:rPr lang="en-US" dirty="0" smtClean="0"/>
              <a:t>Subject is random effect</a:t>
            </a:r>
          </a:p>
          <a:p>
            <a:pPr lvl="2"/>
            <a:endParaRPr lang="en-US" dirty="0" smtClean="0"/>
          </a:p>
          <a:p>
            <a:pPr>
              <a:buNone/>
            </a:pPr>
            <a:r>
              <a:rPr lang="en-US" dirty="0" smtClean="0"/>
              <a:t>Effect indicates how the rater or subject were drawn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err="1" smtClean="0"/>
              <a:t>Intraclass</a:t>
            </a:r>
            <a:r>
              <a:rPr lang="en-US" dirty="0" smtClean="0"/>
              <a:t> Correlation Coefficient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Two Forms</a:t>
            </a:r>
          </a:p>
          <a:p>
            <a:pPr lvl="1"/>
            <a:r>
              <a:rPr lang="en-US" dirty="0" smtClean="0"/>
              <a:t>Form 1</a:t>
            </a:r>
          </a:p>
          <a:p>
            <a:pPr lvl="2"/>
            <a:r>
              <a:rPr lang="en-US" dirty="0" smtClean="0"/>
              <a:t>Single ratings</a:t>
            </a:r>
          </a:p>
          <a:p>
            <a:pPr lvl="1"/>
            <a:r>
              <a:rPr lang="en-US" dirty="0" smtClean="0"/>
              <a:t>Form 2</a:t>
            </a:r>
          </a:p>
          <a:p>
            <a:pPr lvl="2"/>
            <a:r>
              <a:rPr lang="en-US" dirty="0" smtClean="0"/>
              <a:t>Mean of several (</a:t>
            </a:r>
            <a:r>
              <a:rPr lang="en-US" i="1" dirty="0" smtClean="0"/>
              <a:t>k</a:t>
            </a:r>
            <a:r>
              <a:rPr lang="en-US" dirty="0" smtClean="0"/>
              <a:t>) measurements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Nomenclature for Model and Form is</a:t>
            </a:r>
          </a:p>
          <a:p>
            <a:pPr lvl="1"/>
            <a:r>
              <a:rPr lang="en-US" dirty="0" smtClean="0"/>
              <a:t>ICC (Model, Form)</a:t>
            </a:r>
          </a:p>
          <a:p>
            <a:pPr lvl="1"/>
            <a:r>
              <a:rPr lang="en-US" dirty="0" smtClean="0"/>
              <a:t>i.e.  ICC (3,1)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reliability indices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Percent agreement</a:t>
            </a:r>
          </a:p>
          <a:p>
            <a:endParaRPr lang="en-US" dirty="0" smtClean="0"/>
          </a:p>
          <a:p>
            <a:r>
              <a:rPr lang="en-US" dirty="0" smtClean="0"/>
              <a:t>Categorical</a:t>
            </a:r>
          </a:p>
          <a:p>
            <a:pPr lvl="1"/>
            <a:r>
              <a:rPr lang="en-US" dirty="0" smtClean="0"/>
              <a:t>Percent agreement</a:t>
            </a:r>
          </a:p>
          <a:p>
            <a:pPr lvl="1"/>
            <a:r>
              <a:rPr lang="en-US" dirty="0" smtClean="0"/>
              <a:t>Kappa (chance corrected)</a:t>
            </a:r>
          </a:p>
          <a:p>
            <a:pPr lvl="1"/>
            <a:r>
              <a:rPr lang="en-US" dirty="0" smtClean="0"/>
              <a:t>Weighted kappa</a:t>
            </a:r>
          </a:p>
          <a:p>
            <a:endParaRPr lang="en-US" dirty="0" smtClean="0"/>
          </a:p>
          <a:p>
            <a:r>
              <a:rPr lang="en-US" dirty="0" err="1" smtClean="0"/>
              <a:t>Cronbach’s</a:t>
            </a:r>
            <a:r>
              <a:rPr lang="en-US" dirty="0" smtClean="0"/>
              <a:t> Alpha</a:t>
            </a:r>
          </a:p>
          <a:p>
            <a:pPr lvl="1"/>
            <a:r>
              <a:rPr lang="en-US" dirty="0" smtClean="0"/>
              <a:t>Internal consistency</a:t>
            </a:r>
          </a:p>
          <a:p>
            <a:pPr lvl="2"/>
            <a:r>
              <a:rPr lang="en-US" dirty="0" smtClean="0"/>
              <a:t>Correlation of each item to overall correlation</a:t>
            </a:r>
          </a:p>
          <a:p>
            <a:pPr lvl="2"/>
            <a:r>
              <a:rPr lang="en-US" dirty="0" smtClean="0"/>
              <a:t>How will each item fits the overall scale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Generalizing</a:t>
            </a:r>
          </a:p>
          <a:p>
            <a:pPr lvl="1"/>
            <a:r>
              <a:rPr lang="en-US" dirty="0" smtClean="0"/>
              <a:t>Reliability is not “owned “ by the instrument</a:t>
            </a:r>
          </a:p>
          <a:p>
            <a:pPr lvl="1"/>
            <a:r>
              <a:rPr lang="en-US" dirty="0" smtClean="0"/>
              <a:t>May not apply to:</a:t>
            </a:r>
          </a:p>
          <a:p>
            <a:pPr lvl="2"/>
            <a:r>
              <a:rPr lang="en-US" dirty="0" smtClean="0"/>
              <a:t>Another population</a:t>
            </a:r>
          </a:p>
          <a:p>
            <a:pPr lvl="2"/>
            <a:r>
              <a:rPr lang="en-US" dirty="0" smtClean="0"/>
              <a:t>Another rater (or group of raters)</a:t>
            </a:r>
          </a:p>
          <a:p>
            <a:pPr lvl="2"/>
            <a:r>
              <a:rPr lang="en-US" dirty="0" smtClean="0"/>
              <a:t>Different time interval</a:t>
            </a:r>
          </a:p>
          <a:p>
            <a:endParaRPr lang="en-US" dirty="0" smtClean="0"/>
          </a:p>
          <a:p>
            <a:r>
              <a:rPr lang="en-US" dirty="0" smtClean="0"/>
              <a:t>Minimum Detectable Difference</a:t>
            </a:r>
          </a:p>
          <a:p>
            <a:pPr lvl="1"/>
            <a:r>
              <a:rPr lang="en-US" dirty="0" smtClean="0"/>
              <a:t>Or minimum detectable change</a:t>
            </a:r>
          </a:p>
          <a:p>
            <a:pPr lvl="1"/>
            <a:r>
              <a:rPr lang="en-US" dirty="0" smtClean="0"/>
              <a:t>How much change is needed to say it’s not chance</a:t>
            </a:r>
          </a:p>
          <a:p>
            <a:pPr lvl="1"/>
            <a:r>
              <a:rPr lang="en-US" dirty="0" smtClean="0"/>
              <a:t>Not the same as MCID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Standard error of the measurement (SEM)?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043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 indication of the precision of the score </a:t>
            </a:r>
          </a:p>
          <a:p>
            <a:r>
              <a:rPr lang="en-US" dirty="0" smtClean="0"/>
              <a:t>Product of the standard deviation of the data set and the square root of 1-ICC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Used to construct a CI around a single measurement within which the true score is estimated to lie</a:t>
            </a:r>
          </a:p>
          <a:p>
            <a:r>
              <a:rPr lang="en-US" dirty="0" smtClean="0"/>
              <a:t>95% CI around the observed score would be: Observed score ± 1.96*SEM</a:t>
            </a:r>
          </a:p>
        </p:txBody>
      </p:sp>
      <p:sp>
        <p:nvSpPr>
          <p:cNvPr id="8196" name="Title 1"/>
          <p:cNvSpPr txBox="1">
            <a:spLocks/>
          </p:cNvSpPr>
          <p:nvPr/>
        </p:nvSpPr>
        <p:spPr bwMode="auto">
          <a:xfrm>
            <a:off x="304800" y="5943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/>
              <a:t>Weir JP. Quantifying test-retest reliability using the intraclass correlation coefficient and the SEM. </a:t>
            </a:r>
            <a:r>
              <a:rPr lang="en-US" sz="1000" i="1"/>
              <a:t>J Strength Cond Res. </a:t>
            </a:r>
            <a:r>
              <a:rPr lang="en-US" sz="1000"/>
              <a:t>Feb 2005;19(1):231-240.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4713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14713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838200" y="152400"/>
            <a:ext cx="411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latin typeface="Calibri" pitchFamily="34" charset="0"/>
              </a:rPr>
              <a:t>Validity</a:t>
            </a:r>
            <a:r>
              <a:rPr lang="en-US" sz="3600" dirty="0" smtClean="0">
                <a:latin typeface="Calibri" pitchFamily="34" charset="0"/>
              </a:rPr>
              <a:t>		Truth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38675" y="1371600"/>
            <a:ext cx="487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490913" y="4191000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648200" y="1371600"/>
            <a:ext cx="5334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19513" y="2373313"/>
            <a:ext cx="295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32325" y="23733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41738" y="3211513"/>
            <a:ext cx="282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557713" y="985838"/>
            <a:ext cx="1695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1-Sn   =  </a:t>
            </a:r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2400">
                <a:latin typeface="Calibri" pitchFamily="34" charset="0"/>
              </a:rPr>
              <a:t> LR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424113" y="4491038"/>
            <a:ext cx="1685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92D050"/>
                </a:solidFill>
                <a:latin typeface="Calibri" pitchFamily="34" charset="0"/>
              </a:rPr>
              <a:t>+</a:t>
            </a:r>
            <a:r>
              <a:rPr lang="en-US" sz="2400">
                <a:latin typeface="Calibri" pitchFamily="34" charset="0"/>
              </a:rPr>
              <a:t> LR  =  1-Sp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3505200" y="4572000"/>
            <a:ext cx="457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072313" y="1371600"/>
            <a:ext cx="153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 = d/b+d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4202113"/>
            <a:ext cx="14716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 = a/a+c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  <p:bldP spid="22" grpId="0"/>
      <p:bldP spid="23" grpId="0"/>
      <p:bldP spid="24" grpId="0"/>
      <p:bldP spid="25" grpId="0"/>
      <p:bldP spid="39" grpId="0"/>
      <p:bldP spid="41" grpId="0"/>
      <p:bldP spid="4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Power is the ability of a statistical test to find a significant difference that really does exist. </a:t>
            </a:r>
            <a:endParaRPr lang="en-US" dirty="0"/>
          </a:p>
          <a:p>
            <a:pPr lvl="1"/>
            <a:r>
              <a:rPr lang="en-US" dirty="0" smtClean="0"/>
              <a:t>probability that test will lead to a rejection of the null. </a:t>
            </a:r>
          </a:p>
          <a:p>
            <a:r>
              <a:rPr lang="en-US" dirty="0" smtClean="0"/>
              <a:t>P-value shows the probability that</a:t>
            </a:r>
            <a:r>
              <a:rPr lang="en-US" dirty="0"/>
              <a:t> </a:t>
            </a:r>
            <a:r>
              <a:rPr lang="en-US" dirty="0" smtClean="0"/>
              <a:t>the difference you found was not by chance. </a:t>
            </a:r>
          </a:p>
          <a:p>
            <a:r>
              <a:rPr lang="en-US" dirty="0" smtClean="0"/>
              <a:t>Null hypothesis is that there is no difference or change</a:t>
            </a:r>
          </a:p>
          <a:p>
            <a:r>
              <a:rPr lang="en-US" dirty="0" smtClean="0"/>
              <a:t>Type I error is an incorrect decision to reject the null, concluding that a relationship exist when in fact it does NOT.</a:t>
            </a:r>
          </a:p>
          <a:p>
            <a:r>
              <a:rPr lang="en-US" dirty="0" smtClean="0"/>
              <a:t>Type II error  is an incorrect decision to accept the null, concluding that no relationship exists when in fact one does. </a:t>
            </a:r>
          </a:p>
          <a:p>
            <a:r>
              <a:rPr lang="en-US" dirty="0" err="1" smtClean="0"/>
              <a:t>Sn</a:t>
            </a:r>
            <a:r>
              <a:rPr lang="en-US" dirty="0" smtClean="0"/>
              <a:t> is</a:t>
            </a:r>
            <a:r>
              <a:rPr lang="en-US" dirty="0"/>
              <a:t> </a:t>
            </a:r>
            <a:r>
              <a:rPr lang="en-US" dirty="0" smtClean="0"/>
              <a:t>a measure of validity of a screening procedure, based on the probability that someone WITH the disease will test positive</a:t>
            </a:r>
          </a:p>
          <a:p>
            <a:r>
              <a:rPr lang="en-US" dirty="0" err="1" smtClean="0"/>
              <a:t>Sp</a:t>
            </a:r>
            <a:r>
              <a:rPr lang="en-US" dirty="0" smtClean="0"/>
              <a:t> is a measure of validity of a screening procedure, based on the probability that some that does NOT have the disease will test negative. </a:t>
            </a:r>
          </a:p>
          <a:p>
            <a:r>
              <a:rPr lang="en-US" dirty="0" err="1" smtClean="0"/>
              <a:t>Etc</a:t>
            </a:r>
            <a:r>
              <a:rPr lang="en-US" dirty="0" smtClean="0"/>
              <a:t>  (sample questions sent from your classmates posted today)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 Power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>
            <a:normAutofit/>
          </a:bodyPr>
          <a:lstStyle/>
          <a:p>
            <a:r>
              <a:rPr lang="en-US" dirty="0" smtClean="0"/>
              <a:t>You do not know</a:t>
            </a:r>
          </a:p>
          <a:p>
            <a:pPr lvl="1"/>
            <a:r>
              <a:rPr lang="en-US" dirty="0" smtClean="0"/>
              <a:t>Variance</a:t>
            </a:r>
          </a:p>
          <a:p>
            <a:pPr lvl="1"/>
            <a:r>
              <a:rPr lang="en-US" dirty="0" smtClean="0"/>
              <a:t>Effect size</a:t>
            </a:r>
          </a:p>
          <a:p>
            <a:endParaRPr lang="en-US" dirty="0" smtClean="0"/>
          </a:p>
          <a:p>
            <a:r>
              <a:rPr lang="en-US" dirty="0" smtClean="0"/>
              <a:t>Step 1	Determine an effect size index</a:t>
            </a:r>
          </a:p>
          <a:p>
            <a:endParaRPr lang="en-US" dirty="0" smtClean="0"/>
          </a:p>
          <a:p>
            <a:r>
              <a:rPr lang="en-US" dirty="0" smtClean="0"/>
              <a:t>Step 2	Enter a power table and find 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 Power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Perhaps the simplest example </a:t>
            </a:r>
          </a:p>
          <a:p>
            <a:r>
              <a:rPr lang="en-US" dirty="0" smtClean="0"/>
              <a:t>An unpaired t-Test with equal variances</a:t>
            </a:r>
          </a:p>
          <a:p>
            <a:pPr lvl="1">
              <a:buNone/>
            </a:pPr>
            <a:r>
              <a:rPr lang="en-US" dirty="0" smtClean="0"/>
              <a:t>Effect size index is:</a:t>
            </a:r>
          </a:p>
          <a:p>
            <a:pPr lvl="1"/>
            <a:r>
              <a:rPr lang="en-US" dirty="0" smtClean="0"/>
              <a:t>Difference between the means divided by common standard deviation</a:t>
            </a:r>
          </a:p>
          <a:p>
            <a:pPr marL="0" indent="0" algn="ctr">
              <a:buNone/>
            </a:pPr>
            <a:r>
              <a:rPr lang="en-US" dirty="0" smtClean="0"/>
              <a:t>Example</a:t>
            </a:r>
          </a:p>
          <a:p>
            <a:r>
              <a:rPr lang="en-US" dirty="0" smtClean="0"/>
              <a:t>From a previous study (similar to one we are proposing),</a:t>
            </a:r>
          </a:p>
          <a:p>
            <a:r>
              <a:rPr lang="en-US" dirty="0" smtClean="0"/>
              <a:t>Group 1 mean ( 75± 10)awesome</a:t>
            </a:r>
          </a:p>
          <a:p>
            <a:r>
              <a:rPr lang="en-US" dirty="0" smtClean="0"/>
              <a:t>Group 2 mean ( 85± 10)incredible</a:t>
            </a:r>
          </a:p>
          <a:p>
            <a:r>
              <a:rPr lang="en-US" dirty="0" smtClean="0"/>
              <a:t>Difference between means is 10, common SD is 10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 Power Analysis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013960"/>
          </a:xfrm>
        </p:spPr>
        <p:txBody>
          <a:bodyPr>
            <a:normAutofit/>
          </a:bodyPr>
          <a:lstStyle/>
          <a:p>
            <a:r>
              <a:rPr lang="en-US" dirty="0" smtClean="0"/>
              <a:t>Difference between means is 10, common SD is 10</a:t>
            </a:r>
          </a:p>
          <a:p>
            <a:endParaRPr lang="en-US" dirty="0" smtClean="0"/>
          </a:p>
          <a:p>
            <a:r>
              <a:rPr lang="en-US" dirty="0" smtClean="0"/>
              <a:t>Effect size index is 1.0</a:t>
            </a:r>
          </a:p>
          <a:p>
            <a:r>
              <a:rPr lang="en-US" dirty="0" smtClean="0"/>
              <a:t>Table C.1.2 (P &amp; W) is for a two tailed t-Test</a:t>
            </a:r>
          </a:p>
          <a:p>
            <a:endParaRPr lang="en-US" dirty="0" smtClean="0"/>
          </a:p>
          <a:p>
            <a:r>
              <a:rPr lang="en-US" dirty="0" smtClean="0"/>
              <a:t>Enter at the top at effect size 1.0</a:t>
            </a:r>
          </a:p>
          <a:p>
            <a:r>
              <a:rPr lang="en-US" dirty="0" smtClean="0"/>
              <a:t>Go down the column until you get to power you set</a:t>
            </a:r>
          </a:p>
          <a:p>
            <a:r>
              <a:rPr lang="en-US" dirty="0" smtClean="0"/>
              <a:t>Read the    n     you need in your group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" y="525780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 is the number in </a:t>
            </a:r>
            <a:r>
              <a:rPr lang="en-US" sz="4000" u="sng" dirty="0" smtClean="0"/>
              <a:t>each</a:t>
            </a:r>
            <a:r>
              <a:rPr lang="en-US" sz="4000" dirty="0" smtClean="0"/>
              <a:t> group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2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6"/>
          <p:cNvSpPr txBox="1">
            <a:spLocks/>
          </p:cNvSpPr>
          <p:nvPr/>
        </p:nvSpPr>
        <p:spPr>
          <a:xfrm>
            <a:off x="0" y="5181600"/>
            <a:ext cx="9144000" cy="1676400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happens if you have a bigger effect size?</a:t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0" y="5181600"/>
            <a:ext cx="9144000" cy="167640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happens if you want better power?</a:t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2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7810</TotalTime>
  <Words>1576</Words>
  <Application>Microsoft Office PowerPoint</Application>
  <PresentationFormat>On-screen Show (4:3)</PresentationFormat>
  <Paragraphs>332</Paragraphs>
  <Slides>37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PTP 560</vt:lpstr>
      <vt:lpstr> Power Analysis</vt:lpstr>
      <vt:lpstr> Power Analysis</vt:lpstr>
      <vt:lpstr> Power Analysis</vt:lpstr>
      <vt:lpstr> Power Analysis</vt:lpstr>
      <vt:lpstr> Power Analysis</vt:lpstr>
      <vt:lpstr> </vt:lpstr>
      <vt:lpstr>PowerPoint Presentation</vt:lpstr>
      <vt:lpstr>PowerPoint Presentation</vt:lpstr>
      <vt:lpstr>What if…….</vt:lpstr>
      <vt:lpstr>Guessing with a purpose  (Estimating)</vt:lpstr>
      <vt:lpstr>Power for ANOVA </vt:lpstr>
      <vt:lpstr>Power for ANOVA </vt:lpstr>
      <vt:lpstr>PowerPoint Presentation</vt:lpstr>
      <vt:lpstr>PowerPoint Presentation</vt:lpstr>
      <vt:lpstr>Regression</vt:lpstr>
      <vt:lpstr>P &amp; W page 546</vt:lpstr>
      <vt:lpstr>PowerPoint Presentation</vt:lpstr>
      <vt:lpstr>SBP (Y) = 64.30 + 1.39 * Age (X)  Y=a+bx 64.3 is suppose to be baseline (like at birth)  1.39 is b or rate   </vt:lpstr>
      <vt:lpstr>Regression Line</vt:lpstr>
      <vt:lpstr>Outliers in regression</vt:lpstr>
      <vt:lpstr>Accuracy of Prediction</vt:lpstr>
      <vt:lpstr>Linear or Non-Linear?</vt:lpstr>
      <vt:lpstr>ANCOVA (Briefly)</vt:lpstr>
      <vt:lpstr>Χ2</vt:lpstr>
      <vt:lpstr>Χ2  Goodness of fit</vt:lpstr>
      <vt:lpstr>Χ2  Test of Independence</vt:lpstr>
      <vt:lpstr>Χ2 Considerations</vt:lpstr>
      <vt:lpstr>Reliability Coefficients</vt:lpstr>
      <vt:lpstr>Reliability</vt:lpstr>
      <vt:lpstr>Intraclass Correlation Coefficient</vt:lpstr>
      <vt:lpstr>Intraclass Correlation Coefficient</vt:lpstr>
      <vt:lpstr>Other reliability indices</vt:lpstr>
      <vt:lpstr>Reliability</vt:lpstr>
      <vt:lpstr>Standard error of the measurement (SEM)? </vt:lpstr>
      <vt:lpstr>PowerPoint Presentation</vt:lpstr>
      <vt:lpstr>Phrases to Know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185</cp:revision>
  <dcterms:created xsi:type="dcterms:W3CDTF">2006-08-16T00:00:00Z</dcterms:created>
  <dcterms:modified xsi:type="dcterms:W3CDTF">2012-04-02T13:46:36Z</dcterms:modified>
</cp:coreProperties>
</file>